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5"/>
  </p:notesMasterIdLst>
  <p:sldIdLst>
    <p:sldId id="258" r:id="rId2"/>
    <p:sldId id="292" r:id="rId3"/>
    <p:sldId id="337" r:id="rId4"/>
    <p:sldId id="338" r:id="rId5"/>
    <p:sldId id="340" r:id="rId6"/>
    <p:sldId id="339" r:id="rId7"/>
    <p:sldId id="341" r:id="rId8"/>
    <p:sldId id="342" r:id="rId9"/>
    <p:sldId id="343" r:id="rId10"/>
    <p:sldId id="344" r:id="rId11"/>
    <p:sldId id="313" r:id="rId12"/>
    <p:sldId id="319" r:id="rId13"/>
    <p:sldId id="314" r:id="rId14"/>
    <p:sldId id="316" r:id="rId15"/>
    <p:sldId id="321" r:id="rId16"/>
    <p:sldId id="322" r:id="rId17"/>
    <p:sldId id="323" r:id="rId18"/>
    <p:sldId id="326" r:id="rId19"/>
    <p:sldId id="308" r:id="rId20"/>
    <p:sldId id="309" r:id="rId21"/>
    <p:sldId id="311" r:id="rId22"/>
    <p:sldId id="312" r:id="rId23"/>
    <p:sldId id="32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" panose="020B0604020202020204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13"/>
            <p14:sldId id="319"/>
          </p14:sldIdLst>
        </p14:section>
        <p14:section name="Sekcja bez tytułu" id="{1170C786-C8BF-4C47-A210-9EA84EE804C9}">
          <p14:sldIdLst>
            <p14:sldId id="314"/>
            <p14:sldId id="316"/>
            <p14:sldId id="321"/>
            <p14:sldId id="322"/>
            <p14:sldId id="323"/>
            <p14:sldId id="326"/>
            <p14:sldId id="308"/>
            <p14:sldId id="309"/>
            <p14:sldId id="311"/>
            <p14:sldId id="312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lassfish.java.net/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pache.org/tomcat/Specifications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81456" y="1124744"/>
            <a:ext cx="11097927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Podstawy serwerów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Tom</a:t>
            </a:r>
            <a:r>
              <a:rPr lang="pl-PL" dirty="0" err="1" smtClean="0">
                <a:solidFill>
                  <a:srgbClr val="FF0000"/>
                </a:solidFill>
              </a:rPr>
              <a:t>cat</a:t>
            </a:r>
            <a:r>
              <a:rPr lang="pl-PL" dirty="0" smtClean="0"/>
              <a:t> – kontener </a:t>
            </a:r>
            <a:r>
              <a:rPr lang="pl-PL" dirty="0" err="1" smtClean="0"/>
              <a:t>serwletów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256283" y="1235712"/>
            <a:ext cx="4216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Gdzie zacząć?	</a:t>
            </a:r>
            <a:r>
              <a:rPr lang="pl-PL" b="1" dirty="0">
                <a:hlinkClick r:id="rId2"/>
              </a:rPr>
              <a:t>http://tomcat.apache.org</a:t>
            </a:r>
            <a:r>
              <a:rPr lang="pl-PL" b="1" dirty="0" smtClean="0">
                <a:hlinkClick r:id="rId2"/>
              </a:rPr>
              <a:t>/</a:t>
            </a:r>
            <a:r>
              <a:rPr lang="pl-PL" b="1" dirty="0" smtClean="0"/>
              <a:t> </a:t>
            </a:r>
            <a:endParaRPr lang="en-US" dirty="0"/>
          </a:p>
        </p:txBody>
      </p:sp>
      <p:pic>
        <p:nvPicPr>
          <p:cNvPr id="2055" name="Picture 7" descr="Image result for tom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348880"/>
            <a:ext cx="7321699" cy="25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–serwer aplikacji 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282259" y="1956792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Maskotka</a:t>
            </a:r>
            <a:r>
              <a:rPr lang="pl-PL" dirty="0" smtClean="0"/>
              <a:t>:</a:t>
            </a:r>
          </a:p>
        </p:txBody>
      </p:sp>
      <p:sp>
        <p:nvSpPr>
          <p:cNvPr id="4" name="Prostokąt 3"/>
          <p:cNvSpPr/>
          <p:nvPr/>
        </p:nvSpPr>
        <p:spPr>
          <a:xfrm>
            <a:off x="280134" y="1198305"/>
            <a:ext cx="4164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Gdzie zacząć?	</a:t>
            </a:r>
            <a:r>
              <a:rPr lang="en-US" b="1" dirty="0">
                <a:hlinkClick r:id="rId2"/>
              </a:rPr>
              <a:t>https://glassfish.java.net</a:t>
            </a:r>
            <a:r>
              <a:rPr lang="en-US" b="1" dirty="0" smtClean="0">
                <a:hlinkClick r:id="rId2"/>
              </a:rPr>
              <a:t>/</a:t>
            </a:r>
            <a:endParaRPr lang="pl-PL" b="1" dirty="0" smtClean="0"/>
          </a:p>
          <a:p>
            <a:endParaRPr lang="en-US" b="1" dirty="0"/>
          </a:p>
        </p:txBody>
      </p:sp>
      <p:sp>
        <p:nvSpPr>
          <p:cNvPr id="6" name="Prostokąt 5"/>
          <p:cNvSpPr/>
          <p:nvPr/>
        </p:nvSpPr>
        <p:spPr>
          <a:xfrm>
            <a:off x="5231904" y="195679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1" dirty="0" smtClean="0"/>
              <a:t>Nazwa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r>
              <a:rPr lang="pl-PL" dirty="0" smtClean="0"/>
              <a:t>„</a:t>
            </a:r>
            <a:r>
              <a:rPr lang="en-US" dirty="0" smtClean="0">
                <a:solidFill>
                  <a:srgbClr val="FF0000"/>
                </a:solidFill>
              </a:rPr>
              <a:t>Glass</a:t>
            </a:r>
            <a:r>
              <a:rPr lang="en-US" dirty="0" smtClean="0"/>
              <a:t> </a:t>
            </a:r>
            <a:r>
              <a:rPr lang="en-US" dirty="0"/>
              <a:t>because it's </a:t>
            </a:r>
            <a:r>
              <a:rPr lang="en-US" dirty="0" smtClean="0"/>
              <a:t>see</a:t>
            </a:r>
            <a:r>
              <a:rPr lang="pl-PL" dirty="0" smtClean="0"/>
              <a:t>-</a:t>
            </a:r>
            <a:r>
              <a:rPr lang="en-US" dirty="0" smtClean="0"/>
              <a:t>through.</a:t>
            </a:r>
            <a:r>
              <a:rPr lang="pl-PL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Fish</a:t>
            </a:r>
            <a:r>
              <a:rPr lang="en-US" dirty="0"/>
              <a:t> because when it dies, it really </a:t>
            </a:r>
            <a:r>
              <a:rPr lang="en-US" dirty="0" smtClean="0"/>
              <a:t>stinks</a:t>
            </a:r>
            <a:r>
              <a:rPr lang="pl-PL" dirty="0" smtClean="0"/>
              <a:t>”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dirty="0"/>
              <a:t>„</a:t>
            </a:r>
            <a:r>
              <a:rPr lang="en-US" altLang="en-US" dirty="0"/>
              <a:t>One of the founders, Eduardo, says it means "</a:t>
            </a:r>
            <a:r>
              <a:rPr lang="en-US" altLang="en-US" dirty="0">
                <a:solidFill>
                  <a:srgbClr val="FF0000"/>
                </a:solidFill>
              </a:rPr>
              <a:t>transparent development</a:t>
            </a:r>
            <a:r>
              <a:rPr lang="en-US" altLang="en-US" dirty="0"/>
              <a:t>".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Another member of the team said, "It's see-through :-)".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 the name "glassfish" is intended to depict the transparency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of </a:t>
            </a:r>
            <a:r>
              <a:rPr lang="en-US" altLang="en-US" dirty="0">
                <a:solidFill>
                  <a:srgbClr val="FF0000"/>
                </a:solidFill>
              </a:rPr>
              <a:t>open source development, where everything is visible</a:t>
            </a:r>
            <a:r>
              <a:rPr lang="pl-PL" altLang="en-US" dirty="0"/>
              <a:t>”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pic>
        <p:nvPicPr>
          <p:cNvPr id="2057" name="Picture 9" descr="Image result for glassf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00" y="2276872"/>
            <a:ext cx="3379932" cy="23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5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Oracle </a:t>
            </a:r>
            <a:r>
              <a:rPr lang="pl-PL" dirty="0" err="1" smtClean="0"/>
              <a:t>Glassfish</a:t>
            </a:r>
            <a:r>
              <a:rPr lang="pl-PL" dirty="0" smtClean="0"/>
              <a:t> –serwer </a:t>
            </a:r>
            <a:r>
              <a:rPr lang="pl-PL" dirty="0" smtClean="0"/>
              <a:t>aplikacji (</a:t>
            </a:r>
            <a:r>
              <a:rPr lang="pl-PL" dirty="0" err="1" smtClean="0"/>
              <a:t>enterprise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2061" name="Picture 1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534961"/>
            <a:ext cx="6619397" cy="36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297107"/>
            <a:ext cx="4041148" cy="2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2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 </a:t>
            </a:r>
            <a:r>
              <a:rPr lang="pl-PL" dirty="0" err="1" smtClean="0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ommand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ine </a:t>
            </a:r>
            <a:r>
              <a:rPr lang="pl-PL" dirty="0" smtClean="0">
                <a:solidFill>
                  <a:srgbClr val="FF0000"/>
                </a:solidFill>
              </a:rPr>
              <a:t>I</a:t>
            </a:r>
            <a:r>
              <a:rPr lang="pl-PL" dirty="0" smtClean="0"/>
              <a:t>nterface (CLI) 			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4505325" cy="15049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29" y="2564904"/>
            <a:ext cx="5543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–admin web </a:t>
            </a:r>
            <a:r>
              <a:rPr lang="pl-PL" dirty="0" err="1" smtClean="0"/>
              <a:t>page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636912"/>
            <a:ext cx="7335837" cy="395456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268760"/>
            <a:ext cx="662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r>
              <a:rPr lang="pl-PL" dirty="0" smtClean="0"/>
              <a:t> (kolejność)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904875"/>
            <a:ext cx="60579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- koncept</a:t>
            </a:r>
            <a:endParaRPr lang="en-US" dirty="0"/>
          </a:p>
        </p:txBody>
      </p:sp>
      <p:pic>
        <p:nvPicPr>
          <p:cNvPr id="1026" name="Picture 2" descr="Image result for glassfish domain server 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550559"/>
            <a:ext cx="4162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5087888" y="126876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node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pl-PL" dirty="0" smtClean="0">
                <a:latin typeface="Arial" panose="020B0604020202020204" pitchFamily="34" charset="0"/>
              </a:rPr>
              <a:t>= host + </a:t>
            </a:r>
            <a:r>
              <a:rPr lang="en-US" dirty="0" err="1">
                <a:latin typeface="Arial" panose="020B0604020202020204" pitchFamily="34" charset="0"/>
              </a:rPr>
              <a:t>GlassFish</a:t>
            </a:r>
            <a:r>
              <a:rPr lang="en-US" dirty="0">
                <a:latin typeface="Arial" panose="020B0604020202020204" pitchFamily="34" charset="0"/>
              </a:rPr>
              <a:t> Server </a:t>
            </a:r>
            <a:r>
              <a:rPr lang="en-US" dirty="0" smtClean="0">
                <a:latin typeface="Arial" panose="020B0604020202020204" pitchFamily="34" charset="0"/>
              </a:rPr>
              <a:t>software</a:t>
            </a:r>
            <a:r>
              <a:rPr lang="pl-PL" dirty="0" smtClean="0">
                <a:latin typeface="Arial" panose="020B0604020202020204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pl-PL" dirty="0" smtClean="0">
                <a:latin typeface="Arial" panose="020B0604020202020204" pitchFamily="34" charset="0"/>
              </a:rPr>
              <a:t>Typu SSH (zarządzany centralnie)</a:t>
            </a:r>
          </a:p>
          <a:p>
            <a:pPr marL="342900" indent="-342900">
              <a:buAutoNum type="arabicParenR"/>
            </a:pPr>
            <a:r>
              <a:rPr lang="pl-PL" dirty="0" smtClean="0">
                <a:latin typeface="Arial" panose="020B0604020202020204" pitchFamily="34" charset="0"/>
              </a:rPr>
              <a:t>Typu CONFIG (niezarządzany centralnie)</a:t>
            </a:r>
          </a:p>
          <a:p>
            <a:pPr marL="342900" indent="-342900">
              <a:buAutoNum type="arabicParenR"/>
            </a:pPr>
            <a:endParaRPr lang="pl-PL" dirty="0"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pl-PL" dirty="0" smtClean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(s</a:t>
            </a:r>
            <a:r>
              <a:rPr lang="en-US" dirty="0" err="1">
                <a:latin typeface="Arial" panose="020B0604020202020204" pitchFamily="34" charset="0"/>
              </a:rPr>
              <a:t>erver</a:t>
            </a:r>
            <a:r>
              <a:rPr lang="pl-PL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instance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pl-PL" dirty="0">
                <a:latin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pojedyncza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JVM (kompatybilna z Java EE)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działająca w obrębie </a:t>
            </a:r>
            <a:r>
              <a:rPr lang="pl-PL" dirty="0" err="1">
                <a:latin typeface="Arial" panose="020B0604020202020204" pitchFamily="34" charset="0"/>
              </a:rPr>
              <a:t>node’a</a:t>
            </a:r>
            <a:r>
              <a:rPr lang="pl-PL" dirty="0">
                <a:latin typeface="Arial" panose="020B0604020202020204" pitchFamily="34" charset="0"/>
              </a:rPr>
              <a:t> na którym działa serwer </a:t>
            </a:r>
            <a:r>
              <a:rPr lang="pl-PL" dirty="0" err="1">
                <a:latin typeface="Arial" panose="020B0604020202020204" pitchFamily="34" charset="0"/>
              </a:rPr>
              <a:t>Glassfish</a:t>
            </a:r>
            <a:endParaRPr lang="en-US" dirty="0"/>
          </a:p>
          <a:p>
            <a:endParaRPr lang="pl-PL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administrative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pl-PL" b="1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omain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= grupa instancji, które są zarządzanie centralnie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dostarcza konfiguracji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runtime’u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 dla aplikacji użytkownika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wspiera zarządzanie bezpieczeństwem i uprawnieniami (różne domeny różni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admini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zarządzanie wieloma instancjami na jednym centralnym serwerze (różni administratorzy mogą dzielić)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Posiada niezależna od innych domen: konfigurację, logi, proces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deploymentu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Związany z domeną serwer administracyjny nazywany:</a:t>
            </a:r>
          </a:p>
          <a:p>
            <a:endParaRPr lang="pl-PL" altLang="en-US" b="1" dirty="0"/>
          </a:p>
          <a:p>
            <a:r>
              <a:rPr lang="en-US" altLang="en-US" b="1" dirty="0">
                <a:solidFill>
                  <a:srgbClr val="FF0000"/>
                </a:solidFill>
              </a:rPr>
              <a:t>d</a:t>
            </a:r>
            <a:r>
              <a:rPr lang="en-US" altLang="en-US" b="1" dirty="0"/>
              <a:t>omain 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b="1" dirty="0"/>
              <a:t>dministration </a:t>
            </a:r>
            <a:r>
              <a:rPr lang="en-US" altLang="en-US" b="1" dirty="0">
                <a:solidFill>
                  <a:srgbClr val="FF0000"/>
                </a:solidFill>
              </a:rPr>
              <a:t>s</a:t>
            </a:r>
            <a:r>
              <a:rPr lang="en-US" altLang="en-US" b="1" dirty="0"/>
              <a:t>erver </a:t>
            </a:r>
            <a:r>
              <a:rPr lang="en-US" altLang="en-US" dirty="0"/>
              <a:t>(DAS)</a:t>
            </a:r>
            <a:endParaRPr lang="en-US" dirty="0"/>
          </a:p>
          <a:p>
            <a:endParaRPr lang="pl-PL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- </a:t>
            </a:r>
            <a:r>
              <a:rPr lang="pl-PL" dirty="0" err="1" smtClean="0"/>
              <a:t>concents</a:t>
            </a:r>
            <a:endParaRPr lang="en-US" dirty="0"/>
          </a:p>
        </p:txBody>
      </p:sp>
      <p:pic>
        <p:nvPicPr>
          <p:cNvPr id="1026" name="Picture 2" descr="Image result for glassfish domain server 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448604"/>
            <a:ext cx="4162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5231904" y="1412776"/>
            <a:ext cx="634340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Standalone </a:t>
            </a:r>
            <a:r>
              <a:rPr lang="en-US" b="1" dirty="0" smtClean="0">
                <a:latin typeface="Arial" panose="020B0604020202020204" pitchFamily="34" charset="0"/>
              </a:rPr>
              <a:t>instance</a:t>
            </a:r>
            <a:r>
              <a:rPr lang="pl-PL" b="1" dirty="0" smtClean="0">
                <a:latin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</a:rPr>
              <a:t>- posiada niezależną konfigurację</a:t>
            </a:r>
          </a:p>
          <a:p>
            <a:endParaRPr lang="pl-PL" b="1" dirty="0" smtClean="0"/>
          </a:p>
          <a:p>
            <a:r>
              <a:rPr lang="en-US" b="1" dirty="0" smtClean="0"/>
              <a:t>Shared instance</a:t>
            </a:r>
            <a:r>
              <a:rPr lang="pl-PL" b="1" dirty="0" smtClean="0"/>
              <a:t> </a:t>
            </a:r>
            <a:r>
              <a:rPr lang="pl-PL" dirty="0" smtClean="0"/>
              <a:t>– źródło konfiguracji jest specyfikowane podczas tworzenia </a:t>
            </a:r>
          </a:p>
          <a:p>
            <a:r>
              <a:rPr lang="pl-PL" dirty="0" smtClean="0"/>
              <a:t>Instancji</a:t>
            </a:r>
            <a:r>
              <a:rPr lang="pl-PL" b="1" dirty="0" smtClean="0"/>
              <a:t> </a:t>
            </a:r>
          </a:p>
          <a:p>
            <a:endParaRPr lang="pl-PL" dirty="0"/>
          </a:p>
          <a:p>
            <a:r>
              <a:rPr lang="en-US" b="1" dirty="0"/>
              <a:t>Clustered </a:t>
            </a:r>
            <a:r>
              <a:rPr lang="en-US" b="1" dirty="0" smtClean="0"/>
              <a:t>instance</a:t>
            </a:r>
            <a:r>
              <a:rPr lang="pl-PL" b="1" dirty="0" smtClean="0"/>
              <a:t> </a:t>
            </a:r>
            <a:r>
              <a:rPr lang="pl-PL" dirty="0" smtClean="0"/>
              <a:t>– dziedziczy konfigurację klastra do którego należy 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w obrębie klastra)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2420888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różnice </a:t>
            </a:r>
            <a:r>
              <a:rPr lang="pl-PL" dirty="0" smtClean="0"/>
              <a:t>między kontenerem </a:t>
            </a:r>
            <a:r>
              <a:rPr lang="pl-PL" dirty="0" err="1" smtClean="0"/>
              <a:t>servletów</a:t>
            </a:r>
            <a:r>
              <a:rPr lang="pl-PL" dirty="0" smtClean="0"/>
              <a:t> a serwerem aplikacji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elementy </a:t>
            </a:r>
            <a:r>
              <a:rPr lang="pl-PL" dirty="0" smtClean="0"/>
              <a:t>składowe infrastruktury serwera </a:t>
            </a:r>
            <a:r>
              <a:rPr lang="pl-PL" dirty="0" err="1" smtClean="0"/>
              <a:t>Glassfish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  <a:p>
            <a:pPr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pl-PL" dirty="0" smtClean="0"/>
              <a:t>CLI, </a:t>
            </a:r>
            <a:r>
              <a:rPr lang="pl-PL" dirty="0" err="1" smtClean="0"/>
              <a:t>node</a:t>
            </a:r>
            <a:r>
              <a:rPr lang="pl-PL" dirty="0" smtClean="0"/>
              <a:t>, </a:t>
            </a:r>
            <a:r>
              <a:rPr lang="pl-PL" dirty="0" err="1" smtClean="0"/>
              <a:t>instance</a:t>
            </a:r>
            <a:r>
              <a:rPr lang="pl-PL" dirty="0" smtClean="0"/>
              <a:t>, </a:t>
            </a:r>
            <a:r>
              <a:rPr lang="pl-PL" dirty="0" err="1" smtClean="0"/>
              <a:t>domain</a:t>
            </a:r>
            <a:r>
              <a:rPr lang="pl-PL" dirty="0" smtClean="0"/>
              <a:t>, DAS, </a:t>
            </a:r>
            <a:r>
              <a:rPr lang="pl-PL" dirty="0" err="1" smtClean="0"/>
              <a:t>cluster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-27384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EE – struktura modułów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96752"/>
            <a:ext cx="3790950" cy="24479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81" y="1189277"/>
            <a:ext cx="2828925" cy="2609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196752"/>
            <a:ext cx="3600450" cy="28956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404354" y="443711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Typowe moduły projektu EE:</a:t>
            </a:r>
          </a:p>
          <a:p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app-client</a:t>
            </a:r>
            <a:r>
              <a:rPr lang="en-US" dirty="0"/>
              <a:t>: application </a:t>
            </a:r>
            <a:r>
              <a:rPr lang="en-US" dirty="0" smtClean="0"/>
              <a:t>clients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 err="1"/>
              <a:t>ejb</a:t>
            </a:r>
            <a:r>
              <a:rPr lang="en-US" dirty="0"/>
              <a:t>: enterprise bean JAR files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war</a:t>
            </a:r>
            <a:r>
              <a:rPr lang="en-US" dirty="0"/>
              <a:t>: web applications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ear</a:t>
            </a:r>
            <a:r>
              <a:rPr lang="en-US" dirty="0"/>
              <a:t>: enterprise applications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common</a:t>
            </a:r>
            <a:r>
              <a:rPr lang="en-US" dirty="0"/>
              <a:t>: library JAR containing components, classes, and files used by other modules</a:t>
            </a:r>
          </a:p>
        </p:txBody>
      </p:sp>
    </p:spTree>
    <p:extLst>
      <p:ext uri="{BB962C8B-B14F-4D97-AF65-F5344CB8AC3E}">
        <p14:creationId xmlns:p14="http://schemas.microsoft.com/office/powerpoint/2010/main" val="29586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Szybka powtórka z zakresu 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Pojęcia używane w kontekście serwerów</a:t>
            </a:r>
          </a:p>
          <a:p>
            <a:r>
              <a:rPr lang="pl-PL" dirty="0"/>
              <a:t> </a:t>
            </a:r>
            <a:r>
              <a:rPr lang="pl-PL" dirty="0" err="1" smtClean="0"/>
              <a:t>Tomcat</a:t>
            </a:r>
            <a:r>
              <a:rPr lang="pl-PL" dirty="0" smtClean="0"/>
              <a:t> – kontener </a:t>
            </a:r>
            <a:r>
              <a:rPr lang="pl-PL" dirty="0" err="1" smtClean="0"/>
              <a:t>serwletów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err="1" smtClean="0"/>
              <a:t>Glassfish</a:t>
            </a:r>
            <a:r>
              <a:rPr lang="pl-PL" dirty="0" smtClean="0"/>
              <a:t> </a:t>
            </a:r>
            <a:r>
              <a:rPr lang="pl-PL" dirty="0" smtClean="0"/>
              <a:t>– serwer aplikacji</a:t>
            </a:r>
          </a:p>
          <a:p>
            <a:r>
              <a:rPr lang="pl-PL" dirty="0" smtClean="0"/>
              <a:t> Struktura pliku WAR (</a:t>
            </a:r>
            <a:r>
              <a:rPr lang="pl-PL" dirty="0" smtClean="0">
                <a:solidFill>
                  <a:srgbClr val="FF0000"/>
                </a:solidFill>
              </a:rPr>
              <a:t>W</a:t>
            </a:r>
            <a:r>
              <a:rPr lang="pl-PL" dirty="0" smtClean="0"/>
              <a:t>eb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AR</a:t>
            </a:r>
            <a:r>
              <a:rPr lang="pl-PL" dirty="0" err="1" smtClean="0"/>
              <a:t>chive</a:t>
            </a:r>
            <a:r>
              <a:rPr lang="pl-PL" dirty="0" smtClean="0"/>
              <a:t>)</a:t>
            </a:r>
          </a:p>
          <a:p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</a:t>
            </a:r>
            <a:r>
              <a:rPr lang="pl-PL" dirty="0" smtClean="0"/>
              <a:t>oraz </a:t>
            </a: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erver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ages</a:t>
            </a:r>
            <a:r>
              <a:rPr lang="pl-PL" dirty="0" smtClean="0"/>
              <a:t> (JSP)</a:t>
            </a:r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Servlet</a:t>
            </a:r>
            <a:r>
              <a:rPr lang="pl-PL" dirty="0" smtClean="0"/>
              <a:t> [Server </a:t>
            </a:r>
            <a:r>
              <a:rPr lang="pl-PL" dirty="0" err="1" smtClean="0"/>
              <a:t>let</a:t>
            </a:r>
            <a:r>
              <a:rPr lang="pl-PL" dirty="0" smtClean="0"/>
              <a:t>] -&gt; </a:t>
            </a:r>
            <a:r>
              <a:rPr lang="pl-PL" dirty="0" err="1" smtClean="0"/>
              <a:t>HttpServlet</a:t>
            </a:r>
            <a:r>
              <a:rPr lang="pl-PL" dirty="0" smtClean="0"/>
              <a:t> (najważniejsza implementacja)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358065" y="1474759"/>
            <a:ext cx="7394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wiki.apache.org/tomcat/Specifications</a:t>
            </a:r>
            <a:r>
              <a:rPr lang="pl-PL" sz="2400" dirty="0" smtClean="0"/>
              <a:t> 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Specyfikacji (dokumentacja)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API (jar z odpowiednimi interfejsami)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Javadoc</a:t>
            </a:r>
            <a:r>
              <a:rPr lang="pl-PL" sz="2400" dirty="0" smtClean="0"/>
              <a:t> do API</a:t>
            </a:r>
          </a:p>
        </p:txBody>
      </p:sp>
      <p:sp>
        <p:nvSpPr>
          <p:cNvPr id="6" name="Prostokąt 5"/>
          <p:cNvSpPr/>
          <p:nvPr/>
        </p:nvSpPr>
        <p:spPr>
          <a:xfrm>
            <a:off x="358065" y="3861048"/>
            <a:ext cx="112332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Ze specyfikacji:</a:t>
            </a:r>
          </a:p>
          <a:p>
            <a:endParaRPr lang="pl-PL" dirty="0" smtClean="0"/>
          </a:p>
          <a:p>
            <a:r>
              <a:rPr lang="pl-PL" dirty="0" smtClean="0"/>
              <a:t>„</a:t>
            </a:r>
            <a:r>
              <a:rPr lang="en-US" dirty="0" smtClean="0"/>
              <a:t>A </a:t>
            </a:r>
            <a:r>
              <a:rPr lang="en-US" dirty="0"/>
              <a:t>servlet is a </a:t>
            </a:r>
            <a:r>
              <a:rPr lang="en-US" b="1" dirty="0"/>
              <a:t>Java™ technology-based Web component</a:t>
            </a:r>
            <a:r>
              <a:rPr lang="en-US" dirty="0"/>
              <a:t>, </a:t>
            </a:r>
            <a:r>
              <a:rPr lang="en-US" b="1" dirty="0"/>
              <a:t>managed by a container</a:t>
            </a:r>
            <a:r>
              <a:rPr lang="en-US" dirty="0"/>
              <a:t>, that </a:t>
            </a:r>
            <a:r>
              <a:rPr lang="en-US" b="1" dirty="0"/>
              <a:t>generates dynamic content</a:t>
            </a:r>
            <a:r>
              <a:rPr lang="en-US" dirty="0"/>
              <a:t>. Like other Java technology-based components, servlets are </a:t>
            </a:r>
            <a:r>
              <a:rPr lang="en-US" b="1" dirty="0"/>
              <a:t>platform-independent</a:t>
            </a:r>
            <a:r>
              <a:rPr lang="en-US" dirty="0"/>
              <a:t> Java classes that are compiled to platform-neutral byte code that can be loaded dynamically into and </a:t>
            </a:r>
            <a:r>
              <a:rPr lang="en-US" b="1" dirty="0"/>
              <a:t>run by a Java technology-enabled Web server</a:t>
            </a:r>
            <a:r>
              <a:rPr lang="en-US" dirty="0"/>
              <a:t>. Containers, sometimes called servlet engines, are Web server extensions that provide servlet functionality. Servlets interact with Web clients via a </a:t>
            </a:r>
            <a:r>
              <a:rPr lang="en-US" b="1" dirty="0"/>
              <a:t>request/response paradigm </a:t>
            </a:r>
            <a:r>
              <a:rPr lang="en-US" dirty="0"/>
              <a:t>implemented by the servlet </a:t>
            </a:r>
            <a:r>
              <a:rPr lang="en-US" dirty="0" smtClean="0"/>
              <a:t>container</a:t>
            </a:r>
            <a:r>
              <a:rPr lang="pl-PL" dirty="0" smtClean="0"/>
              <a:t>”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05694"/>
            <a:ext cx="7543800" cy="35528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module - </a:t>
            </a:r>
            <a:r>
              <a:rPr lang="pl-PL" dirty="0" err="1" smtClean="0"/>
              <a:t>Servlet</a:t>
            </a:r>
            <a:r>
              <a:rPr lang="pl-PL" dirty="0" smtClean="0"/>
              <a:t> - przykład</a:t>
            </a:r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763044"/>
            <a:ext cx="5400675" cy="3790950"/>
          </a:xfrm>
          <a:prstGeom prst="rect">
            <a:avLst/>
          </a:prstGeom>
        </p:spPr>
      </p:pic>
      <p:sp>
        <p:nvSpPr>
          <p:cNvPr id="13" name="Prostokąt 12"/>
          <p:cNvSpPr/>
          <p:nvPr/>
        </p:nvSpPr>
        <p:spPr>
          <a:xfrm>
            <a:off x="191344" y="481255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web-app_3_1.xsd</a:t>
            </a:r>
          </a:p>
          <a:p>
            <a:endParaRPr lang="pl-PL" dirty="0" smtClean="0"/>
          </a:p>
          <a:p>
            <a:r>
              <a:rPr lang="en-US" dirty="0" smtClean="0"/>
              <a:t>&lt;</a:t>
            </a:r>
            <a:r>
              <a:rPr lang="en-US" dirty="0" err="1"/>
              <a:t>xsd:schema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="http://www.w3.org/2001/XMLSchema"            </a:t>
            </a:r>
            <a:r>
              <a:rPr lang="en-US" dirty="0" err="1">
                <a:solidFill>
                  <a:srgbClr val="00B050"/>
                </a:solidFill>
              </a:rPr>
              <a:t>targetNamespace</a:t>
            </a:r>
            <a:r>
              <a:rPr lang="en-US" dirty="0">
                <a:solidFill>
                  <a:srgbClr val="00B050"/>
                </a:solidFill>
              </a:rPr>
              <a:t>="http://xmlns.jcp.org/xml/ns/</a:t>
            </a:r>
            <a:r>
              <a:rPr lang="en-US" dirty="0" err="1">
                <a:solidFill>
                  <a:srgbClr val="00B050"/>
                </a:solidFill>
              </a:rPr>
              <a:t>javaee</a:t>
            </a:r>
            <a:r>
              <a:rPr lang="en-US" dirty="0">
                <a:solidFill>
                  <a:srgbClr val="00B050"/>
                </a:solidFill>
              </a:rPr>
              <a:t>"            </a:t>
            </a:r>
            <a:r>
              <a:rPr lang="en-US" dirty="0" err="1"/>
              <a:t>xmlns:javaee</a:t>
            </a:r>
            <a:r>
              <a:rPr lang="en-US" dirty="0"/>
              <a:t>="http://xmlns.jcp.org/xml/ns/</a:t>
            </a:r>
            <a:r>
              <a:rPr lang="en-US" dirty="0" err="1"/>
              <a:t>javaee</a:t>
            </a:r>
            <a:r>
              <a:rPr lang="en-US" dirty="0"/>
              <a:t>"            </a:t>
            </a:r>
            <a:r>
              <a:rPr lang="en-US" dirty="0" err="1"/>
              <a:t>xmlns:xsd</a:t>
            </a:r>
            <a:r>
              <a:rPr lang="en-US" dirty="0"/>
              <a:t>="http://www.w3.org/2001/XMLSchema"            </a:t>
            </a:r>
            <a:r>
              <a:rPr lang="en-US" dirty="0" err="1"/>
              <a:t>elementFormDefault</a:t>
            </a:r>
            <a:r>
              <a:rPr lang="en-US" dirty="0"/>
              <a:t>="</a:t>
            </a:r>
            <a:r>
              <a:rPr lang="en-US" dirty="0" smtClean="0"/>
              <a:t>qualified„</a:t>
            </a:r>
            <a:r>
              <a:rPr lang="pl-PL" dirty="0" smtClean="0"/>
              <a:t> </a:t>
            </a:r>
            <a:r>
              <a:rPr lang="en-US" dirty="0" err="1" smtClean="0"/>
              <a:t>attributeFormDefault</a:t>
            </a:r>
            <a:r>
              <a:rPr lang="en-US" dirty="0"/>
              <a:t>="unqualified"            </a:t>
            </a:r>
            <a:r>
              <a:rPr lang="en-US" dirty="0">
                <a:solidFill>
                  <a:srgbClr val="00B050"/>
                </a:solidFill>
              </a:rPr>
              <a:t>version="3.1"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1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XML VS </a:t>
            </a:r>
            <a:r>
              <a:rPr lang="pl-PL" dirty="0" err="1" smtClean="0"/>
              <a:t>annotation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3914775" cy="13239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97780"/>
            <a:ext cx="5181600" cy="20859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45518"/>
            <a:ext cx="5048250" cy="40671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405" y="3274167"/>
            <a:ext cx="2266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2420888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zastosowanie </a:t>
            </a:r>
            <a:r>
              <a:rPr lang="pl-PL" dirty="0" smtClean="0"/>
              <a:t>JAR, WAR, EAR oraz ich </a:t>
            </a:r>
            <a:r>
              <a:rPr lang="pl-PL" dirty="0" smtClean="0"/>
              <a:t>struktura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</a:t>
            </a:r>
            <a:r>
              <a:rPr lang="pl-PL" dirty="0" err="1" smtClean="0"/>
              <a:t>servlet</a:t>
            </a:r>
            <a:r>
              <a:rPr lang="pl-PL" dirty="0" smtClean="0"/>
              <a:t> i jak stworzyć prosty </a:t>
            </a:r>
            <a:r>
              <a:rPr lang="pl-PL" dirty="0" err="1" smtClean="0"/>
              <a:t>servlet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JSP i jak działa</a:t>
            </a:r>
            <a:endParaRPr lang="pl-PL" dirty="0" smtClean="0"/>
          </a:p>
          <a:p>
            <a:pPr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pl-PL" dirty="0" smtClean="0"/>
              <a:t>WAR, </a:t>
            </a:r>
            <a:r>
              <a:rPr lang="pl-PL" dirty="0" err="1"/>
              <a:t>deployment</a:t>
            </a:r>
            <a:r>
              <a:rPr lang="pl-PL" dirty="0"/>
              <a:t> </a:t>
            </a:r>
            <a:r>
              <a:rPr lang="pl-PL" dirty="0" smtClean="0"/>
              <a:t>, </a:t>
            </a:r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descriptor</a:t>
            </a:r>
            <a:r>
              <a:rPr lang="pl-PL" dirty="0" smtClean="0"/>
              <a:t>, </a:t>
            </a:r>
            <a:r>
              <a:rPr lang="pl-PL" dirty="0" err="1" smtClean="0"/>
              <a:t>annotation</a:t>
            </a:r>
            <a:r>
              <a:rPr lang="pl-PL" dirty="0" smtClean="0"/>
              <a:t>, </a:t>
            </a:r>
            <a:r>
              <a:rPr lang="pl-PL" dirty="0" err="1" smtClean="0"/>
              <a:t>servlet</a:t>
            </a:r>
            <a:r>
              <a:rPr lang="pl-PL" dirty="0" smtClean="0"/>
              <a:t>, web module, </a:t>
            </a:r>
            <a:r>
              <a:rPr lang="pl-PL" dirty="0" err="1" smtClean="0"/>
              <a:t>xml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r>
              <a:rPr lang="pl-PL" dirty="0" smtClean="0"/>
              <a:t> (</a:t>
            </a:r>
            <a:r>
              <a:rPr lang="pl-PL" dirty="0" err="1" smtClean="0"/>
              <a:t>default</a:t>
            </a:r>
            <a:r>
              <a:rPr lang="pl-PL" dirty="0" smtClean="0"/>
              <a:t>/target)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-27384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(ang. Server)</a:t>
            </a:r>
            <a:r>
              <a:rPr lang="pl-PL" dirty="0"/>
              <a:t> </a:t>
            </a:r>
            <a:r>
              <a:rPr lang="pl-PL" dirty="0" smtClean="0"/>
              <a:t>– powiązane </a:t>
            </a:r>
            <a:r>
              <a:rPr lang="pl-PL" dirty="0" err="1" smtClean="0"/>
              <a:t>server</a:t>
            </a:r>
            <a:r>
              <a:rPr lang="pl-PL" dirty="0" smtClean="0"/>
              <a:t>, to </a:t>
            </a:r>
            <a:r>
              <a:rPr lang="pl-PL" dirty="0" err="1" smtClean="0"/>
              <a:t>serve</a:t>
            </a:r>
            <a:r>
              <a:rPr lang="pl-PL" dirty="0" smtClean="0"/>
              <a:t>, service…</a:t>
            </a:r>
            <a:endParaRPr lang="en-US" dirty="0"/>
          </a:p>
        </p:txBody>
      </p:sp>
      <p:pic>
        <p:nvPicPr>
          <p:cNvPr id="1026" name="Picture 2" descr="Znalezione obrazy dla zapytania klient ser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844824"/>
            <a:ext cx="528058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023992" y="1260043"/>
            <a:ext cx="4824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Kontekst:</a:t>
            </a:r>
          </a:p>
          <a:p>
            <a:endParaRPr lang="pl-PL" sz="2000" dirty="0"/>
          </a:p>
          <a:p>
            <a:pPr marL="342900" indent="-342900">
              <a:buFont typeface="+mj-lt"/>
              <a:buAutoNum type="arabicPeriod"/>
            </a:pPr>
            <a:r>
              <a:rPr lang="pl-PL" sz="2000" b="1" dirty="0" smtClean="0"/>
              <a:t>program</a:t>
            </a:r>
            <a:r>
              <a:rPr lang="pl-PL" sz="2000" dirty="0" smtClean="0"/>
              <a:t> </a:t>
            </a:r>
            <a:r>
              <a:rPr lang="pl-PL" sz="2000" dirty="0"/>
              <a:t>który świadczy </a:t>
            </a:r>
            <a:r>
              <a:rPr lang="pl-PL" sz="2000" dirty="0" smtClean="0"/>
              <a:t>usługę dla innych programów</a:t>
            </a:r>
          </a:p>
          <a:p>
            <a:pPr marL="342900" indent="-342900">
              <a:buFont typeface="+mj-lt"/>
              <a:buAutoNum type="arabicPeriod"/>
            </a:pPr>
            <a:endParaRPr lang="pl-PL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2000" b="1" dirty="0" smtClean="0"/>
              <a:t>maszyna</a:t>
            </a:r>
            <a:r>
              <a:rPr lang="pl-PL" sz="2000" dirty="0" smtClean="0"/>
              <a:t> na której działa ten program</a:t>
            </a:r>
          </a:p>
          <a:p>
            <a:pPr marL="342900" indent="-342900">
              <a:buFont typeface="+mj-lt"/>
              <a:buAutoNum type="arabicPeriod"/>
            </a:pPr>
            <a:endParaRPr lang="pl-PL" sz="2000" dirty="0"/>
          </a:p>
          <a:p>
            <a:pPr marL="342900" indent="-342900">
              <a:buFont typeface="+mj-lt"/>
              <a:buAutoNum type="arabicPeriod"/>
            </a:pPr>
            <a:endParaRPr lang="pl-PL" sz="2000" dirty="0" smtClean="0"/>
          </a:p>
          <a:p>
            <a:pPr marL="342900" indent="-342900">
              <a:buFont typeface="+mj-lt"/>
              <a:buAutoNum type="arabicPeriod"/>
            </a:pPr>
            <a:endParaRPr lang="pl-PL" sz="2000" dirty="0"/>
          </a:p>
          <a:p>
            <a:endParaRPr lang="pl-PL" sz="2000" dirty="0" smtClean="0"/>
          </a:p>
          <a:p>
            <a:r>
              <a:rPr lang="pl-PL" sz="2000" b="1" dirty="0" smtClean="0"/>
              <a:t>Serwerownia</a:t>
            </a:r>
            <a:r>
              <a:rPr lang="pl-PL" sz="2000" dirty="0" smtClean="0"/>
              <a:t> – specjalne pomieszczenie z maszynami na których działają serwery</a:t>
            </a:r>
          </a:p>
          <a:p>
            <a:r>
              <a:rPr lang="pl-PL" sz="2000" dirty="0"/>
              <a:t>	</a:t>
            </a:r>
            <a:endParaRPr lang="en-US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51384" y="6309320"/>
            <a:ext cx="616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Zadanie: Google </a:t>
            </a:r>
            <a:r>
              <a:rPr lang="pl-PL" dirty="0" err="1" smtClean="0"/>
              <a:t>images</a:t>
            </a:r>
            <a:r>
              <a:rPr lang="pl-PL" dirty="0" smtClean="0"/>
              <a:t> – sprawdź jak wygląda profesjonalna serwerownia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klient-serwer</a:t>
            </a:r>
            <a:endParaRPr lang="en-US" dirty="0"/>
          </a:p>
        </p:txBody>
      </p:sp>
      <p:pic>
        <p:nvPicPr>
          <p:cNvPr id="2050" name="Picture 2" descr="Znalezione obrazy dla zapytania architektura klient ser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196752"/>
            <a:ext cx="543033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lient server 3 ti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374228"/>
            <a:ext cx="5130626" cy="2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6240016" y="2406178"/>
            <a:ext cx="6435489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pl-PL" dirty="0" smtClean="0"/>
              <a:t>Architektura 3-warstwowa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Skalowalność (ang. </a:t>
            </a:r>
            <a:r>
              <a:rPr lang="pl-PL" dirty="0" err="1"/>
              <a:t>s</a:t>
            </a:r>
            <a:r>
              <a:rPr lang="pl-PL" dirty="0" err="1" smtClean="0"/>
              <a:t>caleability</a:t>
            </a:r>
            <a:r>
              <a:rPr lang="pl-PL" dirty="0" smtClean="0"/>
              <a:t>) 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20432" y="1340768"/>
            <a:ext cx="10332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Wraz ze wzrostem zasobów powinny rosnąć nasze możliwości</a:t>
            </a:r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u="sng" dirty="0" smtClean="0"/>
              <a:t>liniowa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/>
              <a:t>nielinowa</a:t>
            </a:r>
            <a:endParaRPr lang="pl-PL" sz="2400" dirty="0" smtClean="0"/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 smtClean="0"/>
          </a:p>
          <a:p>
            <a:r>
              <a:rPr lang="pl-PL" sz="2400" b="1" dirty="0" smtClean="0"/>
              <a:t>Wymaga projektowania:</a:t>
            </a:r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Software’u (oprogramowanie) – jak działa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Hardware’u </a:t>
            </a:r>
            <a:r>
              <a:rPr lang="pl-PL" sz="2400" dirty="0"/>
              <a:t>(sprzęt</a:t>
            </a:r>
            <a:r>
              <a:rPr lang="pl-PL" sz="2400" dirty="0" smtClean="0"/>
              <a:t>) - rodzaj i liczba urządzeń</a:t>
            </a:r>
            <a:endParaRPr lang="en-US" sz="2400" dirty="0"/>
          </a:p>
          <a:p>
            <a:endParaRPr lang="pl-PL" sz="2400" b="1" dirty="0" smtClean="0"/>
          </a:p>
          <a:p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58605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Skalowanie zasobów sprzętowych (ang. </a:t>
            </a:r>
            <a:r>
              <a:rPr lang="pl-PL" dirty="0"/>
              <a:t>h</a:t>
            </a:r>
            <a:r>
              <a:rPr lang="pl-PL" dirty="0" smtClean="0"/>
              <a:t>ardware </a:t>
            </a:r>
            <a:r>
              <a:rPr lang="pl-PL" dirty="0" err="1" smtClean="0"/>
              <a:t>s</a:t>
            </a:r>
            <a:r>
              <a:rPr lang="pl-PL" dirty="0" err="1" smtClean="0"/>
              <a:t>caling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3074" name="Picture 2" descr="Znalezione obrazy dla zapytania vertical sca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96752"/>
            <a:ext cx="4824536" cy="28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5879976" y="141214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Wertykalne (w górę)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Horyzontalne (w bok)</a:t>
            </a:r>
            <a:endParaRPr lang="en-US" sz="2400" b="1" dirty="0"/>
          </a:p>
        </p:txBody>
      </p:sp>
      <p:pic>
        <p:nvPicPr>
          <p:cNvPr id="3076" name="Picture 4" descr="Znalezione obrazy dla zapytania vertical sca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9" y="4028202"/>
            <a:ext cx="4793356" cy="2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7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ingle </a:t>
            </a:r>
            <a:r>
              <a:rPr lang="pl-PL" dirty="0" smtClean="0">
                <a:solidFill>
                  <a:srgbClr val="FF0000"/>
                </a:solidFill>
              </a:rPr>
              <a:t>P</a:t>
            </a:r>
            <a:r>
              <a:rPr lang="pl-PL" dirty="0" smtClean="0"/>
              <a:t>oint </a:t>
            </a:r>
            <a:r>
              <a:rPr lang="pl-PL" dirty="0" smtClean="0">
                <a:solidFill>
                  <a:srgbClr val="FF0000"/>
                </a:solidFill>
              </a:rPr>
              <a:t>O</a:t>
            </a:r>
            <a:r>
              <a:rPr lang="pl-PL" dirty="0" smtClean="0"/>
              <a:t>f </a:t>
            </a:r>
            <a:r>
              <a:rPr lang="pl-PL" dirty="0" err="1" smtClean="0">
                <a:solidFill>
                  <a:srgbClr val="FF0000"/>
                </a:solidFill>
              </a:rPr>
              <a:t>F</a:t>
            </a:r>
            <a:r>
              <a:rPr lang="pl-PL" dirty="0" err="1" smtClean="0"/>
              <a:t>ailure</a:t>
            </a:r>
            <a:r>
              <a:rPr lang="pl-PL" dirty="0" smtClean="0"/>
              <a:t> (SPOF) </a:t>
            </a:r>
            <a:endParaRPr lang="en-US" dirty="0"/>
          </a:p>
        </p:txBody>
      </p:sp>
      <p:pic>
        <p:nvPicPr>
          <p:cNvPr id="4098" name="Picture 2" descr="Znalezione obrazy dla zapytania sp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124744"/>
            <a:ext cx="4320480" cy="36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567608" y="5229200"/>
            <a:ext cx="792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Rozwiązaniem jest redundancja(nadmiarowość)!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51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>
                <a:solidFill>
                  <a:schemeClr val="tx1"/>
                </a:solidFill>
              </a:rPr>
              <a:t>hmura obliczeniowa</a:t>
            </a:r>
            <a:endParaRPr lang="en-US" dirty="0"/>
          </a:p>
        </p:txBody>
      </p:sp>
      <p:pic>
        <p:nvPicPr>
          <p:cNvPr id="6146" name="Picture 2" descr="https://upload.wikimedia.org/wikipedia/commons/thumb/b/b5/Cloud_computing.svg/800px-Cloud_comput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29109"/>
            <a:ext cx="6028663" cy="54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Znalezione obrazy dla zapytania google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Znalezione obrazy dla zapytania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1215950"/>
            <a:ext cx="2535899" cy="14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Znalezione obrazy dla zapytania aws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01" y="2473419"/>
            <a:ext cx="251923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Znalezione obrazy dla zapytania microsoft clo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83" y="4700500"/>
            <a:ext cx="2519471" cy="13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Znalezione obrazy dla zapytania ibm 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10" y="3886338"/>
            <a:ext cx="2646769" cy="14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Serwer aplikacji web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Serwery J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65" y="1556792"/>
            <a:ext cx="7632848" cy="40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619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551</Words>
  <Application>Microsoft Office PowerPoint</Application>
  <PresentationFormat>Panoramiczny</PresentationFormat>
  <Paragraphs>120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</vt:lpstr>
      <vt:lpstr>Motyw sdacademy.pl</vt:lpstr>
      <vt:lpstr>Podstawy serwerów</vt:lpstr>
      <vt:lpstr>Agenda</vt:lpstr>
      <vt:lpstr>Serwer (ang. Server) – powiązane server, to serve, service…</vt:lpstr>
      <vt:lpstr>Architektura klient-serwer</vt:lpstr>
      <vt:lpstr>Skalowalność (ang. scaleability) </vt:lpstr>
      <vt:lpstr>Skalowanie zasobów sprzętowych (ang. hardware scaling)</vt:lpstr>
      <vt:lpstr>Single Point Of Failure (SPOF) </vt:lpstr>
      <vt:lpstr>Chmura obliczeniowa</vt:lpstr>
      <vt:lpstr>Serwer aplikacji web</vt:lpstr>
      <vt:lpstr>Tomcat – kontener serwletów</vt:lpstr>
      <vt:lpstr>Glassfish –serwer aplikacji </vt:lpstr>
      <vt:lpstr>Oracle Glassfish –serwer aplikacji (enterprise)</vt:lpstr>
      <vt:lpstr>Glassfish – Command Line Interface (CLI)    </vt:lpstr>
      <vt:lpstr>Glassfish –admin web page</vt:lpstr>
      <vt:lpstr>Glassfish – class loading (kolejność)</vt:lpstr>
      <vt:lpstr>Glassfish - koncept</vt:lpstr>
      <vt:lpstr>Glassfish - concents</vt:lpstr>
      <vt:lpstr>Prezentacja programu PowerPoint</vt:lpstr>
      <vt:lpstr>Java EE – struktura modułów</vt:lpstr>
      <vt:lpstr>Servlet [Server let] -&gt; HttpServlet (najważniejsza implementacja)</vt:lpstr>
      <vt:lpstr>Web module - Servlet - przykład</vt:lpstr>
      <vt:lpstr>XML VS annotation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714</cp:revision>
  <dcterms:modified xsi:type="dcterms:W3CDTF">2018-09-27T20:37:05Z</dcterms:modified>
</cp:coreProperties>
</file>