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29"/>
  </p:notesMasterIdLst>
  <p:sldIdLst>
    <p:sldId id="258" r:id="rId2"/>
    <p:sldId id="292" r:id="rId3"/>
    <p:sldId id="341" r:id="rId4"/>
    <p:sldId id="340" r:id="rId5"/>
    <p:sldId id="342" r:id="rId6"/>
    <p:sldId id="356" r:id="rId7"/>
    <p:sldId id="345" r:id="rId8"/>
    <p:sldId id="355" r:id="rId9"/>
    <p:sldId id="352" r:id="rId10"/>
    <p:sldId id="347" r:id="rId11"/>
    <p:sldId id="344" r:id="rId12"/>
    <p:sldId id="338" r:id="rId13"/>
    <p:sldId id="339" r:id="rId14"/>
    <p:sldId id="343" r:id="rId15"/>
    <p:sldId id="357" r:id="rId16"/>
    <p:sldId id="348" r:id="rId17"/>
    <p:sldId id="346" r:id="rId18"/>
    <p:sldId id="350" r:id="rId19"/>
    <p:sldId id="359" r:id="rId20"/>
    <p:sldId id="358" r:id="rId21"/>
    <p:sldId id="351" r:id="rId22"/>
    <p:sldId id="360" r:id="rId23"/>
    <p:sldId id="353" r:id="rId24"/>
    <p:sldId id="362" r:id="rId25"/>
    <p:sldId id="363" r:id="rId26"/>
    <p:sldId id="349" r:id="rId27"/>
    <p:sldId id="361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" panose="020B0604020202020204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41"/>
            <p14:sldId id="340"/>
            <p14:sldId id="342"/>
            <p14:sldId id="356"/>
            <p14:sldId id="345"/>
            <p14:sldId id="355"/>
            <p14:sldId id="352"/>
            <p14:sldId id="347"/>
            <p14:sldId id="344"/>
            <p14:sldId id="338"/>
            <p14:sldId id="339"/>
            <p14:sldId id="343"/>
            <p14:sldId id="357"/>
            <p14:sldId id="348"/>
            <p14:sldId id="346"/>
            <p14:sldId id="350"/>
            <p14:sldId id="359"/>
            <p14:sldId id="358"/>
            <p14:sldId id="351"/>
            <p14:sldId id="360"/>
            <p14:sldId id="353"/>
            <p14:sldId id="362"/>
            <p14:sldId id="363"/>
            <p14:sldId id="349"/>
            <p14:sldId id="361"/>
          </p14:sldIdLst>
        </p14:section>
        <p14:section name="Sekcja bez tytułu" id="{1170C786-C8BF-4C47-A210-9EA84EE80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th" initials="d" lastIdx="1" clrIdx="0">
    <p:extLst>
      <p:ext uri="{19B8F6BF-5375-455C-9EA6-DF929625EA0E}">
        <p15:presenceInfo xmlns:p15="http://schemas.microsoft.com/office/powerpoint/2012/main" userId="dea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94660"/>
  </p:normalViewPr>
  <p:slideViewPr>
    <p:cSldViewPr>
      <p:cViewPr varScale="1">
        <p:scale>
          <a:sx n="86" d="100"/>
          <a:sy n="8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site_tracin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6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W3C: "Web application design should be informed by the above principles, but also by the relevant limitations."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/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GET</a:t>
            </a:r>
          </a:p>
          <a:p>
            <a:pPr marL="0" marR="127000" lvl="0" indent="-6985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Metoda GET reprezentuje zasób (dostęp do zasobu). Zapytania GET służą tylko i wyłącznie do pobierania zasobu i nie powinny mieć skutków ubocznych (dotyczy to również niektórych innych metod).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HEAD</a:t>
            </a:r>
          </a:p>
          <a:p>
            <a:pPr marL="0" marR="127000" lvl="0" indent="-6985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Działa tak samo jak GET, ale nie zwraca ciała odpowiedzi. Pozwala na uzyskanie informacji o meta-danych (nagłówkach) bez konieczności przesyłania kompletnego zasobu.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POST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Mówi serwerowi o tym, że URI będzie od tej pory reprezentowało przesyłane dane. Przesyłać można np. komentarz, formularz (web form) lub zasób do zapisania w bazie danych lub w inny sposób.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PUT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Przesłany zasób powinien być przechowywany w danym URI. Jeżeli zasób istnieje, powinien zostać zaktualizowany; w przeciwnym wypadku serwer powinien utworzyć nowy zasób.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DELETE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Metoda usuwa dany zasób.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TRACE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Pozwala na śledzenie odebranego zasobu tak, aby klient mógł zobaczyć wszelkie zmiany jakie zostały na nim dokonane, np. na żądanie innego klienta.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OPTIONS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Zwraca metody, które są wspierane przez serwer dla podanego URL. Może być wykorzystane do sprawdzenia funkcjonalności serwera po przesłaniu wildcardu '*'.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CONNECT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Przeznaczone dla serwerów pośredniczących. Zapewnia funkcjonalność tunelowania.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PATCH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Pozwala na zmianę części zasobu (jego aktualizację).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/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Metody oznaczone jako bezpieczne nie powinny mieć skutków ubocznych.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Metody idempotentne powinny mieć taki sam skutek bez względu na liczbę przesłanych zapytań (z pewnymi wyjątkami).</a:t>
            </a:r>
          </a:p>
          <a:p>
            <a:pPr marL="457200" marR="127000" lvl="0" indent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i="1"/>
              <a:t>note that idempotence refers to the state of the system after the request has completed, so while the action the server takes (e.g. deleting a record) or the response code it returns may be different on subsequent requests, the system state will be the same every time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Metoda TRACE może być użyta do ataku zwanego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cross-site tracing</a:t>
            </a:r>
            <a:r>
              <a:rPr lang="en-US"/>
              <a:t> i dobrą praktyką jest jej całkowite wyłączenie.</a:t>
            </a:r>
          </a:p>
        </p:txBody>
      </p:sp>
    </p:spTree>
    <p:extLst>
      <p:ext uri="{BB962C8B-B14F-4D97-AF65-F5344CB8AC3E}">
        <p14:creationId xmlns:p14="http://schemas.microsoft.com/office/powerpoint/2010/main" val="11382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Pingnąć POSIXowe polecenia</a:t>
            </a:r>
          </a:p>
        </p:txBody>
      </p:sp>
    </p:spTree>
    <p:extLst>
      <p:ext uri="{BB962C8B-B14F-4D97-AF65-F5344CB8AC3E}">
        <p14:creationId xmlns:p14="http://schemas.microsoft.com/office/powerpoint/2010/main" val="352206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Markup_Language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rl-encode-decod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235" TargetMode="External"/><Relationship Id="rId3" Type="http://schemas.openxmlformats.org/officeDocument/2006/relationships/hyperlink" Target="https://tools.ietf.org/html/rfc7230" TargetMode="External"/><Relationship Id="rId7" Type="http://schemas.openxmlformats.org/officeDocument/2006/relationships/hyperlink" Target="https://tools.ietf.org/html/rfc7234" TargetMode="External"/><Relationship Id="rId2" Type="http://schemas.openxmlformats.org/officeDocument/2006/relationships/hyperlink" Target="https://tools.ietf.org/html/rfc1945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ools.ietf.org/html/rfc7233" TargetMode="External"/><Relationship Id="rId5" Type="http://schemas.openxmlformats.org/officeDocument/2006/relationships/hyperlink" Target="https://tools.ietf.org/html/rfc7232" TargetMode="External"/><Relationship Id="rId4" Type="http://schemas.openxmlformats.org/officeDocument/2006/relationships/hyperlink" Target="https://tools.ietf.org/html/rfc7231" TargetMode="External"/><Relationship Id="rId9" Type="http://schemas.openxmlformats.org/officeDocument/2006/relationships/hyperlink" Target="https://tools.ietf.org/html/rfc754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5789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Kod_odpowiedzi_HTTP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2" Type="http://schemas.openxmlformats.org/officeDocument/2006/relationships/hyperlink" Target="https://en.wikipedia.org/wiki/List_of_HTTP_header_fields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gogle.com/" TargetMode="External"/><Relationship Id="rId4" Type="http://schemas.openxmlformats.org/officeDocument/2006/relationships/hyperlink" Target="https://www.iana.org/assignments/media-types/media-types.x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docs.oracle.com/javase/tutorial/networking/sockets/clientServer.html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51384" y="2996952"/>
            <a:ext cx="11097927" cy="2387600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rgbClr val="FF0000"/>
                </a:solidFill>
              </a:rPr>
              <a:t>H</a:t>
            </a:r>
            <a:r>
              <a:rPr lang="pl-PL" b="0" dirty="0" err="1" smtClean="0"/>
              <a:t>yper</a:t>
            </a:r>
            <a:r>
              <a:rPr lang="pl-PL" dirty="0" err="1" smtClean="0">
                <a:solidFill>
                  <a:srgbClr val="FF0000"/>
                </a:solidFill>
              </a:rPr>
              <a:t>t</a:t>
            </a:r>
            <a:r>
              <a:rPr lang="pl-PL" dirty="0" err="1" smtClean="0"/>
              <a:t>ext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ransfer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(HTTP)</a:t>
            </a:r>
            <a:br>
              <a:rPr lang="pl-PL" dirty="0" smtClean="0"/>
            </a:br>
            <a:r>
              <a:rPr lang="pl-PL" dirty="0" smtClean="0"/>
              <a:t>wprowadzenie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Pojęcia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r>
              <a:rPr lang="pl-PL" dirty="0" smtClean="0"/>
              <a:t> </a:t>
            </a:r>
            <a:r>
              <a:rPr lang="pl-PL" b="1" dirty="0" err="1" smtClean="0"/>
              <a:t>Hypertext</a:t>
            </a:r>
            <a:r>
              <a:rPr lang="pl-PL" dirty="0" smtClean="0"/>
              <a:t> – test który zawiera w sobie odniesienia (</a:t>
            </a:r>
            <a:r>
              <a:rPr lang="pl-PL" dirty="0" err="1" smtClean="0"/>
              <a:t>hyperlinks</a:t>
            </a:r>
            <a:r>
              <a:rPr lang="pl-PL" dirty="0" smtClean="0"/>
              <a:t>) do innych tekstów/stron. 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 tooltip="Hypertext Markup Language"/>
              </a:rPr>
              <a:t>Hypertext Markup Language</a:t>
            </a:r>
            <a:r>
              <a:rPr lang="en-US" dirty="0"/>
              <a:t> (HTML</a:t>
            </a:r>
            <a:r>
              <a:rPr lang="en-US" dirty="0" smtClean="0"/>
              <a:t>)</a:t>
            </a:r>
            <a:endParaRPr lang="pl-PL" dirty="0" smtClean="0"/>
          </a:p>
          <a:p>
            <a:pPr indent="0">
              <a:buNone/>
            </a:pPr>
            <a:endParaRPr lang="pl-PL" dirty="0" smtClean="0"/>
          </a:p>
          <a:p>
            <a:r>
              <a:rPr lang="pl-PL" b="1" dirty="0" smtClean="0"/>
              <a:t> Multimedia = </a:t>
            </a:r>
            <a:r>
              <a:rPr lang="pl-PL" dirty="0"/>
              <a:t>obrazki + audio + </a:t>
            </a:r>
            <a:r>
              <a:rPr lang="pl-PL" dirty="0" smtClean="0"/>
              <a:t>wideo + animacje</a:t>
            </a:r>
          </a:p>
          <a:p>
            <a:pPr indent="0">
              <a:buNone/>
            </a:pPr>
            <a:endParaRPr lang="pl-PL" dirty="0" smtClean="0"/>
          </a:p>
          <a:p>
            <a:r>
              <a:rPr lang="pl-PL" b="1" dirty="0" smtClean="0"/>
              <a:t> </a:t>
            </a:r>
            <a:r>
              <a:rPr lang="pl-PL" b="1" u="sng" dirty="0" err="1" smtClean="0"/>
              <a:t>Hypermedia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err="1"/>
              <a:t>hypertext</a:t>
            </a:r>
            <a:r>
              <a:rPr lang="pl-PL" dirty="0"/>
              <a:t> </a:t>
            </a:r>
            <a:r>
              <a:rPr lang="pl-PL" dirty="0" smtClean="0"/>
              <a:t>+ multimedia</a:t>
            </a:r>
          </a:p>
          <a:p>
            <a:pPr indent="0">
              <a:buNone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URI, URL, </a:t>
            </a:r>
            <a:r>
              <a:rPr lang="en-US" dirty="0" smtClean="0"/>
              <a:t>UR</a:t>
            </a:r>
            <a:r>
              <a:rPr lang="pl-PL" dirty="0" smtClean="0"/>
              <a:t>N</a:t>
            </a:r>
            <a:endParaRPr lang="en-US" dirty="0"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595000" y="1438800"/>
            <a:ext cx="10894800" cy="46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-Uniform Resource Identifier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- Uniform Resource Locator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UR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- Uniform Resource </a:t>
            </a:r>
            <a:r>
              <a:rPr lang="en-US" dirty="0" smtClean="0"/>
              <a:t>Name</a:t>
            </a:r>
            <a:endParaRPr lang="pl-PL" dirty="0" smtClean="0"/>
          </a:p>
          <a:p>
            <a:pPr marL="228600" algn="l">
              <a:spcBef>
                <a:spcPts val="1100"/>
              </a:spcBef>
            </a:pPr>
            <a:endParaRPr lang="pl-PL" dirty="0" smtClean="0">
              <a:solidFill>
                <a:srgbClr val="00B050"/>
              </a:solidFill>
            </a:endParaRPr>
          </a:p>
          <a:p>
            <a:pPr marL="228600" algn="l">
              <a:spcBef>
                <a:spcPts val="1100"/>
              </a:spcBef>
            </a:pPr>
            <a:r>
              <a:rPr lang="en-US" dirty="0" smtClean="0">
                <a:solidFill>
                  <a:srgbClr val="00B050"/>
                </a:solidFill>
              </a:rPr>
              <a:t>urn</a:t>
            </a:r>
            <a:r>
              <a:rPr lang="en-US" dirty="0" smtClean="0"/>
              <a:t>:isbn:0451450523</a:t>
            </a:r>
            <a:r>
              <a:rPr lang="pl-PL" dirty="0" smtClean="0"/>
              <a:t> (</a:t>
            </a:r>
            <a:r>
              <a:rPr lang="en-US" dirty="0"/>
              <a:t>International Standard Book </a:t>
            </a:r>
            <a:r>
              <a:rPr lang="en-US" dirty="0" smtClean="0"/>
              <a:t>Number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95" name="Shape 495" descr="800px-URI_Venn_Diagram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128" y="1123355"/>
            <a:ext cx="3781798" cy="209663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250477" y="4437112"/>
            <a:ext cx="11597100" cy="14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39700" marR="13970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-US" sz="13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-US" sz="13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www.serwer</a:t>
            </a:r>
            <a:r>
              <a:rPr lang="pl-PL" sz="13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Name.com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-US" sz="1300" dirty="0" smtClean="0">
                <a:solidFill>
                  <a:schemeClr val="accent4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/katalog1/katalog2/plik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 sz="13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parametr1=wartosc1</a:t>
            </a:r>
            <a:r>
              <a:rPr lang="en-US" sz="1300" b="1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3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parametr2=wartosc2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fragment_dokumentu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\__/ 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\_________________/\___/\_____________________/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\___________________________________/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   |                              |                            |</a:t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protokół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l-PL" sz="13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kontekst(</a:t>
            </a:r>
            <a:r>
              <a:rPr lang="pl-PL" sz="13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parametry zapytania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fragment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(ref)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43850" y="6273225"/>
            <a:ext cx="6833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4"/>
              </a:rPr>
              <a:t>https://www.url-encode-decode.com/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01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Krótka historia protokołu HTTP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r>
              <a:rPr lang="pl-PL" dirty="0" smtClean="0"/>
              <a:t> zainicjowany przez</a:t>
            </a:r>
            <a:r>
              <a:rPr lang="en-US" dirty="0"/>
              <a:t> Tim Berners-Lee </a:t>
            </a:r>
            <a:r>
              <a:rPr lang="pl-PL" dirty="0" smtClean="0"/>
              <a:t>w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CERN</a:t>
            </a:r>
            <a:r>
              <a:rPr lang="en-US" dirty="0"/>
              <a:t> </a:t>
            </a:r>
            <a:r>
              <a:rPr lang="pl-PL" dirty="0" smtClean="0"/>
              <a:t>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1989</a:t>
            </a:r>
            <a:endParaRPr lang="pl-PL" dirty="0" smtClean="0">
              <a:solidFill>
                <a:srgbClr val="FF0000"/>
              </a:solidFill>
            </a:endParaRPr>
          </a:p>
          <a:p>
            <a:pPr indent="0">
              <a:buNone/>
            </a:pP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 standaryzowany przez:</a:t>
            </a:r>
          </a:p>
          <a:p>
            <a:pPr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ngineering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ask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orce (</a:t>
            </a:r>
            <a:r>
              <a:rPr lang="en-US" dirty="0" smtClean="0"/>
              <a:t>IETF)</a:t>
            </a:r>
            <a:endParaRPr lang="pl-PL" dirty="0" smtClean="0"/>
          </a:p>
          <a:p>
            <a:pPr lvl="1"/>
            <a:r>
              <a:rPr lang="pl-PL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orld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ide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eb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onsortium (W3C</a:t>
            </a:r>
            <a:r>
              <a:rPr lang="en-US" dirty="0" smtClean="0"/>
              <a:t>)</a:t>
            </a:r>
            <a:endParaRPr lang="pl-PL" dirty="0" smtClean="0"/>
          </a:p>
          <a:p>
            <a:pPr lvl="1"/>
            <a:endParaRPr lang="pl-PL" dirty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stworzono kilka ważnych wersji: </a:t>
            </a:r>
            <a:r>
              <a:rPr lang="pl-PL" dirty="0" smtClean="0">
                <a:solidFill>
                  <a:srgbClr val="FF0000"/>
                </a:solidFill>
              </a:rPr>
              <a:t>HTTP/1.0, HTTP/1.1, HTTP/2.0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Wersje protokołu HTTP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9224106"/>
              </p:ext>
            </p:extLst>
          </p:nvPr>
        </p:nvGraphicFramePr>
        <p:xfrm>
          <a:off x="263524" y="1123950"/>
          <a:ext cx="10873035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76">
                  <a:extLst>
                    <a:ext uri="{9D8B030D-6E8A-4147-A177-3AD203B41FA5}">
                      <a16:colId xmlns:a16="http://schemas.microsoft.com/office/drawing/2014/main" val="846525281"/>
                    </a:ext>
                  </a:extLst>
                </a:gridCol>
                <a:gridCol w="1208444">
                  <a:extLst>
                    <a:ext uri="{9D8B030D-6E8A-4147-A177-3AD203B41FA5}">
                      <a16:colId xmlns:a16="http://schemas.microsoft.com/office/drawing/2014/main" val="465924254"/>
                    </a:ext>
                  </a:extLst>
                </a:gridCol>
                <a:gridCol w="4308071">
                  <a:extLst>
                    <a:ext uri="{9D8B030D-6E8A-4147-A177-3AD203B41FA5}">
                      <a16:colId xmlns:a16="http://schemas.microsoft.com/office/drawing/2014/main" val="782556228"/>
                    </a:ext>
                  </a:extLst>
                </a:gridCol>
                <a:gridCol w="4836944">
                  <a:extLst>
                    <a:ext uri="{9D8B030D-6E8A-4147-A177-3AD203B41FA5}">
                      <a16:colId xmlns:a16="http://schemas.microsoft.com/office/drawing/2014/main" val="408757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Wersja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utworzenia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RFC (</a:t>
                      </a:r>
                      <a:r>
                        <a:rPr lang="pl-PL" dirty="0" err="1" smtClean="0"/>
                        <a:t>Request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Comments</a:t>
                      </a:r>
                      <a:r>
                        <a:rPr lang="pl-P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Cechy zasadnicze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8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unofficial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lient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-server, request-response protocol.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ASCII protocol, running over a TCP/IP link.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esigned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transfer hypertext documents (HTML).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connection closed after every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RFC 1945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equest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may consist of multiple newline separated header fields.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is prefixed with a response status line.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has its own set of newline separated header fields.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is not limited to hypertext.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connection closed after every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RFC 7230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Message Syntax and Routing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RFC 7231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Semantics and Content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RFC 7232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Conditional Requests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RFC 7233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Range Requests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RFC 7234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Caching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RFC 7235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Authentication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Internet Standard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54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May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9"/>
                        </a:rPr>
                        <a:t>RFC 7540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Improving Transport Performance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1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HTTP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9" y="1196752"/>
            <a:ext cx="5143500" cy="30099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253902"/>
            <a:ext cx="5076825" cy="2952750"/>
          </a:xfrm>
          <a:prstGeom prst="rect">
            <a:avLst/>
          </a:prstGeom>
        </p:spPr>
      </p:pic>
      <p:pic>
        <p:nvPicPr>
          <p:cNvPr id="2050" name="Picture 2" descr="https://www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4" y="4206652"/>
            <a:ext cx="5174126" cy="19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59" y="4177577"/>
            <a:ext cx="5742022" cy="21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przeglądarkę (chrome) a następnie odnajdź </a:t>
            </a:r>
            <a:r>
              <a:rPr lang="pl-PL" b="1" dirty="0" smtClean="0"/>
              <a:t>developer </a:t>
            </a:r>
            <a:r>
              <a:rPr lang="pl-PL" b="1" dirty="0" err="1" smtClean="0"/>
              <a:t>tools</a:t>
            </a:r>
            <a:r>
              <a:rPr lang="pl-PL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Zapoznaj się z dostępnymi tam opcjami. Następnie przejdź do zakładki </a:t>
            </a:r>
            <a:r>
              <a:rPr lang="pl-PL" b="1" dirty="0" smtClean="0"/>
              <a:t>Network</a:t>
            </a:r>
            <a:r>
              <a:rPr lang="pl-PL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porównaj strukturę zapytania i odpowiedzi z tymi które zostały przedstawioną w tej prezentacji.</a:t>
            </a:r>
          </a:p>
          <a:p>
            <a:pPr lvl="1"/>
            <a:endParaRPr lang="pl-PL" dirty="0" smtClean="0"/>
          </a:p>
          <a:p>
            <a:pPr lvl="1"/>
            <a:r>
              <a:rPr lang="pl-PL" sz="2800" dirty="0" smtClean="0"/>
              <a:t> Z jakich elementów składają się </a:t>
            </a:r>
            <a:r>
              <a:rPr lang="pl-PL" sz="2800" dirty="0" err="1" smtClean="0"/>
              <a:t>request</a:t>
            </a:r>
            <a:r>
              <a:rPr lang="pl-PL" sz="2800" dirty="0" smtClean="0"/>
              <a:t> oraz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?</a:t>
            </a:r>
          </a:p>
          <a:p>
            <a:pPr lvl="1"/>
            <a:r>
              <a:rPr lang="pl-PL" sz="2800" dirty="0" smtClean="0"/>
              <a:t> Ile zapytań wysłała przeglądarka a ile otrzymała odpowiedzi?</a:t>
            </a:r>
            <a:endParaRPr lang="pl-PL" sz="28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Struktura wiadomości </a:t>
            </a:r>
            <a:r>
              <a:rPr lang="pl-PL" dirty="0" smtClean="0"/>
              <a:t>HTTP - </a:t>
            </a:r>
            <a:r>
              <a:rPr lang="pl-PL" dirty="0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etody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HTTP</a:t>
            </a:r>
          </a:p>
        </p:txBody>
      </p:sp>
      <p:graphicFrame>
        <p:nvGraphicFramePr>
          <p:cNvPr id="502" name="Shape 502"/>
          <p:cNvGraphicFramePr/>
          <p:nvPr>
            <p:extLst>
              <p:ext uri="{D42A27DB-BD31-4B8C-83A1-F6EECF244321}">
                <p14:modId xmlns:p14="http://schemas.microsoft.com/office/powerpoint/2010/main" val="888906569"/>
              </p:ext>
            </p:extLst>
          </p:nvPr>
        </p:nvGraphicFramePr>
        <p:xfrm>
          <a:off x="407368" y="1196752"/>
          <a:ext cx="11219780" cy="537677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69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HTTP Method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RFC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Request Has Body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Response Has Body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Safe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Idempotent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Cacheable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GET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HEAD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POST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PUT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DELETE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CONNECT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OPTIONS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Optional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TRACE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PATCH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4"/>
                        </a:rPr>
                        <a:t>RFC 5789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Architektura </a:t>
            </a:r>
            <a:r>
              <a:rPr lang="pl-PL" dirty="0" smtClean="0"/>
              <a:t>REST (</a:t>
            </a:r>
            <a:r>
              <a:rPr lang="pl-PL" dirty="0" err="1" smtClean="0">
                <a:solidFill>
                  <a:srgbClr val="FF0000"/>
                </a:solidFill>
              </a:rPr>
              <a:t>Re</a:t>
            </a:r>
            <a:r>
              <a:rPr lang="pl-PL" dirty="0" err="1" smtClean="0"/>
              <a:t>presentational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ransfer)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11424" y="3933056"/>
            <a:ext cx="63824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Pozostałe</a:t>
            </a:r>
            <a:r>
              <a:rPr lang="pl-PL" b="1" dirty="0" smtClean="0"/>
              <a:t>:</a:t>
            </a:r>
            <a:endParaRPr lang="pl-PL" b="1" dirty="0" smtClean="0"/>
          </a:p>
          <a:p>
            <a:endParaRPr lang="pl-PL" b="1" dirty="0"/>
          </a:p>
          <a:p>
            <a:r>
              <a:rPr lang="en-US" b="1" dirty="0" smtClean="0"/>
              <a:t>PATCH</a:t>
            </a:r>
            <a:r>
              <a:rPr lang="pl-PL" b="1" dirty="0" smtClean="0"/>
              <a:t> </a:t>
            </a:r>
            <a:r>
              <a:rPr lang="pl-PL" dirty="0" smtClean="0"/>
              <a:t>= „częściowy” POST</a:t>
            </a:r>
          </a:p>
          <a:p>
            <a:endParaRPr lang="pl-PL" b="1" dirty="0" smtClean="0"/>
          </a:p>
          <a:p>
            <a:r>
              <a:rPr lang="pl-PL" b="1" dirty="0" smtClean="0"/>
              <a:t>HEAD </a:t>
            </a:r>
            <a:r>
              <a:rPr lang="pl-PL" dirty="0" smtClean="0"/>
              <a:t>= GET bez body</a:t>
            </a:r>
          </a:p>
          <a:p>
            <a:endParaRPr lang="pl-PL" b="1" dirty="0" smtClean="0"/>
          </a:p>
          <a:p>
            <a:r>
              <a:rPr lang="pl-PL" b="1" dirty="0" smtClean="0"/>
              <a:t>TRACE </a:t>
            </a:r>
            <a:r>
              <a:rPr lang="pl-PL" dirty="0" smtClean="0"/>
              <a:t>= </a:t>
            </a:r>
            <a:r>
              <a:rPr lang="pl-PL" dirty="0" err="1" smtClean="0"/>
              <a:t>response</a:t>
            </a:r>
            <a:r>
              <a:rPr lang="pl-PL" dirty="0" smtClean="0"/>
              <a:t> body zawiera wysłany </a:t>
            </a:r>
            <a:r>
              <a:rPr lang="pl-PL" dirty="0" err="1" smtClean="0"/>
              <a:t>request</a:t>
            </a:r>
            <a:endParaRPr lang="pl-PL" dirty="0" smtClean="0"/>
          </a:p>
          <a:p>
            <a:endParaRPr lang="pl-PL" b="1" dirty="0" smtClean="0"/>
          </a:p>
          <a:p>
            <a:r>
              <a:rPr lang="en-US" b="1" dirty="0" smtClean="0"/>
              <a:t>OPTIONS</a:t>
            </a:r>
            <a:r>
              <a:rPr lang="pl-PL" b="1" dirty="0" smtClean="0"/>
              <a:t> </a:t>
            </a:r>
            <a:r>
              <a:rPr lang="pl-PL" dirty="0" smtClean="0"/>
              <a:t>= zwraca metody HTTP wspierane przez serwer dla </a:t>
            </a:r>
            <a:r>
              <a:rPr lang="pl-PL" dirty="0" err="1" smtClean="0"/>
              <a:t>URLa</a:t>
            </a:r>
            <a:endParaRPr lang="pl-PL" dirty="0" smtClean="0"/>
          </a:p>
          <a:p>
            <a:endParaRPr lang="pl-PL" b="1" dirty="0" smtClean="0"/>
          </a:p>
          <a:p>
            <a:r>
              <a:rPr lang="en-US" b="1" dirty="0" smtClean="0"/>
              <a:t>CONNECT</a:t>
            </a:r>
            <a:r>
              <a:rPr lang="pl-PL" b="1" dirty="0" smtClean="0"/>
              <a:t> </a:t>
            </a:r>
            <a:r>
              <a:rPr lang="pl-PL" dirty="0" smtClean="0"/>
              <a:t>= tunelowanie/</a:t>
            </a:r>
            <a:r>
              <a:rPr lang="pl-PL" dirty="0" err="1" smtClean="0"/>
              <a:t>proxy</a:t>
            </a:r>
            <a:endParaRPr lang="en-US" dirty="0"/>
          </a:p>
        </p:txBody>
      </p:sp>
      <p:pic>
        <p:nvPicPr>
          <p:cNvPr id="1026" name="Picture 2" descr="Znalezione obrazy dla zapytania rest meth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959011"/>
            <a:ext cx="9911408" cy="27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</a:t>
            </a:r>
            <a:r>
              <a:rPr lang="pl-PL" dirty="0" smtClean="0"/>
              <a:t>HTTP – </a:t>
            </a:r>
            <a:r>
              <a:rPr lang="pl-PL" dirty="0" smtClean="0">
                <a:solidFill>
                  <a:srgbClr val="FF0000"/>
                </a:solidFill>
              </a:rPr>
              <a:t>kody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odpowiedzi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pl.wikipedia.org/wiki/Kod_odpowiedzi_HTTP</a:t>
            </a: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67408" y="1772816"/>
            <a:ext cx="6552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>
                <a:solidFill>
                  <a:srgbClr val="0070C0"/>
                </a:solidFill>
              </a:rPr>
              <a:t>1xx</a:t>
            </a:r>
            <a:r>
              <a:rPr lang="pl-PL" sz="3200" dirty="0"/>
              <a:t> - kody informacyjne</a:t>
            </a:r>
          </a:p>
          <a:p>
            <a:r>
              <a:rPr lang="pl-PL" sz="3200" b="1" dirty="0">
                <a:solidFill>
                  <a:srgbClr val="92D050"/>
                </a:solidFill>
              </a:rPr>
              <a:t>2xx</a:t>
            </a:r>
            <a:r>
              <a:rPr lang="pl-PL" sz="3200" dirty="0"/>
              <a:t> - kody powodzenia</a:t>
            </a:r>
          </a:p>
          <a:p>
            <a:r>
              <a:rPr lang="pl-PL" sz="3200" b="1" dirty="0">
                <a:solidFill>
                  <a:srgbClr val="0070C0"/>
                </a:solidFill>
              </a:rPr>
              <a:t>3xx</a:t>
            </a:r>
            <a:r>
              <a:rPr lang="pl-PL" sz="3200" dirty="0"/>
              <a:t> - kody </a:t>
            </a:r>
            <a:r>
              <a:rPr lang="pl-PL" sz="3200" dirty="0" smtClean="0"/>
              <a:t>przekierowań (</a:t>
            </a:r>
            <a:r>
              <a:rPr lang="pl-PL" sz="3200" dirty="0" err="1" smtClean="0"/>
              <a:t>redirect</a:t>
            </a:r>
            <a:r>
              <a:rPr lang="pl-PL" sz="3200" dirty="0" smtClean="0"/>
              <a:t>)</a:t>
            </a:r>
            <a:endParaRPr lang="pl-PL" sz="3200" dirty="0"/>
          </a:p>
          <a:p>
            <a:r>
              <a:rPr lang="pl-PL" sz="3200" b="1" dirty="0">
                <a:solidFill>
                  <a:srgbClr val="FF0000"/>
                </a:solidFill>
              </a:rPr>
              <a:t>4xx</a:t>
            </a:r>
            <a:r>
              <a:rPr lang="pl-PL" sz="3200" dirty="0"/>
              <a:t> - kody błędu aplikacji klienckiej</a:t>
            </a:r>
          </a:p>
          <a:p>
            <a:r>
              <a:rPr lang="pl-PL" sz="3200" b="1" dirty="0">
                <a:solidFill>
                  <a:srgbClr val="FF0000"/>
                </a:solidFill>
              </a:rPr>
              <a:t>5xx</a:t>
            </a:r>
            <a:r>
              <a:rPr lang="pl-PL" sz="3200" dirty="0"/>
              <a:t> - kody błędu </a:t>
            </a:r>
            <a:r>
              <a:rPr lang="pl-PL" sz="3200" dirty="0" smtClean="0"/>
              <a:t>serwera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8256240" y="3717032"/>
            <a:ext cx="345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Popularne: </a:t>
            </a:r>
            <a:endParaRPr lang="pl-PL" sz="2000" dirty="0" smtClean="0"/>
          </a:p>
          <a:p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111 (</a:t>
            </a:r>
            <a:r>
              <a:rPr lang="pl-PL" sz="2000" dirty="0" err="1"/>
              <a:t>connection</a:t>
            </a:r>
            <a:r>
              <a:rPr lang="pl-PL" sz="2000" dirty="0"/>
              <a:t> </a:t>
            </a:r>
            <a:r>
              <a:rPr lang="pl-PL" sz="2000" dirty="0" err="1"/>
              <a:t>refused</a:t>
            </a:r>
            <a:r>
              <a:rPr lang="pl-P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200 (OK)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301 (</a:t>
            </a:r>
            <a:r>
              <a:rPr lang="pl-PL" sz="2000" dirty="0" err="1"/>
              <a:t>moved</a:t>
            </a:r>
            <a:r>
              <a:rPr lang="pl-PL" sz="2000" dirty="0"/>
              <a:t> </a:t>
            </a:r>
            <a:r>
              <a:rPr lang="pl-PL" sz="2000" dirty="0" err="1"/>
              <a:t>permanently</a:t>
            </a:r>
            <a:r>
              <a:rPr lang="pl-P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404 </a:t>
            </a:r>
            <a:r>
              <a:rPr lang="pl-PL" sz="2000" dirty="0" smtClean="0"/>
              <a:t>(not </a:t>
            </a:r>
            <a:r>
              <a:rPr lang="pl-PL" sz="2000" dirty="0" err="1" smtClean="0"/>
              <a:t>found</a:t>
            </a:r>
            <a:r>
              <a:rPr lang="pl-PL" sz="2000" dirty="0" smtClean="0"/>
              <a:t>)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500 (</a:t>
            </a:r>
            <a:r>
              <a:rPr lang="pl-PL" sz="2000" dirty="0" err="1"/>
              <a:t>internal</a:t>
            </a:r>
            <a:r>
              <a:rPr lang="pl-PL" sz="2000" dirty="0"/>
              <a:t> </a:t>
            </a:r>
            <a:r>
              <a:rPr lang="pl-PL" sz="2000" dirty="0" err="1"/>
              <a:t>server</a:t>
            </a:r>
            <a:r>
              <a:rPr lang="pl-PL" sz="2000" dirty="0"/>
              <a:t> error)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odpowiedz na pytania:</a:t>
            </a:r>
          </a:p>
          <a:p>
            <a:pPr lvl="1" indent="0">
              <a:buNone/>
            </a:pPr>
            <a:endParaRPr lang="pl-PL" dirty="0" smtClean="0"/>
          </a:p>
          <a:p>
            <a:pPr lvl="1"/>
            <a:r>
              <a:rPr lang="pl-PL" sz="2800" dirty="0" smtClean="0"/>
              <a:t> Co znaczą kody odpowiedzi dla wysłanych do serwera zapytań?</a:t>
            </a:r>
          </a:p>
          <a:p>
            <a:pPr lvl="1" indent="0">
              <a:buNone/>
            </a:pPr>
            <a:endParaRPr lang="pl-PL" sz="2800" dirty="0" smtClean="0"/>
          </a:p>
          <a:p>
            <a:pPr lvl="1"/>
            <a:r>
              <a:rPr lang="pl-PL" sz="2800" dirty="0" smtClean="0"/>
              <a:t> Czy wszystko poszło OK?</a:t>
            </a:r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A</a:t>
            </a:r>
            <a:r>
              <a:rPr lang="pl-PL" dirty="0" smtClean="0"/>
              <a:t>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402129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 Model OSI/ISO – jak komunikują się ze sobą procesy w sieci</a:t>
            </a:r>
          </a:p>
          <a:p>
            <a:pPr lvl="1"/>
            <a:r>
              <a:rPr lang="pl-PL" dirty="0"/>
              <a:t>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nternational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rganization for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tandardization</a:t>
            </a:r>
            <a:endParaRPr lang="pl-PL" dirty="0" smtClean="0"/>
          </a:p>
          <a:p>
            <a:pPr lvl="1"/>
            <a:r>
              <a:rPr lang="pl-PL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ystems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nterconnection</a:t>
            </a:r>
            <a:endParaRPr lang="pl-PL" dirty="0"/>
          </a:p>
          <a:p>
            <a:r>
              <a:rPr lang="pl-PL" dirty="0"/>
              <a:t>TCP (</a:t>
            </a:r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>
                <a:solidFill>
                  <a:srgbClr val="FF0000"/>
                </a:solidFill>
              </a:rPr>
              <a:t>P</a:t>
            </a:r>
            <a:r>
              <a:rPr lang="pl-PL" dirty="0" err="1"/>
              <a:t>rotocol</a:t>
            </a:r>
            <a:r>
              <a:rPr lang="pl-PL" dirty="0"/>
              <a:t>) </a:t>
            </a:r>
            <a:r>
              <a:rPr lang="pl-PL" dirty="0" smtClean="0"/>
              <a:t>– baza dla HTTP</a:t>
            </a:r>
          </a:p>
          <a:p>
            <a:r>
              <a:rPr lang="pl-PL" dirty="0"/>
              <a:t> </a:t>
            </a:r>
            <a:r>
              <a:rPr lang="pl-PL" dirty="0" smtClean="0"/>
              <a:t>Pomocne pojęcia </a:t>
            </a:r>
          </a:p>
          <a:p>
            <a:pPr lvl="1"/>
            <a:r>
              <a:rPr lang="pl-PL" dirty="0" smtClean="0"/>
              <a:t> Multimedia / </a:t>
            </a:r>
            <a:r>
              <a:rPr lang="pl-PL" dirty="0" err="1" smtClean="0"/>
              <a:t>Hypermedia</a:t>
            </a:r>
            <a:r>
              <a:rPr lang="pl-PL" dirty="0" smtClean="0"/>
              <a:t> / </a:t>
            </a:r>
            <a:r>
              <a:rPr lang="pl-PL" dirty="0" err="1" smtClean="0"/>
              <a:t>Hypertext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 URL, URN, URI, URL-</a:t>
            </a:r>
            <a:r>
              <a:rPr lang="pl-PL" dirty="0" err="1" smtClean="0"/>
              <a:t>encoding</a:t>
            </a:r>
            <a:r>
              <a:rPr lang="pl-PL" dirty="0" smtClean="0"/>
              <a:t>, DNS</a:t>
            </a:r>
          </a:p>
          <a:p>
            <a:r>
              <a:rPr lang="pl-PL" dirty="0" smtClean="0"/>
              <a:t> Krótka </a:t>
            </a:r>
            <a:r>
              <a:rPr lang="pl-PL" dirty="0"/>
              <a:t>h</a:t>
            </a:r>
            <a:r>
              <a:rPr lang="pl-PL" dirty="0" smtClean="0"/>
              <a:t>istoria protokołu HTTP</a:t>
            </a:r>
          </a:p>
          <a:p>
            <a:r>
              <a:rPr lang="pl-PL" dirty="0"/>
              <a:t> </a:t>
            </a:r>
            <a:r>
              <a:rPr lang="pl-PL" dirty="0" smtClean="0"/>
              <a:t>Wersje protokołu HTTP</a:t>
            </a:r>
          </a:p>
          <a:p>
            <a:r>
              <a:rPr lang="pl-PL" dirty="0" smtClean="0"/>
              <a:t> Struktura wiadomości HTTP</a:t>
            </a:r>
          </a:p>
          <a:p>
            <a:r>
              <a:rPr lang="pl-PL" dirty="0"/>
              <a:t> </a:t>
            </a:r>
            <a:r>
              <a:rPr lang="pl-PL" dirty="0" smtClean="0"/>
              <a:t>HATEOAS</a:t>
            </a:r>
          </a:p>
          <a:p>
            <a:r>
              <a:rPr lang="pl-PL" dirty="0"/>
              <a:t> </a:t>
            </a:r>
            <a:r>
              <a:rPr lang="pl-PL" dirty="0" smtClean="0"/>
              <a:t>Narzędzia do pracy z HTTP </a:t>
            </a:r>
          </a:p>
          <a:p>
            <a:pPr indent="0">
              <a:buNone/>
            </a:pPr>
            <a:endParaRPr lang="pl-PL" dirty="0" smtClean="0"/>
          </a:p>
          <a:p>
            <a:endParaRPr lang="pl-PL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4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1449272" cy="5186105"/>
          </a:xfrm>
        </p:spPr>
        <p:txBody>
          <a:bodyPr>
            <a:normAutofit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</a:t>
            </a:r>
            <a:r>
              <a:rPr lang="pl-PL" b="1" dirty="0" smtClean="0"/>
              <a:t>google.pl</a:t>
            </a:r>
            <a:r>
              <a:rPr lang="pl-PL" dirty="0" smtClean="0"/>
              <a:t> a następnie stwórz zapytanie które:</a:t>
            </a:r>
          </a:p>
          <a:p>
            <a:pPr lvl="2"/>
            <a:r>
              <a:rPr lang="pl-PL" b="1" dirty="0"/>
              <a:t> </a:t>
            </a:r>
            <a:r>
              <a:rPr lang="pl-PL" dirty="0" smtClean="0"/>
              <a:t>zawiera polskie znaki diakrytyczne</a:t>
            </a:r>
          </a:p>
          <a:p>
            <a:pPr lvl="2"/>
            <a:r>
              <a:rPr lang="pl-PL" b="1" dirty="0"/>
              <a:t> </a:t>
            </a:r>
            <a:r>
              <a:rPr lang="pl-PL" dirty="0" smtClean="0"/>
              <a:t>znaki ASCII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znaki zarezerwowane w  URL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 Jaki typ zapytania wykonała przeglądarka?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Odnajdź parametr „</a:t>
            </a:r>
            <a:r>
              <a:rPr lang="pl-PL" b="1" dirty="0" smtClean="0"/>
              <a:t>q</a:t>
            </a:r>
            <a:r>
              <a:rPr lang="pl-PL" dirty="0" smtClean="0"/>
              <a:t>” (</a:t>
            </a:r>
            <a:r>
              <a:rPr lang="pl-PL" dirty="0" err="1" smtClean="0"/>
              <a:t>query</a:t>
            </a:r>
            <a:r>
              <a:rPr lang="pl-PL" dirty="0" smtClean="0"/>
              <a:t>). Jakich zmian dokonała przeglądarka?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Ile zapytań wysłała przeglądarka?  </a:t>
            </a:r>
          </a:p>
          <a:p>
            <a:pPr lvl="1"/>
            <a:r>
              <a:rPr lang="pl-PL" dirty="0" smtClean="0"/>
              <a:t> Analizując wykres czasowy co możesz powiedzieć o sposobie ładowania strony?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Zainstaluj chrome </a:t>
            </a:r>
            <a:r>
              <a:rPr lang="pl-PL" dirty="0" err="1" smtClean="0"/>
              <a:t>extension</a:t>
            </a:r>
            <a:r>
              <a:rPr lang="pl-PL" dirty="0" smtClean="0"/>
              <a:t>/</a:t>
            </a:r>
            <a:r>
              <a:rPr lang="pl-PL" dirty="0" err="1" smtClean="0"/>
              <a:t>plugin</a:t>
            </a:r>
            <a:r>
              <a:rPr lang="pl-PL" dirty="0" smtClean="0"/>
              <a:t> o nazwie</a:t>
            </a:r>
            <a:r>
              <a:rPr lang="pl-PL" b="1" dirty="0" smtClean="0"/>
              <a:t> </a:t>
            </a:r>
            <a:r>
              <a:rPr lang="pl-PL" b="1" dirty="0" err="1" smtClean="0"/>
              <a:t>Postman</a:t>
            </a:r>
            <a:r>
              <a:rPr lang="pl-PL" b="1" dirty="0" smtClean="0"/>
              <a:t> </a:t>
            </a:r>
            <a:r>
              <a:rPr lang="pl-PL" dirty="0" smtClean="0"/>
              <a:t>(lub ekwiwalent). </a:t>
            </a:r>
          </a:p>
          <a:p>
            <a:pPr lvl="1"/>
            <a:r>
              <a:rPr lang="pl-PL" dirty="0"/>
              <a:t> W</a:t>
            </a:r>
            <a:r>
              <a:rPr lang="pl-PL" dirty="0" smtClean="0"/>
              <a:t>yślij </a:t>
            </a:r>
            <a:r>
              <a:rPr lang="pl-PL" b="1" dirty="0" smtClean="0"/>
              <a:t>GET</a:t>
            </a:r>
            <a:r>
              <a:rPr lang="pl-PL" dirty="0" smtClean="0"/>
              <a:t> do example.com a następnie przeanalizuj </a:t>
            </a:r>
            <a:r>
              <a:rPr lang="pl-PL" dirty="0" err="1" smtClean="0"/>
              <a:t>response</a:t>
            </a:r>
            <a:r>
              <a:rPr lang="pl-PL" dirty="0" smtClean="0"/>
              <a:t>.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Wyślij zapytanie które zostało wygenerowany przez przycisk „szukaj” (pkt. 1). 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Jakie ciasteczka zaobserwowałeś?</a:t>
            </a:r>
          </a:p>
          <a:p>
            <a:pPr marL="742950" indent="-514350">
              <a:buFont typeface="+mj-lt"/>
              <a:buAutoNum type="arabicPeriod"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</a:t>
            </a:r>
            <a:r>
              <a:rPr lang="pl-PL" dirty="0" smtClean="0"/>
              <a:t>HTTP – </a:t>
            </a:r>
            <a:r>
              <a:rPr lang="pl-PL" dirty="0" err="1" smtClean="0">
                <a:solidFill>
                  <a:srgbClr val="FF0000"/>
                </a:solidFill>
              </a:rPr>
              <a:t>headers</a:t>
            </a:r>
            <a:r>
              <a:rPr lang="pl-PL" dirty="0" smtClean="0">
                <a:solidFill>
                  <a:srgbClr val="FF0000"/>
                </a:solidFill>
              </a:rPr>
              <a:t> (nagłówki)  - TOP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en.wikipedia.org/wiki/List_of_HTTP_header_fields</a:t>
            </a:r>
            <a:r>
              <a:rPr lang="pl-PL" dirty="0" smtClean="0"/>
              <a:t> </a:t>
            </a:r>
          </a:p>
          <a:p>
            <a:pPr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developer.mozilla.org/en-US/docs/Web/HTTP/Headers</a:t>
            </a: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839416" y="1973906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0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51326"/>
              </p:ext>
            </p:extLst>
          </p:nvPr>
        </p:nvGraphicFramePr>
        <p:xfrm>
          <a:off x="263352" y="2374017"/>
          <a:ext cx="11449272" cy="414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24951245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92923498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513789686"/>
                    </a:ext>
                  </a:extLst>
                </a:gridCol>
              </a:tblGrid>
              <a:tr h="311378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Dotyczy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50158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Host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en.wikipedia.org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Klient</a:t>
                      </a:r>
                      <a:r>
                        <a:rPr lang="pl-PL" baseline="0" dirty="0" smtClean="0"/>
                        <a:t> specyfikuje host i port (opcjonalnie) serwera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36985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Content-Type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application/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Format zawartości w body (</a:t>
                      </a:r>
                      <a:r>
                        <a:rPr lang="pl-PL" baseline="0" dirty="0" smtClean="0">
                          <a:hlinkClick r:id="rId4"/>
                        </a:rPr>
                        <a:t>MIME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type</a:t>
                      </a:r>
                      <a:r>
                        <a:rPr lang="pl-PL" baseline="0" dirty="0" smtClean="0"/>
                        <a:t>)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51216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Content-Length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Liczba bajtów w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07839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Cookie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=Ala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Country=Poland;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Lista klucz=wartość; wysyłane przez klienta do serwera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22390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Set-Cookie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JanNowak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enabled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 klientowi aby zapisał ciasteczka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45229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Location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http://gogle.com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klientowi aby wysłał ten sam REQ pod inny adres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30654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Accept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application/xml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Klient informuje serwer jaki format RESP body zaakceptuje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80024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Content-Disposition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attachment;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filename="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fname.ext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instruuje klienta że w body jest plik</a:t>
                      </a:r>
                      <a:r>
                        <a:rPr lang="pl-PL" baseline="0" dirty="0" smtClean="0"/>
                        <a:t> (okno pobierania)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07417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Last-Modified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Tue, 15 Nov 1994 12:45:26 GMT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klientowi kiedy ostatni raz został zmieniony REQ zasób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69166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Referer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http://en.wikipedia.org/wiki/Main_Page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„strony” która</a:t>
                      </a:r>
                      <a:r>
                        <a:rPr lang="pl-PL" baseline="0" dirty="0" smtClean="0"/>
                        <a:t> nas doprowadziła do obecnej.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odpowiedz na pytania:</a:t>
            </a:r>
          </a:p>
          <a:p>
            <a:pPr lvl="1" indent="0">
              <a:buNone/>
            </a:pPr>
            <a:endParaRPr lang="pl-PL" dirty="0" smtClean="0"/>
          </a:p>
          <a:p>
            <a:pPr lvl="1"/>
            <a:r>
              <a:rPr lang="pl-PL" sz="2800" dirty="0" smtClean="0"/>
              <a:t> Co znaczą nagłówki w zapytaniu i odpowiedzi?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Czy </a:t>
            </a:r>
            <a:r>
              <a:rPr lang="pl-PL" sz="2800" dirty="0" err="1" smtClean="0"/>
              <a:t>request</a:t>
            </a:r>
            <a:r>
              <a:rPr lang="pl-PL" sz="2800" dirty="0" smtClean="0"/>
              <a:t> body jest kompresowane?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Ile bajtów zawiera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 body?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Czy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 może być </a:t>
            </a:r>
            <a:r>
              <a:rPr lang="pl-PL" sz="2800" dirty="0" err="1" smtClean="0"/>
              <a:t>cache’owany</a:t>
            </a:r>
            <a:r>
              <a:rPr lang="pl-PL" sz="2800" dirty="0" smtClean="0"/>
              <a:t>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Jak wyczyścić cache w przeglądarce?</a:t>
            </a:r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jak rozwija się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popularne wersje protokołu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znajomość struktury REQ i RESP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znajomość metod HTTP, kodów odpowiedzi i nagłówków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umiejętność odnalezienia odpowiednich informacji</a:t>
            </a:r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ypermedia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tate</a:t>
            </a:r>
            <a:r>
              <a:rPr lang="pl-PL" dirty="0" smtClean="0"/>
              <a:t> (HATEOAS)</a:t>
            </a:r>
            <a:endParaRPr lang="en-US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63352" y="980728"/>
            <a:ext cx="10153128" cy="721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0">
              <a:buFont typeface="Arial"/>
              <a:buNone/>
            </a:pPr>
            <a:r>
              <a:rPr lang="pl-PL" sz="2800" dirty="0" smtClean="0"/>
              <a:t>… czyli model dojrzałości architektury REST wg Richardsona</a:t>
            </a:r>
          </a:p>
          <a:p>
            <a:pPr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ateo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5" y="2005000"/>
            <a:ext cx="4665385" cy="38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aśnienie liniowe 1 (kreska) 7"/>
          <p:cNvSpPr/>
          <p:nvPr/>
        </p:nvSpPr>
        <p:spPr>
          <a:xfrm>
            <a:off x="6312024" y="5298893"/>
            <a:ext cx="5472608" cy="612648"/>
          </a:xfrm>
          <a:prstGeom prst="accentCallout1">
            <a:avLst>
              <a:gd name="adj1" fmla="val 18750"/>
              <a:gd name="adj2" fmla="val -8333"/>
              <a:gd name="adj3" fmla="val -1305"/>
              <a:gd name="adj4" fmla="val -5446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Jeden </a:t>
            </a:r>
            <a:r>
              <a:rPr lang="pl-PL" dirty="0" err="1" smtClean="0">
                <a:solidFill>
                  <a:schemeClr val="tx1"/>
                </a:solidFill>
              </a:rPr>
              <a:t>endpoint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U</a:t>
            </a:r>
            <a:r>
              <a:rPr lang="pl-PL" dirty="0" smtClean="0">
                <a:solidFill>
                  <a:schemeClr val="tx1"/>
                </a:solidFill>
              </a:rPr>
              <a:t>żywamy GET oraz POST albo tylko jedynego.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Wszystkie informacje są w </a:t>
            </a:r>
            <a:r>
              <a:rPr lang="pl-PL" dirty="0" err="1" smtClean="0">
                <a:solidFill>
                  <a:schemeClr val="tx1"/>
                </a:solidFill>
              </a:rPr>
              <a:t>request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body</a:t>
            </a:r>
            <a:r>
              <a:rPr lang="pl-PL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bjaśnienie liniowe 1 (kreska) 9"/>
          <p:cNvSpPr/>
          <p:nvPr/>
        </p:nvSpPr>
        <p:spPr>
          <a:xfrm>
            <a:off x="6344394" y="4417107"/>
            <a:ext cx="5440238" cy="612648"/>
          </a:xfrm>
          <a:prstGeom prst="accentCallout1">
            <a:avLst>
              <a:gd name="adj1" fmla="val 18750"/>
              <a:gd name="adj2" fmla="val -8333"/>
              <a:gd name="adj3" fmla="val -1305"/>
              <a:gd name="adj4" fmla="val -5446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Wiele </a:t>
            </a:r>
            <a:r>
              <a:rPr lang="pl-PL" dirty="0" err="1" smtClean="0">
                <a:solidFill>
                  <a:schemeClr val="tx1"/>
                </a:solidFill>
              </a:rPr>
              <a:t>endpointów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U</a:t>
            </a:r>
            <a:r>
              <a:rPr lang="pl-PL" dirty="0" smtClean="0">
                <a:solidFill>
                  <a:schemeClr val="tx1"/>
                </a:solidFill>
              </a:rPr>
              <a:t>żywamy </a:t>
            </a:r>
            <a:r>
              <a:rPr lang="pl-PL" dirty="0">
                <a:solidFill>
                  <a:schemeClr val="tx1"/>
                </a:solidFill>
              </a:rPr>
              <a:t>GET oraz </a:t>
            </a:r>
            <a:r>
              <a:rPr lang="pl-PL" dirty="0" smtClean="0">
                <a:solidFill>
                  <a:schemeClr val="tx1"/>
                </a:solidFill>
              </a:rPr>
              <a:t>POST albo tylko jedynego.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Wszystkie </a:t>
            </a:r>
            <a:r>
              <a:rPr lang="pl-PL" dirty="0">
                <a:solidFill>
                  <a:schemeClr val="tx1"/>
                </a:solidFill>
              </a:rPr>
              <a:t>informacje są w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body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bjaśnienie liniowe 1 (kreska) 10"/>
          <p:cNvSpPr/>
          <p:nvPr/>
        </p:nvSpPr>
        <p:spPr>
          <a:xfrm>
            <a:off x="6416402" y="2005000"/>
            <a:ext cx="5440238" cy="2288096"/>
          </a:xfrm>
          <a:prstGeom prst="accentCallout1">
            <a:avLst>
              <a:gd name="adj1" fmla="val 53803"/>
              <a:gd name="adj2" fmla="val -9173"/>
              <a:gd name="adj3" fmla="val 60777"/>
              <a:gd name="adj4" fmla="val -5925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Wiele </a:t>
            </a:r>
            <a:r>
              <a:rPr lang="pl-PL" dirty="0" err="1" smtClean="0">
                <a:solidFill>
                  <a:schemeClr val="tx1"/>
                </a:solidFill>
              </a:rPr>
              <a:t>endpointów</a:t>
            </a:r>
            <a:r>
              <a:rPr lang="pl-PL" dirty="0" smtClean="0">
                <a:solidFill>
                  <a:schemeClr val="tx1"/>
                </a:solidFill>
              </a:rPr>
              <a:t> gdzie </a:t>
            </a:r>
            <a:r>
              <a:rPr lang="pl-PL" dirty="0" err="1" smtClean="0">
                <a:solidFill>
                  <a:schemeClr val="tx1"/>
                </a:solidFill>
              </a:rPr>
              <a:t>endpoint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(identyfikowany przez URI)</a:t>
            </a:r>
            <a:r>
              <a:rPr lang="pl-PL" dirty="0" smtClean="0">
                <a:solidFill>
                  <a:schemeClr val="tx1"/>
                </a:solidFill>
              </a:rPr>
              <a:t> obsługuje pewien biznesowy obszar, np. </a:t>
            </a:r>
            <a:r>
              <a:rPr lang="pl-PL" dirty="0" err="1" smtClean="0">
                <a:solidFill>
                  <a:schemeClr val="tx1"/>
                </a:solidFill>
              </a:rPr>
              <a:t>account</a:t>
            </a:r>
            <a:r>
              <a:rPr lang="pl-PL" dirty="0" smtClean="0">
                <a:solidFill>
                  <a:schemeClr val="tx1"/>
                </a:solidFill>
              </a:rPr>
              <a:t> (zarzadzanie kontem)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Używamy przynajmniej GET, PUT, POST, DELETE.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Korzystamy z wielu HTTP </a:t>
            </a:r>
            <a:r>
              <a:rPr lang="pl-PL" dirty="0" err="1" smtClean="0">
                <a:solidFill>
                  <a:schemeClr val="tx1"/>
                </a:solidFill>
              </a:rPr>
              <a:t>response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code’ów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  <a:endParaRPr lang="pl-P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Serwis jest powiązany ściśle z protokołem HTTP a nie jak w niższych poziomach.</a:t>
            </a:r>
            <a:endParaRPr lang="pl-P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chemeClr val="tx1"/>
                </a:solidFill>
              </a:rPr>
              <a:t>Request</a:t>
            </a:r>
            <a:r>
              <a:rPr lang="pl-PL" dirty="0" smtClean="0">
                <a:solidFill>
                  <a:schemeClr val="tx1"/>
                </a:solidFill>
              </a:rPr>
              <a:t> body raczej nie zawiera danych sterujących/kontrolnych.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ypermedia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tate</a:t>
            </a:r>
            <a:r>
              <a:rPr lang="pl-PL" dirty="0" smtClean="0"/>
              <a:t> (HATEOAS)</a:t>
            </a:r>
            <a:endParaRPr lang="en-US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63352" y="980728"/>
            <a:ext cx="10153128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0">
              <a:buFont typeface="Arial"/>
              <a:buNone/>
            </a:pPr>
            <a:r>
              <a:rPr lang="pl-PL" sz="2800" dirty="0" smtClean="0"/>
              <a:t>HATEOAS = REST </a:t>
            </a:r>
            <a:r>
              <a:rPr lang="pl-PL" sz="2800" dirty="0" err="1" smtClean="0"/>
              <a:t>level</a:t>
            </a:r>
            <a:r>
              <a:rPr lang="pl-PL" sz="2800" dirty="0" smtClean="0"/>
              <a:t> 2 + maszyna stanowa (automat)</a:t>
            </a:r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lvl="1" indent="0">
              <a:buFont typeface="Arial"/>
              <a:buNone/>
            </a:pPr>
            <a:r>
              <a:rPr lang="pl-PL" sz="2800" dirty="0" smtClean="0"/>
              <a:t>Modyfikacja REST </a:t>
            </a:r>
            <a:r>
              <a:rPr lang="pl-PL" sz="2800" dirty="0" err="1" smtClean="0"/>
              <a:t>level</a:t>
            </a:r>
            <a:r>
              <a:rPr lang="pl-PL" sz="2800" dirty="0" smtClean="0"/>
              <a:t> 2 polegająca na tym że klient nie musi znać URI do serwisu który wykona kolejny krok niezbędny do realizacji naszego wymagania biznesowego ale to serwer w responsie informuje klienta jakie ma opcje (jakie są możliwe przejścia w diagramie stanów klienta).</a:t>
            </a:r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lvl="1" indent="0">
              <a:buFont typeface="Arial"/>
              <a:buNone/>
            </a:pPr>
            <a:r>
              <a:rPr lang="pl-PL" sz="2800" dirty="0" smtClean="0"/>
              <a:t>Np. po odpytaniu o konto serwer informuje nas co możemy zrobić z tym kontem i które URI realizują dopuszczalne operacje:</a:t>
            </a:r>
          </a:p>
          <a:p>
            <a:pPr lvl="1" indent="0">
              <a:buFont typeface="Arial"/>
              <a:buNone/>
            </a:pPr>
            <a:endParaRPr lang="pl-PL" sz="2800" dirty="0"/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416" y="4365104"/>
            <a:ext cx="7655496" cy="17851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en-US" sz="1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&lt;account&gt;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account_number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12345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account_number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currency=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usd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100.00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&lt;/balance&gt;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"deposit"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"https://bank.example.com/accounts/12345/deposit"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"withdraw"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"https://bank.example.com/accounts/12345/withdraw"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"transfer"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"https://bank.example.com/accounts/12345/transfer"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"close"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"https://bank.example.com/accounts/12345/close"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 smtClean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&lt;/account&gt;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Narzędzia użyteczne przy pracy z HTTP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95000" y="1438800"/>
            <a:ext cx="10894800" cy="46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curl</a:t>
            </a:r>
            <a:r>
              <a:rPr lang="pl-PL" dirty="0">
                <a:solidFill>
                  <a:srgbClr val="000000"/>
                </a:solidFill>
              </a:rPr>
              <a:t> – klient HTTP dla Linux/</a:t>
            </a:r>
            <a:r>
              <a:rPr lang="pl-PL" dirty="0" err="1">
                <a:solidFill>
                  <a:srgbClr val="000000"/>
                </a:solidFill>
              </a:rPr>
              <a:t>MacOS</a:t>
            </a:r>
            <a:endParaRPr lang="pl-PL" dirty="0">
              <a:solidFill>
                <a:srgbClr val="000000"/>
              </a:solidFill>
            </a:endParaRP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wget</a:t>
            </a:r>
            <a:r>
              <a:rPr lang="pl-PL" dirty="0">
                <a:solidFill>
                  <a:srgbClr val="000000"/>
                </a:solidFill>
              </a:rPr>
              <a:t> - aplikacja pozwalająca na pobieranie plików (różne protokoły)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ping</a:t>
            </a:r>
            <a:r>
              <a:rPr lang="pl-PL" dirty="0">
                <a:solidFill>
                  <a:srgbClr val="000000"/>
                </a:solidFill>
              </a:rPr>
              <a:t> - prosta aplikacja do wysyłania zapytań ECHO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telnet</a:t>
            </a:r>
            <a:r>
              <a:rPr lang="pl-PL" dirty="0">
                <a:solidFill>
                  <a:srgbClr val="000000"/>
                </a:solidFill>
              </a:rPr>
              <a:t> – program i protokół do zdalnego wykonywania poleceń, itd.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wireshark</a:t>
            </a:r>
            <a:r>
              <a:rPr lang="pl-PL" dirty="0">
                <a:solidFill>
                  <a:srgbClr val="000000"/>
                </a:solidFill>
              </a:rPr>
              <a:t> - aplikacja pozwalająca na podsłuchiwanie pakietów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http live </a:t>
            </a:r>
            <a:r>
              <a:rPr lang="pl-PL" dirty="0" err="1">
                <a:solidFill>
                  <a:srgbClr val="0070C0"/>
                </a:solidFill>
              </a:rPr>
              <a:t>headers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- podgląd nagłówków w </a:t>
            </a:r>
            <a:r>
              <a:rPr lang="pl-PL" dirty="0" smtClean="0">
                <a:solidFill>
                  <a:srgbClr val="000000"/>
                </a:solidFill>
              </a:rPr>
              <a:t>przeglądarce</a:t>
            </a:r>
            <a:endParaRPr lang="pl-PL" dirty="0">
              <a:solidFill>
                <a:srgbClr val="000000"/>
              </a:solidFill>
            </a:endParaRP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Putty</a:t>
            </a:r>
            <a:r>
              <a:rPr lang="pl-PL" dirty="0" smtClean="0">
                <a:solidFill>
                  <a:srgbClr val="000000"/>
                </a:solidFill>
              </a:rPr>
              <a:t> – klient TELNET/SSH 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Postman</a:t>
            </a:r>
            <a:r>
              <a:rPr lang="pl-PL" dirty="0" smtClean="0">
                <a:solidFill>
                  <a:srgbClr val="000000"/>
                </a:solidFill>
              </a:rPr>
              <a:t> – klient HTTP (również jako </a:t>
            </a:r>
            <a:r>
              <a:rPr lang="pl-PL" dirty="0" err="1" smtClean="0">
                <a:solidFill>
                  <a:srgbClr val="000000"/>
                </a:solidFill>
              </a:rPr>
              <a:t>plugin</a:t>
            </a:r>
            <a:r>
              <a:rPr lang="pl-PL" dirty="0" smtClean="0">
                <a:solidFill>
                  <a:srgbClr val="000000"/>
                </a:solidFill>
              </a:rPr>
              <a:t> w przeglądarce)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n</a:t>
            </a:r>
            <a:r>
              <a:rPr lang="pl-PL" dirty="0" err="1" smtClean="0">
                <a:solidFill>
                  <a:srgbClr val="0070C0"/>
                </a:solidFill>
              </a:rPr>
              <a:t>map</a:t>
            </a:r>
            <a:r>
              <a:rPr lang="pl-PL" dirty="0" smtClean="0">
                <a:solidFill>
                  <a:srgbClr val="000000"/>
                </a:solidFill>
              </a:rPr>
              <a:t> – do sprawdzania portów i analizy sieci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tpcdump</a:t>
            </a:r>
            <a:r>
              <a:rPr lang="pl-PL" dirty="0" smtClean="0">
                <a:solidFill>
                  <a:srgbClr val="000000"/>
                </a:solidFill>
              </a:rPr>
              <a:t> – analizator wiadomości TCP/IP</a:t>
            </a:r>
          </a:p>
          <a:p>
            <a:pPr marL="228600" lvl="0" algn="l" rtl="0">
              <a:spcBef>
                <a:spcPts val="0"/>
              </a:spcBef>
              <a:buClr>
                <a:srgbClr val="000000"/>
              </a:buClr>
            </a:pPr>
            <a:r>
              <a:rPr lang="pl-PL" dirty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tc.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6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wiersz poleceń (terminal/konsolę/</a:t>
            </a:r>
            <a:r>
              <a:rPr lang="pl-PL" dirty="0" err="1" smtClean="0"/>
              <a:t>shell</a:t>
            </a:r>
            <a:r>
              <a:rPr lang="pl-PL" dirty="0" smtClean="0"/>
              <a:t>) i korzystając z polecenia </a:t>
            </a:r>
            <a:r>
              <a:rPr lang="pl-PL" b="1" dirty="0" smtClean="0"/>
              <a:t>ping</a:t>
            </a:r>
            <a:r>
              <a:rPr lang="pl-PL" dirty="0" smtClean="0"/>
              <a:t> sprawdź jaki adres IP ma host interia.pl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Korzystając z polecenia </a:t>
            </a:r>
            <a:r>
              <a:rPr lang="pl-PL" b="1" dirty="0" err="1" smtClean="0"/>
              <a:t>tracert</a:t>
            </a:r>
            <a:r>
              <a:rPr lang="pl-PL" b="1" dirty="0" smtClean="0"/>
              <a:t> </a:t>
            </a:r>
            <a:r>
              <a:rPr lang="pl-PL" dirty="0" smtClean="0"/>
              <a:t>(Win) lub </a:t>
            </a:r>
            <a:r>
              <a:rPr lang="pl-PL" b="1" dirty="0" err="1" smtClean="0"/>
              <a:t>traceroute</a:t>
            </a:r>
            <a:r>
              <a:rPr lang="pl-PL" dirty="0" smtClean="0"/>
              <a:t> (Linux) znajdź routery pośrednie przez które przechodzi pakiet IP do hosta onet.pl</a:t>
            </a:r>
            <a:endParaRPr lang="pl-PL" b="1" dirty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Zainstaluj program </a:t>
            </a:r>
            <a:r>
              <a:rPr lang="pl-PL" dirty="0" err="1" smtClean="0">
                <a:hlinkClick r:id="rId2"/>
              </a:rPr>
              <a:t>putty</a:t>
            </a:r>
            <a:r>
              <a:rPr lang="pl-PL" dirty="0" smtClean="0"/>
              <a:t>. Następnie </a:t>
            </a:r>
            <a:r>
              <a:rPr lang="pl-PL" dirty="0" err="1" smtClean="0"/>
              <a:t>korzystjąc</a:t>
            </a:r>
            <a:r>
              <a:rPr lang="pl-PL" dirty="0" smtClean="0"/>
              <a:t> z klienta </a:t>
            </a:r>
            <a:r>
              <a:rPr lang="pl-PL" b="1" dirty="0" smtClean="0"/>
              <a:t>telnet </a:t>
            </a:r>
            <a:r>
              <a:rPr lang="pl-PL" dirty="0" smtClean="0"/>
              <a:t>nawiąż połączenie z </a:t>
            </a:r>
            <a:r>
              <a:rPr lang="pl-PL" b="1" dirty="0" smtClean="0"/>
              <a:t>example.com</a:t>
            </a:r>
            <a:r>
              <a:rPr lang="pl-PL" dirty="0" smtClean="0"/>
              <a:t> na domyślnym (</a:t>
            </a:r>
            <a:r>
              <a:rPr lang="pl-PL" dirty="0" err="1" smtClean="0"/>
              <a:t>default</a:t>
            </a:r>
            <a:r>
              <a:rPr lang="pl-PL" dirty="0" smtClean="0"/>
              <a:t>) porcie dla protokołu HTTP. 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Telnet/Telnet </a:t>
            </a:r>
            <a:r>
              <a:rPr lang="pl-PL" dirty="0" err="1" smtClean="0"/>
              <a:t>negotiation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 -&gt; </a:t>
            </a:r>
            <a:r>
              <a:rPr lang="pl-PL" dirty="0" err="1" smtClean="0"/>
              <a:t>passive</a:t>
            </a:r>
            <a:endParaRPr lang="pl-PL" dirty="0" smtClean="0"/>
          </a:p>
          <a:p>
            <a:pPr lvl="2"/>
            <a:r>
              <a:rPr lang="pl-PL" dirty="0"/>
              <a:t> </a:t>
            </a:r>
            <a:r>
              <a:rPr lang="pl-PL" dirty="0" err="1" smtClean="0"/>
              <a:t>Session</a:t>
            </a:r>
            <a:r>
              <a:rPr lang="pl-PL" dirty="0" smtClean="0"/>
              <a:t>/Close </a:t>
            </a:r>
            <a:r>
              <a:rPr lang="pl-PL" dirty="0" err="1" smtClean="0"/>
              <a:t>windows</a:t>
            </a:r>
            <a:r>
              <a:rPr lang="pl-PL" dirty="0" smtClean="0"/>
              <a:t> on </a:t>
            </a:r>
            <a:r>
              <a:rPr lang="pl-PL" dirty="0" err="1" smtClean="0"/>
              <a:t>exit</a:t>
            </a:r>
            <a:r>
              <a:rPr lang="pl-PL" dirty="0" smtClean="0"/>
              <a:t> -&gt; </a:t>
            </a:r>
            <a:r>
              <a:rPr lang="pl-PL" dirty="0" err="1" smtClean="0"/>
              <a:t>never</a:t>
            </a:r>
            <a:endParaRPr lang="pl-PL" dirty="0" smtClean="0"/>
          </a:p>
          <a:p>
            <a:pPr indent="0">
              <a:buNone/>
            </a:pPr>
            <a:endParaRPr lang="pl-PL" dirty="0"/>
          </a:p>
          <a:p>
            <a:pPr lvl="1"/>
            <a:r>
              <a:rPr lang="pl-PL" dirty="0" smtClean="0"/>
              <a:t> Wyślij „minimalne” zapytanie GET. Co otrzymałeś w odpowiedzi?  </a:t>
            </a:r>
          </a:p>
          <a:p>
            <a:pPr marL="742950" indent="-514350">
              <a:buFont typeface="+mj-lt"/>
              <a:buAutoNum type="arabicPeriod"/>
            </a:pPr>
            <a:endParaRPr lang="pl-PL" sz="2800" dirty="0" smtClean="0"/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OSI/ISO</a:t>
            </a:r>
            <a:endParaRPr lang="en-US" dirty="0"/>
          </a:p>
        </p:txBody>
      </p:sp>
      <p:pic>
        <p:nvPicPr>
          <p:cNvPr id="1028" name="Picture 4" descr="Image result for model osi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412776"/>
            <a:ext cx="842840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OSI/ISO</a:t>
            </a:r>
            <a:endParaRPr lang="en-US" dirty="0"/>
          </a:p>
        </p:txBody>
      </p:sp>
      <p:pic>
        <p:nvPicPr>
          <p:cNvPr id="1026" name="Picture 2" descr="Image result for model osi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491439"/>
            <a:ext cx="758190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3791744" y="562928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Protokół</a:t>
            </a:r>
            <a:r>
              <a:rPr lang="pl-PL" sz="2400" dirty="0" smtClean="0"/>
              <a:t> = struktura wiadomości + reguły wymiany</a:t>
            </a:r>
            <a:endParaRPr lang="en-US" sz="2400" dirty="0"/>
          </a:p>
        </p:txBody>
      </p:sp>
      <p:pic>
        <p:nvPicPr>
          <p:cNvPr id="13314" name="Picture 2" descr="Image result for osi iso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76941"/>
            <a:ext cx="4464496" cy="49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(TCP)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endParaRPr lang="pl-PL" dirty="0"/>
          </a:p>
          <a:p>
            <a:pPr indent="0">
              <a:buNone/>
            </a:pPr>
            <a:r>
              <a:rPr lang="pl-PL" dirty="0" smtClean="0"/>
              <a:t>Cechy:</a:t>
            </a:r>
          </a:p>
          <a:p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połączeniowy</a:t>
            </a:r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niezawodny</a:t>
            </a:r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strumieniowy</a:t>
            </a:r>
            <a:endParaRPr lang="pl-PL" dirty="0" smtClean="0"/>
          </a:p>
          <a:p>
            <a:pPr indent="0">
              <a:buNone/>
            </a:pPr>
            <a:r>
              <a:rPr lang="pl-PL" dirty="0" smtClean="0"/>
              <a:t> </a:t>
            </a:r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en-US" sz="1800" dirty="0"/>
          </a:p>
        </p:txBody>
      </p:sp>
      <p:sp>
        <p:nvSpPr>
          <p:cNvPr id="4" name="AutoShape 2" descr="Figure 2-1. Three-way handsh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igure 2-1. Three-way handshake"/>
          <p:cNvSpPr>
            <a:spLocks noChangeAspect="1" noChangeArrowheads="1"/>
          </p:cNvSpPr>
          <p:nvPr/>
        </p:nvSpPr>
        <p:spPr bwMode="auto">
          <a:xfrm>
            <a:off x="1343472" y="2204864"/>
            <a:ext cx="4464496" cy="44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22" y="3495622"/>
            <a:ext cx="5379462" cy="2845538"/>
          </a:xfrm>
          <a:prstGeom prst="rect">
            <a:avLst/>
          </a:prstGeom>
        </p:spPr>
      </p:pic>
      <p:pic>
        <p:nvPicPr>
          <p:cNvPr id="1030" name="Picture 6" descr="Image result for t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30" y="481519"/>
            <a:ext cx="5371454" cy="301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80" y="1988570"/>
            <a:ext cx="2114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(TCP)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b="1" dirty="0" smtClean="0"/>
              <a:t>port</a:t>
            </a:r>
            <a:r>
              <a:rPr lang="pl-PL" dirty="0" smtClean="0"/>
              <a:t> – liczba (0-</a:t>
            </a:r>
            <a:r>
              <a:rPr lang="en-US" dirty="0" smtClean="0"/>
              <a:t>65535</a:t>
            </a:r>
            <a:r>
              <a:rPr lang="pl-PL" dirty="0" smtClean="0"/>
              <a:t>), która definiuje nr serwisu w systemie </a:t>
            </a:r>
          </a:p>
          <a:p>
            <a:pPr indent="0">
              <a:buNone/>
            </a:pPr>
            <a:r>
              <a:rPr lang="pl-PL" dirty="0" smtClean="0"/>
              <a:t>operacyjnym</a:t>
            </a:r>
          </a:p>
          <a:p>
            <a:pPr indent="0">
              <a:buNone/>
            </a:pPr>
            <a:endParaRPr lang="pl-PL" dirty="0" smtClean="0"/>
          </a:p>
          <a:p>
            <a:r>
              <a:rPr lang="pl-PL" sz="1800" dirty="0" err="1" smtClean="0"/>
              <a:t>Well-known</a:t>
            </a:r>
            <a:r>
              <a:rPr lang="pl-PL" sz="1800" dirty="0" smtClean="0"/>
              <a:t> (0 - 1023) </a:t>
            </a:r>
          </a:p>
          <a:p>
            <a:r>
              <a:rPr lang="pl-PL" sz="1800" dirty="0" err="1" smtClean="0"/>
              <a:t>Registered</a:t>
            </a:r>
            <a:r>
              <a:rPr lang="pl-PL" sz="1800" dirty="0" smtClean="0"/>
              <a:t> (1024 - </a:t>
            </a:r>
            <a:r>
              <a:rPr lang="en-US" sz="1800" dirty="0" smtClean="0"/>
              <a:t>49151</a:t>
            </a:r>
            <a:r>
              <a:rPr lang="pl-PL" sz="1800" dirty="0" smtClean="0"/>
              <a:t>) </a:t>
            </a:r>
          </a:p>
          <a:p>
            <a:r>
              <a:rPr lang="pl-PL" sz="1800" dirty="0" err="1" smtClean="0"/>
              <a:t>Dynamic</a:t>
            </a:r>
            <a:r>
              <a:rPr lang="pl-PL" sz="1800" dirty="0" smtClean="0"/>
              <a:t>/</a:t>
            </a:r>
            <a:r>
              <a:rPr lang="pl-PL" sz="1800" dirty="0" err="1" smtClean="0"/>
              <a:t>Efemeric</a:t>
            </a:r>
            <a:r>
              <a:rPr lang="pl-PL" sz="1800" dirty="0" smtClean="0"/>
              <a:t> (</a:t>
            </a:r>
            <a:r>
              <a:rPr lang="en-US" sz="1800" dirty="0" smtClean="0"/>
              <a:t>4915</a:t>
            </a:r>
            <a:r>
              <a:rPr lang="pl-PL" sz="1800" dirty="0" smtClean="0"/>
              <a:t>2 - 65535) </a:t>
            </a:r>
          </a:p>
          <a:p>
            <a:pPr indent="0">
              <a:buNone/>
            </a:pPr>
            <a:endParaRPr lang="pl-PL" sz="1800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pl-PL" sz="1800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r>
              <a:rPr lang="pl-PL" sz="3200" dirty="0">
                <a:hlinkClick r:id="rId2"/>
              </a:rPr>
              <a:t>Lista portów </a:t>
            </a:r>
            <a:r>
              <a:rPr lang="en-US" sz="3200" dirty="0">
                <a:hlinkClick r:id="rId2"/>
              </a:rPr>
              <a:t>TCP </a:t>
            </a:r>
            <a:r>
              <a:rPr lang="pl-PL" sz="3200" dirty="0">
                <a:hlinkClick r:id="rId2"/>
              </a:rPr>
              <a:t>oraz</a:t>
            </a:r>
            <a:r>
              <a:rPr lang="en-US" sz="3200" dirty="0">
                <a:hlinkClick r:id="rId2"/>
              </a:rPr>
              <a:t> UDP</a:t>
            </a:r>
            <a:endParaRPr lang="en-US" sz="3200" dirty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en-US" sz="1800" dirty="0"/>
          </a:p>
        </p:txBody>
      </p:sp>
      <p:sp>
        <p:nvSpPr>
          <p:cNvPr id="4" name="AutoShape 2" descr="Figure 2-1. Three-way handsh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igure 2-1. Three-way handshake"/>
          <p:cNvSpPr>
            <a:spLocks noChangeAspect="1" noChangeArrowheads="1"/>
          </p:cNvSpPr>
          <p:nvPr/>
        </p:nvSpPr>
        <p:spPr bwMode="auto">
          <a:xfrm>
            <a:off x="1343472" y="2204864"/>
            <a:ext cx="4464496" cy="44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Image result for tcp stat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1772816"/>
            <a:ext cx="6528048" cy="43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D</a:t>
            </a:r>
            <a:r>
              <a:rPr lang="pl-PL" dirty="0" err="1"/>
              <a:t>omain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N</a:t>
            </a:r>
            <a:r>
              <a:rPr lang="pl-PL" dirty="0" err="1"/>
              <a:t>ame</a:t>
            </a:r>
            <a:r>
              <a:rPr lang="pl-PL" dirty="0"/>
              <a:t>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ystem (DNS)</a:t>
            </a:r>
            <a:endParaRPr lang="en-US" dirty="0"/>
          </a:p>
        </p:txBody>
      </p:sp>
      <p:pic>
        <p:nvPicPr>
          <p:cNvPr id="5" name="Picture 2" descr="DNS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24744"/>
            <a:ext cx="5256584" cy="24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4509120"/>
            <a:ext cx="4067675" cy="1872208"/>
          </a:xfrm>
          <a:prstGeom prst="rect">
            <a:avLst/>
          </a:prstGeom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44" y="4740425"/>
            <a:ext cx="3402823" cy="1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ns root serv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37561"/>
            <a:ext cx="6353052" cy="337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 fontScale="92500"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w języku </a:t>
            </a:r>
            <a:r>
              <a:rPr lang="pl-PL" dirty="0" err="1" smtClean="0">
                <a:hlinkClick r:id="rId2"/>
              </a:rPr>
              <a:t>java</a:t>
            </a:r>
            <a:r>
              <a:rPr lang="pl-PL" dirty="0" smtClean="0">
                <a:hlinkClick r:id="rId2"/>
              </a:rPr>
              <a:t> prosty serwer </a:t>
            </a:r>
            <a:r>
              <a:rPr lang="pl-PL" dirty="0" smtClean="0"/>
              <a:t>TCP, który obsłuży jednego klienta (aby zasymulować klienta wykorzystaj </a:t>
            </a:r>
            <a:r>
              <a:rPr lang="pl-PL" dirty="0" err="1" smtClean="0">
                <a:hlinkClick r:id="rId3"/>
              </a:rPr>
              <a:t>putty</a:t>
            </a:r>
            <a:r>
              <a:rPr lang="pl-PL" dirty="0" smtClean="0"/>
              <a:t>). </a:t>
            </a:r>
          </a:p>
          <a:p>
            <a:pPr lvl="1"/>
            <a:r>
              <a:rPr lang="pl-PL" dirty="0" smtClean="0"/>
              <a:t> Na początku serwer wyśle tekst „Tell me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:\n”.</a:t>
            </a:r>
          </a:p>
          <a:p>
            <a:pPr lvl="1"/>
            <a:r>
              <a:rPr lang="pl-PL" dirty="0" smtClean="0"/>
              <a:t> W odpowiedzi klient odeśle swoje imię. </a:t>
            </a:r>
          </a:p>
          <a:p>
            <a:pPr lvl="1"/>
            <a:r>
              <a:rPr lang="pl-PL" dirty="0" smtClean="0"/>
              <a:t> Serwer odeśle tekst: „Hello &lt;</a:t>
            </a:r>
            <a:r>
              <a:rPr lang="pl-PL" dirty="0" err="1" smtClean="0"/>
              <a:t>name</a:t>
            </a:r>
            <a:r>
              <a:rPr lang="pl-PL" dirty="0" smtClean="0"/>
              <a:t>&gt;!”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Zmodyfikuj poprzedni program tak aby serwer był w stanie obsłużyć wielu klientów.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Zmodyfikuj serwer z pkt. 2 aby </a:t>
            </a:r>
            <a:r>
              <a:rPr lang="pl-PL" dirty="0"/>
              <a:t>wykonał on </a:t>
            </a:r>
            <a:r>
              <a:rPr lang="pl-PL" dirty="0" err="1"/>
              <a:t>sleep</a:t>
            </a:r>
            <a:r>
              <a:rPr lang="pl-PL" dirty="0"/>
              <a:t> na 30 </a:t>
            </a:r>
            <a:r>
              <a:rPr lang="pl-PL" dirty="0" err="1" smtClean="0"/>
              <a:t>sek</a:t>
            </a:r>
            <a:r>
              <a:rPr lang="pl-PL" dirty="0" smtClean="0"/>
              <a:t> po otrzymaniu imienia od któregoś klienta. </a:t>
            </a:r>
          </a:p>
          <a:p>
            <a:pPr lvl="1"/>
            <a:r>
              <a:rPr lang="pl-PL" dirty="0" smtClean="0"/>
              <a:t> Co zaobserwowałeś?</a:t>
            </a:r>
          </a:p>
          <a:p>
            <a:pPr lvl="1"/>
            <a:r>
              <a:rPr lang="pl-PL" dirty="0" smtClean="0"/>
              <a:t> Jak to naprawić?</a:t>
            </a:r>
            <a:endParaRPr lang="pl-PL" dirty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Korzystając z komendy </a:t>
            </a:r>
            <a:r>
              <a:rPr lang="pl-PL" b="1" dirty="0" err="1" smtClean="0"/>
              <a:t>netstat</a:t>
            </a:r>
            <a:r>
              <a:rPr lang="pl-PL" dirty="0" smtClean="0"/>
              <a:t> odnajdź znany ci serwis po numerze portu, 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</a:p>
          <a:p>
            <a:pPr indent="0">
              <a:buNone/>
            </a:pPr>
            <a:r>
              <a:rPr lang="pl-PL" b="1" i="1" dirty="0" smtClean="0">
                <a:solidFill>
                  <a:schemeClr val="tx1"/>
                </a:solidFill>
              </a:rPr>
              <a:t>Win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netstat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abn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| Select-String -Context 2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8090</a:t>
            </a:r>
            <a:endParaRPr lang="pl-PL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indent="0">
              <a:buNone/>
            </a:pPr>
            <a:r>
              <a:rPr lang="pl-PL" b="1" dirty="0" smtClean="0">
                <a:solidFill>
                  <a:schemeClr val="tx1"/>
                </a:solidFill>
              </a:rPr>
              <a:t>Linux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nb-NO" i="1" dirty="0">
                <a:solidFill>
                  <a:schemeClr val="bg1">
                    <a:lumMod val="65000"/>
                  </a:schemeClr>
                </a:solidFill>
              </a:rPr>
              <a:t>netstat -</a:t>
            </a:r>
            <a:r>
              <a:rPr lang="nb-NO" i="1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nb-NO" i="1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lang="nb-NO" i="1" dirty="0">
                <a:solidFill>
                  <a:schemeClr val="bg1">
                    <a:lumMod val="65000"/>
                  </a:schemeClr>
                </a:solidFill>
              </a:rPr>
              <a:t>| grep -C 1 8090</a:t>
            </a:r>
          </a:p>
          <a:p>
            <a:pPr indent="0">
              <a:buNone/>
            </a:pPr>
            <a:endParaRPr lang="pl-PL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indent="-514350">
              <a:buFont typeface="+mj-lt"/>
              <a:buAutoNum type="arabicPeriod"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stos protokołów OSI/ISO – co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nazwy warstw i ich wiadomości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idea, struktura i sposób działania DNS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czemu służy IP oraz TCP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czym jest port i </a:t>
            </a:r>
            <a:r>
              <a:rPr lang="pl-PL" dirty="0" err="1" smtClean="0"/>
              <a:t>socket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znaleźć serwis po znając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znaleźć IP po nazwie domenowej</a:t>
            </a:r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12669</TotalTime>
  <Words>1860</Words>
  <Application>Microsoft Office PowerPoint</Application>
  <PresentationFormat>Panoramiczny</PresentationFormat>
  <Paragraphs>376</Paragraphs>
  <Slides>27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Calibri</vt:lpstr>
      <vt:lpstr>Geo</vt:lpstr>
      <vt:lpstr>Motyw sdacademy.pl</vt:lpstr>
      <vt:lpstr>Hypertext Transfer Protocol (HTTP) wprowadzenie  </vt:lpstr>
      <vt:lpstr>Agenda</vt:lpstr>
      <vt:lpstr>Model OSI/ISO</vt:lpstr>
      <vt:lpstr>Model OSI/ISO</vt:lpstr>
      <vt:lpstr>Transmission Control Protocol (TCP)</vt:lpstr>
      <vt:lpstr>Transmission Control Protocol (TCP)</vt:lpstr>
      <vt:lpstr>Domain Name System (DNS)</vt:lpstr>
      <vt:lpstr>ZADANIE 1</vt:lpstr>
      <vt:lpstr>Prezentacja programu PowerPoint</vt:lpstr>
      <vt:lpstr>Pojęcia</vt:lpstr>
      <vt:lpstr>URI, URL, URN</vt:lpstr>
      <vt:lpstr>Krótka historia protokołu HTTP</vt:lpstr>
      <vt:lpstr>Wersje protokołu HTTP</vt:lpstr>
      <vt:lpstr>Struktura wiadomości HTTP</vt:lpstr>
      <vt:lpstr>ZADANIE 2</vt:lpstr>
      <vt:lpstr>Struktura wiadomości HTTP - metody HTTP</vt:lpstr>
      <vt:lpstr>Architektura REST (Representational State Transfer)</vt:lpstr>
      <vt:lpstr>Struktura wiadomości HTTP – kody odpowiedzi</vt:lpstr>
      <vt:lpstr>ZADANIE 3</vt:lpstr>
      <vt:lpstr>ZADANIE 4</vt:lpstr>
      <vt:lpstr>Struktura wiadomości HTTP – headers (nagłówki)  - TOP 10</vt:lpstr>
      <vt:lpstr>ZADANIE 5</vt:lpstr>
      <vt:lpstr>Prezentacja programu PowerPoint</vt:lpstr>
      <vt:lpstr>Hypermedia As The Engine Of Application State (HATEOAS)</vt:lpstr>
      <vt:lpstr>Hypermedia As The Engine Of Application State (HATEOAS)</vt:lpstr>
      <vt:lpstr>Narzędzia użyteczne przy pracy z HTTP</vt:lpstr>
      <vt:lpstr>ZADANIE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1001</cp:revision>
  <dcterms:modified xsi:type="dcterms:W3CDTF">2018-09-27T17:46:41Z</dcterms:modified>
</cp:coreProperties>
</file>