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17"/>
  </p:notesMasterIdLst>
  <p:sldIdLst>
    <p:sldId id="258" r:id="rId2"/>
    <p:sldId id="292" r:id="rId3"/>
    <p:sldId id="338" r:id="rId4"/>
    <p:sldId id="293" r:id="rId5"/>
    <p:sldId id="294" r:id="rId6"/>
    <p:sldId id="295" r:id="rId7"/>
    <p:sldId id="317" r:id="rId8"/>
    <p:sldId id="297" r:id="rId9"/>
    <p:sldId id="262" r:id="rId10"/>
    <p:sldId id="331" r:id="rId11"/>
    <p:sldId id="339" r:id="rId12"/>
    <p:sldId id="307" r:id="rId13"/>
    <p:sldId id="340" r:id="rId14"/>
    <p:sldId id="341" r:id="rId15"/>
    <p:sldId id="342" r:id="rId16"/>
  </p:sldIdLst>
  <p:sldSz cx="12192000" cy="6858000"/>
  <p:notesSz cx="6858000" cy="9144000"/>
  <p:embeddedFontLst>
    <p:embeddedFont>
      <p:font typeface="Geo" panose="020B0604020202020204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38"/>
            <p14:sldId id="293"/>
            <p14:sldId id="294"/>
            <p14:sldId id="295"/>
            <p14:sldId id="317"/>
            <p14:sldId id="297"/>
            <p14:sldId id="262"/>
          </p14:sldIdLst>
        </p14:section>
        <p14:section name="Sekcja bez tytułu" id="{1170C786-C8BF-4C47-A210-9EA84EE804C9}">
          <p14:sldIdLst>
            <p14:sldId id="331"/>
            <p14:sldId id="339"/>
            <p14:sldId id="307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hibernate" TargetMode="External"/><Relationship Id="rId4" Type="http://schemas.openxmlformats.org/officeDocument/2006/relationships/hyperlink" Target="http://hibernate.org/orm/releas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ysql.com/products/connector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x/sql/package-summary.html" TargetMode="External"/><Relationship Id="rId2" Type="http://schemas.openxmlformats.org/officeDocument/2006/relationships/hyperlink" Target="https://docs.oracle.com/javase/8/docs/api/java/sql/package-summary.html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5400" y="335699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Bazy danych - </a:t>
            </a:r>
            <a:r>
              <a:rPr lang="pl-PL" b="1" dirty="0" err="1" smtClean="0"/>
              <a:t>powrtórka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l-PL" sz="4000" dirty="0" smtClean="0"/>
              <a:t>1. Wprowadzenie</a:t>
            </a:r>
            <a:br>
              <a:rPr lang="pl-PL" sz="4000" dirty="0" smtClean="0"/>
            </a:br>
            <a:r>
              <a:rPr lang="pl-PL" sz="4000" dirty="0" smtClean="0"/>
              <a:t>2. ODBC/JDBC – konektory</a:t>
            </a:r>
            <a:br>
              <a:rPr lang="pl-PL" sz="4000" dirty="0" smtClean="0"/>
            </a:br>
            <a:r>
              <a:rPr lang="pl-PL" sz="4000" dirty="0" smtClean="0"/>
              <a:t>3. Object-</a:t>
            </a:r>
            <a:r>
              <a:rPr lang="pl-PL" sz="4000" dirty="0" err="1"/>
              <a:t>R</a:t>
            </a:r>
            <a:r>
              <a:rPr lang="pl-PL" sz="4000" dirty="0" err="1" smtClean="0"/>
              <a:t>elational</a:t>
            </a:r>
            <a:r>
              <a:rPr lang="pl-PL" sz="4000" dirty="0" smtClean="0"/>
              <a:t> </a:t>
            </a:r>
            <a:r>
              <a:rPr lang="pl-PL" sz="4000" dirty="0" err="1" smtClean="0"/>
              <a:t>Mapping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1 </a:t>
            </a:r>
            <a:r>
              <a:rPr lang="pl-PL" dirty="0" smtClean="0"/>
              <a:t>- </a:t>
            </a:r>
            <a:r>
              <a:rPr lang="pl-PL" dirty="0" smtClean="0"/>
              <a:t>JBDC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1131271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Napisz program w Javie który:</a:t>
            </a:r>
          </a:p>
          <a:p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 połączy się do wybranej przez Ciebie bazy danych przy użyciu JBDC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Utworzy tabelę User zawierającą kolumnę </a:t>
            </a:r>
            <a:r>
              <a:rPr lang="pl-PL" sz="2400" dirty="0" err="1" smtClean="0"/>
              <a:t>name</a:t>
            </a:r>
            <a:r>
              <a:rPr lang="pl-PL" sz="2400" dirty="0" smtClean="0"/>
              <a:t> (typu znakowego długości 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Wstawi do tabeli 5 wierzy.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Zaktualizuje 2 wiersze.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Na końcu odczyta dane z bazy i je wyświetli w sposób posortowany.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Zatrzyma się oczekując danych wejściowych z konsoli STDIN.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P</a:t>
            </a:r>
            <a:r>
              <a:rPr lang="pl-PL" sz="2400" dirty="0" smtClean="0"/>
              <a:t>ołącz się do bazy przy użyciu SQL managera.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Odczytaj wszystkie dane z tabeli </a:t>
            </a:r>
            <a:r>
              <a:rPr lang="pl-PL" sz="2400" dirty="0" err="1" smtClean="0"/>
              <a:t>Users</a:t>
            </a:r>
            <a:r>
              <a:rPr lang="pl-PL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Co widzisz?</a:t>
            </a:r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88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  J</a:t>
            </a:r>
            <a:r>
              <a:rPr lang="pl-PL" dirty="0" smtClean="0"/>
              <a:t>ava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ersiastence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A</a:t>
            </a:r>
            <a:r>
              <a:rPr lang="pl-PL" dirty="0" err="1" smtClean="0"/>
              <a:t>pi</a:t>
            </a:r>
            <a:r>
              <a:rPr lang="pl-PL" dirty="0" smtClean="0"/>
              <a:t> (JPA)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121819" y="8589292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Typy JDBC driverów:</a:t>
            </a:r>
          </a:p>
        </p:txBody>
      </p:sp>
      <p:sp>
        <p:nvSpPr>
          <p:cNvPr id="5" name="Prostokąt 4"/>
          <p:cNvSpPr/>
          <p:nvPr/>
        </p:nvSpPr>
        <p:spPr>
          <a:xfrm>
            <a:off x="474667" y="1340768"/>
            <a:ext cx="3647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https://docs.oracle.com/javaee/7/JEETT.pdf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767408" y="2098509"/>
            <a:ext cx="109247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Java Persistence API (JPA) is a Java standards–based solution for persistence. </a:t>
            </a:r>
            <a:endParaRPr lang="pl-PL" i="1" dirty="0" smtClean="0"/>
          </a:p>
          <a:p>
            <a:pPr algn="ctr"/>
            <a:r>
              <a:rPr lang="en-US" i="1" dirty="0" smtClean="0"/>
              <a:t>Persistence </a:t>
            </a:r>
            <a:r>
              <a:rPr lang="en-US" i="1" dirty="0"/>
              <a:t>uses an object/relational mapping approach to bridge the gap between an object-oriented model and a relational database. </a:t>
            </a:r>
            <a:endParaRPr lang="pl-PL" i="1" dirty="0" smtClean="0"/>
          </a:p>
          <a:p>
            <a:pPr algn="ctr"/>
            <a:r>
              <a:rPr lang="en-US" i="1" dirty="0" smtClean="0"/>
              <a:t>The </a:t>
            </a:r>
            <a:r>
              <a:rPr lang="en-US" i="1" dirty="0"/>
              <a:t>Java Persistence API can also be used in Java SE applications outside of the Java EE environment. </a:t>
            </a:r>
            <a:endParaRPr lang="pl-PL" i="1" dirty="0" smtClean="0"/>
          </a:p>
          <a:p>
            <a:endParaRPr lang="pl-PL" dirty="0" smtClean="0"/>
          </a:p>
          <a:p>
            <a:r>
              <a:rPr lang="en-US" dirty="0" smtClean="0"/>
              <a:t>Java </a:t>
            </a:r>
            <a:r>
              <a:rPr lang="en-US" dirty="0"/>
              <a:t>Persistence consists of the following areas</a:t>
            </a:r>
            <a:r>
              <a:rPr lang="en-US" dirty="0" smtClean="0"/>
              <a:t>:</a:t>
            </a:r>
            <a:endParaRPr lang="pl-PL" dirty="0" smtClean="0"/>
          </a:p>
          <a:p>
            <a:endParaRPr lang="pl-PL" dirty="0"/>
          </a:p>
          <a:p>
            <a:r>
              <a:rPr lang="en-US" dirty="0" smtClean="0"/>
              <a:t>■ </a:t>
            </a:r>
            <a:r>
              <a:rPr lang="en-US" dirty="0"/>
              <a:t>The Java Persistence API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The query language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Object/relational mapping metadata 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Java EE 7 platform requires </a:t>
            </a:r>
            <a:r>
              <a:rPr lang="en-US" dirty="0">
                <a:solidFill>
                  <a:srgbClr val="FF0000"/>
                </a:solidFill>
              </a:rPr>
              <a:t>Java Persistence API 2.1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67408" y="5307783"/>
            <a:ext cx="7584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Dokumentacja:</a:t>
            </a:r>
          </a:p>
          <a:p>
            <a:endParaRPr lang="pl-PL" dirty="0" smtClean="0"/>
          </a:p>
          <a:p>
            <a:r>
              <a:rPr lang="en-US" dirty="0" smtClean="0"/>
              <a:t>http</a:t>
            </a:r>
            <a:r>
              <a:rPr lang="en-US" dirty="0"/>
              <a:t>://download.oracle.com/otn-pub/jcp/persistence-2_1-fr-eval-spec/JavaPersistence.pdf</a:t>
            </a:r>
          </a:p>
        </p:txBody>
      </p:sp>
    </p:spTree>
    <p:extLst>
      <p:ext uri="{BB962C8B-B14F-4D97-AF65-F5344CB8AC3E}">
        <p14:creationId xmlns:p14="http://schemas.microsoft.com/office/powerpoint/2010/main" val="145567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API w Java EE 7 z podziałem na kontenery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124744"/>
            <a:ext cx="2828925" cy="53911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124744"/>
            <a:ext cx="2552700" cy="42576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1124744"/>
            <a:ext cx="3505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9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pl-PL" dirty="0" err="1" smtClean="0"/>
              <a:t>Hibernate</a:t>
            </a:r>
            <a:r>
              <a:rPr lang="pl-PL" dirty="0"/>
              <a:t> </a:t>
            </a:r>
            <a:r>
              <a:rPr lang="pl-PL" dirty="0" smtClean="0"/>
              <a:t>– implementacja warstwy </a:t>
            </a:r>
            <a:r>
              <a:rPr lang="pl-PL" dirty="0" err="1" smtClean="0"/>
              <a:t>persystencji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84784"/>
            <a:ext cx="3024336" cy="360321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844824"/>
            <a:ext cx="6781800" cy="37719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879976" y="1330895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JPA  and </a:t>
            </a:r>
            <a:r>
              <a:rPr lang="pl-PL" dirty="0" err="1" smtClean="0"/>
              <a:t>Hibernate</a:t>
            </a:r>
            <a:r>
              <a:rPr lang="pl-PL" dirty="0" smtClean="0"/>
              <a:t> Native API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654352" y="6309320"/>
            <a:ext cx="4261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Hibernate</a:t>
            </a:r>
            <a:r>
              <a:rPr lang="pl-PL" dirty="0" smtClean="0"/>
              <a:t> ORM: 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://hibernate.org/orm/releases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654352" y="6001543"/>
            <a:ext cx="3318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Przykłady: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github.com/hibernate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0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Hibernate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 – as JPA </a:t>
            </a:r>
            <a:r>
              <a:rPr lang="pl-PL" dirty="0" err="1" smtClean="0"/>
              <a:t>implementation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95400" y="1268760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en-US" b="1" dirty="0" smtClean="0"/>
              <a:t>META-INF/persistence.xml</a:t>
            </a:r>
            <a:endParaRPr lang="pl-PL" b="1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Inject</a:t>
            </a:r>
            <a:r>
              <a:rPr lang="pl-PL" dirty="0" smtClean="0"/>
              <a:t> </a:t>
            </a:r>
            <a:r>
              <a:rPr lang="pl-PL" dirty="0" err="1" smtClean="0"/>
              <a:t>pesistance</a:t>
            </a:r>
            <a:r>
              <a:rPr lang="pl-PL" dirty="0" smtClean="0"/>
              <a:t> unit in </a:t>
            </a:r>
            <a:r>
              <a:rPr lang="pl-PL" dirty="0" err="1" smtClean="0"/>
              <a:t>code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124744"/>
            <a:ext cx="5038725" cy="55340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76872"/>
            <a:ext cx="4286795" cy="9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Hibernate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 – native API v. 5.2 (</a:t>
            </a:r>
            <a:r>
              <a:rPr lang="pl-PL" dirty="0" err="1" smtClean="0"/>
              <a:t>redesigned</a:t>
            </a:r>
            <a:r>
              <a:rPr lang="pl-PL" dirty="0" smtClean="0"/>
              <a:t> in 5.0)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95400" y="1268760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en-US" b="1" dirty="0" smtClean="0"/>
              <a:t>hibernate.cfg.xml</a:t>
            </a:r>
            <a:r>
              <a:rPr lang="pl-PL" b="1" dirty="0" smtClean="0"/>
              <a:t> </a:t>
            </a:r>
            <a:r>
              <a:rPr lang="pl-PL" dirty="0" smtClean="0"/>
              <a:t>as </a:t>
            </a:r>
            <a:r>
              <a:rPr lang="pl-PL" dirty="0" err="1" smtClean="0"/>
              <a:t>resource</a:t>
            </a: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SessionFactory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. </a:t>
            </a:r>
            <a:endParaRPr lang="en-US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7" y="2636912"/>
            <a:ext cx="494702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8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Baza danych – powtórka</a:t>
            </a:r>
          </a:p>
          <a:p>
            <a:pPr lvl="1"/>
            <a:r>
              <a:rPr lang="pl-PL" dirty="0" smtClean="0"/>
              <a:t> pojęcie, rodzaje baz, producenci, baza relacyjna, interfejs, SQL, …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 O</a:t>
            </a:r>
            <a:r>
              <a:rPr lang="pl-PL" dirty="0" smtClean="0"/>
              <a:t>pen </a:t>
            </a:r>
            <a:r>
              <a:rPr lang="pl-PL" dirty="0" smtClean="0">
                <a:solidFill>
                  <a:srgbClr val="FF0000"/>
                </a:solidFill>
              </a:rPr>
              <a:t>D</a:t>
            </a:r>
            <a:r>
              <a:rPr lang="pl-PL" dirty="0" smtClean="0"/>
              <a:t>ata</a:t>
            </a:r>
            <a:r>
              <a:rPr lang="pl-PL" dirty="0" smtClean="0">
                <a:solidFill>
                  <a:srgbClr val="FF0000"/>
                </a:solidFill>
              </a:rPr>
              <a:t>b</a:t>
            </a:r>
            <a:r>
              <a:rPr lang="pl-PL" dirty="0" smtClean="0"/>
              <a:t>ase </a:t>
            </a:r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/>
              <a:t>onnectivity (ODBC)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 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D</a:t>
            </a:r>
            <a:r>
              <a:rPr lang="pl-PL" dirty="0" smtClean="0"/>
              <a:t>atabase </a:t>
            </a:r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/>
              <a:t>onnectivity (JDBC) </a:t>
            </a:r>
            <a:endParaRPr lang="pl-PL" dirty="0"/>
          </a:p>
          <a:p>
            <a:r>
              <a:rPr lang="pl-PL" dirty="0" smtClean="0"/>
              <a:t> </a:t>
            </a:r>
            <a:r>
              <a:rPr lang="pl-PL" dirty="0">
                <a:solidFill>
                  <a:srgbClr val="FF0000"/>
                </a:solidFill>
              </a:rPr>
              <a:t>J</a:t>
            </a:r>
            <a:r>
              <a:rPr lang="pl-PL" dirty="0"/>
              <a:t>ava </a:t>
            </a:r>
            <a:r>
              <a:rPr lang="pl-PL" dirty="0" err="1">
                <a:solidFill>
                  <a:srgbClr val="FF0000"/>
                </a:solidFill>
              </a:rPr>
              <a:t>P</a:t>
            </a:r>
            <a:r>
              <a:rPr lang="pl-PL" dirty="0" err="1"/>
              <a:t>ersiastence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A</a:t>
            </a:r>
            <a:r>
              <a:rPr lang="pl-PL" dirty="0" err="1"/>
              <a:t>pi</a:t>
            </a:r>
            <a:r>
              <a:rPr lang="pl-PL" dirty="0"/>
              <a:t> (JPA</a:t>
            </a:r>
            <a:r>
              <a:rPr lang="pl-PL" dirty="0" smtClean="0"/>
              <a:t>)</a:t>
            </a:r>
          </a:p>
          <a:p>
            <a:r>
              <a:rPr lang="pl-PL" dirty="0"/>
              <a:t> </a:t>
            </a:r>
            <a:r>
              <a:rPr lang="pl-PL" dirty="0" err="1" smtClean="0"/>
              <a:t>Hibernate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– </a:t>
            </a:r>
            <a:r>
              <a:rPr lang="pl-PL" dirty="0" smtClean="0"/>
              <a:t>powtórka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pojęcie, </a:t>
            </a:r>
          </a:p>
          <a:p>
            <a:r>
              <a:rPr lang="pl-PL" dirty="0" smtClean="0"/>
              <a:t> rodzaje baz (podziały), </a:t>
            </a:r>
          </a:p>
          <a:p>
            <a:r>
              <a:rPr lang="pl-PL" dirty="0"/>
              <a:t> </a:t>
            </a:r>
            <a:r>
              <a:rPr lang="pl-PL" dirty="0" smtClean="0"/>
              <a:t>producenci baz, </a:t>
            </a:r>
          </a:p>
          <a:p>
            <a:r>
              <a:rPr lang="pl-PL" dirty="0"/>
              <a:t> </a:t>
            </a:r>
            <a:r>
              <a:rPr lang="pl-PL" dirty="0" smtClean="0"/>
              <a:t>relacja / </a:t>
            </a:r>
            <a:r>
              <a:rPr lang="pl-PL" dirty="0" smtClean="0"/>
              <a:t>baza relacyjna, </a:t>
            </a:r>
          </a:p>
          <a:p>
            <a:r>
              <a:rPr lang="pl-PL" dirty="0"/>
              <a:t> </a:t>
            </a:r>
            <a:r>
              <a:rPr lang="pl-PL" dirty="0" smtClean="0"/>
              <a:t>interfejs z bazą, </a:t>
            </a:r>
          </a:p>
          <a:p>
            <a:r>
              <a:rPr lang="pl-PL" dirty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</a:t>
            </a:r>
            <a:r>
              <a:rPr lang="pl-PL" dirty="0" err="1" smtClean="0"/>
              <a:t>tructured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Q</a:t>
            </a:r>
            <a:r>
              <a:rPr lang="pl-PL" dirty="0" smtClean="0"/>
              <a:t>uery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anguage (</a:t>
            </a:r>
            <a:r>
              <a:rPr lang="pl-PL" dirty="0" smtClean="0"/>
              <a:t>SQL)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DDL  (</a:t>
            </a:r>
            <a:r>
              <a:rPr lang="pl-PL" dirty="0" err="1" smtClean="0"/>
              <a:t>definition</a:t>
            </a:r>
            <a:r>
              <a:rPr lang="pl-PL" dirty="0" smtClean="0"/>
              <a:t>), DML (</a:t>
            </a:r>
            <a:r>
              <a:rPr lang="pl-PL" dirty="0" err="1" smtClean="0"/>
              <a:t>manipulation</a:t>
            </a:r>
            <a:r>
              <a:rPr lang="pl-PL" dirty="0" smtClean="0"/>
              <a:t>), DQL (</a:t>
            </a:r>
            <a:r>
              <a:rPr lang="pl-PL" dirty="0" err="1" smtClean="0"/>
              <a:t>query</a:t>
            </a:r>
            <a:r>
              <a:rPr lang="pl-PL" dirty="0" smtClean="0"/>
              <a:t>),  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DCL (</a:t>
            </a:r>
            <a:r>
              <a:rPr lang="pl-PL" dirty="0" err="1" smtClean="0"/>
              <a:t>control</a:t>
            </a:r>
            <a:r>
              <a:rPr lang="pl-PL" dirty="0" smtClean="0"/>
              <a:t>), DTL (</a:t>
            </a:r>
            <a:r>
              <a:rPr lang="pl-PL" dirty="0" err="1" smtClean="0"/>
              <a:t>transaction</a:t>
            </a:r>
            <a:r>
              <a:rPr lang="pl-PL" dirty="0" smtClean="0"/>
              <a:t>)</a:t>
            </a:r>
          </a:p>
          <a:p>
            <a:r>
              <a:rPr lang="pl-PL" dirty="0"/>
              <a:t> </a:t>
            </a:r>
            <a:r>
              <a:rPr lang="pl-PL" dirty="0" err="1" smtClean="0"/>
              <a:t>Schema</a:t>
            </a:r>
            <a:r>
              <a:rPr lang="pl-PL" dirty="0" smtClean="0"/>
              <a:t>, organizacja pamięci, obiekty użytkownika</a:t>
            </a:r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O</a:t>
            </a:r>
            <a:r>
              <a:rPr lang="pl-PL" dirty="0"/>
              <a:t>pen </a:t>
            </a:r>
            <a:r>
              <a:rPr lang="pl-PL" dirty="0">
                <a:solidFill>
                  <a:srgbClr val="FF0000"/>
                </a:solidFill>
              </a:rPr>
              <a:t>D</a:t>
            </a:r>
            <a:r>
              <a:rPr lang="pl-PL" dirty="0"/>
              <a:t>ata</a:t>
            </a:r>
            <a:r>
              <a:rPr lang="pl-PL" dirty="0">
                <a:solidFill>
                  <a:srgbClr val="FF0000"/>
                </a:solidFill>
              </a:rPr>
              <a:t>b</a:t>
            </a:r>
            <a:r>
              <a:rPr lang="pl-PL" dirty="0"/>
              <a:t>ase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onnectivity (ODBC)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767408" y="1484784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API umożliwiające łączenie się do bazy danych z poziomu aplikacji.</a:t>
            </a:r>
          </a:p>
          <a:p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Jest niezależne od:</a:t>
            </a:r>
          </a:p>
          <a:p>
            <a:pPr lvl="8"/>
            <a:r>
              <a:rPr lang="pl-PL" dirty="0" smtClean="0"/>
              <a:t>	- </a:t>
            </a:r>
            <a:r>
              <a:rPr lang="en-US" dirty="0" smtClean="0"/>
              <a:t>platform</a:t>
            </a:r>
            <a:r>
              <a:rPr lang="pl-PL" dirty="0" smtClean="0"/>
              <a:t>y (baza danych + sprzęt na którym działa)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- języka programowania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- stworzony przez Microsoft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- docelowo niezależny od systemu operacyjnego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- napisany w C w paradygmacie proceduralnym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- jednowątkowy</a:t>
            </a:r>
          </a:p>
          <a:p>
            <a:pPr lvl="8"/>
            <a:r>
              <a:rPr lang="pl-PL" dirty="0"/>
              <a:t>	</a:t>
            </a:r>
            <a:endParaRPr lang="pl-PL" dirty="0" smtClean="0"/>
          </a:p>
          <a:p>
            <a:r>
              <a:rPr lang="en-US" dirty="0">
                <a:hlinkClick r:id="rId2"/>
              </a:rPr>
              <a:t>http://www.mysql.com/products/connector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Implementację tego interfejsu nazywamy </a:t>
            </a:r>
          </a:p>
          <a:p>
            <a:r>
              <a:rPr lang="pl-PL" dirty="0" smtClean="0"/>
              <a:t>ODBC Driverem</a:t>
            </a:r>
          </a:p>
          <a:p>
            <a:endParaRPr lang="pl-PL" dirty="0" smtClean="0"/>
          </a:p>
          <a:p>
            <a:endParaRPr lang="pl-PL" dirty="0"/>
          </a:p>
          <a:p>
            <a:endParaRPr lang="en-US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585292"/>
            <a:ext cx="5210175" cy="290512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6384032" y="2200907"/>
            <a:ext cx="448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Drivery dostarczane przez producenta bazy </a:t>
            </a:r>
            <a:r>
              <a:rPr lang="pl-PL" dirty="0" err="1" smtClean="0"/>
              <a:t>MySql</a:t>
            </a:r>
            <a:r>
              <a:rPr lang="pl-PL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D</a:t>
            </a:r>
            <a:r>
              <a:rPr lang="pl-PL" dirty="0" smtClean="0"/>
              <a:t>ata</a:t>
            </a:r>
            <a:r>
              <a:rPr lang="pl-PL" dirty="0" smtClean="0">
                <a:solidFill>
                  <a:srgbClr val="FF0000"/>
                </a:solidFill>
              </a:rPr>
              <a:t>b</a:t>
            </a:r>
            <a:r>
              <a:rPr lang="pl-PL" dirty="0" smtClean="0"/>
              <a:t>ase </a:t>
            </a:r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/>
              <a:t>onnectivity (JBDC)  - API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767408" y="1484784"/>
            <a:ext cx="47307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</a:t>
            </a:r>
            <a:r>
              <a:rPr lang="pl-PL" dirty="0" smtClean="0"/>
              <a:t>pecyficzny dla Javy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pl-PL" dirty="0" smtClean="0"/>
              <a:t>ielowątkowy, (szybszy niż ODBC)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składowa JDK w Java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API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Implementację tego API nazywamy </a:t>
            </a:r>
            <a:r>
              <a:rPr lang="pl-PL" b="1" dirty="0" smtClean="0"/>
              <a:t>JBDC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Dostarczany przez producent konkretnej bazy danych</a:t>
            </a:r>
          </a:p>
          <a:p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191344" y="6309320"/>
            <a:ext cx="5000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https://docs.oracle.com/javase/8/docs/technotes/guides/jdbc/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7408" y="3001297"/>
            <a:ext cx="22948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839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JDBC </a:t>
            </a:r>
            <a:r>
              <a:rPr lang="en-US" altLang="en-US" dirty="0"/>
              <a:t>API </a:t>
            </a:r>
            <a:r>
              <a:rPr lang="pl-PL" altLang="en-US" dirty="0" smtClean="0"/>
              <a:t>składa się z: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hlinkClick r:id="rId2"/>
              </a:rPr>
              <a:t>java.sql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hlinkClick r:id="rId3"/>
              </a:rPr>
              <a:t>javax.sql</a:t>
            </a:r>
            <a:r>
              <a:rPr lang="pl-PL" altLang="en-US" dirty="0"/>
              <a:t> (</a:t>
            </a:r>
            <a:r>
              <a:rPr lang="pl-PL" altLang="en-US" dirty="0" err="1"/>
              <a:t>java</a:t>
            </a:r>
            <a:r>
              <a:rPr lang="pl-PL" altLang="en-US" dirty="0"/>
              <a:t> </a:t>
            </a:r>
            <a:r>
              <a:rPr lang="pl-PL" altLang="en-US" dirty="0" err="1"/>
              <a:t>eXtension</a:t>
            </a:r>
            <a:r>
              <a:rPr lang="pl-PL" altLang="en-US" dirty="0"/>
              <a:t>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121819" y="8589292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Typy JDBC driverów:</a:t>
            </a:r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3367239"/>
            <a:ext cx="208597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7265"/>
            <a:ext cx="2085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6833529" y="269352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Typy driverów: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D</a:t>
            </a:r>
            <a:r>
              <a:rPr lang="pl-PL" dirty="0" smtClean="0"/>
              <a:t>ata</a:t>
            </a:r>
            <a:r>
              <a:rPr lang="pl-PL" dirty="0" smtClean="0">
                <a:solidFill>
                  <a:srgbClr val="FF0000"/>
                </a:solidFill>
              </a:rPr>
              <a:t>b</a:t>
            </a:r>
            <a:r>
              <a:rPr lang="pl-PL" dirty="0" smtClean="0"/>
              <a:t>ase </a:t>
            </a:r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/>
              <a:t>onnectivity (JBDC)  - API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121819" y="8589292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Typy JDBC driverów:</a:t>
            </a:r>
          </a:p>
        </p:txBody>
      </p:sp>
      <p:sp>
        <p:nvSpPr>
          <p:cNvPr id="8" name="Prostokąt 7"/>
          <p:cNvSpPr/>
          <p:nvPr/>
        </p:nvSpPr>
        <p:spPr>
          <a:xfrm>
            <a:off x="695400" y="1179787"/>
            <a:ext cx="28216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Inne opcje:</a:t>
            </a:r>
          </a:p>
          <a:p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://localhost:3306/my</a:t>
            </a:r>
            <a:r>
              <a:rPr lang="pl-PL" dirty="0" err="1" smtClean="0"/>
              <a:t>db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350644"/>
            <a:ext cx="2962275" cy="942975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407368" y="390107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Gdy coś pójdzie źle:</a:t>
            </a:r>
          </a:p>
          <a:p>
            <a:endParaRPr lang="pl-PL" dirty="0" smtClean="0"/>
          </a:p>
          <a:p>
            <a:r>
              <a:rPr lang="en-US" dirty="0" err="1" smtClean="0"/>
              <a:t>SQLException.getMessage</a:t>
            </a:r>
            <a:endParaRPr lang="en-US" dirty="0"/>
          </a:p>
          <a:p>
            <a:r>
              <a:rPr lang="en-US" dirty="0" err="1" smtClean="0"/>
              <a:t>SQLException.getSQLState</a:t>
            </a:r>
            <a:r>
              <a:rPr lang="pl-PL" dirty="0" smtClean="0"/>
              <a:t> – część ustandaryzowana, </a:t>
            </a:r>
          </a:p>
          <a:p>
            <a:r>
              <a:rPr lang="pl-PL" dirty="0"/>
              <a:t>	</a:t>
            </a:r>
            <a:r>
              <a:rPr lang="pl-PL" dirty="0" smtClean="0"/>
              <a:t>	            część zależna od producenta bazy</a:t>
            </a:r>
            <a:endParaRPr lang="en-US" dirty="0"/>
          </a:p>
          <a:p>
            <a:r>
              <a:rPr lang="en-US" dirty="0" err="1" smtClean="0"/>
              <a:t>SQLException.getErrorCode</a:t>
            </a:r>
            <a:endParaRPr lang="en-US" dirty="0"/>
          </a:p>
          <a:p>
            <a:r>
              <a:rPr lang="en-US" dirty="0" err="1"/>
              <a:t>SQLException.getCause</a:t>
            </a:r>
            <a:r>
              <a:rPr lang="en-US" dirty="0"/>
              <a:t> (</a:t>
            </a:r>
            <a:r>
              <a:rPr lang="en-US" dirty="0" err="1"/>
              <a:t>błąd</a:t>
            </a:r>
            <a:r>
              <a:rPr lang="en-US" dirty="0"/>
              <a:t> </a:t>
            </a:r>
            <a:r>
              <a:rPr lang="en-US" dirty="0" err="1"/>
              <a:t>łańcuchowy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en-US" dirty="0"/>
              <a:t>https://dev.mysql.com/doc/refman/5.5/en/error-messages-server.html</a:t>
            </a: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922442"/>
            <a:ext cx="5838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JBDC – </a:t>
            </a:r>
            <a:r>
              <a:rPr lang="pl-PL" dirty="0" err="1" smtClean="0"/>
              <a:t>java</a:t>
            </a:r>
            <a:r>
              <a:rPr lang="pl-PL" dirty="0" smtClean="0"/>
              <a:t> API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416945" y="1340768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https://docs.oracle.com/javase/8/docs/api/java/sql/Driver.html</a:t>
            </a:r>
          </a:p>
        </p:txBody>
      </p:sp>
      <p:sp>
        <p:nvSpPr>
          <p:cNvPr id="4" name="Prostokąt 3"/>
          <p:cNvSpPr/>
          <p:nvPr/>
        </p:nvSpPr>
        <p:spPr>
          <a:xfrm>
            <a:off x="6023992" y="1340768"/>
            <a:ext cx="5588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https://docs.oracle.com/javase/8/docs/api/javax/sql/DataSource.html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9" y="2564904"/>
            <a:ext cx="3886200" cy="18478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564904"/>
            <a:ext cx="3143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9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Statement ~ grupa zapytań reprezentujących transakcję bazodanową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32083" y="1052736"/>
            <a:ext cx="105851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3 możliwości:</a:t>
            </a:r>
          </a:p>
          <a:p>
            <a:endParaRPr lang="pl-PL" sz="2400" dirty="0"/>
          </a:p>
          <a:p>
            <a:r>
              <a:rPr lang="pl-PL" sz="2400" dirty="0" smtClean="0"/>
              <a:t>Statement – zapytanie bez parametrów</a:t>
            </a:r>
          </a:p>
          <a:p>
            <a:r>
              <a:rPr lang="pl-PL" sz="2400" dirty="0" err="1" smtClean="0"/>
              <a:t>PreparedStatement</a:t>
            </a:r>
            <a:r>
              <a:rPr lang="pl-PL" sz="2400" dirty="0" smtClean="0"/>
              <a:t> – z parametrami „?”, </a:t>
            </a:r>
            <a:r>
              <a:rPr lang="pl-PL" sz="2400" dirty="0" err="1" smtClean="0"/>
              <a:t>cache’owane</a:t>
            </a:r>
            <a:endParaRPr lang="pl-PL" sz="2400" dirty="0"/>
          </a:p>
          <a:p>
            <a:r>
              <a:rPr lang="pl-PL" sz="2400" dirty="0" err="1" smtClean="0"/>
              <a:t>CallableStatement</a:t>
            </a:r>
            <a:r>
              <a:rPr lang="pl-PL" sz="2400" dirty="0" smtClean="0"/>
              <a:t> – można zdefiniować parametry we/wy. Do procedur składowanych.</a:t>
            </a:r>
          </a:p>
          <a:p>
            <a:endParaRPr lang="pl-PL" sz="2400" dirty="0" smtClean="0"/>
          </a:p>
          <a:p>
            <a:r>
              <a:rPr lang="pl-PL" sz="2400" dirty="0" smtClean="0"/>
              <a:t>Wykonanie zapytania:</a:t>
            </a:r>
          </a:p>
          <a:p>
            <a:r>
              <a:rPr lang="pl-PL" sz="2400" dirty="0" err="1" smtClean="0"/>
              <a:t>execute</a:t>
            </a:r>
            <a:r>
              <a:rPr lang="pl-PL" sz="2400" dirty="0" smtClean="0"/>
              <a:t> – zwraca </a:t>
            </a:r>
            <a:r>
              <a:rPr lang="pl-PL" sz="2400" dirty="0" err="1" smtClean="0"/>
              <a:t>true</a:t>
            </a:r>
            <a:r>
              <a:rPr lang="pl-PL" sz="2400" dirty="0" smtClean="0"/>
              <a:t> jeśli w wyniku dostępny jest co najmniej 1 </a:t>
            </a:r>
            <a:r>
              <a:rPr lang="pl-PL" sz="2400" dirty="0" err="1" smtClean="0"/>
              <a:t>ResultSet</a:t>
            </a:r>
            <a:r>
              <a:rPr lang="pl-PL" sz="2400" dirty="0" smtClean="0"/>
              <a:t>. Odczytaj kolejne wywołując </a:t>
            </a:r>
            <a:r>
              <a:rPr lang="pl-PL" sz="2400" dirty="0" err="1" smtClean="0"/>
              <a:t>statement.getResultSet</a:t>
            </a:r>
            <a:r>
              <a:rPr lang="pl-PL" sz="2400" dirty="0" smtClean="0"/>
              <a:t>();</a:t>
            </a:r>
          </a:p>
          <a:p>
            <a:r>
              <a:rPr lang="pl-PL" sz="2400" dirty="0" err="1" smtClean="0"/>
              <a:t>executeQuery</a:t>
            </a:r>
            <a:r>
              <a:rPr lang="pl-PL" sz="2400" dirty="0" smtClean="0"/>
              <a:t> -&gt; zwraca </a:t>
            </a:r>
            <a:r>
              <a:rPr lang="pl-PL" sz="2400" dirty="0" err="1" smtClean="0"/>
              <a:t>wrapper</a:t>
            </a:r>
            <a:r>
              <a:rPr lang="pl-PL" sz="2400" dirty="0" smtClean="0"/>
              <a:t> do kursora, tzw. </a:t>
            </a:r>
            <a:r>
              <a:rPr lang="pl-PL" sz="2400" dirty="0" err="1" smtClean="0"/>
              <a:t>ResultSet</a:t>
            </a:r>
            <a:r>
              <a:rPr lang="pl-PL" sz="2400" dirty="0" smtClean="0"/>
              <a:t> </a:t>
            </a:r>
          </a:p>
          <a:p>
            <a:r>
              <a:rPr lang="pl-PL" sz="2400" dirty="0" err="1" smtClean="0"/>
              <a:t>executeUpdate</a:t>
            </a:r>
            <a:r>
              <a:rPr lang="pl-PL" sz="2400" dirty="0" smtClean="0"/>
              <a:t> – zwraca liczbę procesowanych wierszy</a:t>
            </a:r>
          </a:p>
          <a:p>
            <a:endParaRPr lang="pl-PL" sz="2400" dirty="0" smtClean="0"/>
          </a:p>
          <a:p>
            <a:r>
              <a:rPr lang="pl-PL" sz="2400" dirty="0">
                <a:solidFill>
                  <a:srgbClr val="FF0000"/>
                </a:solidFill>
              </a:rPr>
              <a:t>Domyślnie połączenie działa w trybie auto-</a:t>
            </a:r>
            <a:r>
              <a:rPr lang="pl-PL" sz="2400" dirty="0" err="1">
                <a:solidFill>
                  <a:srgbClr val="FF0000"/>
                </a:solidFill>
              </a:rPr>
              <a:t>commit</a:t>
            </a:r>
            <a:r>
              <a:rPr lang="pl-PL" sz="2400" dirty="0">
                <a:solidFill>
                  <a:srgbClr val="FF0000"/>
                </a:solidFill>
              </a:rPr>
              <a:t>, tzn. </a:t>
            </a:r>
            <a:r>
              <a:rPr lang="pl-PL" sz="2400" dirty="0" err="1">
                <a:solidFill>
                  <a:srgbClr val="FF0000"/>
                </a:solidFill>
              </a:rPr>
              <a:t>commit</a:t>
            </a:r>
            <a:r>
              <a:rPr lang="pl-PL" sz="2400" dirty="0">
                <a:solidFill>
                  <a:srgbClr val="FF0000"/>
                </a:solidFill>
              </a:rPr>
              <a:t> wykonywany jest  w momencie wykonania </a:t>
            </a:r>
            <a:r>
              <a:rPr lang="pl-PL" sz="2400" dirty="0" err="1">
                <a:solidFill>
                  <a:srgbClr val="FF0000"/>
                </a:solidFill>
              </a:rPr>
              <a:t>execute</a:t>
            </a:r>
            <a:r>
              <a:rPr lang="pl-PL" sz="2400" dirty="0">
                <a:solidFill>
                  <a:srgbClr val="FF0000"/>
                </a:solidFill>
              </a:rPr>
              <a:t> na obiekcie </a:t>
            </a:r>
            <a:r>
              <a:rPr lang="pl-PL" sz="2400" dirty="0" err="1">
                <a:solidFill>
                  <a:srgbClr val="FF0000"/>
                </a:solidFill>
              </a:rPr>
              <a:t>statement</a:t>
            </a:r>
            <a:endParaRPr lang="pl-PL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2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-PL" dirty="0" smtClean="0"/>
              <a:t>óżnice między ODBC a JDBC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t</a:t>
            </a:r>
            <a:r>
              <a:rPr lang="pl-PL" dirty="0" smtClean="0"/>
              <a:t>ypy driverów JDBC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Interfejsy Driver/</a:t>
            </a:r>
            <a:r>
              <a:rPr lang="pl-PL" dirty="0" err="1" smtClean="0"/>
              <a:t>DataSource</a:t>
            </a:r>
            <a:r>
              <a:rPr lang="pl-PL" dirty="0" smtClean="0"/>
              <a:t> w JDBC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j</a:t>
            </a:r>
            <a:r>
              <a:rPr lang="pl-PL" dirty="0" smtClean="0"/>
              <a:t>ak połączyć się do bazy i wykonać proste operacje na niej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t</a:t>
            </a:r>
            <a:r>
              <a:rPr lang="pl-PL" dirty="0" smtClean="0"/>
              <a:t>ypy </a:t>
            </a:r>
            <a:r>
              <a:rPr lang="pl-PL" dirty="0" err="1" smtClean="0"/>
              <a:t>Statementów</a:t>
            </a:r>
            <a:r>
              <a:rPr lang="pl-PL" dirty="0" smtClean="0"/>
              <a:t> i wyników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pl-PL" dirty="0" smtClean="0"/>
              <a:t>JDBC, JDBC Driver, kursor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700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Words>623</Words>
  <Application>Microsoft Office PowerPoint</Application>
  <PresentationFormat>Panoramiczny</PresentationFormat>
  <Paragraphs>133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Geo</vt:lpstr>
      <vt:lpstr>Calibri</vt:lpstr>
      <vt:lpstr>Motyw sdacademy.pl</vt:lpstr>
      <vt:lpstr>Bazy danych - powrtórka   1. Wprowadzenie 2. ODBC/JDBC – konektory 3. Object-Relational Mapping</vt:lpstr>
      <vt:lpstr>Agenda</vt:lpstr>
      <vt:lpstr>Baza danych – powtórka</vt:lpstr>
      <vt:lpstr>Open Database Connectivity (ODBC)</vt:lpstr>
      <vt:lpstr>Java Database Connectivity (JBDC)  - API</vt:lpstr>
      <vt:lpstr>Java Database Connectivity (JBDC)  - API</vt:lpstr>
      <vt:lpstr>JBDC – java API</vt:lpstr>
      <vt:lpstr>Statement ~ grupa zapytań reprezentujących transakcję bazodanową</vt:lpstr>
      <vt:lpstr>Prezentacja programu PowerPoint</vt:lpstr>
      <vt:lpstr>Zadanie 1 - JBDC</vt:lpstr>
      <vt:lpstr>  Java Persiastence Api (JPA)</vt:lpstr>
      <vt:lpstr>Dostępne API w Java EE 7 z podziałem na kontenery</vt:lpstr>
      <vt:lpstr> Hibernate – implementacja warstwy persystencji</vt:lpstr>
      <vt:lpstr>Hibernate bootstrap – as JPA implementation </vt:lpstr>
      <vt:lpstr>Hibernate bootstrap – native API v. 5.2 (redesigned in 5.0)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669</cp:revision>
  <dcterms:modified xsi:type="dcterms:W3CDTF">2017-10-12T06:21:25Z</dcterms:modified>
</cp:coreProperties>
</file>