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6"/>
  </p:notesMasterIdLst>
  <p:sldIdLst>
    <p:sldId id="258" r:id="rId2"/>
    <p:sldId id="29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3" r:id="rId21"/>
    <p:sldId id="294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Geo" panose="020B0604020202020204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5A154-A962-458A-9F0C-8D87F9EBBC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0FEA35-8083-4E16-9A1E-3656A2FC160A}">
      <dgm:prSet phldrT="[Tekst]" custT="1"/>
      <dgm:spPr/>
      <dgm:t>
        <a:bodyPr/>
        <a:lstStyle/>
        <a:p>
          <a:r>
            <a:rPr lang="pl-PL" sz="1700" dirty="0" smtClean="0"/>
            <a:t>Pliki</a:t>
          </a:r>
          <a:r>
            <a:rPr lang="en-US" sz="1700" dirty="0" smtClean="0"/>
            <a:t> (.class, pics, xml,  </a:t>
          </a:r>
          <a:r>
            <a:rPr lang="en-US" sz="1700" dirty="0" err="1" smtClean="0"/>
            <a:t>xhtml</a:t>
          </a:r>
          <a:r>
            <a:rPr lang="en-US" sz="1700" dirty="0" smtClean="0"/>
            <a:t>, etc.)</a:t>
          </a:r>
        </a:p>
        <a:p>
          <a:r>
            <a:rPr lang="pl-PL" sz="1600" b="1" dirty="0" smtClean="0">
              <a:solidFill>
                <a:schemeClr val="bg1"/>
              </a:solidFill>
            </a:rPr>
            <a:t>Folder </a:t>
          </a:r>
          <a:r>
            <a:rPr lang="en-US" sz="1600" b="1" dirty="0" smtClean="0">
              <a:solidFill>
                <a:schemeClr val="bg1"/>
              </a:solidFill>
            </a:rPr>
            <a:t>META-INF (</a:t>
          </a:r>
          <a:r>
            <a:rPr lang="en-US" sz="1600" b="1" dirty="0" err="1" smtClean="0">
              <a:solidFill>
                <a:schemeClr val="bg1"/>
              </a:solidFill>
            </a:rPr>
            <a:t>metad</a:t>
          </a:r>
          <a:r>
            <a:rPr lang="pl-PL" sz="1600" b="1" dirty="0" err="1" smtClean="0">
              <a:solidFill>
                <a:schemeClr val="bg1"/>
              </a:solidFill>
            </a:rPr>
            <a:t>ane</a:t>
          </a:r>
          <a:r>
            <a:rPr lang="en-US" sz="1600" b="1" dirty="0" smtClean="0">
              <a:solidFill>
                <a:schemeClr val="bg1"/>
              </a:solidFill>
            </a:rPr>
            <a:t>)</a:t>
          </a:r>
          <a:endParaRPr lang="pl-PL" sz="1600" b="1" dirty="0">
            <a:solidFill>
              <a:schemeClr val="bg1"/>
            </a:solidFill>
          </a:endParaRPr>
        </a:p>
      </dgm:t>
    </dgm:pt>
    <dgm:pt modelId="{9AE7FF32-2DCC-4EA8-9DFE-20A4C79F1255}" type="parTrans" cxnId="{0A47EF0D-E353-477B-AAD0-3A16EF13100B}">
      <dgm:prSet/>
      <dgm:spPr/>
      <dgm:t>
        <a:bodyPr/>
        <a:lstStyle/>
        <a:p>
          <a:endParaRPr lang="pl-PL"/>
        </a:p>
      </dgm:t>
    </dgm:pt>
    <dgm:pt modelId="{AB9282D7-D7F1-48FE-B12E-24A4302ED420}" type="sibTrans" cxnId="{0A47EF0D-E353-477B-AAD0-3A16EF13100B}">
      <dgm:prSet/>
      <dgm:spPr/>
      <dgm:t>
        <a:bodyPr/>
        <a:lstStyle/>
        <a:p>
          <a:endParaRPr lang="pl-PL"/>
        </a:p>
      </dgm:t>
    </dgm:pt>
    <dgm:pt modelId="{C6810E88-1AD3-4C44-A34A-181782295BA5}">
      <dgm:prSet phldrT="[Tekst]"/>
      <dgm:spPr/>
      <dgm:t>
        <a:bodyPr/>
        <a:lstStyle/>
        <a:p>
          <a:r>
            <a:rPr lang="en-US" dirty="0" smtClean="0"/>
            <a:t>ZIP (op</a:t>
          </a:r>
          <a:r>
            <a:rPr lang="pl-PL" dirty="0" err="1" smtClean="0"/>
            <a:t>cjonalna</a:t>
          </a:r>
          <a:r>
            <a:rPr lang="pl-PL" dirty="0" smtClean="0"/>
            <a:t> kompresja</a:t>
          </a:r>
          <a:r>
            <a:rPr lang="en-US" dirty="0" smtClean="0"/>
            <a:t>)</a:t>
          </a:r>
          <a:endParaRPr lang="pl-PL" dirty="0"/>
        </a:p>
      </dgm:t>
    </dgm:pt>
    <dgm:pt modelId="{5ACA139F-83CD-4E79-880C-E3BF06173054}" type="parTrans" cxnId="{4DFDACA4-40B6-4BF1-8079-5ACD87223F84}">
      <dgm:prSet/>
      <dgm:spPr/>
      <dgm:t>
        <a:bodyPr/>
        <a:lstStyle/>
        <a:p>
          <a:endParaRPr lang="pl-PL"/>
        </a:p>
      </dgm:t>
    </dgm:pt>
    <dgm:pt modelId="{CBD51ED6-6ABC-4BDE-9368-D1BB871691D0}" type="sibTrans" cxnId="{4DFDACA4-40B6-4BF1-8079-5ACD87223F84}">
      <dgm:prSet/>
      <dgm:spPr/>
      <dgm:t>
        <a:bodyPr/>
        <a:lstStyle/>
        <a:p>
          <a:endParaRPr lang="pl-PL"/>
        </a:p>
      </dgm:t>
    </dgm:pt>
    <dgm:pt modelId="{A0A3EB86-FE5F-41F1-9059-FC26164C2B08}">
      <dgm:prSet phldrT="[Tekst]"/>
      <dgm:spPr/>
      <dgm:t>
        <a:bodyPr/>
        <a:lstStyle/>
        <a:p>
          <a:r>
            <a:rPr lang="en-US" dirty="0" smtClean="0"/>
            <a:t>JAR</a:t>
          </a:r>
          <a:endParaRPr lang="pl-PL" dirty="0"/>
        </a:p>
      </dgm:t>
    </dgm:pt>
    <dgm:pt modelId="{4845F78C-361A-4E51-9E69-B5B5B85CB6F9}" type="parTrans" cxnId="{1C013F5A-0BE6-4169-B38F-BCF9B5FBEEBE}">
      <dgm:prSet/>
      <dgm:spPr/>
      <dgm:t>
        <a:bodyPr/>
        <a:lstStyle/>
        <a:p>
          <a:endParaRPr lang="pl-PL"/>
        </a:p>
      </dgm:t>
    </dgm:pt>
    <dgm:pt modelId="{AF904BA3-B621-479A-B830-CE3116DCDEAF}" type="sibTrans" cxnId="{1C013F5A-0BE6-4169-B38F-BCF9B5FBEEBE}">
      <dgm:prSet/>
      <dgm:spPr/>
      <dgm:t>
        <a:bodyPr/>
        <a:lstStyle/>
        <a:p>
          <a:endParaRPr lang="pl-PL"/>
        </a:p>
      </dgm:t>
    </dgm:pt>
    <dgm:pt modelId="{D9EA3776-6421-46E1-B809-B5205AADCCF2}" type="pres">
      <dgm:prSet presAssocID="{9CE5A154-A962-458A-9F0C-8D87F9EBBC34}" presName="Name0" presStyleCnt="0">
        <dgm:presLayoutVars>
          <dgm:dir/>
          <dgm:resizeHandles val="exact"/>
        </dgm:presLayoutVars>
      </dgm:prSet>
      <dgm:spPr/>
    </dgm:pt>
    <dgm:pt modelId="{35C0A616-94C5-412A-8237-9A2DE1DEC652}" type="pres">
      <dgm:prSet presAssocID="{F80FEA35-8083-4E16-9A1E-3656A2FC160A}" presName="node" presStyleLbl="node1" presStyleIdx="0" presStyleCnt="3" custScaleX="41053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C3519CA-B3AB-45D4-8FE4-E2C77746104C}" type="pres">
      <dgm:prSet presAssocID="{AB9282D7-D7F1-48FE-B12E-24A4302ED42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845B281D-73AE-4B09-9104-79391B33AD8A}" type="pres">
      <dgm:prSet presAssocID="{AB9282D7-D7F1-48FE-B12E-24A4302ED42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A1207D37-CD80-4E5C-9A8D-7D8A6217B7C5}" type="pres">
      <dgm:prSet presAssocID="{C6810E88-1AD3-4C44-A34A-181782295B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441229-3D6D-423D-A87D-57BC7FB122A2}" type="pres">
      <dgm:prSet presAssocID="{CBD51ED6-6ABC-4BDE-9368-D1BB871691D0}" presName="sibTrans" presStyleLbl="sibTrans2D1" presStyleIdx="1" presStyleCnt="2"/>
      <dgm:spPr/>
      <dgm:t>
        <a:bodyPr/>
        <a:lstStyle/>
        <a:p>
          <a:endParaRPr lang="pl-PL"/>
        </a:p>
      </dgm:t>
    </dgm:pt>
    <dgm:pt modelId="{9054D4FD-2D34-42EB-8F92-C84CBFE9C720}" type="pres">
      <dgm:prSet presAssocID="{CBD51ED6-6ABC-4BDE-9368-D1BB871691D0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63B668D2-DC7A-4AB2-B451-572E9619CD04}" type="pres">
      <dgm:prSet presAssocID="{A0A3EB86-FE5F-41F1-9059-FC26164C2B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9213BDF-F716-4ED3-A591-6B2879A7D25B}" type="presOf" srcId="{CBD51ED6-6ABC-4BDE-9368-D1BB871691D0}" destId="{9054D4FD-2D34-42EB-8F92-C84CBFE9C720}" srcOrd="1" destOrd="0" presId="urn:microsoft.com/office/officeart/2005/8/layout/process1"/>
    <dgm:cxn modelId="{4DFDACA4-40B6-4BF1-8079-5ACD87223F84}" srcId="{9CE5A154-A962-458A-9F0C-8D87F9EBBC34}" destId="{C6810E88-1AD3-4C44-A34A-181782295BA5}" srcOrd="1" destOrd="0" parTransId="{5ACA139F-83CD-4E79-880C-E3BF06173054}" sibTransId="{CBD51ED6-6ABC-4BDE-9368-D1BB871691D0}"/>
    <dgm:cxn modelId="{ED7F5CEC-6A79-41B3-928D-43A8591371CB}" type="presOf" srcId="{A0A3EB86-FE5F-41F1-9059-FC26164C2B08}" destId="{63B668D2-DC7A-4AB2-B451-572E9619CD04}" srcOrd="0" destOrd="0" presId="urn:microsoft.com/office/officeart/2005/8/layout/process1"/>
    <dgm:cxn modelId="{0A47EF0D-E353-477B-AAD0-3A16EF13100B}" srcId="{9CE5A154-A962-458A-9F0C-8D87F9EBBC34}" destId="{F80FEA35-8083-4E16-9A1E-3656A2FC160A}" srcOrd="0" destOrd="0" parTransId="{9AE7FF32-2DCC-4EA8-9DFE-20A4C79F1255}" sibTransId="{AB9282D7-D7F1-48FE-B12E-24A4302ED420}"/>
    <dgm:cxn modelId="{1C013F5A-0BE6-4169-B38F-BCF9B5FBEEBE}" srcId="{9CE5A154-A962-458A-9F0C-8D87F9EBBC34}" destId="{A0A3EB86-FE5F-41F1-9059-FC26164C2B08}" srcOrd="2" destOrd="0" parTransId="{4845F78C-361A-4E51-9E69-B5B5B85CB6F9}" sibTransId="{AF904BA3-B621-479A-B830-CE3116DCDEAF}"/>
    <dgm:cxn modelId="{CA3156A5-EC34-4A3F-948B-8D5004887F0D}" type="presOf" srcId="{C6810E88-1AD3-4C44-A34A-181782295BA5}" destId="{A1207D37-CD80-4E5C-9A8D-7D8A6217B7C5}" srcOrd="0" destOrd="0" presId="urn:microsoft.com/office/officeart/2005/8/layout/process1"/>
    <dgm:cxn modelId="{B85D8C12-930D-4E30-AD36-C62A96826C1D}" type="presOf" srcId="{9CE5A154-A962-458A-9F0C-8D87F9EBBC34}" destId="{D9EA3776-6421-46E1-B809-B5205AADCCF2}" srcOrd="0" destOrd="0" presId="urn:microsoft.com/office/officeart/2005/8/layout/process1"/>
    <dgm:cxn modelId="{4F5BED4F-21A1-4489-9D2F-8A564BD5D459}" type="presOf" srcId="{CBD51ED6-6ABC-4BDE-9368-D1BB871691D0}" destId="{D5441229-3D6D-423D-A87D-57BC7FB122A2}" srcOrd="0" destOrd="0" presId="urn:microsoft.com/office/officeart/2005/8/layout/process1"/>
    <dgm:cxn modelId="{9C6BABF8-3F97-486B-BF42-23F8A575B1AA}" type="presOf" srcId="{AB9282D7-D7F1-48FE-B12E-24A4302ED420}" destId="{845B281D-73AE-4B09-9104-79391B33AD8A}" srcOrd="1" destOrd="0" presId="urn:microsoft.com/office/officeart/2005/8/layout/process1"/>
    <dgm:cxn modelId="{E1C99D66-DB99-4E03-8DF3-6C58F1072284}" type="presOf" srcId="{F80FEA35-8083-4E16-9A1E-3656A2FC160A}" destId="{35C0A616-94C5-412A-8237-9A2DE1DEC652}" srcOrd="0" destOrd="0" presId="urn:microsoft.com/office/officeart/2005/8/layout/process1"/>
    <dgm:cxn modelId="{20B7A04F-F9C8-4D3A-9543-E85BFE10DE3A}" type="presOf" srcId="{AB9282D7-D7F1-48FE-B12E-24A4302ED420}" destId="{5C3519CA-B3AB-45D4-8FE4-E2C77746104C}" srcOrd="0" destOrd="0" presId="urn:microsoft.com/office/officeart/2005/8/layout/process1"/>
    <dgm:cxn modelId="{79A147A4-A939-40F3-B955-82C61D9FE531}" type="presParOf" srcId="{D9EA3776-6421-46E1-B809-B5205AADCCF2}" destId="{35C0A616-94C5-412A-8237-9A2DE1DEC652}" srcOrd="0" destOrd="0" presId="urn:microsoft.com/office/officeart/2005/8/layout/process1"/>
    <dgm:cxn modelId="{51F40630-A9DF-442F-BAF6-1C7B109FB538}" type="presParOf" srcId="{D9EA3776-6421-46E1-B809-B5205AADCCF2}" destId="{5C3519CA-B3AB-45D4-8FE4-E2C77746104C}" srcOrd="1" destOrd="0" presId="urn:microsoft.com/office/officeart/2005/8/layout/process1"/>
    <dgm:cxn modelId="{8A1C8885-65FA-4E64-936D-20CE373D61FF}" type="presParOf" srcId="{5C3519CA-B3AB-45D4-8FE4-E2C77746104C}" destId="{845B281D-73AE-4B09-9104-79391B33AD8A}" srcOrd="0" destOrd="0" presId="urn:microsoft.com/office/officeart/2005/8/layout/process1"/>
    <dgm:cxn modelId="{EAC6B707-6B7C-40F1-8058-40DBBC5EA8F0}" type="presParOf" srcId="{D9EA3776-6421-46E1-B809-B5205AADCCF2}" destId="{A1207D37-CD80-4E5C-9A8D-7D8A6217B7C5}" srcOrd="2" destOrd="0" presId="urn:microsoft.com/office/officeart/2005/8/layout/process1"/>
    <dgm:cxn modelId="{821F2898-311F-40A1-A96C-F5F8A0F89D20}" type="presParOf" srcId="{D9EA3776-6421-46E1-B809-B5205AADCCF2}" destId="{D5441229-3D6D-423D-A87D-57BC7FB122A2}" srcOrd="3" destOrd="0" presId="urn:microsoft.com/office/officeart/2005/8/layout/process1"/>
    <dgm:cxn modelId="{6D06741E-38F1-4998-9F55-4DBF1400F202}" type="presParOf" srcId="{D5441229-3D6D-423D-A87D-57BC7FB122A2}" destId="{9054D4FD-2D34-42EB-8F92-C84CBFE9C720}" srcOrd="0" destOrd="0" presId="urn:microsoft.com/office/officeart/2005/8/layout/process1"/>
    <dgm:cxn modelId="{077442BE-3F3F-4169-A9DE-1C00B3C5B8DF}" type="presParOf" srcId="{D9EA3776-6421-46E1-B809-B5205AADCCF2}" destId="{63B668D2-DC7A-4AB2-B451-572E9619CD0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0A616-94C5-412A-8237-9A2DE1DEC652}">
      <dsp:nvSpPr>
        <dsp:cNvPr id="0" name=""/>
        <dsp:cNvSpPr/>
      </dsp:nvSpPr>
      <dsp:spPr>
        <a:xfrm>
          <a:off x="5253" y="472305"/>
          <a:ext cx="4955928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Pliki</a:t>
          </a:r>
          <a:r>
            <a:rPr lang="en-US" sz="1700" kern="1200" dirty="0" smtClean="0"/>
            <a:t> (.class, pics, xml,  </a:t>
          </a:r>
          <a:r>
            <a:rPr lang="en-US" sz="1700" kern="1200" dirty="0" err="1" smtClean="0"/>
            <a:t>xhtml</a:t>
          </a:r>
          <a:r>
            <a:rPr lang="en-US" sz="1700" kern="1200" dirty="0" smtClean="0"/>
            <a:t>, etc.)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 smtClean="0">
              <a:solidFill>
                <a:schemeClr val="bg1"/>
              </a:solidFill>
            </a:rPr>
            <a:t>Folder </a:t>
          </a:r>
          <a:r>
            <a:rPr lang="en-US" sz="1600" b="1" kern="1200" dirty="0" smtClean="0">
              <a:solidFill>
                <a:schemeClr val="bg1"/>
              </a:solidFill>
            </a:rPr>
            <a:t>META-INF (</a:t>
          </a:r>
          <a:r>
            <a:rPr lang="en-US" sz="1600" b="1" kern="1200" dirty="0" err="1" smtClean="0">
              <a:solidFill>
                <a:schemeClr val="bg1"/>
              </a:solidFill>
            </a:rPr>
            <a:t>metad</a:t>
          </a:r>
          <a:r>
            <a:rPr lang="pl-PL" sz="1600" b="1" kern="1200" dirty="0" err="1" smtClean="0">
              <a:solidFill>
                <a:schemeClr val="bg1"/>
              </a:solidFill>
            </a:rPr>
            <a:t>ane</a:t>
          </a:r>
          <a:r>
            <a:rPr lang="en-US" sz="1600" b="1" kern="1200" dirty="0" smtClean="0">
              <a:solidFill>
                <a:schemeClr val="bg1"/>
              </a:solidFill>
            </a:rPr>
            <a:t>)</a:t>
          </a:r>
          <a:endParaRPr lang="pl-PL" sz="1600" b="1" kern="1200" dirty="0">
            <a:solidFill>
              <a:schemeClr val="bg1"/>
            </a:solidFill>
          </a:endParaRPr>
        </a:p>
      </dsp:txBody>
      <dsp:txXfrm>
        <a:off x="46397" y="513449"/>
        <a:ext cx="4873640" cy="1322456"/>
      </dsp:txXfrm>
    </dsp:sp>
    <dsp:sp modelId="{5C3519CA-B3AB-45D4-8FE4-E2C77746104C}">
      <dsp:nvSpPr>
        <dsp:cNvPr id="0" name=""/>
        <dsp:cNvSpPr/>
      </dsp:nvSpPr>
      <dsp:spPr>
        <a:xfrm>
          <a:off x="5081901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>
        <a:off x="5081901" y="1084861"/>
        <a:ext cx="179148" cy="179632"/>
      </dsp:txXfrm>
    </dsp:sp>
    <dsp:sp modelId="{A1207D37-CD80-4E5C-9A8D-7D8A6217B7C5}">
      <dsp:nvSpPr>
        <dsp:cNvPr id="0" name=""/>
        <dsp:cNvSpPr/>
      </dsp:nvSpPr>
      <dsp:spPr>
        <a:xfrm>
          <a:off x="5444062" y="472305"/>
          <a:ext cx="1207202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ZIP (op</a:t>
          </a:r>
          <a:r>
            <a:rPr lang="pl-PL" sz="1500" kern="1200" dirty="0" err="1" smtClean="0"/>
            <a:t>cjonalna</a:t>
          </a:r>
          <a:r>
            <a:rPr lang="pl-PL" sz="1500" kern="1200" dirty="0" smtClean="0"/>
            <a:t> kompresja</a:t>
          </a:r>
          <a:r>
            <a:rPr lang="en-US" sz="1500" kern="1200" dirty="0" smtClean="0"/>
            <a:t>)</a:t>
          </a:r>
          <a:endParaRPr lang="pl-PL" sz="1500" kern="1200" dirty="0"/>
        </a:p>
      </dsp:txBody>
      <dsp:txXfrm>
        <a:off x="5479420" y="507663"/>
        <a:ext cx="1136486" cy="1334028"/>
      </dsp:txXfrm>
    </dsp:sp>
    <dsp:sp modelId="{D5441229-3D6D-423D-A87D-57BC7FB122A2}">
      <dsp:nvSpPr>
        <dsp:cNvPr id="0" name=""/>
        <dsp:cNvSpPr/>
      </dsp:nvSpPr>
      <dsp:spPr>
        <a:xfrm>
          <a:off x="6771985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>
        <a:off x="6771985" y="1084861"/>
        <a:ext cx="179148" cy="179632"/>
      </dsp:txXfrm>
    </dsp:sp>
    <dsp:sp modelId="{63B668D2-DC7A-4AB2-B451-572E9619CD04}">
      <dsp:nvSpPr>
        <dsp:cNvPr id="0" name=""/>
        <dsp:cNvSpPr/>
      </dsp:nvSpPr>
      <dsp:spPr>
        <a:xfrm>
          <a:off x="7134146" y="472305"/>
          <a:ext cx="1207202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JAR</a:t>
          </a:r>
          <a:endParaRPr lang="pl-PL" sz="1500" kern="1200" dirty="0"/>
        </a:p>
      </dsp:txBody>
      <dsp:txXfrm>
        <a:off x="7169504" y="507663"/>
        <a:ext cx="1136486" cy="133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inux.die.net/man/1/tree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index.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1384" y="332656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JAVA </a:t>
            </a:r>
            <a:r>
              <a:rPr lang="pl-PL" dirty="0" smtClean="0"/>
              <a:t>jako platforma programistyczna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492896"/>
            <a:ext cx="2282271" cy="41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9" y="157163"/>
            <a:ext cx="7880768" cy="37947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2" y="4056994"/>
            <a:ext cx="6505575" cy="8096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2" y="4866619"/>
            <a:ext cx="3990975" cy="10953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2" y="5961994"/>
            <a:ext cx="593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(</a:t>
            </a:r>
            <a:r>
              <a:rPr lang="en-US" dirty="0" err="1" smtClean="0"/>
              <a:t>umentation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53230" y="1448306"/>
            <a:ext cx="5005388" cy="1181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$JAVA_HOME/bin/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Javadoc –d </a:t>
            </a:r>
            <a:r>
              <a:rPr lang="en-US" b="1" dirty="0" err="1" smtClean="0"/>
              <a:t>myApi</a:t>
            </a:r>
            <a:r>
              <a:rPr lang="en-US" b="1" dirty="0" smtClean="0"/>
              <a:t> Student.java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 -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estination</a:t>
            </a:r>
            <a:endParaRPr lang="en-US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660892"/>
            <a:ext cx="3790950" cy="3257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6" y="3114675"/>
            <a:ext cx="5867400" cy="37433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3" y="4058307"/>
            <a:ext cx="3876018" cy="25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6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akowanie plików .</a:t>
            </a:r>
            <a:r>
              <a:rPr lang="pl-PL" dirty="0" err="1" smtClean="0"/>
              <a:t>class</a:t>
            </a:r>
            <a:r>
              <a:rPr lang="pl-PL" dirty="0" smtClean="0"/>
              <a:t> w 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przeznaczenie pliku manifest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ojęcie API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u</a:t>
            </a:r>
            <a:r>
              <a:rPr lang="pl-PL" dirty="0" smtClean="0"/>
              <a:t>życie narzędzia </a:t>
            </a:r>
            <a:r>
              <a:rPr lang="en-US" dirty="0" err="1" smtClean="0"/>
              <a:t>javadoc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odstawowe opcje narzędzia </a:t>
            </a:r>
            <a:r>
              <a:rPr lang="en-US" dirty="0" smtClean="0"/>
              <a:t>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</a:t>
            </a:r>
            <a:r>
              <a:rPr lang="pl-PL" dirty="0" smtClean="0"/>
              <a:t>truktura strony w </a:t>
            </a:r>
            <a:r>
              <a:rPr lang="en-US" dirty="0" smtClean="0"/>
              <a:t>Java API</a:t>
            </a: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Pojęcia: </a:t>
            </a:r>
            <a:r>
              <a:rPr lang="en-US" dirty="0" smtClean="0"/>
              <a:t>jar, </a:t>
            </a:r>
            <a:r>
              <a:rPr lang="en-US" dirty="0" err="1" smtClean="0"/>
              <a:t>api</a:t>
            </a:r>
            <a:r>
              <a:rPr lang="en-US" dirty="0" smtClean="0"/>
              <a:t>, spec, manifest, meta-</a:t>
            </a:r>
            <a:r>
              <a:rPr lang="en-US" dirty="0" err="1" smtClean="0"/>
              <a:t>inf</a:t>
            </a:r>
            <a:r>
              <a:rPr lang="en-US" dirty="0" smtClean="0"/>
              <a:t>, annotation, executable jar, Javadoc, key-value data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7" y="118823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0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programistyczna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673424"/>
            <a:ext cx="11119038" cy="5184576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Specyfikacja języka</a:t>
            </a:r>
            <a:endParaRPr lang="en-US" dirty="0" smtClean="0"/>
          </a:p>
          <a:p>
            <a:r>
              <a:rPr lang="pl-PL" dirty="0" smtClean="0"/>
              <a:t>Kompatybilny</a:t>
            </a:r>
            <a:r>
              <a:rPr lang="en-US" dirty="0" smtClean="0"/>
              <a:t> </a:t>
            </a:r>
            <a:r>
              <a:rPr lang="pl-PL" dirty="0" smtClean="0"/>
              <a:t>kompilator </a:t>
            </a:r>
            <a:r>
              <a:rPr lang="en-US" dirty="0" smtClean="0"/>
              <a:t>/</a:t>
            </a:r>
            <a:r>
              <a:rPr lang="pl-PL" dirty="0" smtClean="0"/>
              <a:t> </a:t>
            </a:r>
            <a:r>
              <a:rPr lang="en-US" dirty="0" smtClean="0"/>
              <a:t>interpreter + (</a:t>
            </a:r>
            <a:r>
              <a:rPr lang="pl-PL" dirty="0" smtClean="0"/>
              <a:t>opcjonalnie</a:t>
            </a:r>
            <a:r>
              <a:rPr lang="en-US" dirty="0" smtClean="0"/>
              <a:t>)</a:t>
            </a:r>
            <a:r>
              <a:rPr lang="pl-PL" dirty="0" smtClean="0"/>
              <a:t> maszyna wirtualna </a:t>
            </a:r>
            <a:r>
              <a:rPr lang="en-US" dirty="0" smtClean="0"/>
              <a:t>+ </a:t>
            </a:r>
            <a:r>
              <a:rPr lang="pl-PL" dirty="0" smtClean="0"/>
              <a:t>dodatkowe narzędzia, np. do monitorowania, debugowania, dokumentowania</a:t>
            </a:r>
            <a:endParaRPr lang="en-US" dirty="0" smtClean="0"/>
          </a:p>
          <a:p>
            <a:r>
              <a:rPr lang="pl-PL" dirty="0" smtClean="0"/>
              <a:t>Biblioteki standardowe + ich interfejs</a:t>
            </a:r>
          </a:p>
          <a:p>
            <a:r>
              <a:rPr lang="pl-PL" dirty="0" smtClean="0"/>
              <a:t>Konwencje / standardy / architektura (udokumentowane)</a:t>
            </a:r>
          </a:p>
          <a:p>
            <a:pPr lvl="1"/>
            <a:r>
              <a:rPr lang="pl-PL" dirty="0" smtClean="0"/>
              <a:t>Konwencja nazewnicza</a:t>
            </a:r>
          </a:p>
          <a:p>
            <a:pPr lvl="1"/>
            <a:r>
              <a:rPr lang="pl-PL" dirty="0" smtClean="0"/>
              <a:t>Architektura aplikacji</a:t>
            </a:r>
          </a:p>
          <a:p>
            <a:pPr lvl="1"/>
            <a:r>
              <a:rPr lang="pl-PL" dirty="0" smtClean="0"/>
              <a:t>Protokoły komunikacyjne</a:t>
            </a:r>
          </a:p>
          <a:p>
            <a:pPr lvl="1"/>
            <a:r>
              <a:rPr lang="pl-PL" dirty="0" smtClean="0"/>
              <a:t>Zarządzanie transakcjami</a:t>
            </a:r>
          </a:p>
          <a:p>
            <a:pPr lvl="1"/>
            <a:r>
              <a:rPr lang="pl-PL" dirty="0" smtClean="0"/>
              <a:t>Bezpieczeństwo, etc.</a:t>
            </a:r>
          </a:p>
          <a:p>
            <a:r>
              <a:rPr lang="pl-PL" dirty="0" smtClean="0"/>
              <a:t>Dostępne komponenty kompatybilne ze specyfikacją, które można użyć w swojej aplikacji</a:t>
            </a:r>
          </a:p>
        </p:txBody>
      </p:sp>
    </p:spTree>
    <p:extLst>
      <p:ext uri="{BB962C8B-B14F-4D97-AF65-F5344CB8AC3E}">
        <p14:creationId xmlns:p14="http://schemas.microsoft.com/office/powerpoint/2010/main" val="96274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66952" y="1074358"/>
            <a:ext cx="10515600" cy="1325563"/>
          </a:xfrm>
        </p:spPr>
        <p:txBody>
          <a:bodyPr/>
          <a:lstStyle/>
          <a:p>
            <a:r>
              <a:rPr lang="en-US" dirty="0" smtClean="0"/>
              <a:t>JAVA platforms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4104938"/>
            <a:ext cx="112998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 - Standard Edition </a:t>
            </a:r>
            <a:r>
              <a:rPr lang="en-US" sz="2800" dirty="0" smtClean="0"/>
              <a:t>– </a:t>
            </a:r>
            <a:r>
              <a:rPr lang="pl-PL" sz="2800" dirty="0" smtClean="0"/>
              <a:t>aplikacje typu </a:t>
            </a:r>
            <a:r>
              <a:rPr lang="en-US" sz="2800" dirty="0" smtClean="0"/>
              <a:t>desktop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EE - Enterprise Edition </a:t>
            </a:r>
            <a:r>
              <a:rPr lang="en-US" sz="2800" dirty="0" smtClean="0"/>
              <a:t>– </a:t>
            </a:r>
            <a:r>
              <a:rPr lang="pl-PL" sz="2800" dirty="0" smtClean="0"/>
              <a:t>złożone</a:t>
            </a:r>
            <a:r>
              <a:rPr lang="en-US" sz="2800" dirty="0" smtClean="0"/>
              <a:t>, </a:t>
            </a:r>
            <a:r>
              <a:rPr lang="pl-PL" sz="2800" dirty="0" smtClean="0"/>
              <a:t>rozproszone</a:t>
            </a:r>
            <a:r>
              <a:rPr lang="en-US" sz="2800" dirty="0" smtClean="0"/>
              <a:t>, </a:t>
            </a:r>
            <a:r>
              <a:rPr lang="pl-PL" sz="2800" dirty="0" smtClean="0"/>
              <a:t>aplikacje </a:t>
            </a:r>
            <a:r>
              <a:rPr lang="en-US" sz="2800" dirty="0" smtClean="0"/>
              <a:t>enterprise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ME - Micro Edition – </a:t>
            </a:r>
            <a:r>
              <a:rPr lang="pl-PL" sz="2800" dirty="0" smtClean="0"/>
              <a:t>urządzenia mobilne z ograniczonymi zasobami</a:t>
            </a:r>
            <a:endParaRPr lang="en-US" sz="2800" dirty="0" smtClean="0"/>
          </a:p>
          <a:p>
            <a:r>
              <a:rPr lang="en-US" sz="2800" dirty="0" smtClean="0"/>
              <a:t>FX - Flash and </a:t>
            </a:r>
            <a:r>
              <a:rPr lang="en-US" sz="2800" dirty="0" err="1" smtClean="0"/>
              <a:t>fleX</a:t>
            </a:r>
            <a:r>
              <a:rPr lang="en-US" sz="2800" dirty="0" smtClean="0"/>
              <a:t> –</a:t>
            </a:r>
            <a:r>
              <a:rPr lang="pl-PL" sz="2800" dirty="0" smtClean="0"/>
              <a:t> </a:t>
            </a:r>
            <a:r>
              <a:rPr lang="en-US" sz="2800" dirty="0" smtClean="0"/>
              <a:t>GUI </a:t>
            </a:r>
            <a:r>
              <a:rPr lang="pl-PL" sz="2800" dirty="0" smtClean="0"/>
              <a:t>oraz</a:t>
            </a:r>
            <a:r>
              <a:rPr lang="en-US" sz="2800" dirty="0" smtClean="0"/>
              <a:t> rich internet applications (RIA)</a:t>
            </a:r>
          </a:p>
          <a:p>
            <a:r>
              <a:rPr lang="en-US" sz="2800" dirty="0" smtClean="0"/>
              <a:t>Card – </a:t>
            </a:r>
            <a:r>
              <a:rPr lang="pl-PL" sz="2800" dirty="0" smtClean="0"/>
              <a:t>systemy wbudowane w karty inteligentne, np. bankomatowe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3" y="203615"/>
            <a:ext cx="3390900" cy="30670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372323"/>
            <a:ext cx="4886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pl-PL" dirty="0" smtClean="0"/>
              <a:t> Jakie platformy programistyczne są dostępne dla języka Java oraz ich przeznaczenie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EE, SE, ME, </a:t>
            </a:r>
            <a:r>
              <a:rPr lang="pl-PL" dirty="0" smtClean="0"/>
              <a:t>platforma</a:t>
            </a:r>
            <a:r>
              <a:rPr lang="en-US" dirty="0" smtClean="0"/>
              <a:t>, </a:t>
            </a:r>
            <a:r>
              <a:rPr lang="pl-PL" dirty="0"/>
              <a:t>platforma </a:t>
            </a:r>
            <a:r>
              <a:rPr lang="pl-PL" dirty="0" smtClean="0"/>
              <a:t>programistyczna</a:t>
            </a:r>
            <a:r>
              <a:rPr lang="en-US" dirty="0" smtClean="0"/>
              <a:t>, interface, bug, debugging, </a:t>
            </a:r>
            <a:r>
              <a:rPr lang="pl-PL" dirty="0" smtClean="0"/>
              <a:t>narzędzie</a:t>
            </a:r>
            <a:r>
              <a:rPr lang="en-US" dirty="0" smtClean="0"/>
              <a:t>, </a:t>
            </a:r>
            <a:r>
              <a:rPr lang="pl-PL" dirty="0" smtClean="0"/>
              <a:t>transakcja</a:t>
            </a:r>
            <a:r>
              <a:rPr lang="en-US" dirty="0" smtClean="0"/>
              <a:t>, </a:t>
            </a:r>
            <a:r>
              <a:rPr lang="pl-PL" dirty="0" smtClean="0"/>
              <a:t>protokół</a:t>
            </a:r>
            <a:r>
              <a:rPr lang="en-US" dirty="0" smtClean="0"/>
              <a:t>, </a:t>
            </a:r>
            <a:r>
              <a:rPr lang="pl-PL" dirty="0" smtClean="0"/>
              <a:t>system rozproszony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57" y="31096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4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107358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~ JDK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63" y="456378"/>
            <a:ext cx="8790437" cy="6081056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5591944" y="6488668"/>
            <a:ext cx="81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http://docs.oracle.com/javase/8/docs/technotes/guides/desc_jdk_structure.html</a:t>
            </a:r>
          </a:p>
        </p:txBody>
      </p:sp>
      <p:pic>
        <p:nvPicPr>
          <p:cNvPr id="3074" name="Picture 2" descr="Image result for java 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" y="-65966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93404" y="3073328"/>
            <a:ext cx="3023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JRE (Java Runtime Environment):</a:t>
            </a:r>
          </a:p>
          <a:p>
            <a:r>
              <a:rPr lang="en-US" dirty="0" smtClean="0"/>
              <a:t> -&gt; </a:t>
            </a:r>
            <a:r>
              <a:rPr lang="pl-PL" dirty="0" smtClean="0"/>
              <a:t>niezbędne do uruchomienia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JDK (Java Development Kit):</a:t>
            </a:r>
            <a:endParaRPr lang="en-US" dirty="0"/>
          </a:p>
          <a:p>
            <a:r>
              <a:rPr lang="en-US" dirty="0" smtClean="0"/>
              <a:t> -&gt; </a:t>
            </a:r>
            <a:r>
              <a:rPr lang="pl-PL" dirty="0" smtClean="0"/>
              <a:t>niezbędne do tworzenia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SE – Struktura projektu w </a:t>
            </a:r>
            <a:r>
              <a:rPr lang="en-US" dirty="0" err="1" smtClean="0"/>
              <a:t>Mave</a:t>
            </a:r>
            <a:r>
              <a:rPr lang="pl-PL" dirty="0" err="1" smtClean="0"/>
              <a:t>ie</a:t>
            </a:r>
            <a:endParaRPr lang="en-US" dirty="0"/>
          </a:p>
        </p:txBody>
      </p:sp>
      <p:pic>
        <p:nvPicPr>
          <p:cNvPr id="1026" name="Picture 2" descr="Image result for mave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3" y="1661412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ven project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36" y="2599624"/>
            <a:ext cx="1762475" cy="2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ven project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84" y="16614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ven project structure intelli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44" y="4499862"/>
            <a:ext cx="2881336" cy="195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327943" y="4499862"/>
            <a:ext cx="3262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linux.die.net/man/1/tree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smtClean="0">
                <a:solidFill>
                  <a:srgbClr val="FF0000"/>
                </a:solidFill>
              </a:rPr>
              <a:t>tree --help</a:t>
            </a:r>
          </a:p>
          <a:p>
            <a:r>
              <a:rPr lang="en-US" dirty="0" smtClean="0"/>
              <a:t>Windows: </a:t>
            </a:r>
            <a:r>
              <a:rPr lang="en-US" dirty="0" smtClean="0">
                <a:solidFill>
                  <a:srgbClr val="FF0000"/>
                </a:solidFill>
              </a:rPr>
              <a:t>tree /?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423691" y="2130694"/>
            <a:ext cx="428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Integrated development environment (IDE):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462832" y="2907587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939862" y="5990897"/>
            <a:ext cx="12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typu </a:t>
            </a:r>
            <a:r>
              <a:rPr lang="pl-PL" dirty="0" err="1" smtClean="0"/>
              <a:t>enterprise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smtClean="0"/>
              <a:t>Duża</a:t>
            </a:r>
            <a:r>
              <a:rPr lang="en-US" dirty="0" smtClean="0"/>
              <a:t> – </a:t>
            </a:r>
            <a:r>
              <a:rPr lang="pl-PL" dirty="0" smtClean="0"/>
              <a:t>liczba użytkowników </a:t>
            </a:r>
            <a:r>
              <a:rPr lang="en-US" dirty="0" smtClean="0"/>
              <a:t>/</a:t>
            </a:r>
            <a:r>
              <a:rPr lang="pl-PL" dirty="0" smtClean="0"/>
              <a:t> deweloperów </a:t>
            </a:r>
            <a:r>
              <a:rPr lang="en-US" dirty="0" smtClean="0"/>
              <a:t>/</a:t>
            </a:r>
            <a:r>
              <a:rPr lang="pl-PL" dirty="0" smtClean="0"/>
              <a:t> maszyn </a:t>
            </a:r>
            <a:r>
              <a:rPr lang="en-US" dirty="0" smtClean="0"/>
              <a:t>/</a:t>
            </a:r>
            <a:r>
              <a:rPr lang="pl-PL" dirty="0" smtClean="0"/>
              <a:t> komponentów </a:t>
            </a:r>
            <a:r>
              <a:rPr lang="en-US" dirty="0" smtClean="0"/>
              <a:t>/</a:t>
            </a:r>
            <a:r>
              <a:rPr lang="pl-PL" dirty="0" smtClean="0"/>
              <a:t>procesorów</a:t>
            </a:r>
            <a:endParaRPr lang="en-US" dirty="0" smtClean="0"/>
          </a:p>
          <a:p>
            <a:r>
              <a:rPr lang="pl-PL" b="1" dirty="0" smtClean="0"/>
              <a:t>Zorientowana na biznes </a:t>
            </a:r>
            <a:r>
              <a:rPr lang="en-US" dirty="0" smtClean="0"/>
              <a:t>– </a:t>
            </a:r>
            <a:r>
              <a:rPr lang="pl-PL" dirty="0" smtClean="0"/>
              <a:t>realizuje oczekiwania biznesowe</a:t>
            </a:r>
            <a:endParaRPr lang="en-US" dirty="0" smtClean="0"/>
          </a:p>
          <a:p>
            <a:r>
              <a:rPr lang="pl-PL" b="1" dirty="0" smtClean="0"/>
              <a:t>Niezawodna </a:t>
            </a:r>
            <a:r>
              <a:rPr lang="en-US" dirty="0" smtClean="0"/>
              <a:t>– </a:t>
            </a:r>
            <a:r>
              <a:rPr lang="pl-PL" dirty="0" smtClean="0"/>
              <a:t>ciągle dostępna / używalna</a:t>
            </a:r>
            <a:endParaRPr lang="en-US" dirty="0" smtClean="0"/>
          </a:p>
          <a:p>
            <a:endParaRPr lang="en-US" dirty="0"/>
          </a:p>
          <a:p>
            <a:r>
              <a:rPr lang="pl-PL" dirty="0"/>
              <a:t>j</a:t>
            </a:r>
            <a:r>
              <a:rPr lang="pl-PL" dirty="0" smtClean="0"/>
              <a:t>est </a:t>
            </a:r>
            <a:r>
              <a:rPr lang="pl-PL" dirty="0" err="1" smtClean="0"/>
              <a:t>utrzymywalna</a:t>
            </a:r>
            <a:endParaRPr lang="pl-PL" dirty="0" smtClean="0"/>
          </a:p>
          <a:p>
            <a:r>
              <a:rPr lang="pl-PL" dirty="0"/>
              <a:t>j</a:t>
            </a:r>
            <a:r>
              <a:rPr lang="pl-PL" dirty="0" smtClean="0"/>
              <a:t>est skalowalna</a:t>
            </a:r>
          </a:p>
          <a:p>
            <a:r>
              <a:rPr lang="pl-PL" dirty="0"/>
              <a:t>p</a:t>
            </a:r>
            <a:r>
              <a:rPr lang="pl-PL" dirty="0" smtClean="0"/>
              <a:t>rzetwarza równolegle / współbieżnie </a:t>
            </a:r>
          </a:p>
          <a:p>
            <a:r>
              <a:rPr lang="pl-PL" dirty="0"/>
              <a:t>p</a:t>
            </a:r>
            <a:r>
              <a:rPr lang="pl-PL" dirty="0" smtClean="0"/>
              <a:t>osiada zasoby rozproszone</a:t>
            </a:r>
          </a:p>
          <a:p>
            <a:r>
              <a:rPr lang="pl-PL" dirty="0"/>
              <a:t>j</a:t>
            </a:r>
            <a:r>
              <a:rPr lang="pl-PL" dirty="0" smtClean="0"/>
              <a:t>est ciągle monitorowana</a:t>
            </a:r>
          </a:p>
          <a:p>
            <a:r>
              <a:rPr lang="pl-PL" dirty="0" smtClean="0"/>
              <a:t>Implementuje backup / mirroring</a:t>
            </a:r>
          </a:p>
          <a:p>
            <a:r>
              <a:rPr lang="pl-PL" dirty="0"/>
              <a:t>z</a:t>
            </a:r>
            <a:r>
              <a:rPr lang="pl-PL" dirty="0" smtClean="0"/>
              <a:t>budowana w oparciu o architekturę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30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23992" y="188640"/>
            <a:ext cx="6435489" cy="1325563"/>
          </a:xfrm>
        </p:spPr>
        <p:txBody>
          <a:bodyPr>
            <a:normAutofit/>
          </a:bodyPr>
          <a:lstStyle/>
          <a:p>
            <a:r>
              <a:rPr lang="pl-PL" sz="3200" dirty="0" smtClean="0"/>
              <a:t>Architektura 3-warstwowa </a:t>
            </a:r>
            <a:br>
              <a:rPr lang="pl-PL" sz="3200" dirty="0" smtClean="0"/>
            </a:br>
            <a:r>
              <a:rPr lang="pl-PL" sz="3200" dirty="0" smtClean="0"/>
              <a:t>typu klient-serwer</a:t>
            </a:r>
            <a:endParaRPr lang="en-US" sz="3200" dirty="0"/>
          </a:p>
        </p:txBody>
      </p:sp>
      <p:pic>
        <p:nvPicPr>
          <p:cNvPr id="1026" name="Picture 2" descr="Image result for client server 3 tie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3" y="404812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ient server 3 ti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0" y="3157744"/>
            <a:ext cx="41529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ient server 3 tier mod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7" y="1690687"/>
            <a:ext cx="5981776" cy="46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Java Virtual Machine (JVM)</a:t>
            </a:r>
          </a:p>
          <a:p>
            <a:r>
              <a:rPr lang="en-US" dirty="0"/>
              <a:t>Java Archive (JAR)</a:t>
            </a:r>
          </a:p>
          <a:p>
            <a:r>
              <a:rPr lang="en-US" dirty="0" smtClean="0"/>
              <a:t>Application </a:t>
            </a:r>
            <a:r>
              <a:rPr lang="en-US" dirty="0"/>
              <a:t>Programming Interface (API)</a:t>
            </a:r>
          </a:p>
          <a:p>
            <a:pPr lvl="1"/>
            <a:r>
              <a:rPr lang="pl-PL" dirty="0" smtClean="0"/>
              <a:t>Co to?</a:t>
            </a:r>
            <a:endParaRPr lang="en-US" dirty="0"/>
          </a:p>
          <a:p>
            <a:pPr lvl="1"/>
            <a:r>
              <a:rPr lang="pl-PL" dirty="0" smtClean="0"/>
              <a:t>Jak czytać </a:t>
            </a:r>
            <a:r>
              <a:rPr lang="en-US" dirty="0" smtClean="0"/>
              <a:t>JAVA </a:t>
            </a:r>
            <a:r>
              <a:rPr lang="en-US" dirty="0"/>
              <a:t>API?</a:t>
            </a:r>
          </a:p>
          <a:p>
            <a:pPr lvl="1"/>
            <a:r>
              <a:rPr lang="pl-PL" dirty="0" smtClean="0"/>
              <a:t>Jak wygenerować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(Java Documentation)?</a:t>
            </a:r>
          </a:p>
          <a:p>
            <a:r>
              <a:rPr lang="pl-PL" dirty="0" smtClean="0"/>
              <a:t>Czym jest platforma programistyczna</a:t>
            </a:r>
            <a:r>
              <a:rPr lang="en-US" dirty="0" smtClean="0"/>
              <a:t>?</a:t>
            </a:r>
            <a:endParaRPr lang="en-US" dirty="0"/>
          </a:p>
          <a:p>
            <a:r>
              <a:rPr lang="pl-PL" dirty="0" smtClean="0"/>
              <a:t>Platformy dla języka </a:t>
            </a:r>
            <a:r>
              <a:rPr lang="en-US" dirty="0" smtClean="0"/>
              <a:t>Java: </a:t>
            </a:r>
            <a:r>
              <a:rPr lang="en-US" dirty="0"/>
              <a:t>SE, EE, ME, FX, Card</a:t>
            </a:r>
          </a:p>
          <a:p>
            <a:pPr lvl="1"/>
            <a:r>
              <a:rPr lang="pl-PL" dirty="0" smtClean="0"/>
              <a:t>Dlaczego kilka i czym się różnią?</a:t>
            </a:r>
            <a:endParaRPr lang="en-US" dirty="0"/>
          </a:p>
          <a:p>
            <a:r>
              <a:rPr lang="en-US" dirty="0"/>
              <a:t>Java Standard Edition (Java SE) - </a:t>
            </a:r>
            <a:r>
              <a:rPr lang="pl-PL" dirty="0" smtClean="0"/>
              <a:t>wstęp</a:t>
            </a:r>
            <a:endParaRPr lang="en-US" dirty="0"/>
          </a:p>
          <a:p>
            <a:pPr lvl="1"/>
            <a:r>
              <a:rPr lang="pl-PL" dirty="0" smtClean="0"/>
              <a:t>Czym jest </a:t>
            </a:r>
            <a:r>
              <a:rPr lang="en-US" dirty="0" smtClean="0"/>
              <a:t>JDK </a:t>
            </a:r>
            <a:r>
              <a:rPr lang="en-US" dirty="0"/>
              <a:t>(Java Development Kit)?</a:t>
            </a:r>
          </a:p>
          <a:p>
            <a:pPr lvl="1"/>
            <a:r>
              <a:rPr lang="pl-PL" dirty="0" smtClean="0"/>
              <a:t>Z czego się składa JDK?</a:t>
            </a:r>
            <a:endParaRPr lang="en-US" dirty="0"/>
          </a:p>
          <a:p>
            <a:r>
              <a:rPr lang="en-US" dirty="0"/>
              <a:t>Java Enterprise Edition (Java EE) - </a:t>
            </a:r>
            <a:r>
              <a:rPr lang="pl-PL" dirty="0" smtClean="0"/>
              <a:t>wstęp</a:t>
            </a:r>
            <a:endParaRPr lang="en-US" dirty="0"/>
          </a:p>
          <a:p>
            <a:pPr lvl="1"/>
            <a:r>
              <a:rPr lang="pl-PL" dirty="0" smtClean="0"/>
              <a:t>Czym jest aplikacja typu </a:t>
            </a:r>
            <a:r>
              <a:rPr lang="pl-PL" dirty="0" err="1" smtClean="0"/>
              <a:t>enterprise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pl-PL" dirty="0" smtClean="0"/>
              <a:t>Architektura 3-warstwowa</a:t>
            </a:r>
            <a:endParaRPr lang="en-US" dirty="0"/>
          </a:p>
          <a:p>
            <a:pPr lvl="1"/>
            <a:r>
              <a:rPr lang="pl-PL" dirty="0" smtClean="0"/>
              <a:t>Czym jest </a:t>
            </a:r>
            <a:r>
              <a:rPr lang="en-US" dirty="0" err="1" smtClean="0"/>
              <a:t>Jave</a:t>
            </a:r>
            <a:r>
              <a:rPr lang="en-US" dirty="0" smtClean="0"/>
              <a:t> </a:t>
            </a:r>
            <a:r>
              <a:rPr lang="en-US" dirty="0"/>
              <a:t>EE?</a:t>
            </a:r>
          </a:p>
          <a:p>
            <a:r>
              <a:rPr lang="pl-PL" dirty="0" smtClean="0"/>
              <a:t>Certyfikaty znajomości platformy Java</a:t>
            </a:r>
            <a:endParaRPr lang="en-US" dirty="0"/>
          </a:p>
          <a:p>
            <a:r>
              <a:rPr lang="pl-PL" dirty="0" smtClean="0"/>
              <a:t>Ćwiczenia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988" y="206905"/>
            <a:ext cx="10920611" cy="13255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Enterprise </a:t>
            </a:r>
            <a:r>
              <a:rPr lang="en-US" sz="3200" dirty="0"/>
              <a:t>~ JDK + </a:t>
            </a:r>
            <a:r>
              <a:rPr lang="pl-PL" sz="3200" dirty="0" smtClean="0"/>
              <a:t>architektura</a:t>
            </a:r>
            <a:r>
              <a:rPr lang="en-US" sz="3200" dirty="0" smtClean="0"/>
              <a:t> + framework</a:t>
            </a:r>
            <a:r>
              <a:rPr lang="pl-PL" sz="3200" dirty="0" smtClean="0"/>
              <a:t> (ze specyfikacją)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Java EE </a:t>
            </a:r>
            <a:r>
              <a:rPr lang="en-US" dirty="0" smtClean="0"/>
              <a:t>~ JDK + </a:t>
            </a:r>
            <a:r>
              <a:rPr lang="pl-PL" dirty="0"/>
              <a:t>architektura</a:t>
            </a:r>
            <a:r>
              <a:rPr lang="en-US" dirty="0" smtClean="0"/>
              <a:t> + </a:t>
            </a:r>
            <a:r>
              <a:rPr lang="pl-PL" dirty="0" smtClean="0"/>
              <a:t>technologia </a:t>
            </a:r>
            <a:r>
              <a:rPr lang="en-US" dirty="0" smtClean="0"/>
              <a:t>EJB</a:t>
            </a:r>
            <a:endParaRPr lang="en-US" dirty="0"/>
          </a:p>
        </p:txBody>
      </p:sp>
      <p:pic>
        <p:nvPicPr>
          <p:cNvPr id="5122" name="Picture 2" descr="Image result for java 8 e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060848"/>
            <a:ext cx="4032448" cy="41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ava 8 ee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0" y="2173965"/>
            <a:ext cx="5226997" cy="35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8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java 8 e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76872"/>
            <a:ext cx="824818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575988" y="206905"/>
            <a:ext cx="10920611" cy="13255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Enterprise </a:t>
            </a:r>
            <a:r>
              <a:rPr lang="en-US" sz="3200" dirty="0"/>
              <a:t>~ JDK + </a:t>
            </a:r>
            <a:r>
              <a:rPr lang="pl-PL" sz="3200" dirty="0" smtClean="0"/>
              <a:t>architektura</a:t>
            </a:r>
            <a:r>
              <a:rPr lang="en-US" sz="3200" dirty="0" smtClean="0"/>
              <a:t> + framework</a:t>
            </a:r>
            <a:r>
              <a:rPr lang="pl-PL" sz="3200" dirty="0" smtClean="0"/>
              <a:t> (ze specyfikacją)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Java EE </a:t>
            </a:r>
            <a:r>
              <a:rPr lang="en-US" dirty="0" smtClean="0"/>
              <a:t>~ JDK + </a:t>
            </a:r>
            <a:r>
              <a:rPr lang="pl-PL" dirty="0"/>
              <a:t>architektura</a:t>
            </a:r>
            <a:r>
              <a:rPr lang="en-US" dirty="0" smtClean="0"/>
              <a:t> + </a:t>
            </a:r>
            <a:r>
              <a:rPr lang="pl-PL" dirty="0" smtClean="0"/>
              <a:t>technologia </a:t>
            </a:r>
            <a:r>
              <a:rPr lang="en-US" dirty="0" smtClean="0"/>
              <a:t>EJB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9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va e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692696"/>
            <a:ext cx="103917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8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Framework do tworzenia aplikacji</a:t>
            </a:r>
            <a:endParaRPr lang="en-US" dirty="0"/>
          </a:p>
        </p:txBody>
      </p:sp>
      <p:pic>
        <p:nvPicPr>
          <p:cNvPr id="2052" name="Picture 4" descr="Image result for ej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1" y="1459678"/>
            <a:ext cx="42862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297153"/>
            <a:ext cx="6612583" cy="500182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816080" y="3140968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(comparison by categories)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86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– </a:t>
            </a:r>
            <a:r>
              <a:rPr lang="pl-PL" dirty="0" smtClean="0"/>
              <a:t>struktura projektu generowana przez </a:t>
            </a:r>
            <a:r>
              <a:rPr lang="en-US" dirty="0" smtClean="0"/>
              <a:t>Maven</a:t>
            </a:r>
            <a:endParaRPr lang="en-US" dirty="0"/>
          </a:p>
        </p:txBody>
      </p:sp>
      <p:pic>
        <p:nvPicPr>
          <p:cNvPr id="2052" name="Picture 4" descr="Image result for maven java ee arche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94" y="1595642"/>
            <a:ext cx="4664946" cy="32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7" y="5689011"/>
            <a:ext cx="3629025" cy="6762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140037"/>
            <a:ext cx="2809875" cy="43719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88" y="1140037"/>
            <a:ext cx="2333625" cy="15621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288" y="3068960"/>
            <a:ext cx="3276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7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5267325" cy="3771900"/>
          </a:xfrm>
          <a:prstGeom prst="rect">
            <a:avLst/>
          </a:prstGeo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EE – Standard Development Kit (SDK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5" name="Picture 2" descr="Image result for java e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340768"/>
            <a:ext cx="6001350" cy="42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1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-PL" dirty="0" smtClean="0"/>
              <a:t>óżnica między Java SE oraz 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różnica między JRE a JDK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</a:t>
            </a:r>
            <a:r>
              <a:rPr lang="pl-PL" dirty="0" smtClean="0"/>
              <a:t>omponenty z </a:t>
            </a:r>
            <a:r>
              <a:rPr lang="pl-PL" dirty="0"/>
              <a:t>których składa się </a:t>
            </a:r>
            <a:r>
              <a:rPr lang="pl-PL" dirty="0" smtClean="0"/>
              <a:t>JRE oraz JDK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</a:t>
            </a:r>
            <a:r>
              <a:rPr lang="pl-PL" dirty="0" smtClean="0"/>
              <a:t>rchitektura 3-warstwowa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komponenty platformy </a:t>
            </a:r>
            <a:r>
              <a:rPr lang="en-US" dirty="0" smtClean="0"/>
              <a:t>Java 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JRE, JDK, SE, EE, framework, web-container, servlet, EJB (bean</a:t>
            </a:r>
            <a:r>
              <a:rPr lang="en-US" dirty="0"/>
              <a:t>), </a:t>
            </a:r>
            <a:r>
              <a:rPr lang="pl-PL" dirty="0" smtClean="0"/>
              <a:t>k</a:t>
            </a:r>
            <a:r>
              <a:rPr lang="en-US" dirty="0" err="1" smtClean="0"/>
              <a:t>omponent</a:t>
            </a:r>
            <a:r>
              <a:rPr lang="en-US" dirty="0"/>
              <a:t>, </a:t>
            </a:r>
            <a:r>
              <a:rPr lang="pl-PL" dirty="0" smtClean="0"/>
              <a:t>architektura systemu</a:t>
            </a:r>
            <a:r>
              <a:rPr lang="en-US" dirty="0" smtClean="0"/>
              <a:t>, </a:t>
            </a:r>
            <a:r>
              <a:rPr lang="pl-PL" dirty="0" smtClean="0"/>
              <a:t>system skalowalny</a:t>
            </a:r>
            <a:r>
              <a:rPr lang="en-US" dirty="0" smtClean="0"/>
              <a:t>, backup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58" y="-180907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4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se ee me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4" y="1630927"/>
            <a:ext cx="7207687" cy="49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945931" y="756745"/>
            <a:ext cx="577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Wiele interfejsów, bibliotek, </a:t>
            </a:r>
            <a:r>
              <a:rPr lang="pl-PL" dirty="0" err="1"/>
              <a:t>f</a:t>
            </a:r>
            <a:r>
              <a:rPr lang="pl-PL" dirty="0" err="1" smtClean="0"/>
              <a:t>rameworków</a:t>
            </a:r>
            <a:r>
              <a:rPr lang="pl-PL" dirty="0" smtClean="0"/>
              <a:t>, standardów, specyfikacji, …</a:t>
            </a:r>
          </a:p>
        </p:txBody>
      </p:sp>
      <p:sp>
        <p:nvSpPr>
          <p:cNvPr id="3" name="Prostokąt 2"/>
          <p:cNvSpPr/>
          <p:nvPr/>
        </p:nvSpPr>
        <p:spPr>
          <a:xfrm>
            <a:off x="1199456" y="1193836"/>
            <a:ext cx="10359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https://docs.oracle.com/javase/tutorial/extra/certification/javase-7-programmer1.html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Certyfikaty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Ćwiczenie</a:t>
            </a:r>
            <a:r>
              <a:rPr lang="en-US" dirty="0" smtClean="0"/>
              <a:t> 1</a:t>
            </a:r>
            <a:r>
              <a:rPr lang="pl-PL" dirty="0" smtClean="0"/>
              <a:t> – jar, </a:t>
            </a:r>
            <a:r>
              <a:rPr lang="pl-PL" dirty="0" err="1" smtClean="0"/>
              <a:t>javadoc</a:t>
            </a:r>
            <a:r>
              <a:rPr lang="pl-PL" dirty="0" smtClean="0"/>
              <a:t>, </a:t>
            </a:r>
            <a:r>
              <a:rPr lang="en-US" dirty="0" smtClean="0"/>
              <a:t>arithmetic, exceptions, primitive data types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11015" y="148478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Utwórz wykonywalny jar który implementuje prosty kalkulator z operacjami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</a:t>
            </a:r>
            <a:r>
              <a:rPr lang="pl-PL" dirty="0" smtClean="0"/>
              <a:t>zdefiniowanymi jak poniżej: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/>
              <a:t> b = M + (</a:t>
            </a:r>
            <a:r>
              <a:rPr lang="en-US" dirty="0" err="1" smtClean="0"/>
              <a:t>a+b</a:t>
            </a:r>
            <a:r>
              <a:rPr lang="en-US" dirty="0" smtClean="0"/>
              <a:t>)*(2a-b)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 b = (</a:t>
            </a:r>
            <a:r>
              <a:rPr lang="en-US" dirty="0" err="1" smtClean="0"/>
              <a:t>a#b</a:t>
            </a:r>
            <a:r>
              <a:rPr lang="en-US" dirty="0" smtClean="0"/>
              <a:t>)^2 + </a:t>
            </a:r>
            <a:r>
              <a:rPr lang="en-US" dirty="0" err="1" smtClean="0"/>
              <a:t>sqrt</a:t>
            </a:r>
            <a:r>
              <a:rPr lang="en-US" dirty="0" smtClean="0"/>
              <a:t>(a^3) / abs(b) + cos(b) * </a:t>
            </a:r>
            <a:r>
              <a:rPr lang="el-GR" dirty="0" smtClean="0"/>
              <a:t>Φ</a:t>
            </a:r>
            <a:r>
              <a:rPr lang="en-US" dirty="0" smtClean="0"/>
              <a:t> - M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b = M * (</a:t>
            </a:r>
            <a:r>
              <a:rPr lang="en-US" dirty="0" err="1" smtClean="0"/>
              <a:t>a#b</a:t>
            </a:r>
            <a:r>
              <a:rPr lang="en-US" dirty="0" smtClean="0"/>
              <a:t>) – M * (</a:t>
            </a:r>
            <a:r>
              <a:rPr lang="en-US" dirty="0" err="1" smtClean="0"/>
              <a:t>a@b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pl-PL" dirty="0" smtClean="0"/>
              <a:t>gdzie</a:t>
            </a:r>
            <a:r>
              <a:rPr lang="en-US" dirty="0" smtClean="0"/>
              <a:t>:</a:t>
            </a:r>
            <a:r>
              <a:rPr lang="pl-PL" dirty="0" smtClean="0"/>
              <a:t>	</a:t>
            </a:r>
            <a:r>
              <a:rPr lang="en-US" dirty="0" smtClean="0"/>
              <a:t>a – </a:t>
            </a:r>
            <a:r>
              <a:rPr lang="pl-PL" dirty="0" smtClean="0"/>
              <a:t>liczba typu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– </a:t>
            </a:r>
            <a:r>
              <a:rPr lang="pl-PL" dirty="0"/>
              <a:t>liczba typu </a:t>
            </a:r>
            <a:r>
              <a:rPr lang="en-US" dirty="0" smtClean="0"/>
              <a:t>double,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Φ</a:t>
            </a:r>
            <a:r>
              <a:rPr lang="en-US" dirty="0" smtClean="0"/>
              <a:t> (phi)</a:t>
            </a:r>
            <a:r>
              <a:rPr lang="el-GR" dirty="0" smtClean="0"/>
              <a:t> </a:t>
            </a:r>
            <a:r>
              <a:rPr lang="en-US" dirty="0" smtClean="0"/>
              <a:t>- </a:t>
            </a:r>
            <a:r>
              <a:rPr lang="pl-PL" dirty="0" smtClean="0"/>
              <a:t>stała</a:t>
            </a:r>
            <a:r>
              <a:rPr lang="el-GR" dirty="0" smtClean="0"/>
              <a:t> 1.618033988749895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 (</a:t>
            </a:r>
            <a:r>
              <a:rPr lang="pl-PL" dirty="0" smtClean="0"/>
              <a:t>skala</a:t>
            </a:r>
            <a:r>
              <a:rPr lang="en-US" dirty="0" smtClean="0"/>
              <a:t>) – </a:t>
            </a:r>
            <a:r>
              <a:rPr lang="pl-PL" dirty="0"/>
              <a:t>liczba typu </a:t>
            </a:r>
            <a:r>
              <a:rPr lang="en-US" dirty="0" smtClean="0"/>
              <a:t>short.</a:t>
            </a:r>
          </a:p>
          <a:p>
            <a:pPr marL="0" indent="0">
              <a:buNone/>
            </a:pPr>
            <a:r>
              <a:rPr lang="pl-PL" i="1" dirty="0" smtClean="0"/>
              <a:t>Uwaga</a:t>
            </a:r>
            <a:r>
              <a:rPr lang="en-US" dirty="0" smtClean="0"/>
              <a:t>: </a:t>
            </a:r>
            <a:r>
              <a:rPr lang="pl-PL" dirty="0" smtClean="0"/>
              <a:t>Zmienne</a:t>
            </a:r>
            <a:r>
              <a:rPr lang="en-US" dirty="0" smtClean="0"/>
              <a:t> a, </a:t>
            </a: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pl-PL" dirty="0" smtClean="0"/>
              <a:t>oraz</a:t>
            </a:r>
            <a:r>
              <a:rPr lang="en-US" dirty="0" smtClean="0"/>
              <a:t> M (</a:t>
            </a:r>
            <a:r>
              <a:rPr lang="pl-PL" dirty="0" smtClean="0"/>
              <a:t>opcjonalne</a:t>
            </a:r>
            <a:r>
              <a:rPr lang="en-US" dirty="0" smtClean="0"/>
              <a:t>, </a:t>
            </a:r>
            <a:r>
              <a:rPr lang="pl-PL" dirty="0" smtClean="0"/>
              <a:t>wartość domyślna</a:t>
            </a:r>
            <a:r>
              <a:rPr lang="en-US" dirty="0" smtClean="0"/>
              <a:t>= 1) </a:t>
            </a:r>
            <a:r>
              <a:rPr lang="pl-PL" dirty="0" smtClean="0"/>
              <a:t>powinny zostać przekazane do programu z linii komend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42950" indent="-514350">
              <a:buFont typeface="+mj-lt"/>
              <a:buAutoNum type="arabicPeriod" startAt="2"/>
            </a:pPr>
            <a:r>
              <a:rPr lang="pl-PL" dirty="0" smtClean="0"/>
              <a:t>Opisz adnotacjami klasę, metody, stałe, konstruktor, pola klasy</a:t>
            </a:r>
            <a:endParaRPr lang="en-US" dirty="0"/>
          </a:p>
          <a:p>
            <a:pPr marL="742950" indent="-514350">
              <a:buFont typeface="+mj-lt"/>
              <a:buAutoNum type="arabicPeriod" startAt="2"/>
            </a:pPr>
            <a:r>
              <a:rPr lang="pl-PL" dirty="0" smtClean="0"/>
              <a:t>Wygeneruj API dla kalkulatora.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Ćwiczenie</a:t>
            </a:r>
            <a:r>
              <a:rPr lang="en-US" dirty="0" smtClean="0"/>
              <a:t> 2</a:t>
            </a:r>
            <a:r>
              <a:rPr lang="pl-PL" dirty="0" smtClean="0"/>
              <a:t> – </a:t>
            </a:r>
            <a:r>
              <a:rPr lang="en-US" dirty="0" smtClean="0"/>
              <a:t>arrays</a:t>
            </a:r>
            <a:r>
              <a:rPr lang="pl-PL" dirty="0" smtClean="0"/>
              <a:t>, bit op., STDIN/STDOUT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00710" y="1628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Bazując na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docs.oracle.com/javase/tutorial/index.html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Wygeneruj tablicę o długości zadanej przez użytkownika </a:t>
            </a:r>
            <a:r>
              <a:rPr lang="en-US" dirty="0" smtClean="0"/>
              <a:t>(STDIN) </a:t>
            </a:r>
            <a:r>
              <a:rPr lang="pl-PL" dirty="0" smtClean="0"/>
              <a:t>zawierającą wartości losowe z przedziału -40 do 80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Jeśli indeks elementu jest podzielny przez </a:t>
            </a:r>
            <a:r>
              <a:rPr lang="en-US" dirty="0" smtClean="0"/>
              <a:t>3, </a:t>
            </a:r>
            <a:r>
              <a:rPr lang="pl-PL" dirty="0" smtClean="0"/>
              <a:t>wtedy zamień element na: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wartość elementu</a:t>
            </a:r>
            <a:r>
              <a:rPr lang="en-US" dirty="0" smtClean="0"/>
              <a:t> * 2^</a:t>
            </a:r>
            <a:r>
              <a:rPr lang="pl-PL" dirty="0" smtClean="0"/>
              <a:t>indeks elementu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Co</a:t>
            </a:r>
            <a:r>
              <a:rPr lang="en-US" dirty="0" smtClean="0"/>
              <a:t> 1</a:t>
            </a:r>
            <a:r>
              <a:rPr lang="pl-PL" dirty="0" smtClean="0"/>
              <a:t>0ty element zwiększ o 1.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Co 3ci </a:t>
            </a:r>
            <a:r>
              <a:rPr lang="en-US" dirty="0" smtClean="0"/>
              <a:t>element </a:t>
            </a:r>
            <a:r>
              <a:rPr lang="pl-PL" dirty="0" smtClean="0"/>
              <a:t>podziel przez -3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Oblicz sumę wszystkich elementów których</a:t>
            </a:r>
            <a:r>
              <a:rPr lang="en-US" dirty="0" smtClean="0"/>
              <a:t>: -20 &lt; </a:t>
            </a:r>
            <a:r>
              <a:rPr lang="pl-PL" dirty="0" smtClean="0"/>
              <a:t>wartość</a:t>
            </a:r>
            <a:r>
              <a:rPr lang="en-US" dirty="0" smtClean="0"/>
              <a:t> &lt; 20.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Wypisz wynik na </a:t>
            </a:r>
            <a:r>
              <a:rPr lang="en-US" dirty="0" smtClean="0"/>
              <a:t>STDOUT.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(JVM)</a:t>
            </a:r>
            <a:endParaRPr lang="en-US" dirty="0"/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45" y="1463040"/>
            <a:ext cx="533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0" y="2303867"/>
            <a:ext cx="5044439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32270" y="5246370"/>
            <a:ext cx="5006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$JAVA_HOME/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javaw</a:t>
            </a:r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! </a:t>
            </a:r>
            <a:r>
              <a:rPr lang="pl-PL" b="1" dirty="0" smtClean="0">
                <a:solidFill>
                  <a:srgbClr val="FF0000"/>
                </a:solidFill>
              </a:rPr>
              <a:t>Reguła </a:t>
            </a:r>
            <a:r>
              <a:rPr lang="pl-PL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lass loader</a:t>
            </a:r>
            <a:r>
              <a:rPr lang="pl-PL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pl-PL" b="1" dirty="0" smtClean="0">
                <a:solidFill>
                  <a:srgbClr val="FF0000"/>
                </a:solidFill>
              </a:rPr>
              <a:t>pierwsza znaleziona w </a:t>
            </a:r>
            <a:r>
              <a:rPr lang="pl-PL" b="1" dirty="0" err="1" smtClean="0">
                <a:solidFill>
                  <a:srgbClr val="FF0000"/>
                </a:solidFill>
              </a:rPr>
              <a:t>classpathie</a:t>
            </a:r>
            <a:endParaRPr lang="pl-PL" b="1" dirty="0">
              <a:solidFill>
                <a:srgbClr val="FF0000"/>
              </a:solidFill>
            </a:endParaRPr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4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Ćwiczenie</a:t>
            </a:r>
            <a:r>
              <a:rPr lang="en-US" dirty="0" smtClean="0"/>
              <a:t> 3</a:t>
            </a:r>
            <a:r>
              <a:rPr lang="pl-PL" dirty="0" smtClean="0"/>
              <a:t> – </a:t>
            </a:r>
            <a:r>
              <a:rPr lang="en-US" dirty="0" smtClean="0"/>
              <a:t>array, </a:t>
            </a:r>
            <a:r>
              <a:rPr lang="pl-PL" dirty="0" err="1" smtClean="0"/>
              <a:t>Strin</a:t>
            </a:r>
            <a:r>
              <a:rPr lang="en-US" dirty="0" smtClean="0"/>
              <a:t>g, loop, optimization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Napisz program, który odpowie czy dana liczba jest palindromem. Przykłady palindromów: </a:t>
            </a:r>
            <a:r>
              <a:rPr lang="en-US" dirty="0" smtClean="0"/>
              <a:t>1221, 134431, </a:t>
            </a:r>
            <a:r>
              <a:rPr lang="pl-PL" dirty="0" smtClean="0"/>
              <a:t>123</a:t>
            </a:r>
            <a:r>
              <a:rPr lang="en-US" dirty="0" smtClean="0"/>
              <a:t>9985899</a:t>
            </a:r>
            <a:r>
              <a:rPr lang="pl-PL" dirty="0" smtClean="0"/>
              <a:t>321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Napisz automat, który rozpozna czy dany wyraz został wygenerowany przez poniższą gramatykę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S -&gt; </a:t>
            </a:r>
            <a:r>
              <a:rPr lang="en-US" dirty="0" err="1" smtClean="0"/>
              <a:t>abA</a:t>
            </a:r>
            <a:r>
              <a:rPr lang="en-US" dirty="0" smtClean="0"/>
              <a:t> | aa</a:t>
            </a:r>
          </a:p>
          <a:p>
            <a:pPr marL="1371600" lvl="3" indent="0">
              <a:buNone/>
            </a:pPr>
            <a:r>
              <a:rPr lang="en-US" dirty="0" smtClean="0"/>
              <a:t>A -&gt; </a:t>
            </a:r>
            <a:r>
              <a:rPr lang="en-US" dirty="0" err="1" smtClean="0"/>
              <a:t>cA</a:t>
            </a:r>
            <a:r>
              <a:rPr lang="en-US" dirty="0" smtClean="0"/>
              <a:t> |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1371600" lvl="3" indent="0">
              <a:buNone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 -&gt; d | 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wypełni tablicę 2D kolejnymi liczbami naturalnymi po spirali. Rozmiar tablicy przekaż do programu jako system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odpowie czy dany łańcuch znaków jest podłańcuchem innego łańcucha znaków.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znajdzie 100 pierwszych liczb pierwszych.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Ćwiczenie</a:t>
            </a:r>
            <a:r>
              <a:rPr lang="en-US" dirty="0" smtClean="0"/>
              <a:t> 4 – comparable, graph, traversal, Map, Date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04860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Zaimplementuj algorytm sortowania przez wstawianie, który posortuje obiekty typu </a:t>
            </a:r>
            <a:r>
              <a:rPr lang="en-US" dirty="0" smtClean="0"/>
              <a:t>Person(String name, </a:t>
            </a:r>
            <a:r>
              <a:rPr lang="en-US" dirty="0" err="1" smtClean="0"/>
              <a:t>int</a:t>
            </a:r>
            <a:r>
              <a:rPr lang="en-US" dirty="0" smtClean="0"/>
              <a:t> age). </a:t>
            </a:r>
            <a:r>
              <a:rPr lang="pl-PL" dirty="0" err="1"/>
              <a:t>n</a:t>
            </a:r>
            <a:r>
              <a:rPr lang="pl-PL" dirty="0" err="1" smtClean="0"/>
              <a:t>ame</a:t>
            </a:r>
            <a:r>
              <a:rPr lang="pl-PL" dirty="0" smtClean="0"/>
              <a:t> – rosnąco, </a:t>
            </a:r>
            <a:r>
              <a:rPr lang="pl-PL" dirty="0" err="1" smtClean="0"/>
              <a:t>age</a:t>
            </a:r>
            <a:r>
              <a:rPr lang="pl-PL" dirty="0" smtClean="0"/>
              <a:t> - malejąco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Napisz program, który zbuduje drzewo binarne do </a:t>
            </a:r>
            <a:r>
              <a:rPr lang="pl-PL" dirty="0"/>
              <a:t>3</a:t>
            </a:r>
            <a:r>
              <a:rPr lang="pl-PL" dirty="0" smtClean="0"/>
              <a:t> poziomu. Węzłami drzewa ma być struktura </a:t>
            </a:r>
            <a:r>
              <a:rPr lang="pl-PL" dirty="0" err="1" smtClean="0"/>
              <a:t>Node</a:t>
            </a:r>
            <a:r>
              <a:rPr lang="pl-PL" dirty="0" smtClean="0"/>
              <a:t> zawierająca odpowiednie referencje oraz wartość wg. wzoru (1wszy poziom: 1, 2gi: 2,3,4,5, itd.). Następnie napisz algorytm przeglądu drzewa typu </a:t>
            </a:r>
            <a:r>
              <a:rPr lang="en-US" dirty="0" smtClean="0"/>
              <a:t>pre-, in-, post-order </a:t>
            </a:r>
            <a:r>
              <a:rPr lang="pl-PL" dirty="0" smtClean="0"/>
              <a:t>i wypisz wartości w węzłach drzewa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zliczy liczbę wystąpień słowa w zadanym tekście.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dla danego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date-time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zwróci jego wartość w formacie ISO dla 3 różnych stref czasowych.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Ćwiczenie</a:t>
            </a:r>
            <a:r>
              <a:rPr lang="en-US" dirty="0" smtClean="0"/>
              <a:t> </a:t>
            </a:r>
            <a:r>
              <a:rPr lang="en-US" dirty="0"/>
              <a:t>5</a:t>
            </a:r>
            <a:r>
              <a:rPr lang="en-US" dirty="0" smtClean="0"/>
              <a:t> – </a:t>
            </a:r>
            <a:r>
              <a:rPr lang="en-US" dirty="0" err="1" smtClean="0"/>
              <a:t>Reflexion</a:t>
            </a:r>
            <a:r>
              <a:rPr lang="en-US" dirty="0" smtClean="0"/>
              <a:t>, </a:t>
            </a:r>
            <a:r>
              <a:rPr lang="en-US" dirty="0" err="1" smtClean="0"/>
              <a:t>polimorhism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grouping by key (</a:t>
            </a:r>
            <a:r>
              <a:rPr lang="en-US" dirty="0" err="1" smtClean="0"/>
              <a:t>hashCode</a:t>
            </a:r>
            <a:r>
              <a:rPr lang="en-US" dirty="0" smtClean="0"/>
              <a:t>, equals), interface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8" y="1412776"/>
            <a:ext cx="11333246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utworzy obiekt klasy, której nazwa została przekazana przez użytkownika. Użytkownik może wybrać jedną z klas: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Cat, Dog, Duck.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Wszystkie klasy powinny implementować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Animal { void voice() }; voice –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metoda powinna imitować dźwięk zwierzęcia (wypisać na STDOUT)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Transakcja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identyfikowana przez id oraz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jest sekwencją transferów monetarnych zwanych księgowaniami. Księgowania są generowane przez firmę (identyfikowaną przez kod), która działa w pewnym kraju. Każde księgowanie posiada:</a:t>
            </a:r>
          </a:p>
          <a:p>
            <a:pPr marL="800100" lvl="1" indent="-342900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Kwotę transakcji wyrażoną w walucie lokalnej</a:t>
            </a:r>
          </a:p>
          <a:p>
            <a:pPr marL="800100" lvl="1" indent="-342900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Kod waluty w której dokonano transakcji (standard ISO)</a:t>
            </a:r>
          </a:p>
          <a:p>
            <a:pPr marL="800100" lvl="1" indent="-342900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Konto na którym księgowanie zostało zapisane (10 znaków)</a:t>
            </a:r>
          </a:p>
          <a:p>
            <a:pPr marL="800100" lvl="1" indent="-342900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Kod modułu funkcjonalnego, który go wygenerował (jeden z: A, B, C, D)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Posiadając tabelę wymiany kursu walut (waluta -&gt; USD) napisz logikę która policzy księgowaną kwotę wyrażoną w walucie, w której dokonano transakcji 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Pogrupuj księgowania bo kodzie transakcji, kodzie modułu funkcjonalnego oraz kodzie waluty lokalnej.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Dla każdej grupy policz sumaryczną kwotę transakcji wyrażoną w walucie w której dokonano transakcji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Ćwiczenie</a:t>
            </a:r>
            <a:r>
              <a:rPr lang="en-US" dirty="0" smtClean="0"/>
              <a:t> </a:t>
            </a:r>
            <a:r>
              <a:rPr lang="en-US" dirty="0"/>
              <a:t>6</a:t>
            </a:r>
            <a:r>
              <a:rPr lang="en-US" dirty="0" smtClean="0"/>
              <a:t> – Loops, if, recursion, wrapper class, Collections, Maps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695400" y="141277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 który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policzy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n-ty element ciągu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Fibbonaci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’ego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zdefiniowanego następująco: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f(0) = 0, f(1) = 1, f(n+2) = f(n+1) + f(n)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żywając rekurencji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żywając rekurencji oraz programowania dynamicznego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Używając algorytmu iteracyjnego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Napisz program, który znajdzie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artość najmniejszą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ndeks elementu z najmniejszą wartością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ś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rednią arytmetyczną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lement środkowy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(1- 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sensie wartości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2 –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sensie indeksu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iczbę wartości unikalnych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Indeks elementu, którego wartość &gt; suma wszystkich wcześniejszych w sensie indeksu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Mapę liczebności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10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  <a:r>
              <a:rPr lang="en-US" dirty="0" smtClean="0"/>
              <a:t> </a:t>
            </a:r>
            <a:r>
              <a:rPr lang="en-US" dirty="0"/>
              <a:t>7</a:t>
            </a:r>
            <a:r>
              <a:rPr lang="en-US" dirty="0" smtClean="0"/>
              <a:t> – Stack, </a:t>
            </a:r>
            <a:r>
              <a:rPr lang="en-US" dirty="0" err="1" smtClean="0"/>
              <a:t>PriorityQueue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ellipse,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6288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program, który zamieni wyrażenie arytmetyczne zawierające symbole: </a:t>
            </a:r>
            <a:r>
              <a:rPr lang="en-US" dirty="0" smtClean="0"/>
              <a:t>a, b, +, -, (, ) </a:t>
            </a:r>
            <a:r>
              <a:rPr lang="pl-PL" dirty="0" smtClean="0"/>
              <a:t>w równoważne wyrażone w odwrotnej notacji polskiej.</a:t>
            </a:r>
            <a:r>
              <a:rPr lang="en-US" dirty="0" smtClean="0"/>
              <a:t> </a:t>
            </a:r>
            <a:r>
              <a:rPr lang="pl-PL" dirty="0" smtClean="0"/>
              <a:t>Użyj stosu.</a:t>
            </a:r>
            <a:endParaRPr lang="en-US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program, który zwróci 5 największych wartości w kolekcji obiektów typu </a:t>
            </a:r>
            <a:r>
              <a:rPr lang="pl-PL" dirty="0" err="1" smtClean="0"/>
              <a:t>BigDecimal</a:t>
            </a:r>
            <a:r>
              <a:rPr lang="pl-PL" dirty="0" smtClean="0"/>
              <a:t>. Użyj kolejki priorytetowej.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program, który połączy n list zawierających obiekty typu String. Użyj elipsy w definicji argumentów formalnych metody.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program, który wybierze z listy obiektów typu String wszystkie te które pasują do któregoś wzorca: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rozpoczyna się literą „S” lub „s” po której następuje sekwencja maksymalnie 10 cyfr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zawiera tylko małe litery a-d lub g-z</a:t>
            </a:r>
          </a:p>
          <a:p>
            <a:pPr lvl="1"/>
            <a:r>
              <a:rPr lang="pl-PL" dirty="0" smtClean="0"/>
              <a:t>Rozpoczyna się literą „d” a kończy „r” oraz zawiera co najmniej pięć liter „D”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program, który zastąpi sekwencje białych znaków pojedynczymi spacjami.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Pamięć maszyny wirtualnej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87364"/>
            <a:ext cx="9667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Komponenty </a:t>
            </a:r>
            <a:r>
              <a:rPr lang="en-US" dirty="0" smtClean="0"/>
              <a:t>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Typy pamięci używane przez </a:t>
            </a:r>
            <a:r>
              <a:rPr lang="en-US" dirty="0" smtClean="0"/>
              <a:t>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Różnica między wątkiem a procesem oraz typy pamięci do których mają dostęp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en-US" dirty="0" err="1" smtClean="0"/>
              <a:t>jvm</a:t>
            </a:r>
            <a:r>
              <a:rPr lang="pl-PL" dirty="0" smtClean="0"/>
              <a:t>, </a:t>
            </a:r>
            <a:r>
              <a:rPr lang="en-US" dirty="0" smtClean="0"/>
              <a:t>class loader, </a:t>
            </a:r>
            <a:r>
              <a:rPr lang="pl-PL" dirty="0" smtClean="0"/>
              <a:t>wątek</a:t>
            </a:r>
            <a:r>
              <a:rPr lang="en-US" dirty="0" smtClean="0"/>
              <a:t>, </a:t>
            </a:r>
            <a:r>
              <a:rPr lang="pl-PL" dirty="0" smtClean="0"/>
              <a:t>proces</a:t>
            </a:r>
            <a:r>
              <a:rPr lang="en-US" dirty="0" smtClean="0"/>
              <a:t>, </a:t>
            </a:r>
            <a:r>
              <a:rPr lang="pl-PL" dirty="0" smtClean="0"/>
              <a:t>rejestr procesora</a:t>
            </a:r>
            <a:r>
              <a:rPr lang="en-US" dirty="0" smtClean="0"/>
              <a:t>, garbage collector, </a:t>
            </a:r>
            <a:r>
              <a:rPr lang="pl-PL" dirty="0" smtClean="0"/>
              <a:t>sterta, stos wątku, metoda natywna</a:t>
            </a:r>
            <a:r>
              <a:rPr lang="en-US" dirty="0" smtClean="0"/>
              <a:t>, </a:t>
            </a:r>
            <a:r>
              <a:rPr lang="pl-PL" dirty="0" smtClean="0"/>
              <a:t>kompilator </a:t>
            </a:r>
            <a:r>
              <a:rPr lang="en-US" dirty="0" smtClean="0"/>
              <a:t>JIT (just in-time)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7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err="1" smtClean="0"/>
              <a:t>chive</a:t>
            </a:r>
            <a:r>
              <a:rPr lang="en-US" dirty="0" smtClean="0"/>
              <a:t> (JAR)</a:t>
            </a:r>
            <a:endParaRPr lang="en-US" dirty="0"/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038" y="617538"/>
            <a:ext cx="122396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04800" y="6065198"/>
            <a:ext cx="870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Dokumentacja użytkownika</a:t>
            </a:r>
            <a:r>
              <a:rPr lang="en-US" dirty="0" smtClean="0"/>
              <a:t>:   http</a:t>
            </a:r>
            <a:r>
              <a:rPr lang="en-US" dirty="0"/>
              <a:t>://docs.oracle.com/javase/tutorial/deployment/jar/</a:t>
            </a:r>
          </a:p>
          <a:p>
            <a:r>
              <a:rPr lang="pl-PL" dirty="0" smtClean="0"/>
              <a:t>Specyfikacja         </a:t>
            </a:r>
            <a:r>
              <a:rPr lang="en-US" dirty="0" smtClean="0"/>
              <a:t>:                 http</a:t>
            </a:r>
            <a:r>
              <a:rPr lang="en-US" dirty="0"/>
              <a:t>://</a:t>
            </a:r>
            <a:r>
              <a:rPr lang="en-US" dirty="0" smtClean="0"/>
              <a:t>docs.oracle.com/javase/8/docs/technotes/guides/jar/jar.html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9327534"/>
              </p:ext>
            </p:extLst>
          </p:nvPr>
        </p:nvGraphicFramePr>
        <p:xfrm>
          <a:off x="662152" y="962108"/>
          <a:ext cx="8346602" cy="234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945930" y="3000780"/>
            <a:ext cx="72202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Narzędzie </a:t>
            </a:r>
            <a:r>
              <a:rPr lang="en-US" dirty="0" smtClean="0"/>
              <a:t>J</a:t>
            </a:r>
            <a:r>
              <a:rPr lang="pl-PL" dirty="0" smtClean="0"/>
              <a:t>AR</a:t>
            </a:r>
            <a:r>
              <a:rPr lang="en-US" dirty="0" smtClean="0"/>
              <a:t>:   </a:t>
            </a:r>
            <a:r>
              <a:rPr lang="en-US" b="1" dirty="0" smtClean="0"/>
              <a:t>$JAVA_HOME/bin/jar</a:t>
            </a:r>
          </a:p>
          <a:p>
            <a:endParaRPr lang="en-US" b="1" dirty="0" smtClean="0"/>
          </a:p>
          <a:p>
            <a:r>
              <a:rPr lang="pl-PL" dirty="0" smtClean="0"/>
              <a:t>Użycie</a:t>
            </a:r>
            <a:r>
              <a:rPr lang="en-US" dirty="0" smtClean="0"/>
              <a:t>: </a:t>
            </a:r>
            <a:r>
              <a:rPr lang="en-US" b="1" dirty="0"/>
              <a:t>jar</a:t>
            </a:r>
            <a:r>
              <a:rPr lang="en-US" dirty="0"/>
              <a:t> {</a:t>
            </a:r>
            <a:r>
              <a:rPr lang="en-US" dirty="0" err="1"/>
              <a:t>ctxui</a:t>
            </a:r>
            <a:r>
              <a:rPr lang="en-US" dirty="0"/>
              <a:t>}[vfmn0PMe] [</a:t>
            </a:r>
            <a:r>
              <a:rPr lang="en-US" dirty="0">
                <a:solidFill>
                  <a:srgbClr val="00B050"/>
                </a:solidFill>
              </a:rPr>
              <a:t>jar-file</a:t>
            </a:r>
            <a:r>
              <a:rPr lang="en-US" dirty="0"/>
              <a:t>] [manifest-file] [entry-point] [-C 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>
                <a:solidFill>
                  <a:srgbClr val="00B0F0"/>
                </a:solidFill>
              </a:rPr>
              <a:t>files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...</a:t>
            </a:r>
          </a:p>
          <a:p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x =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tract, v =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erbose, f – output to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ile (by default STDOUT), e –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ntry point</a:t>
            </a:r>
          </a:p>
          <a:p>
            <a:endParaRPr lang="en-US" dirty="0"/>
          </a:p>
          <a:p>
            <a:r>
              <a:rPr lang="pl-PL" dirty="0" smtClean="0"/>
              <a:t>Przykład</a:t>
            </a:r>
            <a:r>
              <a:rPr lang="en-US" dirty="0" smtClean="0"/>
              <a:t>: </a:t>
            </a:r>
            <a:r>
              <a:rPr lang="en-US" b="1" dirty="0"/>
              <a:t>jar</a:t>
            </a:r>
            <a:r>
              <a:rPr lang="en-US" dirty="0"/>
              <a:t> -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myJar.jar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Hello.class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68" y="4764143"/>
            <a:ext cx="6978870" cy="65237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03" y="4283417"/>
            <a:ext cx="3676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cutable JAR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79376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Dodaj do manifestu wpis</a:t>
            </a:r>
            <a:r>
              <a:rPr lang="en-US" dirty="0" smtClean="0"/>
              <a:t>: </a:t>
            </a:r>
            <a:r>
              <a:rPr lang="en-US" b="1" dirty="0" smtClean="0"/>
              <a:t>Main-Class: &lt;package&gt;.&lt;class name&gt;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pl-PL" dirty="0" smtClean="0"/>
              <a:t>wykonywalny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javac</a:t>
            </a:r>
            <a:r>
              <a:rPr lang="en-US" b="1" dirty="0"/>
              <a:t> </a:t>
            </a:r>
            <a:r>
              <a:rPr lang="en-US" b="1" dirty="0" smtClean="0"/>
              <a:t>  -</a:t>
            </a:r>
            <a:r>
              <a:rPr lang="en-US" b="1" dirty="0"/>
              <a:t>d . </a:t>
            </a:r>
            <a:r>
              <a:rPr lang="en-US" b="1" dirty="0" smtClean="0"/>
              <a:t> Hello.java</a:t>
            </a:r>
          </a:p>
          <a:p>
            <a:pPr marL="0" indent="0">
              <a:buNone/>
            </a:pPr>
            <a:r>
              <a:rPr lang="pt-BR" b="1" dirty="0"/>
              <a:t>jar </a:t>
            </a:r>
            <a:r>
              <a:rPr lang="pt-BR" b="1" dirty="0" smtClean="0"/>
              <a:t> -</a:t>
            </a:r>
            <a:r>
              <a:rPr lang="pt-BR" b="1" dirty="0"/>
              <a:t>cfe </a:t>
            </a:r>
            <a:r>
              <a:rPr lang="pt-BR" b="1" dirty="0" smtClean="0"/>
              <a:t> App.jar  com.test.Hello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/>
              <a:t>jar </a:t>
            </a:r>
            <a:r>
              <a:rPr lang="en-US" b="1" dirty="0" smtClean="0"/>
              <a:t> App.jar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pl-PL" dirty="0" smtClean="0"/>
              <a:t>niewykonywalny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jar </a:t>
            </a:r>
            <a:r>
              <a:rPr lang="en-US" b="1" dirty="0" smtClean="0"/>
              <a:t> -</a:t>
            </a:r>
            <a:r>
              <a:rPr lang="en-US" b="1" dirty="0" err="1"/>
              <a:t>cf</a:t>
            </a:r>
            <a:r>
              <a:rPr lang="en-US" b="1" dirty="0"/>
              <a:t> </a:t>
            </a:r>
            <a:r>
              <a:rPr lang="en-US" b="1" dirty="0" smtClean="0"/>
              <a:t> AppNotExe.jar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b="1" dirty="0" smtClean="0"/>
              <a:t> AppNotExe.jar  </a:t>
            </a:r>
            <a:r>
              <a:rPr lang="en-US" b="1" dirty="0" err="1" smtClean="0"/>
              <a:t>com.test.Hello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8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pplication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rogramming </a:t>
            </a:r>
            <a:r>
              <a:rPr lang="en-US" sz="3200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nterface (API)</a:t>
            </a:r>
            <a:endParaRPr lang="en-US" sz="32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7715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189990" y="627910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$JAVA_HOME/</a:t>
            </a:r>
            <a:r>
              <a:rPr lang="en-US" b="1" dirty="0" err="1" smtClean="0"/>
              <a:t>jre</a:t>
            </a:r>
            <a:r>
              <a:rPr lang="en-US" b="1" dirty="0" smtClean="0"/>
              <a:t>/lib/</a:t>
            </a:r>
            <a:r>
              <a:rPr lang="en-US" b="1" dirty="0" smtClean="0">
                <a:solidFill>
                  <a:srgbClr val="FF0000"/>
                </a:solidFill>
              </a:rPr>
              <a:t>rt.jar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11" y="1134842"/>
            <a:ext cx="4669155" cy="501813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" y="1680342"/>
            <a:ext cx="6410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80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1537</Words>
  <Application>Microsoft Office PowerPoint</Application>
  <PresentationFormat>Panoramiczny</PresentationFormat>
  <Paragraphs>217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Calibri</vt:lpstr>
      <vt:lpstr>Geo</vt:lpstr>
      <vt:lpstr>Arial</vt:lpstr>
      <vt:lpstr>Motyw sdacademy.pl</vt:lpstr>
      <vt:lpstr>Wprowadzenie do platformy JAVA   2. JAVA jako platforma programistyczna</vt:lpstr>
      <vt:lpstr>Agenda</vt:lpstr>
      <vt:lpstr>Java Virtual Machine (JVM)</vt:lpstr>
      <vt:lpstr>Pamięć maszyny wirtualnej</vt:lpstr>
      <vt:lpstr>Prezentacja programu PowerPoint</vt:lpstr>
      <vt:lpstr>Java ARchive (JAR)</vt:lpstr>
      <vt:lpstr>Executable JAR</vt:lpstr>
      <vt:lpstr>Application Programming Interface (API)</vt:lpstr>
      <vt:lpstr>Application Programming Interface (API)</vt:lpstr>
      <vt:lpstr>Prezentacja programu PowerPoint</vt:lpstr>
      <vt:lpstr>JavaDoc(umentation)</vt:lpstr>
      <vt:lpstr>Prezentacja programu PowerPoint</vt:lpstr>
      <vt:lpstr>Platforma programistyczna</vt:lpstr>
      <vt:lpstr>JAVA platforms</vt:lpstr>
      <vt:lpstr>Prezentacja programu PowerPoint</vt:lpstr>
      <vt:lpstr>Java SE ~ JDK</vt:lpstr>
      <vt:lpstr>Java SE – Struktura projektu w Maveie</vt:lpstr>
      <vt:lpstr>Aplikacja typu enterprise</vt:lpstr>
      <vt:lpstr>Architektura 3-warstwowa  typu klient-serwer</vt:lpstr>
      <vt:lpstr>Enterprise ~ JDK + architektura + framework (ze specyfikacją) Java EE ~ JDK + architektura + technologia EJB</vt:lpstr>
      <vt:lpstr>Enterprise ~ JDK + architektura + framework (ze specyfikacją) Java EE ~ JDK + architektura + technologia EJB</vt:lpstr>
      <vt:lpstr>Prezentacja programu PowerPoint</vt:lpstr>
      <vt:lpstr>Framework do tworzenia aplikacji</vt:lpstr>
      <vt:lpstr>Java EE – struktura projektu generowana przez Maven</vt:lpstr>
      <vt:lpstr>Java EE – Standard Development Kit (SDK)</vt:lpstr>
      <vt:lpstr>Prezentacja programu PowerPoint</vt:lpstr>
      <vt:lpstr>Certyfikaty</vt:lpstr>
      <vt:lpstr>Ćwiczenie 1 – jar, javadoc, arithmetic, exceptions, primitive data types</vt:lpstr>
      <vt:lpstr>Ćwiczenie 2 – arrays, bit op., STDIN/STDOUT</vt:lpstr>
      <vt:lpstr>Ćwiczenie 3 – array, String, loop, optimization</vt:lpstr>
      <vt:lpstr>Ćwiczenie 4 – comparable, graph, traversal, Map, Date</vt:lpstr>
      <vt:lpstr>Ćwiczenie 5 – Reflexion, polimorhism, enum, grouping by key (hashCode, equals), interface</vt:lpstr>
      <vt:lpstr>Ćwiczenie 6 – Loops, if, recursion, wrapper class, Collections, Maps</vt:lpstr>
      <vt:lpstr>Ćwiczenie 7 – Stack, PriorityQueue, LinkedList, ellipse, Regexp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274</cp:revision>
  <dcterms:modified xsi:type="dcterms:W3CDTF">2016-11-10T19:59:21Z</dcterms:modified>
</cp:coreProperties>
</file>