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62" r:id="rId1"/>
  </p:sldMasterIdLst>
  <p:notesMasterIdLst>
    <p:notesMasterId r:id="rId15"/>
  </p:notesMasterIdLst>
  <p:sldIdLst>
    <p:sldId id="258" r:id="rId2"/>
    <p:sldId id="292" r:id="rId3"/>
    <p:sldId id="310" r:id="rId4"/>
    <p:sldId id="336" r:id="rId5"/>
    <p:sldId id="337" r:id="rId6"/>
    <p:sldId id="338" r:id="rId7"/>
    <p:sldId id="339" r:id="rId8"/>
    <p:sldId id="341" r:id="rId9"/>
    <p:sldId id="342" r:id="rId10"/>
    <p:sldId id="340" r:id="rId11"/>
    <p:sldId id="343" r:id="rId12"/>
    <p:sldId id="344" r:id="rId13"/>
    <p:sldId id="345" r:id="rId14"/>
  </p:sldIdLst>
  <p:sldSz cx="12192000" cy="6858000"/>
  <p:notesSz cx="6858000" cy="9144000"/>
  <p:embeddedFontLst>
    <p:embeddedFont>
      <p:font typeface="Geo" panose="020B0604020202020204"/>
      <p:regular r:id="rId16"/>
      <p: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kcja domyślna" id="{D9DA14F9-88ED-4510-A5A3-A338B1412121}">
          <p14:sldIdLst>
            <p14:sldId id="258"/>
            <p14:sldId id="292"/>
          </p14:sldIdLst>
        </p14:section>
        <p14:section name="Sekcja bez tytułu" id="{1170C786-C8BF-4C47-A210-9EA84EE804C9}">
          <p14:sldIdLst>
            <p14:sldId id="310"/>
            <p14:sldId id="336"/>
            <p14:sldId id="337"/>
            <p14:sldId id="338"/>
            <p14:sldId id="339"/>
            <p14:sldId id="341"/>
            <p14:sldId id="342"/>
            <p14:sldId id="340"/>
            <p14:sldId id="343"/>
            <p14:sldId id="344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1951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60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169509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5400000">
            <a:off x="0" y="0"/>
            <a:ext cx="2500009" cy="2500009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752932" cy="12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328289" y="2344725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>
            <a:spLocks noGrp="1"/>
          </p:cNvSpPr>
          <p:nvPr>
            <p:ph type="pic" idx="2"/>
          </p:nvPr>
        </p:nvSpPr>
        <p:spPr>
          <a:xfrm>
            <a:off x="1027553" y="2178908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3"/>
          </p:nvPr>
        </p:nvSpPr>
        <p:spPr>
          <a:xfrm>
            <a:off x="2328289" y="3923580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4"/>
          </p:nvPr>
        </p:nvSpPr>
        <p:spPr>
          <a:xfrm>
            <a:off x="1027553" y="3757764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5"/>
          </p:nvPr>
        </p:nvSpPr>
        <p:spPr>
          <a:xfrm>
            <a:off x="7957292" y="2429031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pic" idx="6"/>
          </p:nvPr>
        </p:nvSpPr>
        <p:spPr>
          <a:xfrm>
            <a:off x="6656557" y="2263215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7"/>
          </p:nvPr>
        </p:nvSpPr>
        <p:spPr>
          <a:xfrm>
            <a:off x="6656557" y="3734710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8"/>
          </p:nvPr>
        </p:nvSpPr>
        <p:spPr>
          <a:xfrm>
            <a:off x="7957292" y="3919889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0" y="4241257"/>
            <a:ext cx="12192000" cy="107004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usty">
    <p:bg>
      <p:bgPr>
        <a:solidFill>
          <a:srgbClr val="F5F5F5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pic" idx="2"/>
          </p:nvPr>
        </p:nvSpPr>
        <p:spPr>
          <a:xfrm>
            <a:off x="10858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pic" idx="3"/>
          </p:nvPr>
        </p:nvSpPr>
        <p:spPr>
          <a:xfrm>
            <a:off x="49720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4"/>
          </p:nvPr>
        </p:nvSpPr>
        <p:spPr>
          <a:xfrm>
            <a:off x="88582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39775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5"/>
          </p:nvPr>
        </p:nvSpPr>
        <p:spPr>
          <a:xfrm>
            <a:off x="4622800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6"/>
          </p:nvPr>
        </p:nvSpPr>
        <p:spPr>
          <a:xfrm>
            <a:off x="8509000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lko tytuł">
    <p:bg>
      <p:bgPr>
        <a:solidFill>
          <a:srgbClr val="F5F5F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</a:pPr>
            <a:endParaRPr sz="3200" b="0" i="0" u="none" strike="noStrike" cap="none">
              <a:solidFill>
                <a:srgbClr val="4A3D53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687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bg>
      <p:bgPr>
        <a:solidFill>
          <a:srgbClr val="F5F5F5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800" b="0" i="0" u="none" strike="noStrike" cap="none">
                <a:solidFill>
                  <a:srgbClr val="775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tuł i zawartość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Nagłówek sekcj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6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6944" y="-35491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wa elementy zawartośc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118679" y="1669913"/>
            <a:ext cx="9954638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066800" y="1595333"/>
            <a:ext cx="10058398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2841997" y="1595333"/>
            <a:ext cx="6478621" cy="301558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892155" y="1111553"/>
            <a:ext cx="6378305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962635" y="2101781"/>
            <a:ext cx="8266721" cy="24217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0" y="4554625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wa elementy zawartośc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4388794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610360" y="2701043"/>
            <a:ext cx="6177065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558479" y="2626466"/>
            <a:ext cx="6241451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1232337"/>
            <a:ext cx="12191997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7344" y="12374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7299189" y="2701043"/>
            <a:ext cx="4285014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7252485" y="2626466"/>
            <a:ext cx="4331501" cy="402759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777875" y="2801938"/>
            <a:ext cx="5807075" cy="3676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orównanie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/>
        <p:spPr>
          <a:xfrm>
            <a:off x="5593405" y="16902"/>
            <a:ext cx="1916348" cy="9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orównanie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838200" y="1681163"/>
            <a:ext cx="10515599" cy="5176836"/>
          </a:xfrm>
          <a:prstGeom prst="rect">
            <a:avLst/>
          </a:prstGeom>
          <a:solidFill>
            <a:srgbClr val="F5F5F5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/>
        <p:spPr>
          <a:xfrm>
            <a:off x="5593405" y="16902"/>
            <a:ext cx="1916348" cy="9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Obraz z podpisem">
    <p:bg>
      <p:bgPr>
        <a:solidFill>
          <a:srgbClr val="F5F5F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5183186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311286" y="0"/>
            <a:ext cx="4460737" cy="205740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286" y="1281000"/>
            <a:ext cx="4460737" cy="7763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idx="2"/>
          </p:nvPr>
        </p:nvSpPr>
        <p:spPr>
          <a:xfrm>
            <a:off x="5183187" y="0"/>
            <a:ext cx="700881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286" y="2057400"/>
            <a:ext cx="4460737" cy="4800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13866" y="224480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0" r:id="rId12"/>
    <p:sldLayoutId id="2147483661" r:id="rId13"/>
    <p:sldLayoutId id="214748366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otn-pub/jcp/el-3_0-fr-eval-spec/EL3.0.FR.pdf" TargetMode="External"/><Relationship Id="rId2" Type="http://schemas.openxmlformats.org/officeDocument/2006/relationships/hyperlink" Target="https://docs.oracle.com/javaee/7/api/javax/el/package-summary.html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en.wikipedia.org/wiki/Java_EE_version_history#Java_EE_7_.28June_12.2C_2013.29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otn-pub/jcp/jstl-1.2-mrel2-eval-oth-JSpec/jstl-1_2-mrel2-spec.pdf" TargetMode="External"/><Relationship Id="rId2" Type="http://schemas.openxmlformats.org/officeDocument/2006/relationships/hyperlink" Target="https://jcp.org/aboutJava/communityprocess/mrel/jsr052/index2.html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hyperlink" Target="https://en.wikipedia.org/wiki/Java_EE_version_history#Java_EE_7_.28June_12.2C_2013.29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Technologia Java Server </a:t>
            </a:r>
            <a:r>
              <a:rPr lang="pl-PL" dirty="0" err="1"/>
              <a:t>Pages</a:t>
            </a:r>
            <a:r>
              <a:rPr lang="pl-PL" dirty="0"/>
              <a:t> (JSP)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Expression language </a:t>
            </a:r>
            <a:br>
              <a:rPr lang="en-US" dirty="0"/>
            </a:br>
            <a:r>
              <a:rPr lang="en-US" dirty="0"/>
              <a:t>(currently part of JSP API)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" y="2058889"/>
            <a:ext cx="9959280" cy="308031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JAVA EE 7: 	</a:t>
            </a:r>
            <a:r>
              <a:rPr lang="en-US" altLang="en-US" dirty="0">
                <a:hlinkClick r:id="rId2"/>
              </a:rPr>
              <a:t>https://docs.oracle.com/javaee/7/api/javax/el/package-summary.html</a:t>
            </a:r>
            <a:endParaRPr lang="en-US" altLang="en-US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Spec:	</a:t>
            </a:r>
            <a:r>
              <a:rPr lang="pl-PL" altLang="en-US" dirty="0"/>
              <a:t>	</a:t>
            </a:r>
            <a:r>
              <a:rPr lang="en-US" altLang="en-US" dirty="0">
                <a:hlinkClick r:id="rId3"/>
              </a:rPr>
              <a:t>http://download.oracle.com/otn-pub/jcp/el-3_0-fr-eval-spec/EL3.0.FR.pdf</a:t>
            </a:r>
            <a:endParaRPr lang="en-US" altLang="en-US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Versions</a:t>
            </a:r>
            <a:r>
              <a:rPr lang="en-US" dirty="0"/>
              <a:t>:	</a:t>
            </a:r>
            <a:r>
              <a:rPr lang="pl-PL" dirty="0"/>
              <a:t>	</a:t>
            </a:r>
            <a:r>
              <a:rPr lang="en-US" dirty="0">
                <a:hlinkClick r:id="rId4"/>
              </a:rPr>
              <a:t>https://en.wikipedia.org/wiki/Java_EE_version_history#Java_EE_7_.28June_12.2C_2013.29</a:t>
            </a:r>
            <a:endParaRPr lang="en-US" altLang="en-US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&lt;%@ page </a:t>
            </a:r>
            <a:r>
              <a:rPr lang="en-US" altLang="en-US" dirty="0" err="1"/>
              <a:t>isELIgnored</a:t>
            </a:r>
            <a:r>
              <a:rPr lang="en-US" altLang="en-US" dirty="0"/>
              <a:t> ="</a:t>
            </a:r>
            <a:r>
              <a:rPr lang="en-US" altLang="en-US" dirty="0" err="1"/>
              <a:t>true|false</a:t>
            </a:r>
            <a:r>
              <a:rPr lang="en-US" altLang="en-US" dirty="0"/>
              <a:t>" %&gt;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Immediate evaluation: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</a:rPr>
              <a:t>${</a:t>
            </a:r>
            <a:r>
              <a:rPr lang="en-US" altLang="en-US" dirty="0"/>
              <a:t>valid EL expression</a:t>
            </a:r>
            <a:r>
              <a:rPr lang="en-US" altLang="en-US" dirty="0">
                <a:solidFill>
                  <a:srgbClr val="FF0000"/>
                </a:solidFill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Deferred evaluation (returns Expression object instead result of evaluation):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</a:rPr>
              <a:t>#{</a:t>
            </a:r>
            <a:r>
              <a:rPr lang="en-US" altLang="en-US" dirty="0"/>
              <a:t>valid EL expression</a:t>
            </a:r>
            <a:r>
              <a:rPr lang="en-US" altLang="en-US" dirty="0">
                <a:solidFill>
                  <a:srgbClr val="FF0000"/>
                </a:solidFill>
              </a:rPr>
              <a:t>} </a:t>
            </a:r>
            <a:r>
              <a:rPr lang="en-US" altLang="en-US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698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EL operacje</a:t>
            </a:r>
            <a:endParaRPr lang="en-US" dirty="0"/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444565"/>
              </p:ext>
            </p:extLst>
          </p:nvPr>
        </p:nvGraphicFramePr>
        <p:xfrm>
          <a:off x="551384" y="1484784"/>
          <a:ext cx="3106456" cy="4611510"/>
        </p:xfrm>
        <a:graphic>
          <a:graphicData uri="http://schemas.openxmlformats.org/drawingml/2006/table">
            <a:tbl>
              <a:tblPr/>
              <a:tblGrid>
                <a:gridCol w="92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0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41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Operator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Description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.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Access a bean property or Map entry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[]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Access an array or List element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535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( )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Group a subexpression to change the evaluation order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+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Addition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-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Subtraction or negation of a value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*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Multiplication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/ or div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Division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% or mod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Modulo (remainder)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== or eq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Test for equality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!= or ne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Test for inequality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&lt; or lt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Test for less than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&gt; or gt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Test for greater than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&lt;= or le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Test for less than or equal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&gt;= or ge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Test for greater than or equal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&amp;&amp; or and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Test for logical AND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|| or or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Test for logical OR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! or not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Unary Boolean complement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empty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Test for empty variable values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70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JSP</a:t>
            </a:r>
            <a:r>
              <a:rPr lang="en-US" smtClean="0"/>
              <a:t> </a:t>
            </a:r>
            <a:r>
              <a:rPr lang="en-US" dirty="0"/>
              <a:t>Standard Tag Library (JSTL)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95841" y="1268760"/>
            <a:ext cx="10103296" cy="990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JCP/JSR: 	</a:t>
            </a:r>
            <a:r>
              <a:rPr lang="en-US" dirty="0">
                <a:hlinkClick r:id="rId2"/>
              </a:rPr>
              <a:t>https://jcp.org/aboutJava/communityprocess/mrel/jsr052/index2.html</a:t>
            </a:r>
            <a:endParaRPr lang="en-US" dirty="0"/>
          </a:p>
          <a:p>
            <a:r>
              <a:rPr lang="en-US" dirty="0"/>
              <a:t>Spec: 	</a:t>
            </a:r>
            <a:r>
              <a:rPr lang="en-US" dirty="0">
                <a:hlinkClick r:id="rId3"/>
              </a:rPr>
              <a:t>http://download.oracle.com/otn-pub/jcp/jstl-1.2-mrel2-eval-oth-JSpec/jstl-1_2-mrel2-spec.pdf</a:t>
            </a:r>
            <a:endParaRPr lang="en-US" dirty="0"/>
          </a:p>
          <a:p>
            <a:r>
              <a:rPr lang="en-US" dirty="0"/>
              <a:t>Versions:	</a:t>
            </a:r>
            <a:r>
              <a:rPr lang="en-US" dirty="0">
                <a:hlinkClick r:id="rId4"/>
              </a:rPr>
              <a:t>https://en.wikipedia.org/wiki/Java_EE_version_history#Java_EE_7_.28June_12.2C_2013.29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259360"/>
            <a:ext cx="47910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395841" y="4463921"/>
            <a:ext cx="7144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&lt;%@ </a:t>
            </a:r>
            <a:r>
              <a:rPr lang="en-US" sz="1800" dirty="0" err="1"/>
              <a:t>taglib</a:t>
            </a:r>
            <a:r>
              <a:rPr lang="en-US" sz="1800" dirty="0"/>
              <a:t> prefix="c" </a:t>
            </a:r>
            <a:r>
              <a:rPr lang="en-US" sz="1800" dirty="0" err="1"/>
              <a:t>uri</a:t>
            </a:r>
            <a:r>
              <a:rPr lang="en-US" sz="1800" dirty="0"/>
              <a:t>="http://java.sun.com/</a:t>
            </a:r>
            <a:r>
              <a:rPr lang="en-US" sz="1800" dirty="0" err="1"/>
              <a:t>jsp</a:t>
            </a:r>
            <a:r>
              <a:rPr lang="en-US" sz="1800" dirty="0"/>
              <a:t>/</a:t>
            </a:r>
            <a:r>
              <a:rPr lang="en-US" sz="1800" dirty="0" err="1"/>
              <a:t>jstl</a:t>
            </a:r>
            <a:r>
              <a:rPr lang="en-US" sz="1800" dirty="0"/>
              <a:t>/core" %&gt;</a:t>
            </a:r>
            <a:br>
              <a:rPr lang="en-US" sz="1800" dirty="0"/>
            </a:br>
            <a:r>
              <a:rPr lang="en-US" sz="1800" dirty="0"/>
              <a:t>&lt;%@ </a:t>
            </a:r>
            <a:r>
              <a:rPr lang="en-US" sz="1800" dirty="0" err="1"/>
              <a:t>taglib</a:t>
            </a:r>
            <a:r>
              <a:rPr lang="en-US" sz="1800" dirty="0"/>
              <a:t> prefix="x" </a:t>
            </a:r>
            <a:r>
              <a:rPr lang="en-US" sz="1800" dirty="0" err="1"/>
              <a:t>uri</a:t>
            </a:r>
            <a:r>
              <a:rPr lang="en-US" sz="1800" dirty="0"/>
              <a:t>="http://java.sun.com/</a:t>
            </a:r>
            <a:r>
              <a:rPr lang="en-US" sz="1800" dirty="0" err="1"/>
              <a:t>jsp</a:t>
            </a:r>
            <a:r>
              <a:rPr lang="en-US" sz="1800" dirty="0"/>
              <a:t>/</a:t>
            </a:r>
            <a:r>
              <a:rPr lang="en-US" sz="1800" dirty="0" err="1"/>
              <a:t>jstl</a:t>
            </a:r>
            <a:r>
              <a:rPr lang="en-US" sz="1800" dirty="0"/>
              <a:t>/xml" %&gt;</a:t>
            </a:r>
            <a:br>
              <a:rPr lang="en-US" sz="1800" dirty="0"/>
            </a:br>
            <a:r>
              <a:rPr lang="en-US" sz="1800" dirty="0"/>
              <a:t>&lt;%@ </a:t>
            </a:r>
            <a:r>
              <a:rPr lang="en-US" sz="1800" dirty="0" err="1"/>
              <a:t>taglib</a:t>
            </a:r>
            <a:r>
              <a:rPr lang="en-US" sz="1800" dirty="0"/>
              <a:t> prefix="</a:t>
            </a:r>
            <a:r>
              <a:rPr lang="en-US" sz="1800" dirty="0" err="1"/>
              <a:t>fmt</a:t>
            </a:r>
            <a:r>
              <a:rPr lang="en-US" sz="1800" dirty="0"/>
              <a:t>" </a:t>
            </a:r>
            <a:r>
              <a:rPr lang="en-US" sz="1800" dirty="0" err="1"/>
              <a:t>uri</a:t>
            </a:r>
            <a:r>
              <a:rPr lang="en-US" sz="1800" dirty="0"/>
              <a:t>="http://java.sun.com/</a:t>
            </a:r>
            <a:r>
              <a:rPr lang="en-US" sz="1800" dirty="0" err="1"/>
              <a:t>jsp</a:t>
            </a:r>
            <a:r>
              <a:rPr lang="en-US" sz="1800" dirty="0"/>
              <a:t>/</a:t>
            </a:r>
            <a:r>
              <a:rPr lang="en-US" sz="1800" dirty="0" err="1"/>
              <a:t>jstl</a:t>
            </a:r>
            <a:r>
              <a:rPr lang="en-US" sz="1800" dirty="0"/>
              <a:t>/</a:t>
            </a:r>
            <a:r>
              <a:rPr lang="en-US" sz="1800" dirty="0" err="1"/>
              <a:t>fmt</a:t>
            </a:r>
            <a:r>
              <a:rPr lang="en-US" sz="1800" dirty="0"/>
              <a:t>" %&gt;</a:t>
            </a:r>
            <a:br>
              <a:rPr lang="en-US" sz="1800" dirty="0"/>
            </a:br>
            <a:r>
              <a:rPr lang="en-US" sz="1800" dirty="0"/>
              <a:t>&lt;%@ </a:t>
            </a:r>
            <a:r>
              <a:rPr lang="en-US" sz="1800" dirty="0" err="1"/>
              <a:t>taglib</a:t>
            </a:r>
            <a:r>
              <a:rPr lang="en-US" sz="1800" dirty="0"/>
              <a:t> prefix="</a:t>
            </a:r>
            <a:r>
              <a:rPr lang="en-US" sz="1800" dirty="0" err="1"/>
              <a:t>sql</a:t>
            </a:r>
            <a:r>
              <a:rPr lang="en-US" sz="1800" dirty="0"/>
              <a:t>" </a:t>
            </a:r>
            <a:r>
              <a:rPr lang="en-US" sz="1800" dirty="0" err="1"/>
              <a:t>uri</a:t>
            </a:r>
            <a:r>
              <a:rPr lang="en-US" sz="1800" dirty="0"/>
              <a:t>="http://java.sun.com/</a:t>
            </a:r>
            <a:r>
              <a:rPr lang="en-US" sz="1800" dirty="0" err="1"/>
              <a:t>jsp</a:t>
            </a:r>
            <a:r>
              <a:rPr lang="en-US" sz="1800" dirty="0"/>
              <a:t>/</a:t>
            </a:r>
            <a:r>
              <a:rPr lang="en-US" sz="1800" dirty="0" err="1"/>
              <a:t>jstl</a:t>
            </a:r>
            <a:r>
              <a:rPr lang="en-US" sz="1800" dirty="0"/>
              <a:t>/</a:t>
            </a:r>
            <a:r>
              <a:rPr lang="en-US" sz="1800" dirty="0" err="1"/>
              <a:t>sql</a:t>
            </a:r>
            <a:r>
              <a:rPr lang="en-US" sz="1800" dirty="0"/>
              <a:t>" %&gt;</a:t>
            </a:r>
            <a:br>
              <a:rPr lang="en-US" sz="1800" dirty="0"/>
            </a:br>
            <a:r>
              <a:rPr lang="en-US" sz="1800" dirty="0"/>
              <a:t>&lt;%@ </a:t>
            </a:r>
            <a:r>
              <a:rPr lang="en-US" sz="1800" dirty="0" err="1"/>
              <a:t>taglib</a:t>
            </a:r>
            <a:r>
              <a:rPr lang="en-US" sz="1800" dirty="0"/>
              <a:t> prefix="</a:t>
            </a:r>
            <a:r>
              <a:rPr lang="en-US" sz="1800" dirty="0" err="1"/>
              <a:t>fn</a:t>
            </a:r>
            <a:r>
              <a:rPr lang="en-US" sz="1800" dirty="0"/>
              <a:t>" </a:t>
            </a:r>
            <a:r>
              <a:rPr lang="en-US" sz="1800" dirty="0" err="1"/>
              <a:t>uri</a:t>
            </a:r>
            <a:r>
              <a:rPr lang="en-US" sz="1800" dirty="0"/>
              <a:t>="http://java.sun.com/</a:t>
            </a:r>
            <a:r>
              <a:rPr lang="en-US" sz="1800" dirty="0" err="1"/>
              <a:t>jsp</a:t>
            </a:r>
            <a:r>
              <a:rPr lang="en-US" sz="1800" dirty="0"/>
              <a:t>/</a:t>
            </a:r>
            <a:r>
              <a:rPr lang="en-US" sz="1800" dirty="0" err="1"/>
              <a:t>jstl</a:t>
            </a:r>
            <a:r>
              <a:rPr lang="en-US" sz="1800" dirty="0"/>
              <a:t>/functions" %&gt;</a:t>
            </a:r>
          </a:p>
        </p:txBody>
      </p:sp>
    </p:spTree>
    <p:extLst>
      <p:ext uri="{BB962C8B-B14F-4D97-AF65-F5344CB8AC3E}">
        <p14:creationId xmlns:p14="http://schemas.microsoft.com/office/powerpoint/2010/main" val="123977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JSTL – </a:t>
            </a:r>
            <a:r>
              <a:rPr lang="pl-PL" dirty="0" err="1" smtClean="0"/>
              <a:t>maven</a:t>
            </a:r>
            <a:r>
              <a:rPr lang="pl-PL" dirty="0" smtClean="0"/>
              <a:t> </a:t>
            </a:r>
            <a:r>
              <a:rPr lang="pl-PL" dirty="0" err="1" smtClean="0"/>
              <a:t>dependencies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9376" y="1592506"/>
            <a:ext cx="7272808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API: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dependency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groupId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javax.servlet.jsp.jstl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groupId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artifactId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javax.servlet.jsp.jstl-api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artifactId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version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&gt;1.2.1&lt;/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version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dependency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IMPL:</a:t>
            </a:r>
            <a:endParaRPr lang="en-US" alt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dependency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groupId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org.glassfish.web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groupId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artifactId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jstl-impl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artifactId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version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&gt;1.2&lt;/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version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dependency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57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8112224" cy="5733256"/>
          </a:xfrm>
        </p:spPr>
        <p:txBody>
          <a:bodyPr>
            <a:normAutofit/>
          </a:bodyPr>
          <a:lstStyle/>
          <a:p>
            <a:pPr marL="742950" indent="-514350">
              <a:buFont typeface="+mj-lt"/>
              <a:buAutoNum type="arabicPeriod"/>
            </a:pPr>
            <a:r>
              <a:rPr lang="pl-PL" dirty="0" smtClean="0"/>
              <a:t>Koncept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JSP </a:t>
            </a:r>
            <a:r>
              <a:rPr lang="pl-PL" dirty="0" err="1" smtClean="0"/>
              <a:t>servlet</a:t>
            </a:r>
            <a:r>
              <a:rPr lang="pl-PL" dirty="0" smtClean="0"/>
              <a:t> life-</a:t>
            </a:r>
            <a:r>
              <a:rPr lang="pl-PL" dirty="0" err="1" smtClean="0"/>
              <a:t>cycle</a:t>
            </a:r>
            <a:endParaRPr lang="pl-PL" dirty="0" smtClean="0"/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JSP </a:t>
            </a:r>
            <a:r>
              <a:rPr lang="pl-PL" dirty="0" err="1" smtClean="0"/>
              <a:t>syntax</a:t>
            </a:r>
            <a:endParaRPr lang="pl-PL" dirty="0" smtClean="0"/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Implicite </a:t>
            </a:r>
            <a:r>
              <a:rPr lang="pl-PL" dirty="0" err="1" smtClean="0"/>
              <a:t>objects</a:t>
            </a:r>
            <a:endParaRPr lang="pl-PL" dirty="0" smtClean="0"/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Dyrektywy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Akcje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Java Bean – co to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JSP </a:t>
            </a:r>
            <a:r>
              <a:rPr lang="pl-PL" dirty="0" err="1" smtClean="0">
                <a:solidFill>
                  <a:srgbClr val="FF0000"/>
                </a:solidFill>
              </a:rPr>
              <a:t>E</a:t>
            </a:r>
            <a:r>
              <a:rPr lang="pl-PL" dirty="0" err="1" smtClean="0"/>
              <a:t>xpression</a:t>
            </a:r>
            <a:r>
              <a:rPr lang="pl-PL" dirty="0" smtClean="0"/>
              <a:t> </a:t>
            </a:r>
            <a:r>
              <a:rPr lang="pl-PL" dirty="0" smtClean="0">
                <a:solidFill>
                  <a:srgbClr val="FF0000"/>
                </a:solidFill>
              </a:rPr>
              <a:t>L</a:t>
            </a:r>
            <a:r>
              <a:rPr lang="pl-PL" dirty="0" smtClean="0"/>
              <a:t>anguage (EL)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>
                <a:solidFill>
                  <a:srgbClr val="FF0000"/>
                </a:solidFill>
              </a:rPr>
              <a:t>J</a:t>
            </a:r>
            <a:r>
              <a:rPr lang="pl-PL" dirty="0" smtClean="0"/>
              <a:t>SP </a:t>
            </a:r>
            <a:r>
              <a:rPr lang="pl-PL" dirty="0" smtClean="0">
                <a:solidFill>
                  <a:srgbClr val="FF0000"/>
                </a:solidFill>
              </a:rPr>
              <a:t>S</a:t>
            </a:r>
            <a:r>
              <a:rPr lang="pl-PL" dirty="0" smtClean="0"/>
              <a:t>tandard </a:t>
            </a:r>
            <a:r>
              <a:rPr lang="pl-PL" dirty="0" smtClean="0">
                <a:solidFill>
                  <a:srgbClr val="FF0000"/>
                </a:solidFill>
              </a:rPr>
              <a:t>T</a:t>
            </a:r>
            <a:r>
              <a:rPr lang="pl-PL" dirty="0" smtClean="0"/>
              <a:t>ag </a:t>
            </a:r>
            <a:r>
              <a:rPr lang="pl-PL" dirty="0" smtClean="0">
                <a:solidFill>
                  <a:srgbClr val="FF0000"/>
                </a:solidFill>
              </a:rPr>
              <a:t>L</a:t>
            </a:r>
            <a:r>
              <a:rPr lang="pl-PL" dirty="0" smtClean="0"/>
              <a:t>ibrary (JSTL)</a:t>
            </a:r>
          </a:p>
          <a:p>
            <a:pPr indent="0">
              <a:buNone/>
            </a:pPr>
            <a:endParaRPr lang="pl-PL" dirty="0" smtClean="0"/>
          </a:p>
          <a:p>
            <a:pPr indent="0">
              <a:buNone/>
            </a:pPr>
            <a:r>
              <a:rPr lang="pl-PL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Server </a:t>
            </a:r>
            <a:r>
              <a:rPr lang="pl-PL" dirty="0" err="1" smtClean="0"/>
              <a:t>Pages</a:t>
            </a:r>
            <a:r>
              <a:rPr lang="pl-PL" dirty="0" smtClean="0"/>
              <a:t> (JSP) - koncept</a:t>
            </a:r>
            <a:endParaRPr lang="en-US" dirty="0"/>
          </a:p>
        </p:txBody>
      </p:sp>
      <p:sp>
        <p:nvSpPr>
          <p:cNvPr id="3" name="Prostokąt 2"/>
          <p:cNvSpPr/>
          <p:nvPr/>
        </p:nvSpPr>
        <p:spPr>
          <a:xfrm>
            <a:off x="263352" y="1196752"/>
            <a:ext cx="78469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smtClean="0"/>
              <a:t>Specyfikacja: </a:t>
            </a:r>
            <a:r>
              <a:rPr lang="en-US" dirty="0" smtClean="0"/>
              <a:t>http</a:t>
            </a:r>
            <a:r>
              <a:rPr lang="en-US" dirty="0"/>
              <a:t>://download.oracle.com/otn-pub/jcp/jsp-2_3-mrel2-eval-spec/JSP2.3MR.pdf</a:t>
            </a: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988840"/>
            <a:ext cx="5638800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984566"/>
            <a:ext cx="6150149" cy="334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57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JSP </a:t>
            </a:r>
            <a:r>
              <a:rPr lang="pl-PL" dirty="0" err="1" smtClean="0"/>
              <a:t>lifecycle</a:t>
            </a:r>
            <a:r>
              <a:rPr lang="pl-PL" dirty="0" smtClean="0"/>
              <a:t> (cykl życia) – JSP </a:t>
            </a:r>
            <a:r>
              <a:rPr lang="pl-PL" dirty="0" err="1" smtClean="0"/>
              <a:t>page</a:t>
            </a:r>
            <a:r>
              <a:rPr lang="pl-PL" dirty="0" smtClean="0"/>
              <a:t> jako </a:t>
            </a:r>
            <a:r>
              <a:rPr lang="pl-PL" dirty="0" err="1" smtClean="0"/>
              <a:t>servlet</a:t>
            </a:r>
            <a:endParaRPr lang="en-US" dirty="0"/>
          </a:p>
        </p:txBody>
      </p:sp>
      <p:pic>
        <p:nvPicPr>
          <p:cNvPr id="3" name="Picture 6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276872"/>
            <a:ext cx="43815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45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Podstawowe elementy składni</a:t>
            </a:r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479376" y="1412776"/>
            <a:ext cx="21602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altLang="en-US" b="1" dirty="0" err="1"/>
              <a:t>Scriptlet</a:t>
            </a:r>
            <a:r>
              <a:rPr lang="pl-PL" altLang="en-US" b="1" dirty="0"/>
              <a:t>:</a:t>
            </a:r>
          </a:p>
          <a:p>
            <a:pPr lvl="0"/>
            <a:endParaRPr lang="pl-PL" altLang="en-US" dirty="0" smtClean="0">
              <a:solidFill>
                <a:srgbClr val="FF0000"/>
              </a:solidFill>
            </a:endParaRPr>
          </a:p>
          <a:p>
            <a:pPr lvl="0"/>
            <a:r>
              <a:rPr lang="en-US" altLang="en-US" dirty="0" smtClean="0">
                <a:solidFill>
                  <a:srgbClr val="FF0000"/>
                </a:solidFill>
              </a:rPr>
              <a:t>&lt;%</a:t>
            </a:r>
            <a:r>
              <a:rPr lang="en-US" altLang="en-US" dirty="0" smtClean="0"/>
              <a:t> </a:t>
            </a:r>
            <a:r>
              <a:rPr lang="pl-PL" altLang="en-US" dirty="0" err="1"/>
              <a:t>valid</a:t>
            </a:r>
            <a:r>
              <a:rPr lang="pl-PL" altLang="en-US" dirty="0"/>
              <a:t> </a:t>
            </a:r>
            <a:r>
              <a:rPr lang="pl-PL" altLang="en-US" dirty="0" err="1"/>
              <a:t>java</a:t>
            </a:r>
            <a:r>
              <a:rPr lang="pl-PL" altLang="en-US" dirty="0"/>
              <a:t> </a:t>
            </a:r>
            <a:r>
              <a:rPr lang="pl-PL" altLang="en-US" dirty="0" err="1"/>
              <a:t>code</a:t>
            </a:r>
            <a:r>
              <a:rPr lang="pl-PL" altLang="en-US" dirty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%&gt;</a:t>
            </a:r>
            <a:endParaRPr lang="pl-PL" altLang="en-US" dirty="0" smtClean="0">
              <a:solidFill>
                <a:srgbClr val="FF0000"/>
              </a:solidFill>
            </a:endParaRPr>
          </a:p>
          <a:p>
            <a:pPr lvl="0"/>
            <a:endParaRPr lang="pl-PL" altLang="en-US" dirty="0" smtClean="0">
              <a:solidFill>
                <a:srgbClr val="FF0000"/>
              </a:solidFill>
            </a:endParaRPr>
          </a:p>
          <a:p>
            <a:pPr lvl="0"/>
            <a:r>
              <a:rPr lang="pl-PL" altLang="en-US" dirty="0" err="1" smtClean="0">
                <a:solidFill>
                  <a:schemeClr val="tx1"/>
                </a:solidFill>
              </a:rPr>
              <a:t>or</a:t>
            </a:r>
            <a:endParaRPr lang="pl-PL" altLang="en-US" dirty="0" smtClean="0">
              <a:solidFill>
                <a:schemeClr val="tx1"/>
              </a:solidFill>
            </a:endParaRPr>
          </a:p>
          <a:p>
            <a:pPr lvl="0"/>
            <a:endParaRPr lang="pl-PL" altLang="en-US" dirty="0">
              <a:solidFill>
                <a:srgbClr val="FF0000"/>
              </a:solidFill>
            </a:endParaRPr>
          </a:p>
          <a:p>
            <a:pPr lvl="0"/>
            <a:r>
              <a:rPr lang="pl-PL" altLang="en-US" dirty="0">
                <a:solidFill>
                  <a:srgbClr val="FF0000"/>
                </a:solidFill>
              </a:rPr>
              <a:t>&lt;</a:t>
            </a:r>
            <a:r>
              <a:rPr lang="pl-PL" altLang="en-US" dirty="0" err="1">
                <a:solidFill>
                  <a:srgbClr val="FF0000"/>
                </a:solidFill>
              </a:rPr>
              <a:t>jsp:scriptlet</a:t>
            </a:r>
            <a:r>
              <a:rPr lang="pl-PL" altLang="en-US" dirty="0">
                <a:solidFill>
                  <a:srgbClr val="FF0000"/>
                </a:solidFill>
              </a:rPr>
              <a:t>&gt;</a:t>
            </a:r>
          </a:p>
          <a:p>
            <a:pPr lvl="0"/>
            <a:r>
              <a:rPr lang="pl-PL" altLang="en-US" dirty="0">
                <a:solidFill>
                  <a:srgbClr val="FF0000"/>
                </a:solidFill>
              </a:rPr>
              <a:t> </a:t>
            </a:r>
            <a:r>
              <a:rPr lang="pl-PL" altLang="en-US" dirty="0" err="1"/>
              <a:t>valid</a:t>
            </a:r>
            <a:r>
              <a:rPr lang="pl-PL" altLang="en-US" dirty="0"/>
              <a:t> </a:t>
            </a:r>
            <a:r>
              <a:rPr lang="pl-PL" altLang="en-US" dirty="0" err="1"/>
              <a:t>java</a:t>
            </a:r>
            <a:r>
              <a:rPr lang="pl-PL" altLang="en-US" dirty="0"/>
              <a:t> </a:t>
            </a:r>
            <a:r>
              <a:rPr lang="pl-PL" altLang="en-US" dirty="0" err="1"/>
              <a:t>code</a:t>
            </a:r>
            <a:r>
              <a:rPr lang="pl-PL" altLang="en-US" dirty="0"/>
              <a:t> </a:t>
            </a:r>
            <a:endParaRPr lang="pl-PL" altLang="en-US" dirty="0" smtClean="0"/>
          </a:p>
          <a:p>
            <a:pPr lvl="0"/>
            <a:r>
              <a:rPr lang="pl-PL" altLang="en-US" dirty="0" smtClean="0">
                <a:solidFill>
                  <a:srgbClr val="FF0000"/>
                </a:solidFill>
              </a:rPr>
              <a:t>&lt;/</a:t>
            </a:r>
            <a:r>
              <a:rPr lang="pl-PL" altLang="en-US" dirty="0" err="1">
                <a:solidFill>
                  <a:srgbClr val="FF0000"/>
                </a:solidFill>
              </a:rPr>
              <a:t>jsp:scriptlet</a:t>
            </a:r>
            <a:r>
              <a:rPr lang="pl-PL" altLang="en-US" dirty="0">
                <a:solidFill>
                  <a:srgbClr val="FF0000"/>
                </a:solidFill>
              </a:rPr>
              <a:t>&gt;</a:t>
            </a:r>
          </a:p>
          <a:p>
            <a:pPr lvl="0"/>
            <a:r>
              <a:rPr lang="en-US" altLang="en-US" dirty="0" smtClean="0"/>
              <a:t> 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575720" y="1412775"/>
            <a:ext cx="26642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altLang="en-US" b="1" dirty="0" err="1" smtClean="0"/>
              <a:t>Declaration</a:t>
            </a:r>
            <a:r>
              <a:rPr lang="pl-PL" altLang="en-US" b="1" dirty="0" smtClean="0"/>
              <a:t>:</a:t>
            </a:r>
            <a:endParaRPr lang="pl-PL" altLang="en-US" b="1" dirty="0"/>
          </a:p>
          <a:p>
            <a:pPr lvl="0"/>
            <a:endParaRPr lang="pl-PL" altLang="en-US" dirty="0" smtClean="0">
              <a:solidFill>
                <a:srgbClr val="FF0000"/>
              </a:solidFill>
            </a:endParaRPr>
          </a:p>
          <a:p>
            <a:pPr lvl="0"/>
            <a:r>
              <a:rPr lang="en-US" altLang="en-US" dirty="0" smtClean="0">
                <a:solidFill>
                  <a:srgbClr val="FF0000"/>
                </a:solidFill>
              </a:rPr>
              <a:t>&lt;%</a:t>
            </a:r>
            <a:r>
              <a:rPr lang="pl-PL" altLang="en-US" dirty="0" smtClean="0">
                <a:solidFill>
                  <a:srgbClr val="FF0000"/>
                </a:solidFill>
              </a:rPr>
              <a:t>!</a:t>
            </a:r>
            <a:r>
              <a:rPr lang="en-US" altLang="en-US" dirty="0" smtClean="0"/>
              <a:t> </a:t>
            </a:r>
            <a:r>
              <a:rPr lang="pl-PL" altLang="en-US" dirty="0" err="1"/>
              <a:t>v</a:t>
            </a:r>
            <a:r>
              <a:rPr lang="pl-PL" altLang="en-US" dirty="0" err="1" smtClean="0"/>
              <a:t>ariable</a:t>
            </a:r>
            <a:r>
              <a:rPr lang="pl-PL" altLang="en-US" dirty="0" smtClean="0"/>
              <a:t>(s) </a:t>
            </a:r>
            <a:r>
              <a:rPr lang="pl-PL" altLang="en-US" dirty="0" err="1" smtClean="0"/>
              <a:t>declaration</a:t>
            </a:r>
            <a:r>
              <a:rPr lang="pl-PL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%&gt;</a:t>
            </a:r>
            <a:endParaRPr lang="pl-PL" altLang="en-US" dirty="0" smtClean="0">
              <a:solidFill>
                <a:srgbClr val="FF0000"/>
              </a:solidFill>
            </a:endParaRPr>
          </a:p>
          <a:p>
            <a:pPr lvl="0"/>
            <a:endParaRPr lang="pl-PL" altLang="en-US" dirty="0" smtClean="0">
              <a:solidFill>
                <a:srgbClr val="FF0000"/>
              </a:solidFill>
            </a:endParaRPr>
          </a:p>
          <a:p>
            <a:r>
              <a:rPr lang="pl-PL" altLang="en-US" dirty="0" err="1" smtClean="0">
                <a:solidFill>
                  <a:schemeClr val="tx1"/>
                </a:solidFill>
              </a:rPr>
              <a:t>or</a:t>
            </a:r>
            <a:endParaRPr lang="pl-PL" altLang="en-US" dirty="0" smtClean="0">
              <a:solidFill>
                <a:srgbClr val="FF0000"/>
              </a:solidFill>
            </a:endParaRPr>
          </a:p>
          <a:p>
            <a:pPr lvl="0"/>
            <a:endParaRPr lang="pl-PL" altLang="en-US" dirty="0">
              <a:solidFill>
                <a:srgbClr val="FF0000"/>
              </a:solidFill>
            </a:endParaRPr>
          </a:p>
          <a:p>
            <a:pPr lvl="0"/>
            <a:r>
              <a:rPr lang="pl-PL" altLang="en-US" dirty="0">
                <a:solidFill>
                  <a:srgbClr val="FF0000"/>
                </a:solidFill>
              </a:rPr>
              <a:t>&lt;</a:t>
            </a:r>
            <a:r>
              <a:rPr lang="pl-PL" altLang="en-US" dirty="0" err="1">
                <a:solidFill>
                  <a:srgbClr val="FF0000"/>
                </a:solidFill>
              </a:rPr>
              <a:t>jsp:declaration</a:t>
            </a:r>
            <a:r>
              <a:rPr lang="pl-PL" altLang="en-US" dirty="0">
                <a:solidFill>
                  <a:srgbClr val="FF0000"/>
                </a:solidFill>
              </a:rPr>
              <a:t>&gt;</a:t>
            </a:r>
          </a:p>
          <a:p>
            <a:pPr lvl="0"/>
            <a:r>
              <a:rPr lang="pl-PL" altLang="en-US" dirty="0" err="1" smtClean="0"/>
              <a:t>variable</a:t>
            </a:r>
            <a:r>
              <a:rPr lang="pl-PL" altLang="en-US" dirty="0" smtClean="0"/>
              <a:t>(s</a:t>
            </a:r>
            <a:r>
              <a:rPr lang="pl-PL" altLang="en-US" dirty="0"/>
              <a:t>) </a:t>
            </a:r>
            <a:r>
              <a:rPr lang="pl-PL" altLang="en-US" dirty="0" err="1"/>
              <a:t>declaration</a:t>
            </a:r>
            <a:r>
              <a:rPr lang="pl-PL" altLang="en-US" dirty="0"/>
              <a:t> </a:t>
            </a:r>
            <a:r>
              <a:rPr lang="pl-PL" altLang="en-US" dirty="0" smtClean="0">
                <a:solidFill>
                  <a:srgbClr val="FF0000"/>
                </a:solidFill>
              </a:rPr>
              <a:t>&lt;/</a:t>
            </a:r>
            <a:r>
              <a:rPr lang="pl-PL" altLang="en-US" dirty="0" err="1">
                <a:solidFill>
                  <a:srgbClr val="FF0000"/>
                </a:solidFill>
              </a:rPr>
              <a:t>jsp:declaration</a:t>
            </a:r>
            <a:r>
              <a:rPr lang="pl-PL" altLang="en-US" dirty="0">
                <a:solidFill>
                  <a:srgbClr val="FF0000"/>
                </a:solidFill>
              </a:rPr>
              <a:t>&gt;</a:t>
            </a:r>
          </a:p>
          <a:p>
            <a:pPr lvl="0"/>
            <a:r>
              <a:rPr lang="en-US" altLang="en-US" dirty="0" smtClean="0"/>
              <a:t> 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9" name="pole tekstowe 8"/>
          <p:cNvSpPr txBox="1"/>
          <p:nvPr/>
        </p:nvSpPr>
        <p:spPr>
          <a:xfrm>
            <a:off x="6672064" y="1409345"/>
            <a:ext cx="36724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altLang="en-US" b="1" dirty="0" err="1" smtClean="0"/>
              <a:t>Expression</a:t>
            </a:r>
            <a:r>
              <a:rPr lang="pl-PL" altLang="en-US" b="1" dirty="0" smtClean="0"/>
              <a:t>:</a:t>
            </a:r>
            <a:endParaRPr lang="pl-PL" altLang="en-US" b="1" dirty="0"/>
          </a:p>
          <a:p>
            <a:pPr lvl="0"/>
            <a:endParaRPr lang="pl-PL" altLang="en-US" dirty="0" smtClean="0">
              <a:solidFill>
                <a:srgbClr val="FF0000"/>
              </a:solidFill>
            </a:endParaRPr>
          </a:p>
          <a:p>
            <a:pPr lvl="0"/>
            <a:r>
              <a:rPr lang="en-US" altLang="en-US" dirty="0" smtClean="0">
                <a:solidFill>
                  <a:srgbClr val="FF0000"/>
                </a:solidFill>
              </a:rPr>
              <a:t>&lt;%</a:t>
            </a:r>
            <a:r>
              <a:rPr lang="pl-PL" altLang="en-US" b="1" dirty="0">
                <a:solidFill>
                  <a:srgbClr val="FF0000"/>
                </a:solidFill>
              </a:rPr>
              <a:t>=</a:t>
            </a:r>
            <a:r>
              <a:rPr lang="en-US" altLang="en-US" dirty="0" smtClean="0"/>
              <a:t> </a:t>
            </a:r>
            <a:r>
              <a:rPr lang="pl-PL" altLang="en-US" dirty="0" err="1" smtClean="0"/>
              <a:t>valid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output.print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parameter</a:t>
            </a:r>
            <a:r>
              <a:rPr lang="pl-PL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%&gt;</a:t>
            </a:r>
            <a:endParaRPr lang="pl-PL" altLang="en-US" dirty="0" smtClean="0">
              <a:solidFill>
                <a:srgbClr val="FF0000"/>
              </a:solidFill>
            </a:endParaRPr>
          </a:p>
          <a:p>
            <a:pPr lvl="0"/>
            <a:endParaRPr lang="pl-PL" altLang="en-US" dirty="0" smtClean="0">
              <a:solidFill>
                <a:srgbClr val="FF0000"/>
              </a:solidFill>
            </a:endParaRPr>
          </a:p>
          <a:p>
            <a:r>
              <a:rPr lang="pl-PL" altLang="en-US" dirty="0" err="1" smtClean="0">
                <a:solidFill>
                  <a:schemeClr val="tx1"/>
                </a:solidFill>
              </a:rPr>
              <a:t>or</a:t>
            </a:r>
            <a:endParaRPr lang="pl-PL" altLang="en-US" dirty="0" smtClean="0">
              <a:solidFill>
                <a:srgbClr val="FF0000"/>
              </a:solidFill>
            </a:endParaRPr>
          </a:p>
          <a:p>
            <a:pPr lvl="0"/>
            <a:endParaRPr lang="pl-PL" altLang="en-US" dirty="0">
              <a:solidFill>
                <a:srgbClr val="FF0000"/>
              </a:solidFill>
            </a:endParaRPr>
          </a:p>
          <a:p>
            <a:pPr lvl="0"/>
            <a:r>
              <a:rPr lang="pl-PL" altLang="en-US" dirty="0">
                <a:solidFill>
                  <a:srgbClr val="FF0000"/>
                </a:solidFill>
              </a:rPr>
              <a:t>&lt;</a:t>
            </a:r>
            <a:r>
              <a:rPr lang="pl-PL" altLang="en-US" dirty="0" err="1">
                <a:solidFill>
                  <a:srgbClr val="FF0000"/>
                </a:solidFill>
              </a:rPr>
              <a:t>jsp:expression</a:t>
            </a:r>
            <a:r>
              <a:rPr lang="pl-PL" altLang="en-US" dirty="0">
                <a:solidFill>
                  <a:srgbClr val="FF0000"/>
                </a:solidFill>
              </a:rPr>
              <a:t>&gt;</a:t>
            </a:r>
          </a:p>
          <a:p>
            <a:pPr lvl="0"/>
            <a:r>
              <a:rPr lang="pl-PL" altLang="en-US" dirty="0" err="1"/>
              <a:t>valid</a:t>
            </a:r>
            <a:r>
              <a:rPr lang="pl-PL" altLang="en-US" dirty="0"/>
              <a:t> </a:t>
            </a:r>
            <a:r>
              <a:rPr lang="pl-PL" altLang="en-US" dirty="0" err="1"/>
              <a:t>output.print</a:t>
            </a:r>
            <a:r>
              <a:rPr lang="pl-PL" altLang="en-US" dirty="0"/>
              <a:t> </a:t>
            </a:r>
            <a:r>
              <a:rPr lang="pl-PL" altLang="en-US" dirty="0" err="1"/>
              <a:t>parameter</a:t>
            </a:r>
            <a:r>
              <a:rPr lang="pl-PL" altLang="en-US" dirty="0"/>
              <a:t> </a:t>
            </a:r>
            <a:r>
              <a:rPr lang="pl-PL" altLang="en-US" dirty="0" smtClean="0">
                <a:solidFill>
                  <a:srgbClr val="FF0000"/>
                </a:solidFill>
              </a:rPr>
              <a:t>&lt;/</a:t>
            </a:r>
            <a:r>
              <a:rPr lang="pl-PL" altLang="en-US" dirty="0" err="1">
                <a:solidFill>
                  <a:srgbClr val="FF0000"/>
                </a:solidFill>
              </a:rPr>
              <a:t>jsp:expression</a:t>
            </a:r>
            <a:r>
              <a:rPr lang="pl-PL" altLang="en-US" dirty="0">
                <a:solidFill>
                  <a:srgbClr val="FF0000"/>
                </a:solidFill>
              </a:rPr>
              <a:t>&gt;</a:t>
            </a:r>
          </a:p>
          <a:p>
            <a:pPr lvl="0"/>
            <a:r>
              <a:rPr lang="en-US" altLang="en-US" dirty="0" smtClean="0"/>
              <a:t> 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479376" y="4324727"/>
            <a:ext cx="27873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altLang="en-US" b="1" dirty="0" smtClean="0"/>
              <a:t>JSP </a:t>
            </a:r>
            <a:r>
              <a:rPr lang="pl-PL" altLang="en-US" b="1" dirty="0" err="1" smtClean="0"/>
              <a:t>comment</a:t>
            </a:r>
            <a:r>
              <a:rPr lang="pl-PL" altLang="en-US" b="1" dirty="0" smtClean="0"/>
              <a:t>:</a:t>
            </a:r>
            <a:endParaRPr lang="pl-PL" altLang="en-US" b="1" dirty="0"/>
          </a:p>
          <a:p>
            <a:pPr lvl="0"/>
            <a:endParaRPr lang="pl-PL" altLang="en-US" dirty="0" smtClean="0">
              <a:solidFill>
                <a:srgbClr val="FF0000"/>
              </a:solidFill>
            </a:endParaRPr>
          </a:p>
          <a:p>
            <a:pPr lvl="0"/>
            <a:r>
              <a:rPr lang="en-US" altLang="en-US" b="1" dirty="0" smtClean="0">
                <a:solidFill>
                  <a:srgbClr val="FF0000"/>
                </a:solidFill>
              </a:rPr>
              <a:t>&lt;%</a:t>
            </a:r>
            <a:r>
              <a:rPr lang="pl-PL" altLang="en-US" b="1" dirty="0" smtClean="0">
                <a:solidFill>
                  <a:srgbClr val="FF0000"/>
                </a:solidFill>
              </a:rPr>
              <a:t>--</a:t>
            </a:r>
            <a:r>
              <a:rPr lang="en-US" altLang="en-US" b="1" dirty="0" smtClean="0"/>
              <a:t> </a:t>
            </a:r>
            <a:r>
              <a:rPr lang="pl-PL" altLang="en-US" dirty="0" err="1" smtClean="0"/>
              <a:t>ignored</a:t>
            </a:r>
            <a:r>
              <a:rPr lang="pl-PL" altLang="en-US" dirty="0" smtClean="0"/>
              <a:t> by </a:t>
            </a:r>
            <a:r>
              <a:rPr lang="pl-PL" altLang="en-US" dirty="0" err="1" smtClean="0"/>
              <a:t>jsp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engine</a:t>
            </a:r>
            <a:r>
              <a:rPr lang="pl-PL" altLang="en-US" dirty="0" smtClean="0"/>
              <a:t> </a:t>
            </a:r>
            <a:r>
              <a:rPr lang="pl-PL" altLang="en-US" dirty="0" smtClean="0">
                <a:solidFill>
                  <a:srgbClr val="FF0000"/>
                </a:solidFill>
              </a:rPr>
              <a:t>--</a:t>
            </a:r>
            <a:r>
              <a:rPr lang="en-US" altLang="en-US" dirty="0" smtClean="0">
                <a:solidFill>
                  <a:srgbClr val="FF0000"/>
                </a:solidFill>
              </a:rPr>
              <a:t>%&gt;</a:t>
            </a:r>
            <a:endParaRPr lang="pl-PL" altLang="en-US" dirty="0" smtClean="0">
              <a:solidFill>
                <a:srgbClr val="FF0000"/>
              </a:solidFill>
            </a:endParaRPr>
          </a:p>
          <a:p>
            <a:pPr lvl="0"/>
            <a:endParaRPr lang="pl-PL" altLang="en-US" dirty="0" smtClean="0">
              <a:solidFill>
                <a:srgbClr val="FF0000"/>
              </a:solidFill>
            </a:endParaRPr>
          </a:p>
          <a:p>
            <a:pPr lvl="0"/>
            <a:r>
              <a:rPr lang="en-US" altLang="en-US" dirty="0" smtClean="0"/>
              <a:t> 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6672064" y="4317865"/>
            <a:ext cx="460851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altLang="en-US" b="1" dirty="0" smtClean="0"/>
              <a:t>JSP procesor </a:t>
            </a:r>
            <a:r>
              <a:rPr lang="pl-PL" altLang="en-US" b="1" dirty="0" err="1" smtClean="0"/>
              <a:t>directive</a:t>
            </a:r>
            <a:r>
              <a:rPr lang="pl-PL" altLang="en-US" b="1" dirty="0" smtClean="0"/>
              <a:t>:</a:t>
            </a:r>
            <a:endParaRPr lang="pl-PL" altLang="en-US" b="1" dirty="0"/>
          </a:p>
          <a:p>
            <a:pPr lvl="0"/>
            <a:endParaRPr lang="pl-PL" altLang="en-US" dirty="0" smtClean="0">
              <a:solidFill>
                <a:srgbClr val="FF0000"/>
              </a:solidFill>
            </a:endParaRPr>
          </a:p>
          <a:p>
            <a:pPr lvl="0"/>
            <a:r>
              <a:rPr lang="en-US" altLang="en-US" dirty="0" smtClean="0">
                <a:solidFill>
                  <a:srgbClr val="FF0000"/>
                </a:solidFill>
              </a:rPr>
              <a:t>&lt;%</a:t>
            </a:r>
            <a:r>
              <a:rPr lang="pl-PL" altLang="en-US" b="1" dirty="0" smtClean="0">
                <a:solidFill>
                  <a:srgbClr val="FF0000"/>
                </a:solidFill>
              </a:rPr>
              <a:t>@</a:t>
            </a:r>
            <a:r>
              <a:rPr lang="en-US" altLang="en-US" dirty="0" smtClean="0"/>
              <a:t> </a:t>
            </a:r>
            <a:r>
              <a:rPr lang="pl-PL" altLang="en-US" dirty="0" err="1" smtClean="0"/>
              <a:t>directive-name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directive-attributes</a:t>
            </a:r>
            <a:r>
              <a:rPr lang="pl-PL" altLang="en-US" dirty="0" smtClean="0"/>
              <a:t>=”…” </a:t>
            </a:r>
            <a:r>
              <a:rPr lang="en-US" altLang="en-US" dirty="0" smtClean="0">
                <a:solidFill>
                  <a:srgbClr val="FF0000"/>
                </a:solidFill>
              </a:rPr>
              <a:t>%&gt;</a:t>
            </a:r>
            <a:endParaRPr lang="pl-PL" altLang="en-US" dirty="0" smtClean="0">
              <a:solidFill>
                <a:srgbClr val="FF0000"/>
              </a:solidFill>
            </a:endParaRPr>
          </a:p>
          <a:p>
            <a:pPr lvl="0"/>
            <a:endParaRPr lang="pl-PL" altLang="en-US" dirty="0" smtClean="0">
              <a:solidFill>
                <a:srgbClr val="FF0000"/>
              </a:solidFill>
            </a:endParaRPr>
          </a:p>
          <a:p>
            <a:r>
              <a:rPr lang="pl-PL" altLang="en-US" dirty="0" err="1" smtClean="0">
                <a:solidFill>
                  <a:schemeClr val="tx1"/>
                </a:solidFill>
              </a:rPr>
              <a:t>or</a:t>
            </a:r>
            <a:endParaRPr lang="pl-PL" altLang="en-US" dirty="0" smtClean="0">
              <a:solidFill>
                <a:srgbClr val="FF0000"/>
              </a:solidFill>
            </a:endParaRPr>
          </a:p>
          <a:p>
            <a:pPr lvl="0"/>
            <a:endParaRPr lang="pl-PL" altLang="en-US" dirty="0">
              <a:solidFill>
                <a:srgbClr val="FF0000"/>
              </a:solidFill>
            </a:endParaRPr>
          </a:p>
          <a:p>
            <a:pPr lvl="0"/>
            <a:r>
              <a:rPr lang="pl-PL" altLang="en-US" dirty="0">
                <a:solidFill>
                  <a:srgbClr val="FF0000"/>
                </a:solidFill>
              </a:rPr>
              <a:t>&lt;</a:t>
            </a:r>
            <a:r>
              <a:rPr lang="pl-PL" altLang="en-US" dirty="0" err="1" smtClean="0">
                <a:solidFill>
                  <a:srgbClr val="FF0000"/>
                </a:solidFill>
              </a:rPr>
              <a:t>jsp:directive</a:t>
            </a:r>
            <a:r>
              <a:rPr lang="pl-PL" altLang="en-US" sz="2400" b="1" dirty="0" err="1" smtClean="0">
                <a:solidFill>
                  <a:srgbClr val="FF0000"/>
                </a:solidFill>
              </a:rPr>
              <a:t>.</a:t>
            </a:r>
            <a:r>
              <a:rPr lang="pl-PL" altLang="en-US" dirty="0" err="1" smtClean="0"/>
              <a:t>directive-name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directive-attrib</a:t>
            </a:r>
            <a:r>
              <a:rPr lang="pl-PL" altLang="en-US" dirty="0" smtClean="0"/>
              <a:t>=</a:t>
            </a:r>
            <a:r>
              <a:rPr lang="pl-PL" altLang="en-US" dirty="0"/>
              <a:t>”…”</a:t>
            </a:r>
            <a:r>
              <a:rPr lang="pl-PL" altLang="en-US" dirty="0" smtClean="0">
                <a:solidFill>
                  <a:srgbClr val="FF0000"/>
                </a:solidFill>
              </a:rPr>
              <a:t> /&gt;</a:t>
            </a:r>
            <a:endParaRPr lang="pl-PL" altLang="en-US" dirty="0">
              <a:solidFill>
                <a:srgbClr val="FF0000"/>
              </a:solidFill>
            </a:endParaRPr>
          </a:p>
          <a:p>
            <a:pPr lvl="0"/>
            <a:r>
              <a:rPr lang="en-US" altLang="en-US" dirty="0" smtClean="0"/>
              <a:t> 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12" name="Prostokąt 11"/>
          <p:cNvSpPr/>
          <p:nvPr/>
        </p:nvSpPr>
        <p:spPr>
          <a:xfrm>
            <a:off x="479376" y="6349190"/>
            <a:ext cx="64796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/>
              <a:t>Syntax</a:t>
            </a:r>
            <a:r>
              <a:rPr lang="pl-PL" dirty="0" smtClean="0"/>
              <a:t> suport in </a:t>
            </a:r>
            <a:r>
              <a:rPr lang="pl-PL" dirty="0" err="1" smtClean="0"/>
              <a:t>Eclipse</a:t>
            </a:r>
            <a:r>
              <a:rPr lang="pl-PL" dirty="0" smtClean="0"/>
              <a:t> </a:t>
            </a:r>
            <a:r>
              <a:rPr lang="pl-PL" dirty="0" err="1" smtClean="0"/>
              <a:t>after</a:t>
            </a:r>
            <a:r>
              <a:rPr lang="pl-PL" dirty="0" smtClean="0"/>
              <a:t> </a:t>
            </a:r>
            <a:r>
              <a:rPr lang="pl-PL" dirty="0" err="1" smtClean="0"/>
              <a:t>installation</a:t>
            </a:r>
            <a:r>
              <a:rPr lang="pl-PL" dirty="0" smtClean="0"/>
              <a:t> of: </a:t>
            </a:r>
            <a:r>
              <a:rPr lang="en-US" b="1" dirty="0" smtClean="0"/>
              <a:t>http</a:t>
            </a:r>
            <a:r>
              <a:rPr lang="en-US" b="1" dirty="0"/>
              <a:t>://www.eclipse.org/webtools/</a:t>
            </a:r>
          </a:p>
        </p:txBody>
      </p:sp>
    </p:spTree>
    <p:extLst>
      <p:ext uri="{BB962C8B-B14F-4D97-AF65-F5344CB8AC3E}">
        <p14:creationId xmlns:p14="http://schemas.microsoft.com/office/powerpoint/2010/main" val="10970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Implicite </a:t>
            </a:r>
            <a:r>
              <a:rPr lang="pl-PL" dirty="0" err="1" smtClean="0"/>
              <a:t>objects</a:t>
            </a:r>
            <a:endParaRPr lang="en-US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551759"/>
              </p:ext>
            </p:extLst>
          </p:nvPr>
        </p:nvGraphicFramePr>
        <p:xfrm>
          <a:off x="983432" y="1340768"/>
          <a:ext cx="8128000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976131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06572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Jsp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page</a:t>
                      </a:r>
                      <a:r>
                        <a:rPr lang="pl-PL" dirty="0" smtClean="0"/>
                        <a:t>  </a:t>
                      </a:r>
                      <a:r>
                        <a:rPr lang="pl-PL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l-PL" dirty="0" err="1" smtClean="0">
                          <a:solidFill>
                            <a:srgbClr val="FF0000"/>
                          </a:solidFill>
                        </a:rPr>
                        <a:t>keep</a:t>
                      </a:r>
                      <a:r>
                        <a:rPr lang="pl-PL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pl-PL" dirty="0" err="1" smtClean="0">
                          <a:solidFill>
                            <a:srgbClr val="FF0000"/>
                          </a:solidFill>
                        </a:rPr>
                        <a:t>attributes</a:t>
                      </a:r>
                      <a:r>
                        <a:rPr lang="pl-PL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Generated</a:t>
                      </a:r>
                      <a:r>
                        <a:rPr lang="pl-PL" baseline="0" dirty="0" smtClean="0"/>
                        <a:t> Java </a:t>
                      </a:r>
                      <a:r>
                        <a:rPr lang="pl-PL" baseline="0" dirty="0" err="1" smtClean="0"/>
                        <a:t>servlet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26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request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HttpServletRequest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40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HttpServletResponse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83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session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HttpSession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9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application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ServletContext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4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config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ServletConfig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27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09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pageContext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javax.servlet.jsp</a:t>
                      </a:r>
                      <a:r>
                        <a:rPr lang="pl-PL" sz="14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r>
                        <a:rPr lang="en-US" sz="1400" b="1" i="0" u="none" strike="noStrike" cap="none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PageContext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7963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PrintWriter</a:t>
                      </a:r>
                      <a:r>
                        <a:rPr lang="pl-PL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(</a:t>
                      </a:r>
                      <a:r>
                        <a:rPr lang="pl-PL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implements</a:t>
                      </a:r>
                      <a:r>
                        <a:rPr lang="pl-PL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Writer)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6318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pl-PL" dirty="0" smtClean="0"/>
                        <a:t>e</a:t>
                      </a:r>
                      <a:r>
                        <a:rPr lang="en-US" dirty="0" err="1" smtClean="0"/>
                        <a:t>xception</a:t>
                      </a:r>
                      <a:r>
                        <a:rPr lang="pl-PL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Throwable</a:t>
                      </a:r>
                      <a:r>
                        <a:rPr lang="pl-PL" b="1" dirty="0" smtClean="0"/>
                        <a:t>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pl-PL" b="1" dirty="0" err="1" smtClean="0"/>
                        <a:t>awailable</a:t>
                      </a:r>
                      <a:r>
                        <a:rPr lang="pl-PL" b="1" dirty="0" smtClean="0"/>
                        <a:t> </a:t>
                      </a:r>
                      <a:r>
                        <a:rPr lang="pl-PL" b="1" dirty="0" err="1" smtClean="0"/>
                        <a:t>only</a:t>
                      </a:r>
                      <a:r>
                        <a:rPr lang="pl-PL" b="1" dirty="0" smtClean="0"/>
                        <a:t> in error </a:t>
                      </a:r>
                      <a:r>
                        <a:rPr lang="pl-PL" b="1" dirty="0" err="1" smtClean="0"/>
                        <a:t>page</a:t>
                      </a:r>
                      <a:endParaRPr lang="pl-PL" b="1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pl-PL" b="1" dirty="0" err="1" smtClean="0"/>
                        <a:t>Passed</a:t>
                      </a:r>
                      <a:r>
                        <a:rPr lang="pl-PL" b="1" dirty="0" smtClean="0"/>
                        <a:t> by</a:t>
                      </a:r>
                      <a:r>
                        <a:rPr lang="pl-PL" b="1" baseline="0" dirty="0" smtClean="0"/>
                        <a:t> </a:t>
                      </a:r>
                      <a:r>
                        <a:rPr lang="pl-PL" b="1" baseline="0" dirty="0" err="1" smtClean="0"/>
                        <a:t>req</a:t>
                      </a:r>
                      <a:r>
                        <a:rPr lang="pl-PL" b="1" baseline="0" dirty="0" smtClean="0"/>
                        <a:t> </a:t>
                      </a:r>
                      <a:r>
                        <a:rPr lang="pl-PL" b="1" baseline="0" dirty="0" err="1" smtClean="0"/>
                        <a:t>attribute</a:t>
                      </a:r>
                      <a:r>
                        <a:rPr lang="pl-PL" b="1" baseline="0" dirty="0" smtClean="0"/>
                        <a:t> „</a:t>
                      </a:r>
                      <a:r>
                        <a:rPr lang="en-US" dirty="0" err="1" smtClean="0"/>
                        <a:t>javax.servlet.error.exception</a:t>
                      </a:r>
                      <a:r>
                        <a:rPr lang="pl-PL" dirty="0" smtClean="0"/>
                        <a:t>”</a:t>
                      </a:r>
                      <a:endParaRPr lang="en-US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5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42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Dyrektywy</a:t>
            </a:r>
            <a:endParaRPr lang="en-US" dirty="0"/>
          </a:p>
        </p:txBody>
      </p:sp>
      <p:sp>
        <p:nvSpPr>
          <p:cNvPr id="3" name="Prostokąt 2"/>
          <p:cNvSpPr/>
          <p:nvPr/>
        </p:nvSpPr>
        <p:spPr>
          <a:xfrm>
            <a:off x="623392" y="1268760"/>
            <a:ext cx="100811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&lt;%@ </a:t>
            </a:r>
            <a:r>
              <a:rPr lang="en-US" b="1" dirty="0"/>
              <a:t>page</a:t>
            </a:r>
            <a:r>
              <a:rPr lang="en-US" dirty="0"/>
              <a:t> ... </a:t>
            </a:r>
            <a:r>
              <a:rPr lang="en-US" dirty="0" smtClean="0"/>
              <a:t>%&gt;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/>
              <a:t>n</a:t>
            </a:r>
            <a:r>
              <a:rPr lang="pl-PL" dirty="0" smtClean="0"/>
              <a:t>ajważniejsze atrybuty:</a:t>
            </a:r>
          </a:p>
          <a:p>
            <a:r>
              <a:rPr lang="pl-PL" dirty="0"/>
              <a:t>	</a:t>
            </a:r>
            <a:r>
              <a:rPr lang="pl-PL" b="1" dirty="0" err="1" smtClean="0">
                <a:solidFill>
                  <a:srgbClr val="FF0000"/>
                </a:solidFill>
              </a:rPr>
              <a:t>impot</a:t>
            </a:r>
            <a:r>
              <a:rPr lang="pl-PL" b="1" dirty="0" smtClean="0"/>
              <a:t> =</a:t>
            </a:r>
            <a:r>
              <a:rPr lang="en-US" b="1" dirty="0" smtClean="0"/>
              <a:t> "</a:t>
            </a:r>
            <a:r>
              <a:rPr lang="pl-PL" b="1" dirty="0" smtClean="0"/>
              <a:t>&lt;</a:t>
            </a:r>
            <a:r>
              <a:rPr lang="pl-PL" b="1" dirty="0" err="1" smtClean="0"/>
              <a:t>full</a:t>
            </a:r>
            <a:r>
              <a:rPr lang="pl-PL" b="1" dirty="0" smtClean="0"/>
              <a:t> </a:t>
            </a:r>
            <a:r>
              <a:rPr lang="pl-PL" b="1" dirty="0" err="1" smtClean="0"/>
              <a:t>package</a:t>
            </a:r>
            <a:r>
              <a:rPr lang="pl-PL" b="1" dirty="0" smtClean="0"/>
              <a:t> </a:t>
            </a:r>
            <a:r>
              <a:rPr lang="pl-PL" b="1" dirty="0" err="1" smtClean="0"/>
              <a:t>class</a:t>
            </a:r>
            <a:r>
              <a:rPr lang="pl-PL" b="1" dirty="0" smtClean="0"/>
              <a:t> </a:t>
            </a:r>
            <a:r>
              <a:rPr lang="pl-PL" b="1" dirty="0" err="1" smtClean="0"/>
              <a:t>name</a:t>
            </a:r>
            <a:r>
              <a:rPr lang="pl-PL" b="1" dirty="0" smtClean="0"/>
              <a:t>&gt;</a:t>
            </a:r>
            <a:r>
              <a:rPr lang="en-US" b="1" dirty="0" smtClean="0"/>
              <a:t>"</a:t>
            </a:r>
            <a:endParaRPr lang="pl-PL" b="1" dirty="0" smtClean="0"/>
          </a:p>
          <a:p>
            <a:r>
              <a:rPr lang="pl-PL" dirty="0" smtClean="0">
                <a:solidFill>
                  <a:srgbClr val="FF0000"/>
                </a:solidFill>
              </a:rPr>
              <a:t>	i</a:t>
            </a:r>
            <a:r>
              <a:rPr lang="en-US" dirty="0" err="1" smtClean="0">
                <a:solidFill>
                  <a:srgbClr val="FF0000"/>
                </a:solidFill>
              </a:rPr>
              <a:t>sErrorPage</a:t>
            </a:r>
            <a:endParaRPr lang="pl-PL" dirty="0" smtClean="0">
              <a:solidFill>
                <a:srgbClr val="FF0000"/>
              </a:solidFill>
            </a:endParaRPr>
          </a:p>
          <a:p>
            <a:r>
              <a:rPr lang="pl-PL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errorPage</a:t>
            </a:r>
            <a:endParaRPr lang="pl-PL" dirty="0" smtClean="0">
              <a:solidFill>
                <a:srgbClr val="FF0000"/>
              </a:solidFill>
            </a:endParaRPr>
          </a:p>
          <a:p>
            <a:r>
              <a:rPr lang="pl-PL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contentType</a:t>
            </a:r>
            <a:endParaRPr lang="pl-PL" dirty="0" smtClean="0">
              <a:solidFill>
                <a:srgbClr val="FF0000"/>
              </a:solidFill>
            </a:endParaRPr>
          </a:p>
          <a:p>
            <a:r>
              <a:rPr lang="pl-PL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pageEncoding</a:t>
            </a:r>
            <a:endParaRPr lang="pl-PL" dirty="0" smtClean="0">
              <a:solidFill>
                <a:srgbClr val="FF0000"/>
              </a:solidFill>
            </a:endParaRPr>
          </a:p>
          <a:p>
            <a:r>
              <a:rPr lang="pl-PL" dirty="0">
                <a:solidFill>
                  <a:srgbClr val="FF0000"/>
                </a:solidFill>
              </a:rPr>
              <a:t>	</a:t>
            </a:r>
            <a:r>
              <a:rPr lang="pl-PL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pl-PL" dirty="0"/>
              <a:t>	</a:t>
            </a:r>
            <a:endParaRPr lang="pl-PL" dirty="0" smtClean="0"/>
          </a:p>
          <a:p>
            <a:endParaRPr lang="pl-PL" dirty="0"/>
          </a:p>
          <a:p>
            <a:endParaRPr lang="pl-PL" dirty="0"/>
          </a:p>
          <a:p>
            <a:r>
              <a:rPr lang="en-US" dirty="0"/>
              <a:t>&lt;%@ </a:t>
            </a:r>
            <a:r>
              <a:rPr lang="en-US" b="1" dirty="0"/>
              <a:t>include</a:t>
            </a:r>
            <a:r>
              <a:rPr lang="en-US" dirty="0"/>
              <a:t> </a:t>
            </a:r>
            <a:r>
              <a:rPr lang="pl-PL" dirty="0" smtClean="0">
                <a:solidFill>
                  <a:srgbClr val="FF0000"/>
                </a:solidFill>
              </a:rPr>
              <a:t>file</a:t>
            </a:r>
            <a:r>
              <a:rPr lang="pl-PL" dirty="0" smtClean="0"/>
              <a:t>=</a:t>
            </a:r>
            <a:r>
              <a:rPr lang="en-US" dirty="0"/>
              <a:t>"..."</a:t>
            </a:r>
            <a:r>
              <a:rPr lang="en-US" dirty="0" smtClean="0"/>
              <a:t> %&gt;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r>
              <a:rPr lang="en-US" dirty="0"/>
              <a:t>&lt;%@ </a:t>
            </a:r>
            <a:r>
              <a:rPr lang="en-US" b="1" dirty="0" err="1"/>
              <a:t>taglib</a:t>
            </a:r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uri</a:t>
            </a:r>
            <a:r>
              <a:rPr lang="en-US" dirty="0"/>
              <a:t>="..." </a:t>
            </a:r>
            <a:r>
              <a:rPr lang="en-US" dirty="0">
                <a:solidFill>
                  <a:srgbClr val="FF0000"/>
                </a:solidFill>
              </a:rPr>
              <a:t>prefix</a:t>
            </a:r>
            <a:r>
              <a:rPr lang="en-US" dirty="0"/>
              <a:t>="..." </a:t>
            </a:r>
            <a:r>
              <a:rPr lang="en-US" dirty="0" smtClean="0"/>
              <a:t> %&gt;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e.g</a:t>
            </a:r>
            <a:r>
              <a:rPr lang="pl-PL" dirty="0" smtClean="0"/>
              <a:t>. to </a:t>
            </a:r>
            <a:r>
              <a:rPr lang="pl-PL" dirty="0" err="1" smtClean="0"/>
              <a:t>include</a:t>
            </a:r>
            <a:r>
              <a:rPr lang="pl-PL" dirty="0" smtClean="0"/>
              <a:t> </a:t>
            </a:r>
            <a:r>
              <a:rPr lang="pl-PL" dirty="0" smtClean="0">
                <a:solidFill>
                  <a:srgbClr val="FF0000"/>
                </a:solidFill>
              </a:rPr>
              <a:t>J</a:t>
            </a:r>
            <a:r>
              <a:rPr lang="pl-PL" dirty="0" smtClean="0"/>
              <a:t>ava </a:t>
            </a:r>
            <a:r>
              <a:rPr lang="pl-PL" dirty="0" smtClean="0">
                <a:solidFill>
                  <a:srgbClr val="FF0000"/>
                </a:solidFill>
              </a:rPr>
              <a:t>S</a:t>
            </a:r>
            <a:r>
              <a:rPr lang="pl-PL" dirty="0" smtClean="0"/>
              <a:t>tandard </a:t>
            </a:r>
            <a:r>
              <a:rPr lang="pl-PL" dirty="0" smtClean="0">
                <a:solidFill>
                  <a:srgbClr val="FF0000"/>
                </a:solidFill>
              </a:rPr>
              <a:t>T</a:t>
            </a:r>
            <a:r>
              <a:rPr lang="pl-PL" dirty="0" smtClean="0"/>
              <a:t>ag </a:t>
            </a:r>
            <a:r>
              <a:rPr lang="pl-PL" dirty="0" smtClean="0">
                <a:solidFill>
                  <a:srgbClr val="FF0000"/>
                </a:solidFill>
              </a:rPr>
              <a:t>L</a:t>
            </a:r>
            <a:r>
              <a:rPr lang="pl-PL" dirty="0" smtClean="0"/>
              <a:t>ibrary (JSTL)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853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JSP </a:t>
            </a:r>
            <a:r>
              <a:rPr lang="pl-PL" dirty="0" err="1" smtClean="0"/>
              <a:t>actions</a:t>
            </a:r>
            <a:endParaRPr lang="en-US" dirty="0"/>
          </a:p>
        </p:txBody>
      </p:sp>
      <p:sp>
        <p:nvSpPr>
          <p:cNvPr id="4" name="Prostokąt 3"/>
          <p:cNvSpPr/>
          <p:nvPr/>
        </p:nvSpPr>
        <p:spPr>
          <a:xfrm>
            <a:off x="551384" y="1364619"/>
            <a:ext cx="1614545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pl-PL" b="1" dirty="0" err="1" smtClean="0"/>
              <a:t>Page</a:t>
            </a:r>
            <a:r>
              <a:rPr lang="pl-PL" b="1" dirty="0" smtClean="0"/>
              <a:t> </a:t>
            </a:r>
            <a:r>
              <a:rPr lang="pl-PL" b="1" dirty="0" err="1" smtClean="0"/>
              <a:t>navigation</a:t>
            </a:r>
            <a:r>
              <a:rPr lang="pl-PL" b="1" dirty="0" smtClean="0"/>
              <a:t>:</a:t>
            </a:r>
          </a:p>
          <a:p>
            <a:pPr fontAlgn="t"/>
            <a:endParaRPr lang="pl-PL" dirty="0" smtClean="0"/>
          </a:p>
          <a:p>
            <a:pPr fontAlgn="t"/>
            <a:r>
              <a:rPr lang="en-US" dirty="0" err="1" smtClean="0"/>
              <a:t>jsp:include</a:t>
            </a:r>
            <a:endParaRPr lang="pl-PL" dirty="0" smtClean="0"/>
          </a:p>
          <a:p>
            <a:pPr fontAlgn="t"/>
            <a:r>
              <a:rPr lang="en-US" dirty="0" err="1"/>
              <a:t>jsp:forward</a:t>
            </a:r>
            <a:endParaRPr lang="en-US" dirty="0"/>
          </a:p>
          <a:p>
            <a:pPr fontAlgn="t"/>
            <a:endParaRPr lang="en-US" dirty="0"/>
          </a:p>
        </p:txBody>
      </p:sp>
      <p:sp>
        <p:nvSpPr>
          <p:cNvPr id="5" name="Prostokąt 4"/>
          <p:cNvSpPr/>
          <p:nvPr/>
        </p:nvSpPr>
        <p:spPr>
          <a:xfrm>
            <a:off x="551384" y="3231246"/>
            <a:ext cx="251408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pl-PL" b="1" dirty="0" smtClean="0"/>
              <a:t>Java bean management:</a:t>
            </a:r>
          </a:p>
          <a:p>
            <a:pPr fontAlgn="t"/>
            <a:endParaRPr lang="pl-PL" dirty="0" smtClean="0"/>
          </a:p>
          <a:p>
            <a:pPr fontAlgn="t"/>
            <a:r>
              <a:rPr lang="en-US" dirty="0" err="1" smtClean="0"/>
              <a:t>jsp:useBean</a:t>
            </a:r>
            <a:endParaRPr lang="pl-PL" dirty="0" smtClean="0"/>
          </a:p>
          <a:p>
            <a:pPr fontAlgn="t"/>
            <a:r>
              <a:rPr lang="en-US" dirty="0" err="1" smtClean="0"/>
              <a:t>jsp:setProperty</a:t>
            </a:r>
            <a:endParaRPr lang="pl-PL" dirty="0" smtClean="0"/>
          </a:p>
          <a:p>
            <a:pPr fontAlgn="t"/>
            <a:r>
              <a:rPr lang="en-US" dirty="0" err="1"/>
              <a:t>jsp:getProperty</a:t>
            </a:r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</p:txBody>
      </p:sp>
      <p:sp>
        <p:nvSpPr>
          <p:cNvPr id="6" name="Prostokąt 5"/>
          <p:cNvSpPr/>
          <p:nvPr/>
        </p:nvSpPr>
        <p:spPr>
          <a:xfrm>
            <a:off x="551384" y="5159428"/>
            <a:ext cx="21602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pl-PL" b="1" dirty="0"/>
              <a:t>B</a:t>
            </a:r>
            <a:r>
              <a:rPr lang="en-US" b="1" dirty="0" err="1" smtClean="0"/>
              <a:t>rowser</a:t>
            </a:r>
            <a:r>
              <a:rPr lang="en-US" b="1" dirty="0" smtClean="0"/>
              <a:t>-specific code</a:t>
            </a:r>
            <a:r>
              <a:rPr lang="pl-PL" b="1" dirty="0" smtClean="0"/>
              <a:t>:</a:t>
            </a:r>
          </a:p>
          <a:p>
            <a:pPr fontAlgn="t"/>
            <a:endParaRPr lang="pl-PL" dirty="0" smtClean="0"/>
          </a:p>
          <a:p>
            <a:pPr fontAlgn="t"/>
            <a:r>
              <a:rPr lang="en-US" dirty="0" err="1" smtClean="0"/>
              <a:t>jsp:plugin</a:t>
            </a:r>
            <a:endParaRPr lang="en-US" dirty="0"/>
          </a:p>
        </p:txBody>
      </p:sp>
      <p:sp>
        <p:nvSpPr>
          <p:cNvPr id="7" name="Prostokąt 6"/>
          <p:cNvSpPr/>
          <p:nvPr/>
        </p:nvSpPr>
        <p:spPr>
          <a:xfrm>
            <a:off x="6023992" y="1364618"/>
            <a:ext cx="38884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pl-PL" b="1" dirty="0" err="1" smtClean="0"/>
              <a:t>Dynamic</a:t>
            </a:r>
            <a:r>
              <a:rPr lang="pl-PL" b="1" dirty="0" smtClean="0"/>
              <a:t> XML </a:t>
            </a:r>
            <a:r>
              <a:rPr lang="pl-PL" b="1" dirty="0" err="1" smtClean="0"/>
              <a:t>generation</a:t>
            </a:r>
            <a:r>
              <a:rPr lang="pl-PL" b="1" dirty="0" smtClean="0"/>
              <a:t>:</a:t>
            </a:r>
          </a:p>
          <a:p>
            <a:pPr fontAlgn="t"/>
            <a:endParaRPr lang="pl-PL" dirty="0"/>
          </a:p>
          <a:p>
            <a:pPr fontAlgn="t"/>
            <a:r>
              <a:rPr lang="en-US" dirty="0" err="1" smtClean="0"/>
              <a:t>jsp:element</a:t>
            </a:r>
            <a:endParaRPr lang="pl-PL" dirty="0" smtClean="0"/>
          </a:p>
          <a:p>
            <a:pPr fontAlgn="t"/>
            <a:r>
              <a:rPr lang="en-US" dirty="0" err="1" smtClean="0"/>
              <a:t>jsp:attribute</a:t>
            </a:r>
            <a:endParaRPr lang="pl-PL" dirty="0" smtClean="0"/>
          </a:p>
          <a:p>
            <a:pPr fontAlgn="t"/>
            <a:r>
              <a:rPr lang="en-US" dirty="0" err="1"/>
              <a:t>jsp:body</a:t>
            </a:r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</p:txBody>
      </p:sp>
      <p:sp>
        <p:nvSpPr>
          <p:cNvPr id="8" name="Prostokąt 7"/>
          <p:cNvSpPr/>
          <p:nvPr/>
        </p:nvSpPr>
        <p:spPr>
          <a:xfrm>
            <a:off x="6023992" y="3234029"/>
            <a:ext cx="33123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pl-PL" b="1" dirty="0" smtClean="0"/>
              <a:t>JSP </a:t>
            </a:r>
            <a:r>
              <a:rPr lang="pl-PL" b="1" dirty="0" err="1" smtClean="0"/>
              <a:t>template</a:t>
            </a:r>
            <a:r>
              <a:rPr lang="pl-PL" b="1" dirty="0" smtClean="0"/>
              <a:t> (</a:t>
            </a:r>
            <a:r>
              <a:rPr lang="pl-PL" b="1" dirty="0" err="1" smtClean="0"/>
              <a:t>text</a:t>
            </a:r>
            <a:r>
              <a:rPr lang="pl-PL" b="1" dirty="0" smtClean="0"/>
              <a:t> + EL):</a:t>
            </a:r>
          </a:p>
          <a:p>
            <a:pPr fontAlgn="t"/>
            <a:endParaRPr lang="pl-PL" dirty="0" smtClean="0"/>
          </a:p>
          <a:p>
            <a:pPr fontAlgn="t"/>
            <a:r>
              <a:rPr lang="pl-PL" dirty="0" smtClean="0"/>
              <a:t>j</a:t>
            </a:r>
            <a:r>
              <a:rPr lang="en-US" dirty="0" err="1" smtClean="0"/>
              <a:t>sp:text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bean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623392" y="1700808"/>
            <a:ext cx="86885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smtClean="0"/>
              <a:t>Java bean = </a:t>
            </a:r>
            <a:r>
              <a:rPr lang="pl-PL" sz="2800" dirty="0" err="1" smtClean="0"/>
              <a:t>java</a:t>
            </a:r>
            <a:r>
              <a:rPr lang="pl-PL" sz="2800" dirty="0" smtClean="0"/>
              <a:t> </a:t>
            </a:r>
            <a:r>
              <a:rPr lang="pl-PL" sz="2800" dirty="0" err="1" smtClean="0"/>
              <a:t>class</a:t>
            </a:r>
            <a:r>
              <a:rPr lang="pl-PL" sz="2800" dirty="0" smtClean="0"/>
              <a:t> </a:t>
            </a:r>
            <a:r>
              <a:rPr lang="pl-PL" sz="2800" dirty="0" err="1" smtClean="0"/>
              <a:t>which</a:t>
            </a:r>
            <a:r>
              <a:rPr lang="pl-PL" sz="2800" dirty="0" smtClean="0"/>
              <a:t>:</a:t>
            </a:r>
          </a:p>
          <a:p>
            <a:endParaRPr lang="pl-PL" sz="2800" dirty="0" smtClean="0"/>
          </a:p>
          <a:p>
            <a:pPr marL="342900" indent="-342900">
              <a:buAutoNum type="arabicPeriod"/>
            </a:pPr>
            <a:r>
              <a:rPr lang="pl-PL" sz="2800" dirty="0" smtClean="0"/>
              <a:t>Has </a:t>
            </a:r>
            <a:r>
              <a:rPr lang="pl-PL" sz="2800" dirty="0" err="1"/>
              <a:t>d</a:t>
            </a:r>
            <a:r>
              <a:rPr lang="pl-PL" sz="2800" dirty="0" err="1" smtClean="0"/>
              <a:t>efault</a:t>
            </a:r>
            <a:r>
              <a:rPr lang="pl-PL" sz="2800" dirty="0" smtClean="0"/>
              <a:t> </a:t>
            </a:r>
            <a:r>
              <a:rPr lang="pl-PL" sz="2800" dirty="0" err="1" smtClean="0"/>
              <a:t>constructor</a:t>
            </a:r>
            <a:endParaRPr lang="pl-PL" sz="2800" dirty="0" smtClean="0"/>
          </a:p>
          <a:p>
            <a:pPr marL="342900" indent="-342900">
              <a:buAutoNum type="arabicPeriod"/>
            </a:pPr>
            <a:r>
              <a:rPr lang="pl-PL" sz="2800" dirty="0" err="1" smtClean="0"/>
              <a:t>Implements</a:t>
            </a:r>
            <a:r>
              <a:rPr lang="pl-PL" sz="2800" dirty="0" smtClean="0"/>
              <a:t> </a:t>
            </a:r>
            <a:r>
              <a:rPr lang="pl-PL" sz="2800" dirty="0" err="1" smtClean="0"/>
              <a:t>serializable</a:t>
            </a:r>
            <a:endParaRPr lang="pl-PL" sz="2800" dirty="0" smtClean="0"/>
          </a:p>
          <a:p>
            <a:pPr marL="342900" indent="-342900">
              <a:buAutoNum type="arabicPeriod"/>
            </a:pPr>
            <a:r>
              <a:rPr lang="pl-PL" sz="2800" dirty="0" err="1" smtClean="0"/>
              <a:t>Implements</a:t>
            </a:r>
            <a:r>
              <a:rPr lang="pl-PL" sz="2800" dirty="0" smtClean="0"/>
              <a:t> </a:t>
            </a:r>
            <a:r>
              <a:rPr lang="pl-PL" sz="2800" dirty="0" err="1" smtClean="0"/>
              <a:t>getters</a:t>
            </a:r>
            <a:r>
              <a:rPr lang="pl-PL" sz="2800" dirty="0" smtClean="0"/>
              <a:t>/</a:t>
            </a:r>
            <a:r>
              <a:rPr lang="pl-PL" sz="2800" dirty="0" err="1" smtClean="0"/>
              <a:t>setters</a:t>
            </a:r>
            <a:r>
              <a:rPr lang="pl-PL" sz="2800" dirty="0" smtClean="0"/>
              <a:t> (</a:t>
            </a:r>
            <a:r>
              <a:rPr lang="pl-PL" sz="2800" dirty="0" err="1" smtClean="0"/>
              <a:t>java</a:t>
            </a:r>
            <a:r>
              <a:rPr lang="pl-PL" sz="2800" dirty="0" smtClean="0"/>
              <a:t> </a:t>
            </a:r>
            <a:r>
              <a:rPr lang="pl-PL" sz="2800" dirty="0" err="1" smtClean="0"/>
              <a:t>naming</a:t>
            </a:r>
            <a:r>
              <a:rPr lang="pl-PL" sz="2800" dirty="0" smtClean="0"/>
              <a:t> </a:t>
            </a:r>
            <a:r>
              <a:rPr lang="pl-PL" sz="2800" dirty="0" err="1" smtClean="0"/>
              <a:t>convetion</a:t>
            </a:r>
            <a:r>
              <a:rPr lang="pl-PL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516305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sdacademy.pl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5246</TotalTime>
  <Words>433</Words>
  <Application>Microsoft Office PowerPoint</Application>
  <PresentationFormat>Panoramiczny</PresentationFormat>
  <Paragraphs>200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Geo</vt:lpstr>
      <vt:lpstr>Calibri</vt:lpstr>
      <vt:lpstr>Motyw sdacademy.pl</vt:lpstr>
      <vt:lpstr>Technologia Java Server Pages (JSP)</vt:lpstr>
      <vt:lpstr>Agenda</vt:lpstr>
      <vt:lpstr>Java Server Pages (JSP) - koncept</vt:lpstr>
      <vt:lpstr>JSP lifecycle (cykl życia) – JSP page jako servlet</vt:lpstr>
      <vt:lpstr>Podstawowe elementy składni</vt:lpstr>
      <vt:lpstr>Implicite objects</vt:lpstr>
      <vt:lpstr>Dyrektywy</vt:lpstr>
      <vt:lpstr>JSP actions</vt:lpstr>
      <vt:lpstr>Java bean</vt:lpstr>
      <vt:lpstr>JSP Expression language  (currently part of JSP API)</vt:lpstr>
      <vt:lpstr>EL operacje</vt:lpstr>
      <vt:lpstr>JSP Standard Tag Library (JSTL)</vt:lpstr>
      <vt:lpstr>JSTL – maven dependencies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poziom średnio-zaawansowany</dc:title>
  <dc:creator>death</dc:creator>
  <cp:lastModifiedBy>death</cp:lastModifiedBy>
  <cp:revision>702</cp:revision>
  <dcterms:modified xsi:type="dcterms:W3CDTF">2016-11-30T18:21:02Z</dcterms:modified>
</cp:coreProperties>
</file>