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36"/>
  </p:notesMasterIdLst>
  <p:sldIdLst>
    <p:sldId id="258" r:id="rId2"/>
    <p:sldId id="292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93" r:id="rId21"/>
    <p:sldId id="294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embeddedFontLst>
    <p:embeddedFont>
      <p:font typeface="Geo" panose="020B0604020202020204"/>
      <p:regular r:id="rId37"/>
      <p: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5A154-A962-458A-9F0C-8D87F9EBBC3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80FEA35-8083-4E16-9A1E-3656A2FC160A}">
      <dgm:prSet phldrT="[Tekst]" custT="1"/>
      <dgm:spPr/>
      <dgm:t>
        <a:bodyPr/>
        <a:lstStyle/>
        <a:p>
          <a:r>
            <a:rPr lang="en-US" sz="1700" dirty="0" smtClean="0"/>
            <a:t>Files (.class, pics, xml,  </a:t>
          </a:r>
          <a:r>
            <a:rPr lang="en-US" sz="1700" dirty="0" err="1" smtClean="0"/>
            <a:t>xhtml</a:t>
          </a:r>
          <a:r>
            <a:rPr lang="en-US" sz="1700" dirty="0" smtClean="0"/>
            <a:t>, etc.)</a:t>
          </a:r>
        </a:p>
        <a:p>
          <a:r>
            <a:rPr lang="en-US" sz="1600" b="1" dirty="0" smtClean="0">
              <a:solidFill>
                <a:schemeClr val="bg1"/>
              </a:solidFill>
            </a:rPr>
            <a:t>META-INF directory (metadata files)</a:t>
          </a:r>
          <a:endParaRPr lang="pl-PL" sz="1600" b="1" dirty="0">
            <a:solidFill>
              <a:schemeClr val="bg1"/>
            </a:solidFill>
          </a:endParaRPr>
        </a:p>
      </dgm:t>
    </dgm:pt>
    <dgm:pt modelId="{9AE7FF32-2DCC-4EA8-9DFE-20A4C79F1255}" type="parTrans" cxnId="{0A47EF0D-E353-477B-AAD0-3A16EF13100B}">
      <dgm:prSet/>
      <dgm:spPr/>
      <dgm:t>
        <a:bodyPr/>
        <a:lstStyle/>
        <a:p>
          <a:endParaRPr lang="pl-PL"/>
        </a:p>
      </dgm:t>
    </dgm:pt>
    <dgm:pt modelId="{AB9282D7-D7F1-48FE-B12E-24A4302ED420}" type="sibTrans" cxnId="{0A47EF0D-E353-477B-AAD0-3A16EF13100B}">
      <dgm:prSet/>
      <dgm:spPr/>
      <dgm:t>
        <a:bodyPr/>
        <a:lstStyle/>
        <a:p>
          <a:endParaRPr lang="pl-PL"/>
        </a:p>
      </dgm:t>
    </dgm:pt>
    <dgm:pt modelId="{C6810E88-1AD3-4C44-A34A-181782295BA5}">
      <dgm:prSet phldrT="[Tekst]"/>
      <dgm:spPr/>
      <dgm:t>
        <a:bodyPr/>
        <a:lstStyle/>
        <a:p>
          <a:r>
            <a:rPr lang="en-US" dirty="0" smtClean="0"/>
            <a:t>ZIP (optional compression)</a:t>
          </a:r>
          <a:endParaRPr lang="pl-PL" dirty="0"/>
        </a:p>
      </dgm:t>
    </dgm:pt>
    <dgm:pt modelId="{5ACA139F-83CD-4E79-880C-E3BF06173054}" type="parTrans" cxnId="{4DFDACA4-40B6-4BF1-8079-5ACD87223F84}">
      <dgm:prSet/>
      <dgm:spPr/>
      <dgm:t>
        <a:bodyPr/>
        <a:lstStyle/>
        <a:p>
          <a:endParaRPr lang="pl-PL"/>
        </a:p>
      </dgm:t>
    </dgm:pt>
    <dgm:pt modelId="{CBD51ED6-6ABC-4BDE-9368-D1BB871691D0}" type="sibTrans" cxnId="{4DFDACA4-40B6-4BF1-8079-5ACD87223F84}">
      <dgm:prSet/>
      <dgm:spPr/>
      <dgm:t>
        <a:bodyPr/>
        <a:lstStyle/>
        <a:p>
          <a:endParaRPr lang="pl-PL"/>
        </a:p>
      </dgm:t>
    </dgm:pt>
    <dgm:pt modelId="{A0A3EB86-FE5F-41F1-9059-FC26164C2B08}">
      <dgm:prSet phldrT="[Tekst]"/>
      <dgm:spPr/>
      <dgm:t>
        <a:bodyPr/>
        <a:lstStyle/>
        <a:p>
          <a:r>
            <a:rPr lang="en-US" dirty="0" smtClean="0"/>
            <a:t>JAR</a:t>
          </a:r>
          <a:endParaRPr lang="pl-PL" dirty="0"/>
        </a:p>
      </dgm:t>
    </dgm:pt>
    <dgm:pt modelId="{4845F78C-361A-4E51-9E69-B5B5B85CB6F9}" type="parTrans" cxnId="{1C013F5A-0BE6-4169-B38F-BCF9B5FBEEBE}">
      <dgm:prSet/>
      <dgm:spPr/>
      <dgm:t>
        <a:bodyPr/>
        <a:lstStyle/>
        <a:p>
          <a:endParaRPr lang="pl-PL"/>
        </a:p>
      </dgm:t>
    </dgm:pt>
    <dgm:pt modelId="{AF904BA3-B621-479A-B830-CE3116DCDEAF}" type="sibTrans" cxnId="{1C013F5A-0BE6-4169-B38F-BCF9B5FBEEBE}">
      <dgm:prSet/>
      <dgm:spPr/>
      <dgm:t>
        <a:bodyPr/>
        <a:lstStyle/>
        <a:p>
          <a:endParaRPr lang="pl-PL"/>
        </a:p>
      </dgm:t>
    </dgm:pt>
    <dgm:pt modelId="{D9EA3776-6421-46E1-B809-B5205AADCCF2}" type="pres">
      <dgm:prSet presAssocID="{9CE5A154-A962-458A-9F0C-8D87F9EBBC34}" presName="Name0" presStyleCnt="0">
        <dgm:presLayoutVars>
          <dgm:dir/>
          <dgm:resizeHandles val="exact"/>
        </dgm:presLayoutVars>
      </dgm:prSet>
      <dgm:spPr/>
    </dgm:pt>
    <dgm:pt modelId="{35C0A616-94C5-412A-8237-9A2DE1DEC652}" type="pres">
      <dgm:prSet presAssocID="{F80FEA35-8083-4E16-9A1E-3656A2FC160A}" presName="node" presStyleLbl="node1" presStyleIdx="0" presStyleCnt="3" custScaleX="410530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5C3519CA-B3AB-45D4-8FE4-E2C77746104C}" type="pres">
      <dgm:prSet presAssocID="{AB9282D7-D7F1-48FE-B12E-24A4302ED420}" presName="sibTrans" presStyleLbl="sibTrans2D1" presStyleIdx="0" presStyleCnt="2"/>
      <dgm:spPr/>
      <dgm:t>
        <a:bodyPr/>
        <a:lstStyle/>
        <a:p>
          <a:endParaRPr lang="pl-PL"/>
        </a:p>
      </dgm:t>
    </dgm:pt>
    <dgm:pt modelId="{845B281D-73AE-4B09-9104-79391B33AD8A}" type="pres">
      <dgm:prSet presAssocID="{AB9282D7-D7F1-48FE-B12E-24A4302ED420}" presName="connectorText" presStyleLbl="sibTrans2D1" presStyleIdx="0" presStyleCnt="2"/>
      <dgm:spPr/>
      <dgm:t>
        <a:bodyPr/>
        <a:lstStyle/>
        <a:p>
          <a:endParaRPr lang="pl-PL"/>
        </a:p>
      </dgm:t>
    </dgm:pt>
    <dgm:pt modelId="{A1207D37-CD80-4E5C-9A8D-7D8A6217B7C5}" type="pres">
      <dgm:prSet presAssocID="{C6810E88-1AD3-4C44-A34A-181782295BA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5441229-3D6D-423D-A87D-57BC7FB122A2}" type="pres">
      <dgm:prSet presAssocID="{CBD51ED6-6ABC-4BDE-9368-D1BB871691D0}" presName="sibTrans" presStyleLbl="sibTrans2D1" presStyleIdx="1" presStyleCnt="2"/>
      <dgm:spPr/>
      <dgm:t>
        <a:bodyPr/>
        <a:lstStyle/>
        <a:p>
          <a:endParaRPr lang="pl-PL"/>
        </a:p>
      </dgm:t>
    </dgm:pt>
    <dgm:pt modelId="{9054D4FD-2D34-42EB-8F92-C84CBFE9C720}" type="pres">
      <dgm:prSet presAssocID="{CBD51ED6-6ABC-4BDE-9368-D1BB871691D0}" presName="connectorText" presStyleLbl="sibTrans2D1" presStyleIdx="1" presStyleCnt="2"/>
      <dgm:spPr/>
      <dgm:t>
        <a:bodyPr/>
        <a:lstStyle/>
        <a:p>
          <a:endParaRPr lang="pl-PL"/>
        </a:p>
      </dgm:t>
    </dgm:pt>
    <dgm:pt modelId="{63B668D2-DC7A-4AB2-B451-572E9619CD04}" type="pres">
      <dgm:prSet presAssocID="{A0A3EB86-FE5F-41F1-9059-FC26164C2B0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09213BDF-F716-4ED3-A591-6B2879A7D25B}" type="presOf" srcId="{CBD51ED6-6ABC-4BDE-9368-D1BB871691D0}" destId="{9054D4FD-2D34-42EB-8F92-C84CBFE9C720}" srcOrd="1" destOrd="0" presId="urn:microsoft.com/office/officeart/2005/8/layout/process1"/>
    <dgm:cxn modelId="{4DFDACA4-40B6-4BF1-8079-5ACD87223F84}" srcId="{9CE5A154-A962-458A-9F0C-8D87F9EBBC34}" destId="{C6810E88-1AD3-4C44-A34A-181782295BA5}" srcOrd="1" destOrd="0" parTransId="{5ACA139F-83CD-4E79-880C-E3BF06173054}" sibTransId="{CBD51ED6-6ABC-4BDE-9368-D1BB871691D0}"/>
    <dgm:cxn modelId="{ED7F5CEC-6A79-41B3-928D-43A8591371CB}" type="presOf" srcId="{A0A3EB86-FE5F-41F1-9059-FC26164C2B08}" destId="{63B668D2-DC7A-4AB2-B451-572E9619CD04}" srcOrd="0" destOrd="0" presId="urn:microsoft.com/office/officeart/2005/8/layout/process1"/>
    <dgm:cxn modelId="{0A47EF0D-E353-477B-AAD0-3A16EF13100B}" srcId="{9CE5A154-A962-458A-9F0C-8D87F9EBBC34}" destId="{F80FEA35-8083-4E16-9A1E-3656A2FC160A}" srcOrd="0" destOrd="0" parTransId="{9AE7FF32-2DCC-4EA8-9DFE-20A4C79F1255}" sibTransId="{AB9282D7-D7F1-48FE-B12E-24A4302ED420}"/>
    <dgm:cxn modelId="{1C013F5A-0BE6-4169-B38F-BCF9B5FBEEBE}" srcId="{9CE5A154-A962-458A-9F0C-8D87F9EBBC34}" destId="{A0A3EB86-FE5F-41F1-9059-FC26164C2B08}" srcOrd="2" destOrd="0" parTransId="{4845F78C-361A-4E51-9E69-B5B5B85CB6F9}" sibTransId="{AF904BA3-B621-479A-B830-CE3116DCDEAF}"/>
    <dgm:cxn modelId="{CA3156A5-EC34-4A3F-948B-8D5004887F0D}" type="presOf" srcId="{C6810E88-1AD3-4C44-A34A-181782295BA5}" destId="{A1207D37-CD80-4E5C-9A8D-7D8A6217B7C5}" srcOrd="0" destOrd="0" presId="urn:microsoft.com/office/officeart/2005/8/layout/process1"/>
    <dgm:cxn modelId="{B85D8C12-930D-4E30-AD36-C62A96826C1D}" type="presOf" srcId="{9CE5A154-A962-458A-9F0C-8D87F9EBBC34}" destId="{D9EA3776-6421-46E1-B809-B5205AADCCF2}" srcOrd="0" destOrd="0" presId="urn:microsoft.com/office/officeart/2005/8/layout/process1"/>
    <dgm:cxn modelId="{4F5BED4F-21A1-4489-9D2F-8A564BD5D459}" type="presOf" srcId="{CBD51ED6-6ABC-4BDE-9368-D1BB871691D0}" destId="{D5441229-3D6D-423D-A87D-57BC7FB122A2}" srcOrd="0" destOrd="0" presId="urn:microsoft.com/office/officeart/2005/8/layout/process1"/>
    <dgm:cxn modelId="{9C6BABF8-3F97-486B-BF42-23F8A575B1AA}" type="presOf" srcId="{AB9282D7-D7F1-48FE-B12E-24A4302ED420}" destId="{845B281D-73AE-4B09-9104-79391B33AD8A}" srcOrd="1" destOrd="0" presId="urn:microsoft.com/office/officeart/2005/8/layout/process1"/>
    <dgm:cxn modelId="{E1C99D66-DB99-4E03-8DF3-6C58F1072284}" type="presOf" srcId="{F80FEA35-8083-4E16-9A1E-3656A2FC160A}" destId="{35C0A616-94C5-412A-8237-9A2DE1DEC652}" srcOrd="0" destOrd="0" presId="urn:microsoft.com/office/officeart/2005/8/layout/process1"/>
    <dgm:cxn modelId="{20B7A04F-F9C8-4D3A-9543-E85BFE10DE3A}" type="presOf" srcId="{AB9282D7-D7F1-48FE-B12E-24A4302ED420}" destId="{5C3519CA-B3AB-45D4-8FE4-E2C77746104C}" srcOrd="0" destOrd="0" presId="urn:microsoft.com/office/officeart/2005/8/layout/process1"/>
    <dgm:cxn modelId="{79A147A4-A939-40F3-B955-82C61D9FE531}" type="presParOf" srcId="{D9EA3776-6421-46E1-B809-B5205AADCCF2}" destId="{35C0A616-94C5-412A-8237-9A2DE1DEC652}" srcOrd="0" destOrd="0" presId="urn:microsoft.com/office/officeart/2005/8/layout/process1"/>
    <dgm:cxn modelId="{51F40630-A9DF-442F-BAF6-1C7B109FB538}" type="presParOf" srcId="{D9EA3776-6421-46E1-B809-B5205AADCCF2}" destId="{5C3519CA-B3AB-45D4-8FE4-E2C77746104C}" srcOrd="1" destOrd="0" presId="urn:microsoft.com/office/officeart/2005/8/layout/process1"/>
    <dgm:cxn modelId="{8A1C8885-65FA-4E64-936D-20CE373D61FF}" type="presParOf" srcId="{5C3519CA-B3AB-45D4-8FE4-E2C77746104C}" destId="{845B281D-73AE-4B09-9104-79391B33AD8A}" srcOrd="0" destOrd="0" presId="urn:microsoft.com/office/officeart/2005/8/layout/process1"/>
    <dgm:cxn modelId="{EAC6B707-6B7C-40F1-8058-40DBBC5EA8F0}" type="presParOf" srcId="{D9EA3776-6421-46E1-B809-B5205AADCCF2}" destId="{A1207D37-CD80-4E5C-9A8D-7D8A6217B7C5}" srcOrd="2" destOrd="0" presId="urn:microsoft.com/office/officeart/2005/8/layout/process1"/>
    <dgm:cxn modelId="{821F2898-311F-40A1-A96C-F5F8A0F89D20}" type="presParOf" srcId="{D9EA3776-6421-46E1-B809-B5205AADCCF2}" destId="{D5441229-3D6D-423D-A87D-57BC7FB122A2}" srcOrd="3" destOrd="0" presId="urn:microsoft.com/office/officeart/2005/8/layout/process1"/>
    <dgm:cxn modelId="{6D06741E-38F1-4998-9F55-4DBF1400F202}" type="presParOf" srcId="{D5441229-3D6D-423D-A87D-57BC7FB122A2}" destId="{9054D4FD-2D34-42EB-8F92-C84CBFE9C720}" srcOrd="0" destOrd="0" presId="urn:microsoft.com/office/officeart/2005/8/layout/process1"/>
    <dgm:cxn modelId="{077442BE-3F3F-4169-A9DE-1C00B3C5B8DF}" type="presParOf" srcId="{D9EA3776-6421-46E1-B809-B5205AADCCF2}" destId="{63B668D2-DC7A-4AB2-B451-572E9619CD0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0A616-94C5-412A-8237-9A2DE1DEC652}">
      <dsp:nvSpPr>
        <dsp:cNvPr id="0" name=""/>
        <dsp:cNvSpPr/>
      </dsp:nvSpPr>
      <dsp:spPr>
        <a:xfrm>
          <a:off x="5253" y="591255"/>
          <a:ext cx="4955928" cy="1166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Files (.class, pics, xml,  </a:t>
          </a:r>
          <a:r>
            <a:rPr lang="en-US" sz="1700" kern="1200" dirty="0" err="1" smtClean="0"/>
            <a:t>xhtml</a:t>
          </a:r>
          <a:r>
            <a:rPr lang="en-US" sz="1700" kern="1200" dirty="0" smtClean="0"/>
            <a:t>, etc.)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META-INF directory (metadata files)</a:t>
          </a:r>
          <a:endParaRPr lang="pl-PL" sz="1600" b="1" kern="1200" dirty="0">
            <a:solidFill>
              <a:schemeClr val="bg1"/>
            </a:solidFill>
          </a:endParaRPr>
        </a:p>
      </dsp:txBody>
      <dsp:txXfrm>
        <a:off x="39429" y="625431"/>
        <a:ext cx="4887576" cy="1098492"/>
      </dsp:txXfrm>
    </dsp:sp>
    <dsp:sp modelId="{5C3519CA-B3AB-45D4-8FE4-E2C77746104C}">
      <dsp:nvSpPr>
        <dsp:cNvPr id="0" name=""/>
        <dsp:cNvSpPr/>
      </dsp:nvSpPr>
      <dsp:spPr>
        <a:xfrm>
          <a:off x="5081901" y="1024984"/>
          <a:ext cx="255926" cy="2993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100" kern="1200"/>
        </a:p>
      </dsp:txBody>
      <dsp:txXfrm>
        <a:off x="5081901" y="1084861"/>
        <a:ext cx="179148" cy="179632"/>
      </dsp:txXfrm>
    </dsp:sp>
    <dsp:sp modelId="{A1207D37-CD80-4E5C-9A8D-7D8A6217B7C5}">
      <dsp:nvSpPr>
        <dsp:cNvPr id="0" name=""/>
        <dsp:cNvSpPr/>
      </dsp:nvSpPr>
      <dsp:spPr>
        <a:xfrm>
          <a:off x="5444062" y="591255"/>
          <a:ext cx="1207202" cy="1166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ZIP (optional compression)</a:t>
          </a:r>
          <a:endParaRPr lang="pl-PL" sz="1300" kern="1200" dirty="0"/>
        </a:p>
      </dsp:txBody>
      <dsp:txXfrm>
        <a:off x="5478238" y="625431"/>
        <a:ext cx="1138850" cy="1098492"/>
      </dsp:txXfrm>
    </dsp:sp>
    <dsp:sp modelId="{D5441229-3D6D-423D-A87D-57BC7FB122A2}">
      <dsp:nvSpPr>
        <dsp:cNvPr id="0" name=""/>
        <dsp:cNvSpPr/>
      </dsp:nvSpPr>
      <dsp:spPr>
        <a:xfrm>
          <a:off x="6771985" y="1024984"/>
          <a:ext cx="255926" cy="2993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100" kern="1200"/>
        </a:p>
      </dsp:txBody>
      <dsp:txXfrm>
        <a:off x="6771985" y="1084861"/>
        <a:ext cx="179148" cy="179632"/>
      </dsp:txXfrm>
    </dsp:sp>
    <dsp:sp modelId="{63B668D2-DC7A-4AB2-B451-572E9619CD04}">
      <dsp:nvSpPr>
        <dsp:cNvPr id="0" name=""/>
        <dsp:cNvSpPr/>
      </dsp:nvSpPr>
      <dsp:spPr>
        <a:xfrm>
          <a:off x="7134146" y="591255"/>
          <a:ext cx="1207202" cy="1166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JAR</a:t>
          </a:r>
          <a:endParaRPr lang="pl-PL" sz="1300" kern="1200" dirty="0"/>
        </a:p>
      </dsp:txBody>
      <dsp:txXfrm>
        <a:off x="7168322" y="625431"/>
        <a:ext cx="1138850" cy="1098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ajd tytułowy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19515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60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169509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5400000">
            <a:off x="0" y="0"/>
            <a:ext cx="2500009" cy="2500009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752932" cy="129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6235430"/>
            <a:ext cx="12192000" cy="62256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2328289" y="2344725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>
            <a:spLocks noGrp="1"/>
          </p:cNvSpPr>
          <p:nvPr>
            <p:ph type="pic" idx="2"/>
          </p:nvPr>
        </p:nvSpPr>
        <p:spPr>
          <a:xfrm>
            <a:off x="1027553" y="2178908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3"/>
          </p:nvPr>
        </p:nvSpPr>
        <p:spPr>
          <a:xfrm>
            <a:off x="2328289" y="3923580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4"/>
          </p:nvPr>
        </p:nvSpPr>
        <p:spPr>
          <a:xfrm>
            <a:off x="1027553" y="3757764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5"/>
          </p:nvPr>
        </p:nvSpPr>
        <p:spPr>
          <a:xfrm>
            <a:off x="7957292" y="2429031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pic" idx="6"/>
          </p:nvPr>
        </p:nvSpPr>
        <p:spPr>
          <a:xfrm>
            <a:off x="6656557" y="2263215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idx="7"/>
          </p:nvPr>
        </p:nvSpPr>
        <p:spPr>
          <a:xfrm>
            <a:off x="6656557" y="3734710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8"/>
          </p:nvPr>
        </p:nvSpPr>
        <p:spPr>
          <a:xfrm>
            <a:off x="7957292" y="3919889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593725" y="4465637"/>
            <a:ext cx="11118849" cy="16144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0" y="4241257"/>
            <a:ext cx="12192000" cy="107004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593725" y="4465637"/>
            <a:ext cx="11118849" cy="16144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usty">
    <p:bg>
      <p:bgPr>
        <a:solidFill>
          <a:srgbClr val="F5F5F5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>
            <a:spLocks noGrp="1"/>
          </p:cNvSpPr>
          <p:nvPr>
            <p:ph type="pic" idx="2"/>
          </p:nvPr>
        </p:nvSpPr>
        <p:spPr>
          <a:xfrm>
            <a:off x="10858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pic" idx="3"/>
          </p:nvPr>
        </p:nvSpPr>
        <p:spPr>
          <a:xfrm>
            <a:off x="49720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idx="4"/>
          </p:nvPr>
        </p:nvSpPr>
        <p:spPr>
          <a:xfrm>
            <a:off x="88582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739775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5"/>
          </p:nvPr>
        </p:nvSpPr>
        <p:spPr>
          <a:xfrm>
            <a:off x="4622800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6"/>
          </p:nvPr>
        </p:nvSpPr>
        <p:spPr>
          <a:xfrm>
            <a:off x="8509000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8256-9C68-4891-A890-CAA31D0F32BD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B505-6A9A-4A12-BB48-1396DF09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15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lko tytuł">
    <p:bg>
      <p:bgPr>
        <a:solidFill>
          <a:srgbClr val="F5F5F5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6235430"/>
            <a:ext cx="12192000" cy="62256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</a:pPr>
            <a:endParaRPr sz="3200" b="0" i="0" u="none" strike="noStrike" cap="none">
              <a:solidFill>
                <a:srgbClr val="4A3D53"/>
              </a:solidFill>
              <a:latin typeface="Geo"/>
              <a:ea typeface="Geo"/>
              <a:cs typeface="Geo"/>
              <a:sym typeface="Geo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687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bg>
      <p:bgPr>
        <a:solidFill>
          <a:srgbClr val="F5F5F5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838200" y="4202348"/>
            <a:ext cx="10515599" cy="2075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>
            <a:spLocks noGrp="1"/>
          </p:cNvSpPr>
          <p:nvPr>
            <p:ph type="pic" idx="2"/>
          </p:nvPr>
        </p:nvSpPr>
        <p:spPr>
          <a:xfrm>
            <a:off x="1896488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4649923" y="1755605"/>
            <a:ext cx="4406900" cy="505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800" b="0" i="0" u="none" strike="noStrike" cap="none">
                <a:solidFill>
                  <a:srgbClr val="775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body" idx="4"/>
          </p:nvPr>
        </p:nvSpPr>
        <p:spPr>
          <a:xfrm>
            <a:off x="4649787" y="2368550"/>
            <a:ext cx="4406900" cy="1336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ytuł i zawartość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38200" y="4202348"/>
            <a:ext cx="10515599" cy="2075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1896488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4649923" y="1755605"/>
            <a:ext cx="4406900" cy="505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4649787" y="2368550"/>
            <a:ext cx="4406900" cy="1336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Nagłówek sekcj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6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6944" y="-35491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wa elementy zawartośc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1118679" y="1669913"/>
            <a:ext cx="9954638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066800" y="1595333"/>
            <a:ext cx="10058398" cy="402725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2841997" y="1595333"/>
            <a:ext cx="6478621" cy="301558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892155" y="1111553"/>
            <a:ext cx="6378305" cy="717247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962635" y="2101781"/>
            <a:ext cx="8266721" cy="24217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6400" y="4554625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wa elementy zawartośc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4388794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610360" y="2701043"/>
            <a:ext cx="6177065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558479" y="2626466"/>
            <a:ext cx="6241451" cy="402725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1232337"/>
            <a:ext cx="12191997" cy="717247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7344" y="12374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x="7299189" y="2701043"/>
            <a:ext cx="4285014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>
            <a:spLocks noGrp="1"/>
          </p:cNvSpPr>
          <p:nvPr>
            <p:ph type="pic" idx="2"/>
          </p:nvPr>
        </p:nvSpPr>
        <p:spPr>
          <a:xfrm>
            <a:off x="7252485" y="2626466"/>
            <a:ext cx="4331501" cy="402759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777875" y="2801938"/>
            <a:ext cx="5807075" cy="3676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Porównanie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0" y="919570"/>
            <a:ext cx="12192000" cy="6562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Shape 75"/>
          <p:cNvPicPr preferRelativeResize="0"/>
          <p:nvPr/>
        </p:nvPicPr>
        <p:blipFill/>
        <p:spPr>
          <a:xfrm>
            <a:off x="5593405" y="16902"/>
            <a:ext cx="1916348" cy="90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orównanie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838200" y="1681163"/>
            <a:ext cx="10515599" cy="5176836"/>
          </a:xfrm>
          <a:prstGeom prst="rect">
            <a:avLst/>
          </a:prstGeom>
          <a:solidFill>
            <a:srgbClr val="F5F5F5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0" y="919570"/>
            <a:ext cx="12192000" cy="6562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400" b="1" i="0" u="none" strike="noStrike" cap="none">
                <a:solidFill>
                  <a:srgbClr val="775973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400" b="1" i="0" u="none" strike="noStrike" cap="none">
                <a:solidFill>
                  <a:srgbClr val="775973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Shape 86"/>
          <p:cNvPicPr preferRelativeResize="0"/>
          <p:nvPr/>
        </p:nvPicPr>
        <p:blipFill/>
        <p:spPr>
          <a:xfrm>
            <a:off x="5593405" y="16902"/>
            <a:ext cx="1916348" cy="90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Obraz z podpisem">
    <p:bg>
      <p:bgPr>
        <a:solidFill>
          <a:srgbClr val="F5F5F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5183186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311286" y="0"/>
            <a:ext cx="4460737" cy="205740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286" y="1281000"/>
            <a:ext cx="4460737" cy="7763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idx="2"/>
          </p:nvPr>
        </p:nvSpPr>
        <p:spPr>
          <a:xfrm>
            <a:off x="5183187" y="0"/>
            <a:ext cx="7008810" cy="68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286" y="2057400"/>
            <a:ext cx="4460737" cy="4800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13866" y="224480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linux.die.net/man/1/tree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7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gif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index.html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27448" y="332656"/>
            <a:ext cx="10521863" cy="23876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Wprowadzenie</a:t>
            </a:r>
            <a:r>
              <a:rPr lang="en-US" b="1" dirty="0" smtClean="0"/>
              <a:t> do </a:t>
            </a:r>
            <a:r>
              <a:rPr lang="en-US" b="1" dirty="0" err="1" smtClean="0"/>
              <a:t>platformy</a:t>
            </a:r>
            <a:r>
              <a:rPr lang="en-US" b="1" dirty="0" smtClean="0"/>
              <a:t> JAVA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 JAVA as a programming platform</a:t>
            </a:r>
            <a:endParaRPr lang="en-US" dirty="0"/>
          </a:p>
        </p:txBody>
      </p:sp>
      <p:pic>
        <p:nvPicPr>
          <p:cNvPr id="7170" name="Picture 2" descr="Image result for java du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555" y="2492896"/>
            <a:ext cx="2282271" cy="410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aśnienie owalne 3"/>
          <p:cNvSpPr/>
          <p:nvPr/>
        </p:nvSpPr>
        <p:spPr>
          <a:xfrm>
            <a:off x="3829050" y="4446270"/>
            <a:ext cx="4787988" cy="1817370"/>
          </a:xfrm>
          <a:prstGeom prst="wedgeEllipseCallout">
            <a:avLst>
              <a:gd name="adj1" fmla="val 66539"/>
              <a:gd name="adj2" fmla="val -56368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Hello world!</a:t>
            </a:r>
          </a:p>
          <a:p>
            <a:pPr algn="ctr"/>
            <a:r>
              <a:rPr lang="en-US" sz="2800" dirty="0" smtClean="0"/>
              <a:t>My name is </a:t>
            </a:r>
            <a:r>
              <a:rPr lang="en-US" sz="2800" b="1" dirty="0" smtClean="0"/>
              <a:t>Duke</a:t>
            </a:r>
            <a:r>
              <a:rPr lang="en-US" sz="2800" dirty="0" smtClean="0"/>
              <a:t>.</a:t>
            </a:r>
          </a:p>
          <a:p>
            <a:pPr algn="ctr"/>
            <a:r>
              <a:rPr lang="en-US" sz="2800" dirty="0" smtClean="0"/>
              <a:t>I’m JAVA mascot</a:t>
            </a:r>
            <a:endParaRPr lang="en-US" sz="2800" dirty="0"/>
          </a:p>
        </p:txBody>
      </p:sp>
      <p:pic>
        <p:nvPicPr>
          <p:cNvPr id="7" name="Picture 6" descr="Image result for oracle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98" y="5180507"/>
            <a:ext cx="2802214" cy="142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914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09" y="157163"/>
            <a:ext cx="7880768" cy="3794728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02" y="4056994"/>
            <a:ext cx="6505575" cy="809625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02" y="4866619"/>
            <a:ext cx="3990975" cy="109537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302" y="5961994"/>
            <a:ext cx="59340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77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(</a:t>
            </a:r>
            <a:r>
              <a:rPr lang="en-US" dirty="0" err="1" smtClean="0"/>
              <a:t>umentation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453230" y="1448306"/>
            <a:ext cx="5005388" cy="11811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$JAVA_HOME/bin/</a:t>
            </a:r>
            <a:r>
              <a:rPr lang="en-US" b="1" dirty="0" err="1" smtClean="0"/>
              <a:t>javadoc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Javadoc –d </a:t>
            </a:r>
            <a:r>
              <a:rPr lang="en-US" b="1" dirty="0" err="1" smtClean="0"/>
              <a:t>myApi</a:t>
            </a:r>
            <a:r>
              <a:rPr lang="en-US" b="1" dirty="0" smtClean="0"/>
              <a:t> Student.java</a:t>
            </a:r>
          </a:p>
          <a:p>
            <a:pPr marL="0" indent="0">
              <a:buNone/>
            </a:pPr>
            <a:r>
              <a:rPr lang="en-US" b="1" dirty="0"/>
              <a:t>d</a:t>
            </a:r>
            <a:r>
              <a:rPr lang="en-US" b="1" dirty="0" smtClean="0"/>
              <a:t> - </a:t>
            </a:r>
            <a:r>
              <a:rPr lang="en-US" b="1" dirty="0" smtClean="0">
                <a:solidFill>
                  <a:srgbClr val="FF0000"/>
                </a:solidFill>
              </a:rPr>
              <a:t>d</a:t>
            </a:r>
            <a:r>
              <a:rPr lang="en-US" b="1" dirty="0" smtClean="0"/>
              <a:t>estination</a:t>
            </a:r>
            <a:endParaRPr lang="en-US" b="1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393" y="660892"/>
            <a:ext cx="3790950" cy="325755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76" y="3114675"/>
            <a:ext cx="5867400" cy="374332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393" y="4058307"/>
            <a:ext cx="3876018" cy="259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63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Java class files packaging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purpose of manifest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oncept of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urpose of </a:t>
            </a:r>
            <a:r>
              <a:rPr lang="en-US" dirty="0" err="1" smtClean="0"/>
              <a:t>javadoc</a:t>
            </a:r>
            <a:r>
              <a:rPr lang="en-US" dirty="0" smtClean="0"/>
              <a:t> tool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basic options for jar tool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US" dirty="0" smtClean="0"/>
              <a:t>asic structure of page in Java API</a:t>
            </a: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Terms: jar, </a:t>
            </a:r>
            <a:r>
              <a:rPr lang="en-US" dirty="0" err="1" smtClean="0"/>
              <a:t>api</a:t>
            </a:r>
            <a:r>
              <a:rPr lang="en-US" dirty="0" smtClean="0"/>
              <a:t>, spec, manifest, meta-</a:t>
            </a:r>
            <a:r>
              <a:rPr lang="en-US" dirty="0" err="1" smtClean="0"/>
              <a:t>inf</a:t>
            </a:r>
            <a:r>
              <a:rPr lang="en-US" dirty="0" smtClean="0"/>
              <a:t>, annotation, executable jar, Javadoc, key-value data </a:t>
            </a:r>
            <a:endParaRPr lang="en-US" dirty="0"/>
          </a:p>
        </p:txBody>
      </p:sp>
      <p:pic>
        <p:nvPicPr>
          <p:cNvPr id="9218" name="Picture 2" descr="Image result for you should kn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547" y="118823"/>
            <a:ext cx="4708786" cy="30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809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Programing platform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673424"/>
            <a:ext cx="11119038" cy="51845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Language specification</a:t>
            </a:r>
          </a:p>
          <a:p>
            <a:r>
              <a:rPr lang="en-US" dirty="0" smtClean="0"/>
              <a:t>Compliant compiler/interpreter + (optional) virtual machine + additional tools, e.g. for monitoring, debugging, documentation</a:t>
            </a:r>
          </a:p>
          <a:p>
            <a:r>
              <a:rPr lang="en-US" dirty="0" smtClean="0"/>
              <a:t>Standard (built-in) libraries + their interface (description how to use them)</a:t>
            </a:r>
          </a:p>
          <a:p>
            <a:r>
              <a:rPr lang="en-US" dirty="0" smtClean="0"/>
              <a:t>Conventions/standards/architecture (documented and described in details):</a:t>
            </a:r>
          </a:p>
          <a:p>
            <a:pPr lvl="1"/>
            <a:r>
              <a:rPr lang="en-US" dirty="0" smtClean="0"/>
              <a:t>Naming convention</a:t>
            </a:r>
          </a:p>
          <a:p>
            <a:pPr lvl="1"/>
            <a:r>
              <a:rPr lang="en-US" dirty="0" smtClean="0"/>
              <a:t>Versioning</a:t>
            </a:r>
          </a:p>
          <a:p>
            <a:pPr lvl="1"/>
            <a:r>
              <a:rPr lang="en-US" dirty="0" smtClean="0"/>
              <a:t>Application architecture</a:t>
            </a:r>
          </a:p>
          <a:p>
            <a:pPr lvl="1"/>
            <a:r>
              <a:rPr lang="en-US" dirty="0" smtClean="0"/>
              <a:t>Code distribution and deployment</a:t>
            </a:r>
          </a:p>
          <a:p>
            <a:pPr lvl="1"/>
            <a:r>
              <a:rPr lang="en-US" dirty="0" smtClean="0"/>
              <a:t>Communication protocols</a:t>
            </a:r>
          </a:p>
          <a:p>
            <a:pPr lvl="1"/>
            <a:r>
              <a:rPr lang="en-US" dirty="0" smtClean="0"/>
              <a:t>Transaction management,</a:t>
            </a:r>
          </a:p>
          <a:p>
            <a:pPr lvl="1"/>
            <a:r>
              <a:rPr lang="en-US" dirty="0" smtClean="0"/>
              <a:t>Security, etc.</a:t>
            </a:r>
          </a:p>
          <a:p>
            <a:r>
              <a:rPr lang="en-US" dirty="0" smtClean="0"/>
              <a:t>Software components that are fully compliant with above and reusable / easily pluggable into your software</a:t>
            </a:r>
            <a:endParaRPr lang="en-US" dirty="0"/>
          </a:p>
        </p:txBody>
      </p:sp>
      <p:pic>
        <p:nvPicPr>
          <p:cNvPr id="6146" name="Picture 2" descr="Image result for java platfor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762" y="332656"/>
            <a:ext cx="3585350" cy="153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743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66952" y="1074358"/>
            <a:ext cx="10515600" cy="1325563"/>
          </a:xfrm>
        </p:spPr>
        <p:txBody>
          <a:bodyPr/>
          <a:lstStyle/>
          <a:p>
            <a:r>
              <a:rPr lang="en-US" dirty="0" smtClean="0"/>
              <a:t>JAVA platforms</a:t>
            </a:r>
            <a:endParaRPr lang="en-US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38200" y="4104938"/>
            <a:ext cx="10511852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SE - Standard Edition </a:t>
            </a:r>
            <a:r>
              <a:rPr lang="en-US" sz="2800" dirty="0" smtClean="0"/>
              <a:t>– desktop applications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EE - Enterprise Edition </a:t>
            </a:r>
            <a:r>
              <a:rPr lang="en-US" sz="2800" dirty="0" smtClean="0"/>
              <a:t>– complex, distributed, enterprise applications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ME - Micro Edition – mobile phones and devices with limited resources</a:t>
            </a:r>
          </a:p>
          <a:p>
            <a:r>
              <a:rPr lang="en-US" sz="2800" dirty="0" smtClean="0"/>
              <a:t>FX - Flash and </a:t>
            </a:r>
            <a:r>
              <a:rPr lang="en-US" sz="2800" dirty="0" err="1" smtClean="0"/>
              <a:t>fleX</a:t>
            </a:r>
            <a:r>
              <a:rPr lang="en-US" sz="2800" dirty="0" smtClean="0"/>
              <a:t> – desktop GUI and rich internet applications (RIA)</a:t>
            </a:r>
          </a:p>
          <a:p>
            <a:r>
              <a:rPr lang="en-US" sz="2800" dirty="0" smtClean="0"/>
              <a:t>Card – embedded (hardware) applications</a:t>
            </a:r>
          </a:p>
          <a:p>
            <a:endParaRPr lang="en-US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3" y="203615"/>
            <a:ext cx="3390900" cy="306705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675" y="372323"/>
            <a:ext cx="48863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26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>
              <a:buFontTx/>
              <a:buChar char="-"/>
            </a:pPr>
            <a:r>
              <a:rPr lang="en-US" dirty="0" smtClean="0"/>
              <a:t>what JAVA programing platforms we have</a:t>
            </a:r>
          </a:p>
          <a:p>
            <a:pPr>
              <a:buFontTx/>
              <a:buChar char="-"/>
            </a:pPr>
            <a:r>
              <a:rPr lang="en-US" dirty="0"/>
              <a:t>t</a:t>
            </a:r>
            <a:r>
              <a:rPr lang="en-US" dirty="0" smtClean="0"/>
              <a:t>heir purpose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Terms: EE, SE, ME, platform, programing platform, interface, bug, debugging, tool, transaction, protocol, distributed system</a:t>
            </a:r>
            <a:endParaRPr lang="en-US" dirty="0"/>
          </a:p>
        </p:txBody>
      </p:sp>
      <p:pic>
        <p:nvPicPr>
          <p:cNvPr id="9218" name="Picture 2" descr="Image result for you should kn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457" y="310965"/>
            <a:ext cx="4708786" cy="30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349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107358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Java 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~ JDK</a:t>
            </a:r>
            <a:endParaRPr lang="en-US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563" y="456378"/>
            <a:ext cx="8790437" cy="6081056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89186" y="6444021"/>
            <a:ext cx="8198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http://docs.oracle.com/javase/8/docs/technotes/guides/desc_jdk_structure.html</a:t>
            </a:r>
          </a:p>
        </p:txBody>
      </p:sp>
      <p:pic>
        <p:nvPicPr>
          <p:cNvPr id="3074" name="Picture 2" descr="Image result for java s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86" y="-65966"/>
            <a:ext cx="19050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393404" y="3073328"/>
            <a:ext cx="30231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JRE (Java Runtime Environment):</a:t>
            </a:r>
          </a:p>
          <a:p>
            <a:r>
              <a:rPr lang="en-US" dirty="0" smtClean="0"/>
              <a:t> -&gt; Mandatory to execute java byte code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JDK (Java Development Kit):</a:t>
            </a:r>
            <a:endParaRPr lang="en-US" dirty="0"/>
          </a:p>
          <a:p>
            <a:r>
              <a:rPr lang="en-US" dirty="0" smtClean="0"/>
              <a:t> -&gt; Mandatory to develop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42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Java SE – </a:t>
            </a:r>
            <a:r>
              <a:rPr lang="en-US" dirty="0" smtClean="0"/>
              <a:t>Maven project structure</a:t>
            </a:r>
            <a:endParaRPr lang="en-US" dirty="0"/>
          </a:p>
        </p:txBody>
      </p:sp>
      <p:pic>
        <p:nvPicPr>
          <p:cNvPr id="1026" name="Picture 2" descr="Image result for maven project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73" y="1661412"/>
            <a:ext cx="20955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aven project stru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136" y="2599624"/>
            <a:ext cx="1762475" cy="242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aven project stru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084" y="1661412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maven project structure intellij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944" y="4499862"/>
            <a:ext cx="2881336" cy="195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8327943" y="4499862"/>
            <a:ext cx="3262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linux.die.net/man/1/tree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Linux: </a:t>
            </a:r>
            <a:r>
              <a:rPr lang="en-US" dirty="0" smtClean="0">
                <a:solidFill>
                  <a:srgbClr val="FF0000"/>
                </a:solidFill>
              </a:rPr>
              <a:t>tree --help</a:t>
            </a:r>
          </a:p>
          <a:p>
            <a:r>
              <a:rPr lang="en-US" dirty="0" smtClean="0"/>
              <a:t>Windows: </a:t>
            </a:r>
            <a:r>
              <a:rPr lang="en-US" dirty="0" smtClean="0">
                <a:solidFill>
                  <a:srgbClr val="FF0000"/>
                </a:solidFill>
              </a:rPr>
              <a:t>tree /?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3423691" y="2130694"/>
            <a:ext cx="428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Integrated development environment (IDE):</a:t>
            </a:r>
            <a:endParaRPr lang="en-US" dirty="0"/>
          </a:p>
        </p:txBody>
      </p:sp>
      <p:sp>
        <p:nvSpPr>
          <p:cNvPr id="5" name="pole tekstowe 4"/>
          <p:cNvSpPr txBox="1"/>
          <p:nvPr/>
        </p:nvSpPr>
        <p:spPr>
          <a:xfrm>
            <a:off x="4462832" y="2907587"/>
            <a:ext cx="82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sp>
        <p:nvSpPr>
          <p:cNvPr id="6" name="pole tekstowe 5"/>
          <p:cNvSpPr txBox="1"/>
          <p:nvPr/>
        </p:nvSpPr>
        <p:spPr>
          <a:xfrm>
            <a:off x="4939862" y="5990897"/>
            <a:ext cx="1280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IntelliJ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49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Enterprise </a:t>
            </a:r>
            <a:r>
              <a:rPr lang="pl-PL" dirty="0" err="1" smtClean="0"/>
              <a:t>application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Large</a:t>
            </a:r>
            <a:r>
              <a:rPr lang="en-US" dirty="0" smtClean="0"/>
              <a:t> – users/</a:t>
            </a:r>
            <a:r>
              <a:rPr lang="en-US" dirty="0" err="1" smtClean="0"/>
              <a:t>devs</a:t>
            </a:r>
            <a:r>
              <a:rPr lang="en-US" dirty="0" smtClean="0"/>
              <a:t>/machines/components/processors count</a:t>
            </a:r>
          </a:p>
          <a:p>
            <a:r>
              <a:rPr lang="en-US" b="1" dirty="0" smtClean="0"/>
              <a:t>Business oriented </a:t>
            </a:r>
            <a:r>
              <a:rPr lang="en-US" dirty="0" smtClean="0"/>
              <a:t>– meets business requirements (responsive to business needs)</a:t>
            </a:r>
          </a:p>
          <a:p>
            <a:r>
              <a:rPr lang="en-US" b="1" dirty="0" smtClean="0"/>
              <a:t>Mission critical </a:t>
            </a:r>
            <a:r>
              <a:rPr lang="en-US" dirty="0" smtClean="0"/>
              <a:t>– must sustain continuous operation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maintainable</a:t>
            </a:r>
            <a:endParaRPr lang="en-US" dirty="0"/>
          </a:p>
          <a:p>
            <a:r>
              <a:rPr lang="en-US" dirty="0" smtClean="0"/>
              <a:t>scalable </a:t>
            </a:r>
          </a:p>
          <a:p>
            <a:r>
              <a:rPr lang="en-US" dirty="0" smtClean="0"/>
              <a:t>parallel processing / concurrency </a:t>
            </a:r>
          </a:p>
          <a:p>
            <a:r>
              <a:rPr lang="en-US" dirty="0" smtClean="0"/>
              <a:t>network distributed resources (distributed system)</a:t>
            </a:r>
          </a:p>
          <a:p>
            <a:r>
              <a:rPr lang="en-US" dirty="0"/>
              <a:t>b</a:t>
            </a:r>
            <a:r>
              <a:rPr lang="en-US" dirty="0" smtClean="0"/>
              <a:t>ackup/mirroring</a:t>
            </a:r>
          </a:p>
          <a:p>
            <a:r>
              <a:rPr lang="en-US" dirty="0"/>
              <a:t>m</a:t>
            </a:r>
            <a:r>
              <a:rPr lang="en-US" dirty="0" smtClean="0"/>
              <a:t>onitoring</a:t>
            </a:r>
          </a:p>
          <a:p>
            <a:r>
              <a:rPr lang="en-US" dirty="0"/>
              <a:t>b</a:t>
            </a:r>
            <a:r>
              <a:rPr lang="en-US" dirty="0" smtClean="0"/>
              <a:t>ased on specific architecture (structure of system)</a:t>
            </a:r>
          </a:p>
        </p:txBody>
      </p:sp>
    </p:spTree>
    <p:extLst>
      <p:ext uri="{BB962C8B-B14F-4D97-AF65-F5344CB8AC3E}">
        <p14:creationId xmlns:p14="http://schemas.microsoft.com/office/powerpoint/2010/main" val="1457303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472273" y="14866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Client-Server 3/multi-</a:t>
            </a:r>
            <a:r>
              <a:rPr lang="en-US" sz="3200" b="1" dirty="0" smtClean="0"/>
              <a:t>tier </a:t>
            </a:r>
            <a:r>
              <a:rPr lang="en-US" sz="3200" b="1" dirty="0"/>
              <a:t>architecture</a:t>
            </a:r>
            <a:endParaRPr lang="en-US" sz="3200" dirty="0"/>
          </a:p>
        </p:txBody>
      </p:sp>
      <p:pic>
        <p:nvPicPr>
          <p:cNvPr id="1026" name="Picture 2" descr="Image result for client server 3 tier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73" y="404812"/>
            <a:ext cx="47625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lient server 3 tier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20" y="3157744"/>
            <a:ext cx="415290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lient server 3 tier mode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247" y="1690687"/>
            <a:ext cx="5981776" cy="461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65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8112224" cy="5733256"/>
          </a:xfrm>
        </p:spPr>
        <p:txBody>
          <a:bodyPr>
            <a:normAutofit fontScale="62500" lnSpcReduction="20000"/>
          </a:bodyPr>
          <a:lstStyle/>
          <a:p>
            <a:r>
              <a:rPr lang="pl-PL" dirty="0"/>
              <a:t>Java Virtual Machine (JVM)</a:t>
            </a:r>
          </a:p>
          <a:p>
            <a:r>
              <a:rPr lang="en-US" dirty="0"/>
              <a:t>Java Archive (JAR)</a:t>
            </a:r>
          </a:p>
          <a:p>
            <a:pPr lvl="1"/>
            <a:r>
              <a:rPr lang="en-US" dirty="0"/>
              <a:t>How to use JAR files?</a:t>
            </a:r>
          </a:p>
          <a:p>
            <a:r>
              <a:rPr lang="en-US" dirty="0"/>
              <a:t>Application Programming Interface (API)</a:t>
            </a:r>
          </a:p>
          <a:p>
            <a:pPr lvl="1"/>
            <a:r>
              <a:rPr lang="en-US" dirty="0"/>
              <a:t>What is it?</a:t>
            </a:r>
          </a:p>
          <a:p>
            <a:pPr lvl="1"/>
            <a:r>
              <a:rPr lang="en-US" dirty="0"/>
              <a:t>How to read JAVA API?</a:t>
            </a:r>
          </a:p>
          <a:p>
            <a:pPr lvl="1"/>
            <a:r>
              <a:rPr lang="en-US" dirty="0"/>
              <a:t>How to create/generate </a:t>
            </a:r>
            <a:r>
              <a:rPr lang="en-US" dirty="0" err="1"/>
              <a:t>JavaDoc</a:t>
            </a:r>
            <a:r>
              <a:rPr lang="en-US" dirty="0"/>
              <a:t> (Java Documentation)?</a:t>
            </a:r>
          </a:p>
          <a:p>
            <a:r>
              <a:rPr lang="en-US" dirty="0"/>
              <a:t>What is a programing platform?</a:t>
            </a:r>
          </a:p>
          <a:p>
            <a:r>
              <a:rPr lang="en-US" dirty="0"/>
              <a:t>Java platforms: SE, EE, ME, FX, Card</a:t>
            </a:r>
          </a:p>
          <a:p>
            <a:pPr lvl="1"/>
            <a:r>
              <a:rPr lang="en-US" dirty="0"/>
              <a:t>What is it and why we need many?</a:t>
            </a:r>
          </a:p>
          <a:p>
            <a:pPr lvl="1"/>
            <a:r>
              <a:rPr lang="en-US" dirty="0"/>
              <a:t>How are they different?</a:t>
            </a:r>
          </a:p>
          <a:p>
            <a:r>
              <a:rPr lang="en-US" dirty="0"/>
              <a:t>Java Standard Edition (Java SE) - introduction</a:t>
            </a:r>
          </a:p>
          <a:p>
            <a:pPr lvl="1"/>
            <a:r>
              <a:rPr lang="en-US" dirty="0"/>
              <a:t>What is JDK (Java Development Kit)?</a:t>
            </a:r>
          </a:p>
          <a:p>
            <a:pPr lvl="1"/>
            <a:r>
              <a:rPr lang="en-US" dirty="0"/>
              <a:t>What does JDK consist of?</a:t>
            </a:r>
          </a:p>
          <a:p>
            <a:r>
              <a:rPr lang="en-US" dirty="0"/>
              <a:t>Java Enterprise Edition (Java EE) - introduction</a:t>
            </a:r>
          </a:p>
          <a:p>
            <a:pPr lvl="1"/>
            <a:r>
              <a:rPr lang="en-US" dirty="0"/>
              <a:t>What is an enterprise application?</a:t>
            </a:r>
          </a:p>
          <a:p>
            <a:pPr lvl="1"/>
            <a:r>
              <a:rPr lang="en-US" dirty="0"/>
              <a:t>3-tier architecture</a:t>
            </a:r>
          </a:p>
          <a:p>
            <a:pPr lvl="1"/>
            <a:r>
              <a:rPr lang="en-US" dirty="0"/>
              <a:t>What is </a:t>
            </a:r>
            <a:r>
              <a:rPr lang="en-US" dirty="0" err="1"/>
              <a:t>Jave</a:t>
            </a:r>
            <a:r>
              <a:rPr lang="en-US" dirty="0"/>
              <a:t> EE?</a:t>
            </a:r>
          </a:p>
          <a:p>
            <a:r>
              <a:rPr lang="en-US" dirty="0"/>
              <a:t>Java certification</a:t>
            </a:r>
          </a:p>
          <a:p>
            <a:r>
              <a:rPr lang="en-US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3309545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75989" y="206905"/>
            <a:ext cx="10515600" cy="1325563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Enterprise </a:t>
            </a:r>
            <a:r>
              <a:rPr lang="en-US" sz="3200" dirty="0"/>
              <a:t>~ JDK + </a:t>
            </a:r>
            <a:r>
              <a:rPr lang="en-US" sz="3200" dirty="0" smtClean="0"/>
              <a:t>architecture + </a:t>
            </a:r>
            <a:r>
              <a:rPr lang="en-US" sz="3200" dirty="0"/>
              <a:t>framework based on spec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Java EE </a:t>
            </a:r>
            <a:r>
              <a:rPr lang="en-US" dirty="0" smtClean="0"/>
              <a:t>~ JDK + architecture</a:t>
            </a:r>
            <a:r>
              <a:rPr lang="en-US" dirty="0"/>
              <a:t> </a:t>
            </a:r>
            <a:r>
              <a:rPr lang="en-US" dirty="0" smtClean="0"/>
              <a:t>+ EJB technology</a:t>
            </a:r>
            <a:endParaRPr lang="en-US" dirty="0"/>
          </a:p>
        </p:txBody>
      </p:sp>
      <p:pic>
        <p:nvPicPr>
          <p:cNvPr id="5122" name="Picture 2" descr="Image result for java 8 ee architectur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2060848"/>
            <a:ext cx="4032448" cy="414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java 8 ee architecture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70" y="2173965"/>
            <a:ext cx="5226997" cy="359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581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75989" y="206905"/>
            <a:ext cx="10515600" cy="1325563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Enterprise </a:t>
            </a:r>
            <a:r>
              <a:rPr lang="en-US" sz="3200" dirty="0"/>
              <a:t>~ JDK + </a:t>
            </a:r>
            <a:r>
              <a:rPr lang="en-US" sz="3200" dirty="0" smtClean="0"/>
              <a:t>architecture + </a:t>
            </a:r>
            <a:r>
              <a:rPr lang="en-US" sz="3200" dirty="0"/>
              <a:t>framework based on spec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Java EE </a:t>
            </a:r>
            <a:r>
              <a:rPr lang="en-US" dirty="0" smtClean="0"/>
              <a:t>~ JDK + architecture</a:t>
            </a:r>
            <a:r>
              <a:rPr lang="en-US" dirty="0"/>
              <a:t> + EJB technology</a:t>
            </a:r>
          </a:p>
        </p:txBody>
      </p:sp>
      <p:pic>
        <p:nvPicPr>
          <p:cNvPr id="5" name="Picture 4" descr="Image result for java 8 ee architectur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2276872"/>
            <a:ext cx="8248185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097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java e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692696"/>
            <a:ext cx="10391775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589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framework</a:t>
            </a:r>
            <a:endParaRPr lang="en-US" dirty="0"/>
          </a:p>
        </p:txBody>
      </p:sp>
      <p:pic>
        <p:nvPicPr>
          <p:cNvPr id="2052" name="Picture 4" descr="Image result for ejb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61" y="1459678"/>
            <a:ext cx="4286250" cy="467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1297153"/>
            <a:ext cx="6612583" cy="5001826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6816080" y="3140968"/>
            <a:ext cx="4680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(comparison by categories)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78617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 – Maven project structure</a:t>
            </a:r>
            <a:endParaRPr lang="en-US" dirty="0"/>
          </a:p>
        </p:txBody>
      </p:sp>
      <p:pic>
        <p:nvPicPr>
          <p:cNvPr id="2052" name="Picture 4" descr="Image result for maven java ee archetyp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394" y="1595642"/>
            <a:ext cx="4664946" cy="327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47" y="5689011"/>
            <a:ext cx="3629025" cy="676275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1140037"/>
            <a:ext cx="2809875" cy="4371975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8288" y="1140037"/>
            <a:ext cx="2333625" cy="156210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8288" y="3068960"/>
            <a:ext cx="32766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71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340768"/>
            <a:ext cx="5267325" cy="3771900"/>
          </a:xfrm>
          <a:prstGeom prst="rect">
            <a:avLst/>
          </a:prstGeom>
        </p:spPr>
      </p:pic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Java EE – Standard Development Kit (SDK</a:t>
            </a:r>
            <a:r>
              <a:rPr lang="pl-PL" dirty="0" smtClean="0"/>
              <a:t>)</a:t>
            </a:r>
            <a:endParaRPr lang="en-US" dirty="0"/>
          </a:p>
        </p:txBody>
      </p:sp>
      <p:pic>
        <p:nvPicPr>
          <p:cNvPr id="5" name="Picture 2" descr="Image result for java e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1340768"/>
            <a:ext cx="6001350" cy="420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913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Difference between Java SE and Java EE</a:t>
            </a:r>
          </a:p>
          <a:p>
            <a:pPr>
              <a:buFontTx/>
              <a:buChar char="-"/>
            </a:pPr>
            <a:r>
              <a:rPr lang="en-US" dirty="0" smtClean="0"/>
              <a:t>Difference between JRE and JDK</a:t>
            </a:r>
          </a:p>
          <a:p>
            <a:pPr>
              <a:buFontTx/>
              <a:buChar char="-"/>
            </a:pPr>
            <a:r>
              <a:rPr lang="en-US" dirty="0" smtClean="0"/>
              <a:t>Components of JRE and JDK</a:t>
            </a:r>
          </a:p>
          <a:p>
            <a:pPr>
              <a:buFontTx/>
              <a:buChar char="-"/>
            </a:pPr>
            <a:r>
              <a:rPr lang="en-US" dirty="0" smtClean="0"/>
              <a:t> 3-tier architecture</a:t>
            </a:r>
          </a:p>
          <a:p>
            <a:pPr>
              <a:buFontTx/>
              <a:buChar char="-"/>
            </a:pPr>
            <a:r>
              <a:rPr lang="en-US" dirty="0" smtClean="0"/>
              <a:t>Java EE components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Terms: JRE, JDK, SE, EE, framework, web-container, servlet, EJB (bean</a:t>
            </a:r>
            <a:r>
              <a:rPr lang="en-US" dirty="0"/>
              <a:t>), component, software </a:t>
            </a:r>
            <a:r>
              <a:rPr lang="en-US" dirty="0" smtClean="0"/>
              <a:t>architecture, scalable system, backup</a:t>
            </a:r>
            <a:endParaRPr lang="en-US" dirty="0"/>
          </a:p>
        </p:txBody>
      </p:sp>
      <p:pic>
        <p:nvPicPr>
          <p:cNvPr id="9218" name="Picture 2" descr="Image result for you should kn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58" y="-180907"/>
            <a:ext cx="4708786" cy="30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740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java se ee me compari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324" y="1630927"/>
            <a:ext cx="7207687" cy="494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/>
          <p:cNvSpPr txBox="1"/>
          <p:nvPr/>
        </p:nvSpPr>
        <p:spPr>
          <a:xfrm>
            <a:off x="945931" y="756745"/>
            <a:ext cx="582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APIs, libraries, frameworks, standards, specifications …</a:t>
            </a:r>
            <a:endParaRPr lang="en-US" dirty="0"/>
          </a:p>
        </p:txBody>
      </p:sp>
      <p:sp>
        <p:nvSpPr>
          <p:cNvPr id="3" name="Prostokąt 2"/>
          <p:cNvSpPr/>
          <p:nvPr/>
        </p:nvSpPr>
        <p:spPr>
          <a:xfrm>
            <a:off x="1199456" y="1193836"/>
            <a:ext cx="103590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https://docs.oracle.com/javase/tutorial/extra/certification/javase-7-programmer1.html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smtClean="0">
                <a:solidFill>
                  <a:srgbClr val="FF0000"/>
                </a:solidFill>
              </a:rPr>
              <a:t>cert</a:t>
            </a:r>
            <a:r>
              <a:rPr lang="en-US" dirty="0" smtClean="0"/>
              <a:t>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97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1</a:t>
            </a:r>
            <a:r>
              <a:rPr lang="pl-PL" dirty="0" smtClean="0"/>
              <a:t> – jar, </a:t>
            </a:r>
            <a:r>
              <a:rPr lang="pl-PL" dirty="0" err="1" smtClean="0"/>
              <a:t>javadoc</a:t>
            </a:r>
            <a:r>
              <a:rPr lang="pl-PL" dirty="0" smtClean="0"/>
              <a:t>, </a:t>
            </a:r>
            <a:r>
              <a:rPr lang="en-US" dirty="0" smtClean="0"/>
              <a:t>arithmetic, exceptions, primitive data types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411015" y="1484784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742950" indent="-514350">
              <a:buFont typeface="+mj-lt"/>
              <a:buAutoNum type="arabicPeriod"/>
            </a:pPr>
            <a:r>
              <a:rPr lang="en-US" dirty="0" smtClean="0"/>
              <a:t>Write an executable jar that will implement simple calculator with operations 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@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smtClean="0"/>
              <a:t> defined as below:</a:t>
            </a:r>
          </a:p>
          <a:p>
            <a:pPr marL="1371600" lvl="3" indent="0">
              <a:buNone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dirty="0" smtClean="0"/>
              <a:t> b = M + (</a:t>
            </a:r>
            <a:r>
              <a:rPr lang="en-US" dirty="0" err="1" smtClean="0"/>
              <a:t>a+b</a:t>
            </a:r>
            <a:r>
              <a:rPr lang="en-US" dirty="0" smtClean="0"/>
              <a:t>)*(2a-b)</a:t>
            </a:r>
          </a:p>
          <a:p>
            <a:pPr marL="1371600" lvl="3" indent="0">
              <a:buNone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@</a:t>
            </a:r>
            <a:r>
              <a:rPr lang="en-US" dirty="0" smtClean="0"/>
              <a:t> b = (</a:t>
            </a:r>
            <a:r>
              <a:rPr lang="en-US" dirty="0" err="1" smtClean="0"/>
              <a:t>a#b</a:t>
            </a:r>
            <a:r>
              <a:rPr lang="en-US" dirty="0" smtClean="0"/>
              <a:t>)^2 + </a:t>
            </a:r>
            <a:r>
              <a:rPr lang="en-US" dirty="0" err="1" smtClean="0"/>
              <a:t>sqrt</a:t>
            </a:r>
            <a:r>
              <a:rPr lang="en-US" dirty="0" smtClean="0"/>
              <a:t>(a^3) / abs(b) + cos(b) * </a:t>
            </a:r>
            <a:r>
              <a:rPr lang="el-GR" dirty="0" smtClean="0"/>
              <a:t>Φ</a:t>
            </a:r>
            <a:r>
              <a:rPr lang="en-US" dirty="0" smtClean="0"/>
              <a:t> - M</a:t>
            </a:r>
          </a:p>
          <a:p>
            <a:pPr marL="1371600" lvl="3" indent="0">
              <a:buNone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smtClean="0"/>
              <a:t> b = M * (</a:t>
            </a:r>
            <a:r>
              <a:rPr lang="en-US" dirty="0" err="1" smtClean="0"/>
              <a:t>a#b</a:t>
            </a:r>
            <a:r>
              <a:rPr lang="en-US" dirty="0" smtClean="0"/>
              <a:t>) – M * (</a:t>
            </a:r>
            <a:r>
              <a:rPr lang="en-US" dirty="0" err="1" smtClean="0"/>
              <a:t>a@b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where: a – number of type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 – number of type double,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l-GR" dirty="0" smtClean="0"/>
              <a:t>Φ</a:t>
            </a:r>
            <a:r>
              <a:rPr lang="en-US" dirty="0" smtClean="0"/>
              <a:t> (phi)</a:t>
            </a:r>
            <a:r>
              <a:rPr lang="el-GR" dirty="0" smtClean="0"/>
              <a:t> </a:t>
            </a:r>
            <a:r>
              <a:rPr lang="en-US" dirty="0" smtClean="0"/>
              <a:t>- constant equal to</a:t>
            </a:r>
            <a:r>
              <a:rPr lang="el-GR" dirty="0" smtClean="0"/>
              <a:t> 1.618033988749895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 (scale factor) – number of type short.</a:t>
            </a:r>
          </a:p>
          <a:p>
            <a:pPr marL="0" indent="0">
              <a:buNone/>
            </a:pPr>
            <a:r>
              <a:rPr lang="en-US" i="1" dirty="0" smtClean="0"/>
              <a:t>Note</a:t>
            </a:r>
            <a:r>
              <a:rPr lang="en-US" dirty="0" smtClean="0"/>
              <a:t>: Variables a, </a:t>
            </a:r>
            <a:r>
              <a:rPr lang="en-US" dirty="0"/>
              <a:t>b</a:t>
            </a:r>
            <a:r>
              <a:rPr lang="en-US" dirty="0" smtClean="0"/>
              <a:t> and M (optional, default value = 1) should be passed to program as command line arguments</a:t>
            </a:r>
          </a:p>
          <a:p>
            <a:pPr marL="0" indent="0">
              <a:buNone/>
            </a:pPr>
            <a:endParaRPr lang="en-US" dirty="0" smtClean="0"/>
          </a:p>
          <a:p>
            <a:pPr marL="742950" indent="-514350">
              <a:buFont typeface="+mj-lt"/>
              <a:buAutoNum type="arabicPeriod" startAt="2"/>
            </a:pPr>
            <a:r>
              <a:rPr lang="pl-PL" dirty="0" smtClean="0"/>
              <a:t>A</a:t>
            </a:r>
            <a:r>
              <a:rPr lang="en-US" dirty="0" err="1" smtClean="0"/>
              <a:t>nnotate</a:t>
            </a:r>
            <a:r>
              <a:rPr lang="en-US" dirty="0" smtClean="0"/>
              <a:t>  class, methods, constant</a:t>
            </a:r>
            <a:r>
              <a:rPr lang="pl-PL" dirty="0" smtClean="0"/>
              <a:t>s</a:t>
            </a:r>
            <a:r>
              <a:rPr lang="en-US" dirty="0" smtClean="0"/>
              <a:t>, constructor</a:t>
            </a:r>
            <a:r>
              <a:rPr lang="pl-PL" dirty="0" smtClean="0"/>
              <a:t>s</a:t>
            </a:r>
            <a:r>
              <a:rPr lang="en-US" dirty="0" smtClean="0"/>
              <a:t>, class field</a:t>
            </a:r>
            <a:r>
              <a:rPr lang="pl-PL" dirty="0" smtClean="0"/>
              <a:t>s</a:t>
            </a:r>
            <a:endParaRPr lang="en-US" dirty="0"/>
          </a:p>
          <a:p>
            <a:pPr marL="742950" indent="-514350">
              <a:buFont typeface="+mj-lt"/>
              <a:buAutoNum type="arabicPeriod" startAt="2"/>
            </a:pPr>
            <a:r>
              <a:rPr lang="en-US" dirty="0" smtClean="0"/>
              <a:t>Generate API for your calculator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960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 2</a:t>
            </a:r>
            <a:r>
              <a:rPr lang="pl-PL" dirty="0" smtClean="0"/>
              <a:t> – </a:t>
            </a:r>
            <a:r>
              <a:rPr lang="en-US" dirty="0" smtClean="0"/>
              <a:t>arrays</a:t>
            </a:r>
            <a:r>
              <a:rPr lang="pl-PL" dirty="0" smtClean="0"/>
              <a:t>, bit op., STDIN/STDOUT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400710" y="1628800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Based on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docs.oracle.com/javase/tutorial/index.html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array of length specified by user (STDIN) containing random integer numbers.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index of element is divisible by 3, then replace this element with: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value * 2^index_of_element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Every 10</a:t>
            </a:r>
            <a:r>
              <a:rPr lang="en-US" baseline="30000" dirty="0" smtClean="0"/>
              <a:t>th</a:t>
            </a:r>
            <a:r>
              <a:rPr lang="en-US" dirty="0" smtClean="0"/>
              <a:t> element of array should be incremented.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Every 3</a:t>
            </a:r>
            <a:r>
              <a:rPr lang="en-US" baseline="30000" dirty="0" smtClean="0"/>
              <a:t>rd</a:t>
            </a:r>
            <a:r>
              <a:rPr lang="en-US" dirty="0" smtClean="0"/>
              <a:t> element should be divided by -3.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Calculate sum of all elements that: -20 &lt; value &lt; 20.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Print out result on STDOUT.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32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0000"/>
                </a:solidFill>
              </a:rPr>
              <a:t>J</a:t>
            </a:r>
            <a:r>
              <a:rPr lang="pl-PL" dirty="0" smtClean="0"/>
              <a:t>ava </a:t>
            </a:r>
            <a:r>
              <a:rPr lang="pl-PL" dirty="0" smtClean="0">
                <a:solidFill>
                  <a:srgbClr val="FF0000"/>
                </a:solidFill>
              </a:rPr>
              <a:t>V</a:t>
            </a:r>
            <a:r>
              <a:rPr lang="pl-PL" dirty="0" smtClean="0"/>
              <a:t>irtual </a:t>
            </a:r>
            <a:r>
              <a:rPr lang="pl-PL" dirty="0" smtClean="0">
                <a:solidFill>
                  <a:srgbClr val="FF0000"/>
                </a:solidFill>
              </a:rPr>
              <a:t>M</a:t>
            </a:r>
            <a:r>
              <a:rPr lang="pl-PL" dirty="0" smtClean="0"/>
              <a:t>achine (JVM)</a:t>
            </a:r>
            <a:endParaRPr lang="en-US" dirty="0"/>
          </a:p>
        </p:txBody>
      </p:sp>
      <p:pic>
        <p:nvPicPr>
          <p:cNvPr id="1026" name="Picture 2" descr="Image result for jv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345" y="1463040"/>
            <a:ext cx="53340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jv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50" y="2303867"/>
            <a:ext cx="5044439" cy="378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6732270" y="5246370"/>
            <a:ext cx="50063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$JAVA_HOME/</a:t>
            </a:r>
            <a:r>
              <a:rPr lang="pl-PL" dirty="0" err="1" smtClean="0"/>
              <a:t>jre</a:t>
            </a:r>
            <a:r>
              <a:rPr lang="pl-PL" dirty="0" smtClean="0"/>
              <a:t>/bin/</a:t>
            </a:r>
            <a:r>
              <a:rPr lang="pl-PL" b="1" dirty="0" err="1" smtClean="0">
                <a:solidFill>
                  <a:srgbClr val="FF0000"/>
                </a:solidFill>
              </a:rPr>
              <a:t>java</a:t>
            </a:r>
            <a:r>
              <a:rPr lang="pl-PL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pl-PL" dirty="0"/>
              <a:t>$</a:t>
            </a:r>
            <a:r>
              <a:rPr lang="pl-PL" dirty="0" smtClean="0"/>
              <a:t>JAVA_HOME/</a:t>
            </a:r>
            <a:r>
              <a:rPr lang="pl-PL" dirty="0" err="1" smtClean="0"/>
              <a:t>jre</a:t>
            </a:r>
            <a:r>
              <a:rPr lang="pl-PL" dirty="0" smtClean="0"/>
              <a:t>/bin/</a:t>
            </a:r>
            <a:r>
              <a:rPr lang="pl-PL" b="1" dirty="0" err="1" smtClean="0">
                <a:solidFill>
                  <a:srgbClr val="FF0000"/>
                </a:solidFill>
              </a:rPr>
              <a:t>javaw</a:t>
            </a:r>
            <a:endParaRPr lang="pl-PL" b="1" dirty="0" smtClean="0">
              <a:solidFill>
                <a:srgbClr val="FF0000"/>
              </a:solidFill>
            </a:endParaRPr>
          </a:p>
          <a:p>
            <a:r>
              <a:rPr lang="pl-PL" dirty="0"/>
              <a:t>$</a:t>
            </a:r>
            <a:r>
              <a:rPr lang="pl-PL" dirty="0" smtClean="0"/>
              <a:t>JAVA_HOME/</a:t>
            </a:r>
            <a:r>
              <a:rPr lang="pl-PL" dirty="0" err="1" smtClean="0"/>
              <a:t>jre</a:t>
            </a:r>
            <a:r>
              <a:rPr lang="pl-PL" dirty="0" smtClean="0"/>
              <a:t>/bin/</a:t>
            </a:r>
            <a:r>
              <a:rPr lang="pl-PL" b="1" dirty="0" err="1" smtClean="0">
                <a:solidFill>
                  <a:srgbClr val="FF0000"/>
                </a:solidFill>
              </a:rPr>
              <a:t>javas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! Class loader principle: load first in class path</a:t>
            </a:r>
            <a:endParaRPr lang="pl-PL" b="1" dirty="0">
              <a:solidFill>
                <a:srgbClr val="FF0000"/>
              </a:solidFill>
            </a:endParaRPr>
          </a:p>
          <a:p>
            <a:endParaRPr lang="pl-PL" dirty="0"/>
          </a:p>
          <a:p>
            <a:endParaRPr lang="pl-P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84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 3</a:t>
            </a:r>
            <a:r>
              <a:rPr lang="pl-PL" dirty="0" smtClean="0"/>
              <a:t> – </a:t>
            </a:r>
            <a:r>
              <a:rPr lang="en-US" dirty="0" smtClean="0"/>
              <a:t>array, </a:t>
            </a:r>
            <a:r>
              <a:rPr lang="pl-PL" dirty="0" err="1" smtClean="0"/>
              <a:t>Strin</a:t>
            </a:r>
            <a:r>
              <a:rPr lang="en-US" dirty="0" smtClean="0"/>
              <a:t>g, loop, optimization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379379" y="1556792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program that will answer if a given number is a palindrome. Examples of palindrome: 1221, 134431, 9985899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an automata that will answer if a given word has been generated by given grammar:</a:t>
            </a:r>
          </a:p>
          <a:p>
            <a:pPr marL="1371600" lvl="3" indent="0">
              <a:buNone/>
            </a:pPr>
            <a:r>
              <a:rPr lang="en-US" dirty="0" smtClean="0"/>
              <a:t>S -&gt; </a:t>
            </a:r>
            <a:r>
              <a:rPr lang="en-US" dirty="0" err="1" smtClean="0"/>
              <a:t>abAS</a:t>
            </a:r>
            <a:r>
              <a:rPr lang="en-US" dirty="0" smtClean="0"/>
              <a:t> | aa</a:t>
            </a:r>
          </a:p>
          <a:p>
            <a:pPr marL="1371600" lvl="3" indent="0">
              <a:buNone/>
            </a:pPr>
            <a:r>
              <a:rPr lang="en-US" dirty="0" smtClean="0"/>
              <a:t>A -&gt; </a:t>
            </a:r>
            <a:r>
              <a:rPr lang="en-US" dirty="0" err="1" smtClean="0"/>
              <a:t>cAd</a:t>
            </a:r>
            <a:r>
              <a:rPr lang="en-US" dirty="0" smtClean="0"/>
              <a:t> |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Ɛ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 Write a program that will </a:t>
            </a:r>
            <a:r>
              <a:rPr lang="pl-P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2D array with sequence of natural numbers in whirlpool-like way.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Write a program that will answer if given string is a substring of another string.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Write a program that will find first 1000 primary numbers.</a:t>
            </a:r>
          </a:p>
          <a:p>
            <a:pPr marL="514350" indent="-514350">
              <a:buFont typeface="+mj-lt"/>
              <a:buAutoNum type="arabicPeriod" startAt="4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02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 4 – comparable, graph, traversal, Map, Date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404860" y="1556792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insertion-sort algorithm that will work for objects of type Person(String name, </a:t>
            </a:r>
            <a:r>
              <a:rPr lang="en-US" dirty="0" err="1" smtClean="0"/>
              <a:t>int</a:t>
            </a:r>
            <a:r>
              <a:rPr lang="en-US" dirty="0" smtClean="0"/>
              <a:t> age). Sort by name </a:t>
            </a:r>
            <a:r>
              <a:rPr lang="en-US" dirty="0" err="1" smtClean="0"/>
              <a:t>asc</a:t>
            </a:r>
            <a:r>
              <a:rPr lang="en-US" dirty="0" smtClean="0"/>
              <a:t>, age </a:t>
            </a:r>
            <a:r>
              <a:rPr lang="en-US" dirty="0" err="1" smtClean="0"/>
              <a:t>desc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program that will build bi-directional binary tree using pointers/references and Node structure. (1</a:t>
            </a:r>
            <a:r>
              <a:rPr lang="en-US" baseline="30000" dirty="0" smtClean="0"/>
              <a:t>st</a:t>
            </a:r>
            <a:r>
              <a:rPr lang="en-US" dirty="0" smtClean="0"/>
              <a:t> level: 1, 2</a:t>
            </a:r>
            <a:r>
              <a:rPr lang="en-US" baseline="30000" dirty="0" smtClean="0"/>
              <a:t>nd</a:t>
            </a:r>
            <a:r>
              <a:rPr lang="en-US" dirty="0" smtClean="0"/>
              <a:t>: 2,3,4,5, etc.) up to 4</a:t>
            </a:r>
            <a:r>
              <a:rPr lang="en-US" baseline="30000" dirty="0" smtClean="0"/>
              <a:t>th</a:t>
            </a:r>
            <a:r>
              <a:rPr lang="en-US" dirty="0" smtClean="0"/>
              <a:t> level. Implement also pre-, in-, post-order traversal displaying tree nodes.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Write a program that will count occurrences of words in a given text.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Write a program that for given date-time will return the same date-time in 3 different time zones expressed in ISO standard. Store result in properties file where key is time-zone code and value is calculated date-time.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62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</a:t>
            </a:r>
            <a:r>
              <a:rPr lang="en-US" dirty="0"/>
              <a:t>5</a:t>
            </a:r>
            <a:r>
              <a:rPr lang="en-US" dirty="0" smtClean="0"/>
              <a:t> – </a:t>
            </a:r>
            <a:r>
              <a:rPr lang="en-US" dirty="0" err="1" smtClean="0"/>
              <a:t>Reflexion</a:t>
            </a:r>
            <a:r>
              <a:rPr lang="en-US" dirty="0" smtClean="0"/>
              <a:t>, </a:t>
            </a:r>
            <a:r>
              <a:rPr lang="en-US" dirty="0" err="1" smtClean="0"/>
              <a:t>polimorhism</a:t>
            </a:r>
            <a:r>
              <a:rPr lang="en-US" dirty="0" smtClean="0"/>
              <a:t>, </a:t>
            </a:r>
            <a:r>
              <a:rPr lang="en-US" dirty="0" err="1" smtClean="0"/>
              <a:t>enum</a:t>
            </a:r>
            <a:r>
              <a:rPr lang="en-US" dirty="0" smtClean="0"/>
              <a:t>, grouping by key (</a:t>
            </a:r>
            <a:r>
              <a:rPr lang="en-US" dirty="0" err="1" smtClean="0"/>
              <a:t>hashCode</a:t>
            </a:r>
            <a:r>
              <a:rPr lang="en-US" dirty="0" smtClean="0"/>
              <a:t>, equals), interface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379378" y="1412776"/>
            <a:ext cx="11333246" cy="4351338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Write a program that creates an object of class which name has been passed to program by user. Object should be one of: Cat, Dog, Duck. All classes should implement the same interface Animal { void voice() }; voice – should imitate proper sound (print)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Trade (identified by id and source) is a sequence of monetary transfers called postings. Postings are generated by company (identified by code) that operates in one country. Each posting has: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amount expressed in local and transaction currency,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account on which it has been booked,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unctional area code (one of: A, B, C, D)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given exchange rate table (any currency -&gt; USD) calculate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amount in TC.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Group postings by trade, functional area code and local currency. For each group calculate sum of amount in LC. </a:t>
            </a:r>
          </a:p>
          <a:p>
            <a:pPr marL="514350" indent="-514350">
              <a:buFont typeface="+mj-lt"/>
              <a:buAutoNum type="arabicPeriod" startAt="4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 </a:t>
            </a:r>
            <a:r>
              <a:rPr lang="en-US" dirty="0"/>
              <a:t>6</a:t>
            </a:r>
            <a:r>
              <a:rPr lang="en-US" dirty="0" smtClean="0"/>
              <a:t> – Loops, if, recursion, wrapper class, Collections, Maps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695400" y="1412776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Write a program that will calculate n-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element of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Fibbonaci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sequence defined as follows: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	f(0) = 0, f(1) = 1, f(n+2) = f(n+1) + f(n)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recursion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recursion + dynamic programing technique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Change recursion to iterative algorithm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Write a program that will find in an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ndex of element with min value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rithmetic average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middle element (1-  in sense of value, 2 – in sense of index)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umber of unique values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ndex of element which value &gt; sum of all previous (in sense of index) values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ardinality map (value -&gt; number of occurrences of this value)</a:t>
            </a:r>
          </a:p>
          <a:p>
            <a:pPr marL="457200" lvl="1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101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7</a:t>
            </a:r>
            <a:r>
              <a:rPr lang="en-US" dirty="0" smtClean="0"/>
              <a:t> – Stack, </a:t>
            </a:r>
            <a:r>
              <a:rPr lang="en-US" dirty="0" err="1" smtClean="0"/>
              <a:t>PriorityQueue</a:t>
            </a:r>
            <a:r>
              <a:rPr lang="en-US" dirty="0" smtClean="0"/>
              <a:t>, </a:t>
            </a:r>
            <a:r>
              <a:rPr lang="en-US" dirty="0" err="1" smtClean="0"/>
              <a:t>LinkedList</a:t>
            </a:r>
            <a:r>
              <a:rPr lang="en-US" dirty="0" smtClean="0"/>
              <a:t>, ellipse, </a:t>
            </a:r>
            <a:r>
              <a:rPr lang="en-US" dirty="0" err="1" smtClean="0"/>
              <a:t>Regexp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379379" y="1628800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742950" indent="-514350">
              <a:buFont typeface="+mj-lt"/>
              <a:buAutoNum type="arabicPeriod"/>
            </a:pPr>
            <a:r>
              <a:rPr lang="en-US" dirty="0" smtClean="0"/>
              <a:t>Write a program that will transform arithmetic expression containing symbols: a, b, +, -, (, ) into Reverse Polish Notation (RPN). Use Stack.</a:t>
            </a:r>
          </a:p>
          <a:p>
            <a:pPr marL="742950" indent="-514350">
              <a:buFont typeface="+mj-lt"/>
              <a:buAutoNum type="arabicPeriod"/>
            </a:pPr>
            <a:r>
              <a:rPr lang="en-US" dirty="0" smtClean="0"/>
              <a:t>Write a program that will return list of 5 greatest elements in a collection of </a:t>
            </a:r>
            <a:r>
              <a:rPr lang="en-US" dirty="0" err="1" smtClean="0"/>
              <a:t>BigDecimals</a:t>
            </a:r>
            <a:r>
              <a:rPr lang="en-US" dirty="0" smtClean="0"/>
              <a:t>. Use </a:t>
            </a:r>
            <a:r>
              <a:rPr lang="en-US" dirty="0" err="1" smtClean="0"/>
              <a:t>PriorityQueue</a:t>
            </a:r>
            <a:r>
              <a:rPr lang="en-US" dirty="0" smtClean="0"/>
              <a:t>.</a:t>
            </a:r>
          </a:p>
          <a:p>
            <a:pPr marL="742950" indent="-514350">
              <a:buFont typeface="+mj-lt"/>
              <a:buAutoNum type="arabicPeriod"/>
            </a:pPr>
            <a:r>
              <a:rPr lang="en-US" dirty="0" smtClean="0"/>
              <a:t>Write a program that will concatenate n Lists containing String objects. Use ellipse to define formal argument for method.</a:t>
            </a:r>
          </a:p>
          <a:p>
            <a:pPr marL="742950" indent="-514350">
              <a:buFont typeface="+mj-lt"/>
              <a:buAutoNum type="arabicPeriod"/>
            </a:pPr>
            <a:r>
              <a:rPr lang="en-US" dirty="0" smtClean="0"/>
              <a:t>Write a program that will filter from List containing Strings only these elements that match any of bellow patterns: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tarts from “S” or “s”; next contains max 10 digits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ontains only small letters from a-d or g-z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tarts from “d” and ends with “r” or contains at lest 5 letters “D” </a:t>
            </a:r>
          </a:p>
          <a:p>
            <a:pPr marL="742950" indent="-514350">
              <a:buFont typeface="+mj-lt"/>
              <a:buAutoNum type="arabicPeriod"/>
            </a:pPr>
            <a:r>
              <a:rPr lang="en-US" dirty="0" smtClean="0"/>
              <a:t>Write a program that in a given text will replace all multi-spaces with single-space.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5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JVM </a:t>
            </a:r>
            <a:r>
              <a:rPr lang="pl-PL" dirty="0" err="1" smtClean="0"/>
              <a:t>memory</a:t>
            </a:r>
            <a:endParaRPr lang="en-US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987364"/>
            <a:ext cx="966787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3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95400" y="1844824"/>
            <a:ext cx="105155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ain components of JVM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types/categories of memory present in JVM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ifference between thread and process and memory areas they use</a:t>
            </a: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Terms: </a:t>
            </a:r>
            <a:r>
              <a:rPr lang="en-US" dirty="0" err="1" smtClean="0"/>
              <a:t>jvm</a:t>
            </a:r>
            <a:r>
              <a:rPr lang="pl-PL" dirty="0" smtClean="0"/>
              <a:t>, </a:t>
            </a:r>
            <a:r>
              <a:rPr lang="en-US" dirty="0" smtClean="0"/>
              <a:t>class loader, thread, process, processor register, garbage collector, process</a:t>
            </a:r>
            <a:r>
              <a:rPr lang="pl-PL" dirty="0" smtClean="0"/>
              <a:t> </a:t>
            </a:r>
            <a:r>
              <a:rPr lang="en-US" dirty="0" smtClean="0"/>
              <a:t>heap</a:t>
            </a:r>
            <a:r>
              <a:rPr lang="pl-PL" dirty="0" smtClean="0"/>
              <a:t>, </a:t>
            </a:r>
            <a:r>
              <a:rPr lang="en-US" dirty="0" smtClean="0"/>
              <a:t>thread stack</a:t>
            </a:r>
            <a:r>
              <a:rPr lang="pl-PL" dirty="0" smtClean="0"/>
              <a:t>, </a:t>
            </a:r>
            <a:r>
              <a:rPr lang="en-US" dirty="0" smtClean="0"/>
              <a:t>native method, JIT (just in-time)</a:t>
            </a:r>
            <a:endParaRPr lang="en-US" dirty="0"/>
          </a:p>
        </p:txBody>
      </p:sp>
      <p:pic>
        <p:nvPicPr>
          <p:cNvPr id="9218" name="Picture 2" descr="Image result for you should kn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0"/>
            <a:ext cx="4708786" cy="30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07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dirty="0" smtClean="0"/>
              <a:t>ava </a:t>
            </a:r>
            <a:r>
              <a:rPr lang="en-US" dirty="0" err="1" smtClean="0">
                <a:solidFill>
                  <a:srgbClr val="FF0000"/>
                </a:solidFill>
              </a:rPr>
              <a:t>AR</a:t>
            </a:r>
            <a:r>
              <a:rPr lang="en-US" dirty="0" err="1" smtClean="0"/>
              <a:t>chive</a:t>
            </a:r>
            <a:r>
              <a:rPr lang="en-US" dirty="0" smtClean="0"/>
              <a:t> (JAR)</a:t>
            </a:r>
            <a:endParaRPr lang="en-US" dirty="0"/>
          </a:p>
        </p:txBody>
      </p:sp>
      <p:pic>
        <p:nvPicPr>
          <p:cNvPr id="3074" name="Picture 2" descr="Image result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8038" y="617538"/>
            <a:ext cx="1223962" cy="122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rostokąt 3"/>
          <p:cNvSpPr/>
          <p:nvPr/>
        </p:nvSpPr>
        <p:spPr>
          <a:xfrm>
            <a:off x="304800" y="6065198"/>
            <a:ext cx="8703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documentation:   http</a:t>
            </a:r>
            <a:r>
              <a:rPr lang="en-US" dirty="0"/>
              <a:t>://docs.oracle.com/javase/tutorial/deployment/jar/</a:t>
            </a:r>
          </a:p>
          <a:p>
            <a:r>
              <a:rPr lang="en-US" dirty="0" smtClean="0"/>
              <a:t>Specification:                 http</a:t>
            </a:r>
            <a:r>
              <a:rPr lang="en-US" dirty="0"/>
              <a:t>://</a:t>
            </a:r>
            <a:r>
              <a:rPr lang="en-US" dirty="0" smtClean="0"/>
              <a:t>docs.oracle.com/javase/8/docs/technotes/guides/jar/jar.html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662152" y="962108"/>
          <a:ext cx="8346602" cy="2349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pole tekstowe 6"/>
          <p:cNvSpPr txBox="1"/>
          <p:nvPr/>
        </p:nvSpPr>
        <p:spPr>
          <a:xfrm>
            <a:off x="945930" y="3000780"/>
            <a:ext cx="83685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Jar tool: 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/>
              <a:t>$JAVA_HOME/bin/jar</a:t>
            </a:r>
          </a:p>
          <a:p>
            <a:endParaRPr lang="en-US" b="1" dirty="0" smtClean="0"/>
          </a:p>
          <a:p>
            <a:r>
              <a:rPr lang="en-US" dirty="0"/>
              <a:t>Usage: </a:t>
            </a:r>
            <a:r>
              <a:rPr lang="en-US" b="1" dirty="0"/>
              <a:t>jar</a:t>
            </a:r>
            <a:r>
              <a:rPr lang="en-US" dirty="0"/>
              <a:t> {</a:t>
            </a:r>
            <a:r>
              <a:rPr lang="en-US" dirty="0" err="1"/>
              <a:t>ctxui</a:t>
            </a:r>
            <a:r>
              <a:rPr lang="en-US" dirty="0"/>
              <a:t>}[vfmn0PMe] [</a:t>
            </a:r>
            <a:r>
              <a:rPr lang="en-US" dirty="0">
                <a:solidFill>
                  <a:srgbClr val="00B050"/>
                </a:solidFill>
              </a:rPr>
              <a:t>jar-file</a:t>
            </a:r>
            <a:r>
              <a:rPr lang="en-US" dirty="0"/>
              <a:t>] [manifest-file] [entry-point] [-C </a:t>
            </a:r>
            <a:r>
              <a:rPr lang="en-US" dirty="0" err="1"/>
              <a:t>dir</a:t>
            </a:r>
            <a:r>
              <a:rPr lang="en-US" dirty="0"/>
              <a:t>] </a:t>
            </a:r>
            <a:r>
              <a:rPr lang="en-US" dirty="0">
                <a:solidFill>
                  <a:srgbClr val="00B0F0"/>
                </a:solidFill>
              </a:rPr>
              <a:t>files</a:t>
            </a:r>
            <a:r>
              <a:rPr lang="en-US" dirty="0"/>
              <a:t> </a:t>
            </a:r>
            <a:r>
              <a:rPr lang="en-US" dirty="0" smtClean="0">
                <a:solidFill>
                  <a:srgbClr val="00B0F0"/>
                </a:solidFill>
              </a:rPr>
              <a:t>...</a:t>
            </a:r>
          </a:p>
          <a:p>
            <a:r>
              <a:rPr lang="en-US" dirty="0"/>
              <a:t>c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reate, x = e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tract, v = </a:t>
            </a:r>
            <a:r>
              <a:rPr lang="en-US" dirty="0" smtClean="0">
                <a:solidFill>
                  <a:srgbClr val="FF0000"/>
                </a:solidFill>
              </a:rPr>
              <a:t>v</a:t>
            </a:r>
            <a:r>
              <a:rPr lang="en-US" dirty="0" smtClean="0"/>
              <a:t>erbose, f – output to </a:t>
            </a:r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ile (by default STDOUT), e – 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ntry point</a:t>
            </a:r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b="1" dirty="0"/>
              <a:t>jar</a:t>
            </a:r>
            <a:r>
              <a:rPr lang="en-US" dirty="0"/>
              <a:t> -</a:t>
            </a:r>
            <a:r>
              <a:rPr lang="en-US" dirty="0" err="1"/>
              <a:t>cf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myJar.jar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Hello.class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068" y="4764143"/>
            <a:ext cx="6978870" cy="652373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1703" y="4283417"/>
            <a:ext cx="36766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0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Exe</a:t>
            </a:r>
            <a:r>
              <a:rPr lang="en-US" dirty="0" smtClean="0"/>
              <a:t>cutable JAR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479376" y="1556792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Add to manifest file key-value: </a:t>
            </a:r>
            <a:r>
              <a:rPr lang="en-US" b="1" dirty="0" smtClean="0"/>
              <a:t>Main-Class: &lt;package&gt;.&lt;class name&gt;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Executable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javac</a:t>
            </a:r>
            <a:r>
              <a:rPr lang="en-US" b="1" dirty="0"/>
              <a:t> </a:t>
            </a:r>
            <a:r>
              <a:rPr lang="en-US" b="1" dirty="0" smtClean="0"/>
              <a:t>  -</a:t>
            </a:r>
            <a:r>
              <a:rPr lang="en-US" b="1" dirty="0"/>
              <a:t>d . </a:t>
            </a:r>
            <a:r>
              <a:rPr lang="en-US" b="1" dirty="0" smtClean="0"/>
              <a:t> Hello.java</a:t>
            </a:r>
          </a:p>
          <a:p>
            <a:pPr marL="0" indent="0">
              <a:buNone/>
            </a:pPr>
            <a:r>
              <a:rPr lang="pt-BR" b="1" dirty="0"/>
              <a:t>jar </a:t>
            </a:r>
            <a:r>
              <a:rPr lang="pt-BR" b="1" dirty="0" smtClean="0"/>
              <a:t> -</a:t>
            </a:r>
            <a:r>
              <a:rPr lang="pt-BR" b="1" dirty="0"/>
              <a:t>cfe </a:t>
            </a:r>
            <a:r>
              <a:rPr lang="pt-BR" b="1" dirty="0" smtClean="0"/>
              <a:t> App.jar  com.test.Hello  com</a:t>
            </a:r>
          </a:p>
          <a:p>
            <a:pPr marL="0" indent="0">
              <a:buNone/>
            </a:pPr>
            <a:r>
              <a:rPr lang="en-US" b="1" dirty="0"/>
              <a:t>java </a:t>
            </a:r>
            <a:r>
              <a:rPr lang="en-US" b="1" dirty="0" smtClean="0"/>
              <a:t> -</a:t>
            </a:r>
            <a:r>
              <a:rPr lang="en-US" b="1" dirty="0"/>
              <a:t>jar </a:t>
            </a:r>
            <a:r>
              <a:rPr lang="en-US" b="1" dirty="0" smtClean="0"/>
              <a:t> App.jar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Not executable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jar </a:t>
            </a:r>
            <a:r>
              <a:rPr lang="en-US" b="1" dirty="0" smtClean="0"/>
              <a:t> -</a:t>
            </a:r>
            <a:r>
              <a:rPr lang="en-US" b="1" dirty="0" err="1"/>
              <a:t>cf</a:t>
            </a:r>
            <a:r>
              <a:rPr lang="en-US" b="1" dirty="0"/>
              <a:t> </a:t>
            </a:r>
            <a:r>
              <a:rPr lang="en-US" b="1" dirty="0" smtClean="0"/>
              <a:t> AppNotExe.jar  com</a:t>
            </a:r>
          </a:p>
          <a:p>
            <a:pPr marL="0" indent="0">
              <a:buNone/>
            </a:pPr>
            <a:r>
              <a:rPr lang="en-US" b="1" dirty="0"/>
              <a:t>java </a:t>
            </a:r>
            <a:r>
              <a:rPr lang="en-US" b="1" dirty="0" smtClean="0"/>
              <a:t> -</a:t>
            </a:r>
            <a:r>
              <a:rPr lang="en-US" b="1" dirty="0" err="1"/>
              <a:t>cp</a:t>
            </a:r>
            <a:r>
              <a:rPr lang="en-US" b="1" dirty="0"/>
              <a:t> </a:t>
            </a:r>
            <a:r>
              <a:rPr lang="en-US" b="1" dirty="0" smtClean="0"/>
              <a:t> AppNotExe.jar  </a:t>
            </a:r>
            <a:r>
              <a:rPr lang="en-US" b="1" dirty="0" err="1" smtClean="0"/>
              <a:t>com.test.Hello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886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</a:t>
            </a:r>
            <a:r>
              <a:rPr lang="en-US" sz="3200" dirty="0" smtClean="0"/>
              <a:t>pplication </a:t>
            </a:r>
            <a:r>
              <a:rPr lang="en-US" sz="3200" dirty="0" smtClean="0">
                <a:solidFill>
                  <a:srgbClr val="FF0000"/>
                </a:solidFill>
              </a:rPr>
              <a:t>P</a:t>
            </a:r>
            <a:r>
              <a:rPr lang="en-US" sz="3200" dirty="0" smtClean="0"/>
              <a:t>rogramming </a:t>
            </a:r>
            <a:r>
              <a:rPr lang="en-US" sz="3200" dirty="0" smtClean="0">
                <a:solidFill>
                  <a:srgbClr val="FF0000"/>
                </a:solidFill>
              </a:rPr>
              <a:t>I</a:t>
            </a:r>
            <a:r>
              <a:rPr lang="en-US" sz="3200" dirty="0" smtClean="0"/>
              <a:t>nterface (API)</a:t>
            </a:r>
            <a:endParaRPr lang="en-US" sz="320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1844824"/>
            <a:ext cx="77152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8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Application Programming Interface (API)</a:t>
            </a:r>
            <a:endParaRPr lang="en-US" sz="32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7189990" y="6279104"/>
            <a:ext cx="2760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$JAVA_HOME/</a:t>
            </a:r>
            <a:r>
              <a:rPr lang="en-US" b="1" dirty="0" err="1" smtClean="0"/>
              <a:t>jre</a:t>
            </a:r>
            <a:r>
              <a:rPr lang="en-US" b="1" dirty="0" smtClean="0"/>
              <a:t>/lib/</a:t>
            </a:r>
            <a:r>
              <a:rPr lang="en-US" b="1" dirty="0" smtClean="0">
                <a:solidFill>
                  <a:srgbClr val="FF0000"/>
                </a:solidFill>
              </a:rPr>
              <a:t>rt.jar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711" y="1134842"/>
            <a:ext cx="4669155" cy="5018138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13" y="1680342"/>
            <a:ext cx="64103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0808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sdacademy.pl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</TotalTime>
  <Words>1550</Words>
  <Application>Microsoft Office PowerPoint</Application>
  <PresentationFormat>Panoramiczny</PresentationFormat>
  <Paragraphs>221</Paragraphs>
  <Slides>34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34</vt:i4>
      </vt:variant>
    </vt:vector>
  </HeadingPairs>
  <TitlesOfParts>
    <vt:vector size="38" baseType="lpstr">
      <vt:lpstr>Geo</vt:lpstr>
      <vt:lpstr>Arial</vt:lpstr>
      <vt:lpstr>Calibri</vt:lpstr>
      <vt:lpstr>Motyw sdacademy.pl</vt:lpstr>
      <vt:lpstr>Wprowadzenie do platformy JAVA   2. JAVA as a programming platform</vt:lpstr>
      <vt:lpstr>Agenda</vt:lpstr>
      <vt:lpstr>Java Virtual Machine (JVM)</vt:lpstr>
      <vt:lpstr>JVM memory</vt:lpstr>
      <vt:lpstr>Prezentacja programu PowerPoint</vt:lpstr>
      <vt:lpstr>Java ARchive (JAR)</vt:lpstr>
      <vt:lpstr>Executable JAR</vt:lpstr>
      <vt:lpstr>Application Programming Interface (API)</vt:lpstr>
      <vt:lpstr>Application Programming Interface (API)</vt:lpstr>
      <vt:lpstr>Prezentacja programu PowerPoint</vt:lpstr>
      <vt:lpstr>JavaDoc(umentation)</vt:lpstr>
      <vt:lpstr>Prezentacja programu PowerPoint</vt:lpstr>
      <vt:lpstr>Programing platform</vt:lpstr>
      <vt:lpstr>JAVA platforms</vt:lpstr>
      <vt:lpstr>Prezentacja programu PowerPoint</vt:lpstr>
      <vt:lpstr>Java SE ~ JDK</vt:lpstr>
      <vt:lpstr>Java SE – Maven project structure</vt:lpstr>
      <vt:lpstr>Enterprise application</vt:lpstr>
      <vt:lpstr>Client-Server 3/multi-tier architecture</vt:lpstr>
      <vt:lpstr>Enterprise ~ JDK + architecture + framework based on spec Java EE ~ JDK + architecture + EJB technology</vt:lpstr>
      <vt:lpstr>Enterprise ~ JDK + architecture + framework based on spec Java EE ~ JDK + architecture + EJB technology</vt:lpstr>
      <vt:lpstr>Prezentacja programu PowerPoint</vt:lpstr>
      <vt:lpstr>Application framework</vt:lpstr>
      <vt:lpstr>Java EE – Maven project structure</vt:lpstr>
      <vt:lpstr>Java EE – Standard Development Kit (SDK)</vt:lpstr>
      <vt:lpstr>Prezentacja programu PowerPoint</vt:lpstr>
      <vt:lpstr>Java certification</vt:lpstr>
      <vt:lpstr>Exercise 1 – jar, javadoc, arithmetic, exceptions, primitive data types</vt:lpstr>
      <vt:lpstr>Exercise 2 – arrays, bit op., STDIN/STDOUT</vt:lpstr>
      <vt:lpstr>Exercise 3 – array, String, loop, optimization</vt:lpstr>
      <vt:lpstr>Exercise 4 – comparable, graph, traversal, Map, Date</vt:lpstr>
      <vt:lpstr>Exercise 5 – Reflexion, polimorhism, enum, grouping by key (hashCode, equals), interface</vt:lpstr>
      <vt:lpstr>Exercise 6 – Loops, if, recursion, wrapper class, Collections, Maps</vt:lpstr>
      <vt:lpstr>Exercise 7 – Stack, PriorityQueue, LinkedList, ellipse, Regexp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poziom średnio-zaawansowany</dc:title>
  <dc:creator>death</dc:creator>
  <cp:lastModifiedBy>death</cp:lastModifiedBy>
  <cp:revision>161</cp:revision>
  <dcterms:modified xsi:type="dcterms:W3CDTF">2016-11-03T08:17:09Z</dcterms:modified>
</cp:coreProperties>
</file>