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2">
  <p:sldMasterIdLst>
    <p:sldMasterId id="2147483662" r:id="rId1"/>
  </p:sldMasterIdLst>
  <p:notesMasterIdLst>
    <p:notesMasterId r:id="rId29"/>
  </p:notesMasterIdLst>
  <p:sldIdLst>
    <p:sldId id="258" r:id="rId2"/>
    <p:sldId id="292" r:id="rId3"/>
    <p:sldId id="341" r:id="rId4"/>
    <p:sldId id="340" r:id="rId5"/>
    <p:sldId id="342" r:id="rId6"/>
    <p:sldId id="356" r:id="rId7"/>
    <p:sldId id="345" r:id="rId8"/>
    <p:sldId id="355" r:id="rId9"/>
    <p:sldId id="352" r:id="rId10"/>
    <p:sldId id="347" r:id="rId11"/>
    <p:sldId id="344" r:id="rId12"/>
    <p:sldId id="338" r:id="rId13"/>
    <p:sldId id="339" r:id="rId14"/>
    <p:sldId id="343" r:id="rId15"/>
    <p:sldId id="357" r:id="rId16"/>
    <p:sldId id="348" r:id="rId17"/>
    <p:sldId id="346" r:id="rId18"/>
    <p:sldId id="350" r:id="rId19"/>
    <p:sldId id="359" r:id="rId20"/>
    <p:sldId id="358" r:id="rId21"/>
    <p:sldId id="351" r:id="rId22"/>
    <p:sldId id="360" r:id="rId23"/>
    <p:sldId id="353" r:id="rId24"/>
    <p:sldId id="362" r:id="rId25"/>
    <p:sldId id="363" r:id="rId26"/>
    <p:sldId id="349" r:id="rId27"/>
    <p:sldId id="361" r:id="rId28"/>
  </p:sldIdLst>
  <p:sldSz cx="12192000" cy="6858000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Geo" panose="020B0604020202020204"/>
      <p:regular r:id="rId34"/>
      <p: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kcja domyślna" id="{D9DA14F9-88ED-4510-A5A3-A338B1412121}">
          <p14:sldIdLst>
            <p14:sldId id="258"/>
            <p14:sldId id="292"/>
            <p14:sldId id="341"/>
            <p14:sldId id="340"/>
            <p14:sldId id="342"/>
            <p14:sldId id="356"/>
            <p14:sldId id="345"/>
            <p14:sldId id="355"/>
            <p14:sldId id="352"/>
            <p14:sldId id="347"/>
            <p14:sldId id="344"/>
            <p14:sldId id="338"/>
            <p14:sldId id="339"/>
            <p14:sldId id="343"/>
            <p14:sldId id="357"/>
            <p14:sldId id="348"/>
            <p14:sldId id="346"/>
            <p14:sldId id="350"/>
            <p14:sldId id="359"/>
            <p14:sldId id="358"/>
            <p14:sldId id="351"/>
            <p14:sldId id="360"/>
            <p14:sldId id="353"/>
            <p14:sldId id="362"/>
            <p14:sldId id="363"/>
            <p14:sldId id="349"/>
            <p14:sldId id="361"/>
          </p14:sldIdLst>
        </p14:section>
        <p14:section name="Sekcja bez tytułu" id="{1170C786-C8BF-4C47-A210-9EA84EE804C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ath" initials="d" lastIdx="1" clrIdx="0">
    <p:extLst>
      <p:ext uri="{19B8F6BF-5375-455C-9EA6-DF929625EA0E}">
        <p15:presenceInfo xmlns:p15="http://schemas.microsoft.com/office/powerpoint/2012/main" userId="deat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17" autoAdjust="0"/>
    <p:restoredTop sz="94660"/>
  </p:normalViewPr>
  <p:slideViewPr>
    <p:cSldViewPr>
      <p:cViewPr varScale="1">
        <p:scale>
          <a:sx n="86" d="100"/>
          <a:sy n="86" d="100"/>
        </p:scale>
        <p:origin x="756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ross-site_tracing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465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127000" lvl="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None/>
            </a:pPr>
            <a:r>
              <a:rPr lang="en-US">
                <a:solidFill>
                  <a:schemeClr val="dk1"/>
                </a:solidFill>
              </a:rPr>
              <a:t>W3C: "Web application design should be informed by the above principles, but also by the relevant limitations."</a:t>
            </a:r>
          </a:p>
          <a:p>
            <a:pPr marR="127000" lvl="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None/>
            </a:pPr>
            <a:endParaRPr/>
          </a:p>
          <a:p>
            <a:pPr marR="127000" lvl="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b="1"/>
              <a:t>GET</a:t>
            </a:r>
          </a:p>
          <a:p>
            <a:pPr marL="0" marR="127000" lvl="0" indent="-6985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Metoda GET reprezentuje zasób (dostęp do zasobu). Zapytania GET służą tylko i wyłącznie do pobierania zasobu i nie powinny mieć skutków ubocznych (dotyczy to również niektórych innych metod).</a:t>
            </a:r>
          </a:p>
          <a:p>
            <a:pPr marR="127000" lvl="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b="1"/>
              <a:t>HEAD</a:t>
            </a:r>
          </a:p>
          <a:p>
            <a:pPr marL="0" marR="127000" lvl="0" indent="-6985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Działa tak samo jak GET, ale nie zwraca ciała odpowiedzi. Pozwala na uzyskanie informacji o meta-danych (nagłówkach) bez konieczności przesyłania kompletnego zasobu.</a:t>
            </a:r>
          </a:p>
          <a:p>
            <a:pPr marR="127000" lvl="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b="1"/>
              <a:t>POST</a:t>
            </a:r>
          </a:p>
          <a:p>
            <a:pPr marR="127000" lvl="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Mówi serwerowi o tym, że URI będzie od tej pory reprezentowało przesyłane dane. Przesyłać można np. komentarz, formularz (web form) lub zasób do zapisania w bazie danych lub w inny sposób.</a:t>
            </a:r>
          </a:p>
          <a:p>
            <a:pPr marR="127000" lvl="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b="1"/>
              <a:t>PUT</a:t>
            </a:r>
          </a:p>
          <a:p>
            <a:pPr marR="127000" lvl="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Przesłany zasób powinien być przechowywany w danym URI. Jeżeli zasób istnieje, powinien zostać zaktualizowany; w przeciwnym wypadku serwer powinien utworzyć nowy zasób.</a:t>
            </a:r>
          </a:p>
          <a:p>
            <a:pPr marR="127000" lvl="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b="1"/>
              <a:t>DELETE</a:t>
            </a:r>
          </a:p>
          <a:p>
            <a:pPr marR="127000" lvl="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Metoda usuwa dany zasób.</a:t>
            </a:r>
          </a:p>
          <a:p>
            <a:pPr marR="127000" lvl="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b="1"/>
              <a:t>TRACE</a:t>
            </a:r>
          </a:p>
          <a:p>
            <a:pPr marR="127000" lvl="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Pozwala na śledzenie odebranego zasobu tak, aby klient mógł zobaczyć wszelkie zmiany jakie zostały na nim dokonane, np. na żądanie innego klienta.</a:t>
            </a:r>
          </a:p>
          <a:p>
            <a:pPr marR="127000" lvl="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b="1"/>
              <a:t>OPTIONS</a:t>
            </a:r>
          </a:p>
          <a:p>
            <a:pPr marR="127000" lvl="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Zwraca metody, które są wspierane przez serwer dla podanego URL. Może być wykorzystane do sprawdzenia funkcjonalności serwera po przesłaniu wildcardu '*'.</a:t>
            </a:r>
          </a:p>
          <a:p>
            <a:pPr marR="127000" lvl="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b="1"/>
              <a:t>CONNECT</a:t>
            </a:r>
          </a:p>
          <a:p>
            <a:pPr marR="127000" lvl="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Przeznaczone dla serwerów pośredniczących. Zapewnia funkcjonalność tunelowania.</a:t>
            </a:r>
          </a:p>
          <a:p>
            <a:pPr marR="127000" lvl="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b="1"/>
              <a:t>PATCH</a:t>
            </a:r>
          </a:p>
          <a:p>
            <a:pPr marR="127000" lvl="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None/>
            </a:pPr>
            <a:r>
              <a:rPr lang="en-US"/>
              <a:t>Pozwala na zmianę części zasobu (jego aktualizację).</a:t>
            </a:r>
          </a:p>
          <a:p>
            <a:pPr marR="127000" lvl="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None/>
            </a:pPr>
            <a:endParaRPr/>
          </a:p>
          <a:p>
            <a:pPr marR="127000" lvl="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None/>
            </a:pPr>
            <a:r>
              <a:rPr lang="en-US"/>
              <a:t>Metody oznaczone jako bezpieczne nie powinny mieć skutków ubocznych.</a:t>
            </a:r>
          </a:p>
          <a:p>
            <a:pPr marR="127000" lvl="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None/>
            </a:pPr>
            <a:r>
              <a:rPr lang="en-US"/>
              <a:t>Metody idempotentne powinny mieć taki sam skutek bez względu na liczbę przesłanych zapytań (z pewnymi wyjątkami).</a:t>
            </a:r>
          </a:p>
          <a:p>
            <a:pPr marL="457200" marR="127000" lvl="0" indent="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None/>
            </a:pPr>
            <a:r>
              <a:rPr lang="en-US" i="1"/>
              <a:t>note that idempotence refers to the state of the system after the request has completed, so while the action the server takes (e.g. deleting a record) or the response code it returns may be different on subsequent requests, the system state will be the same every time</a:t>
            </a:r>
          </a:p>
          <a:p>
            <a:pPr marR="127000" lvl="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None/>
            </a:pPr>
            <a:r>
              <a:rPr lang="en-US"/>
              <a:t>Metoda TRACE może być użyta do ataku zwanego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cross-site tracing</a:t>
            </a:r>
            <a:r>
              <a:rPr lang="en-US"/>
              <a:t> i dobrą praktyką jest jej całkowite wyłączenie.</a:t>
            </a:r>
          </a:p>
        </p:txBody>
      </p:sp>
    </p:spTree>
    <p:extLst>
      <p:ext uri="{BB962C8B-B14F-4D97-AF65-F5344CB8AC3E}">
        <p14:creationId xmlns:p14="http://schemas.microsoft.com/office/powerpoint/2010/main" val="1138234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Pingnąć POSIXowe polecenia</a:t>
            </a:r>
          </a:p>
        </p:txBody>
      </p:sp>
    </p:spTree>
    <p:extLst>
      <p:ext uri="{BB962C8B-B14F-4D97-AF65-F5344CB8AC3E}">
        <p14:creationId xmlns:p14="http://schemas.microsoft.com/office/powerpoint/2010/main" val="3522061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ajd tytułowy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19515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60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524000" y="3169509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/>
          <p:nvPr/>
        </p:nvSpPr>
        <p:spPr>
          <a:xfrm rot="5400000">
            <a:off x="0" y="0"/>
            <a:ext cx="2500009" cy="2500009"/>
          </a:xfrm>
          <a:prstGeom prst="rtTriangle">
            <a:avLst/>
          </a:prstGeom>
          <a:solidFill>
            <a:srgbClr val="F5F5F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Shape 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752932" cy="129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ylko tytuł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0" y="6235430"/>
            <a:ext cx="12192000" cy="62256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586398" y="1034019"/>
            <a:ext cx="5024199" cy="6780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40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2328289" y="2344725"/>
            <a:ext cx="3206750" cy="751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5039" y="0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>
            <a:spLocks noGrp="1"/>
          </p:cNvSpPr>
          <p:nvPr>
            <p:ph type="pic" idx="2"/>
          </p:nvPr>
        </p:nvSpPr>
        <p:spPr>
          <a:xfrm>
            <a:off x="1027553" y="2178908"/>
            <a:ext cx="1083416" cy="1082653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3"/>
          </p:nvPr>
        </p:nvSpPr>
        <p:spPr>
          <a:xfrm>
            <a:off x="2328289" y="3923580"/>
            <a:ext cx="3206750" cy="751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pic" idx="4"/>
          </p:nvPr>
        </p:nvSpPr>
        <p:spPr>
          <a:xfrm>
            <a:off x="1027553" y="3757764"/>
            <a:ext cx="1083416" cy="1082653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5"/>
          </p:nvPr>
        </p:nvSpPr>
        <p:spPr>
          <a:xfrm>
            <a:off x="7957292" y="2429031"/>
            <a:ext cx="3206750" cy="751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Shape 115"/>
          <p:cNvSpPr>
            <a:spLocks noGrp="1"/>
          </p:cNvSpPr>
          <p:nvPr>
            <p:ph type="pic" idx="6"/>
          </p:nvPr>
        </p:nvSpPr>
        <p:spPr>
          <a:xfrm>
            <a:off x="6656557" y="2263215"/>
            <a:ext cx="1083416" cy="1082653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pic" idx="7"/>
          </p:nvPr>
        </p:nvSpPr>
        <p:spPr>
          <a:xfrm>
            <a:off x="6656557" y="3734710"/>
            <a:ext cx="1083416" cy="1082653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8"/>
          </p:nvPr>
        </p:nvSpPr>
        <p:spPr>
          <a:xfrm>
            <a:off x="7957292" y="3919889"/>
            <a:ext cx="3206750" cy="751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ylko tytuł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586398" y="1034019"/>
            <a:ext cx="5024199" cy="6780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40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pic>
        <p:nvPicPr>
          <p:cNvPr id="123" name="Shape 1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5039" y="0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/>
          <p:nvPr/>
        </p:nvSpPr>
        <p:spPr>
          <a:xfrm>
            <a:off x="0" y="4241260"/>
            <a:ext cx="12192000" cy="26167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593725" y="4465637"/>
            <a:ext cx="11118849" cy="16144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ylko tytuł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586398" y="1034019"/>
            <a:ext cx="5024199" cy="6780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40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5039" y="0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/>
          <p:nvPr/>
        </p:nvSpPr>
        <p:spPr>
          <a:xfrm>
            <a:off x="0" y="4241260"/>
            <a:ext cx="12192000" cy="26167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0" y="4241257"/>
            <a:ext cx="12192000" cy="107004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593725" y="4465637"/>
            <a:ext cx="11118849" cy="16144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usty">
    <p:bg>
      <p:bgPr>
        <a:solidFill>
          <a:srgbClr val="F5F5F5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>
            <a:spLocks noGrp="1"/>
          </p:cNvSpPr>
          <p:nvPr>
            <p:ph type="pic" idx="2"/>
          </p:nvPr>
        </p:nvSpPr>
        <p:spPr>
          <a:xfrm>
            <a:off x="1085850" y="1459537"/>
            <a:ext cx="2247900" cy="2246311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Shape 141"/>
          <p:cNvSpPr>
            <a:spLocks noGrp="1"/>
          </p:cNvSpPr>
          <p:nvPr>
            <p:ph type="pic" idx="3"/>
          </p:nvPr>
        </p:nvSpPr>
        <p:spPr>
          <a:xfrm>
            <a:off x="4972050" y="1459537"/>
            <a:ext cx="2247900" cy="2246311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Shape 142"/>
          <p:cNvSpPr>
            <a:spLocks noGrp="1"/>
          </p:cNvSpPr>
          <p:nvPr>
            <p:ph type="pic" idx="4"/>
          </p:nvPr>
        </p:nvSpPr>
        <p:spPr>
          <a:xfrm>
            <a:off x="8858250" y="1459537"/>
            <a:ext cx="2247900" cy="2246311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0" y="0"/>
            <a:ext cx="12192000" cy="9630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Shape 1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94978" y="-23305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739775" y="3910012"/>
            <a:ext cx="2946398" cy="15478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5"/>
          </p:nvPr>
        </p:nvSpPr>
        <p:spPr>
          <a:xfrm>
            <a:off x="4622800" y="3910012"/>
            <a:ext cx="2946398" cy="15478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6"/>
          </p:nvPr>
        </p:nvSpPr>
        <p:spPr>
          <a:xfrm>
            <a:off x="8509000" y="3910012"/>
            <a:ext cx="2946398" cy="15478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ylko tytuł">
    <p:bg>
      <p:bgPr>
        <a:solidFill>
          <a:srgbClr val="F5F5F5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0" y="6235430"/>
            <a:ext cx="12192000" cy="62256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12192000" cy="9630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0" y="0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</a:pPr>
            <a:endParaRPr sz="3200" b="0" i="0" u="none" strike="noStrike" cap="none">
              <a:solidFill>
                <a:srgbClr val="4A3D53"/>
              </a:solidFill>
              <a:latin typeface="Geo"/>
              <a:ea typeface="Geo"/>
              <a:cs typeface="Geo"/>
              <a:sym typeface="Geo"/>
            </a:endParaRP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94978" y="-23305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6876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8256-9C68-4891-A890-CAA31D0F32BD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B505-6A9A-4A12-BB48-1396DF09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99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ytuł i zawartość">
    <p:bg>
      <p:bgPr>
        <a:solidFill>
          <a:srgbClr val="F5F5F5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12192000" cy="9630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838200" y="4202348"/>
            <a:ext cx="10515599" cy="20750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Shape 26"/>
          <p:cNvSpPr>
            <a:spLocks noGrp="1"/>
          </p:cNvSpPr>
          <p:nvPr>
            <p:ph type="pic" idx="2"/>
          </p:nvPr>
        </p:nvSpPr>
        <p:spPr>
          <a:xfrm>
            <a:off x="1896488" y="1459537"/>
            <a:ext cx="2247900" cy="2246311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3"/>
          </p:nvPr>
        </p:nvSpPr>
        <p:spPr>
          <a:xfrm>
            <a:off x="4649923" y="1755605"/>
            <a:ext cx="4406900" cy="5054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75973"/>
              </a:buClr>
              <a:buFont typeface="Arial"/>
              <a:buNone/>
              <a:defRPr sz="2800" b="0" i="0" u="none" strike="noStrike" cap="none">
                <a:solidFill>
                  <a:srgbClr val="775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8" name="Shape 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94978" y="-23305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29"/>
          <p:cNvSpPr txBox="1">
            <a:spLocks noGrp="1"/>
          </p:cNvSpPr>
          <p:nvPr>
            <p:ph type="body" idx="4"/>
          </p:nvPr>
        </p:nvSpPr>
        <p:spPr>
          <a:xfrm>
            <a:off x="4649787" y="2368550"/>
            <a:ext cx="4406900" cy="1336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ytuł i zawartość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0" y="0"/>
            <a:ext cx="12192000" cy="9630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838200" y="4202348"/>
            <a:ext cx="10515599" cy="20750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Shape 37"/>
          <p:cNvSpPr>
            <a:spLocks noGrp="1"/>
          </p:cNvSpPr>
          <p:nvPr>
            <p:ph type="pic" idx="2"/>
          </p:nvPr>
        </p:nvSpPr>
        <p:spPr>
          <a:xfrm>
            <a:off x="1896488" y="1459537"/>
            <a:ext cx="2247900" cy="2246311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3"/>
          </p:nvPr>
        </p:nvSpPr>
        <p:spPr>
          <a:xfrm>
            <a:off x="4649923" y="1755605"/>
            <a:ext cx="4406900" cy="5054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39" name="Shape 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4978" y="-23305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4649787" y="2368550"/>
            <a:ext cx="4406900" cy="1336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Nagłówek sekcji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60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0" y="0"/>
            <a:ext cx="12192000" cy="9630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" name="Shape 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66944" y="-35491"/>
            <a:ext cx="2195209" cy="1034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wa elementy zawartości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0" y="4241260"/>
            <a:ext cx="12192000" cy="26167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Shape 51"/>
          <p:cNvSpPr/>
          <p:nvPr/>
        </p:nvSpPr>
        <p:spPr>
          <a:xfrm>
            <a:off x="1118679" y="1669913"/>
            <a:ext cx="9954638" cy="4027252"/>
          </a:xfrm>
          <a:prstGeom prst="rect">
            <a:avLst/>
          </a:prstGeom>
          <a:solidFill>
            <a:srgbClr val="515151">
              <a:alpha val="49411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1066800" y="1595333"/>
            <a:ext cx="10058398" cy="402725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/>
          <p:nvPr/>
        </p:nvSpPr>
        <p:spPr>
          <a:xfrm>
            <a:off x="2841997" y="1595333"/>
            <a:ext cx="6478621" cy="301558"/>
          </a:xfrm>
          <a:prstGeom prst="rect">
            <a:avLst/>
          </a:prstGeom>
          <a:solidFill>
            <a:srgbClr val="515151">
              <a:alpha val="49411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2892155" y="1111553"/>
            <a:ext cx="6378305" cy="717247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32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1962635" y="2101781"/>
            <a:ext cx="8266721" cy="24217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6400" y="4554625"/>
            <a:ext cx="2195209" cy="1034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wa elementy zawartości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0" y="4388794"/>
            <a:ext cx="12192000" cy="26167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610360" y="2701043"/>
            <a:ext cx="6177065" cy="4027252"/>
          </a:xfrm>
          <a:prstGeom prst="rect">
            <a:avLst/>
          </a:prstGeom>
          <a:solidFill>
            <a:srgbClr val="515151">
              <a:alpha val="49411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558479" y="2626466"/>
            <a:ext cx="6241451" cy="402725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0" y="1232337"/>
            <a:ext cx="12191997" cy="717247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32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pic>
        <p:nvPicPr>
          <p:cNvPr id="62" name="Shape 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7344" y="123740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/>
          <p:nvPr/>
        </p:nvSpPr>
        <p:spPr>
          <a:xfrm>
            <a:off x="7299189" y="2701043"/>
            <a:ext cx="4285014" cy="4027252"/>
          </a:xfrm>
          <a:prstGeom prst="rect">
            <a:avLst/>
          </a:prstGeom>
          <a:solidFill>
            <a:srgbClr val="515151">
              <a:alpha val="49411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>
            <a:spLocks noGrp="1"/>
          </p:cNvSpPr>
          <p:nvPr>
            <p:ph type="pic" idx="2"/>
          </p:nvPr>
        </p:nvSpPr>
        <p:spPr>
          <a:xfrm>
            <a:off x="7252485" y="2626466"/>
            <a:ext cx="4331501" cy="402759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777875" y="2801938"/>
            <a:ext cx="5807075" cy="3676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Porównanie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0" y="919570"/>
            <a:ext cx="12192000" cy="6562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6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6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Shape 75"/>
          <p:cNvPicPr preferRelativeResize="0"/>
          <p:nvPr/>
        </p:nvPicPr>
        <p:blipFill/>
        <p:spPr>
          <a:xfrm>
            <a:off x="5593405" y="16902"/>
            <a:ext cx="1916348" cy="902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orównanie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838200" y="1681163"/>
            <a:ext cx="10515599" cy="5176836"/>
          </a:xfrm>
          <a:prstGeom prst="rect">
            <a:avLst/>
          </a:prstGeom>
          <a:solidFill>
            <a:srgbClr val="F5F5F5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0" y="919570"/>
            <a:ext cx="12192000" cy="6562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75973"/>
              </a:buClr>
              <a:buFont typeface="Arial"/>
              <a:buNone/>
              <a:defRPr sz="2400" b="1" i="0" u="none" strike="noStrike" cap="none">
                <a:solidFill>
                  <a:srgbClr val="775973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6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75973"/>
              </a:buClr>
              <a:buFont typeface="Arial"/>
              <a:buNone/>
              <a:defRPr sz="2400" b="1" i="0" u="none" strike="noStrike" cap="none">
                <a:solidFill>
                  <a:srgbClr val="775973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6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Shape 86"/>
          <p:cNvPicPr preferRelativeResize="0"/>
          <p:nvPr/>
        </p:nvPicPr>
        <p:blipFill/>
        <p:spPr>
          <a:xfrm>
            <a:off x="5593405" y="16902"/>
            <a:ext cx="1916348" cy="902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Obraz z podpisem">
    <p:bg>
      <p:bgPr>
        <a:solidFill>
          <a:srgbClr val="F5F5F5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0" y="0"/>
            <a:ext cx="5183186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311286" y="0"/>
            <a:ext cx="4460737" cy="2057400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286" y="1281000"/>
            <a:ext cx="4460737" cy="7763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32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91" name="Shape 91"/>
          <p:cNvSpPr>
            <a:spLocks noGrp="1"/>
          </p:cNvSpPr>
          <p:nvPr>
            <p:ph type="pic" idx="2"/>
          </p:nvPr>
        </p:nvSpPr>
        <p:spPr>
          <a:xfrm>
            <a:off x="5183187" y="0"/>
            <a:ext cx="7008810" cy="685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286" y="2057400"/>
            <a:ext cx="4460737" cy="48006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13866" y="224480"/>
            <a:ext cx="2195209" cy="1034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8" r:id="rId10"/>
    <p:sldLayoutId id="2147483659" r:id="rId11"/>
    <p:sldLayoutId id="2147483660" r:id="rId12"/>
    <p:sldLayoutId id="2147483661" r:id="rId13"/>
    <p:sldLayoutId id="2147483664" r:id="rId14"/>
    <p:sldLayoutId id="2147483665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Hypertext_Markup_Language" TargetMode="Externa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url-encode-decode.com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tools.ietf.org/html/rfc7235" TargetMode="External"/><Relationship Id="rId3" Type="http://schemas.openxmlformats.org/officeDocument/2006/relationships/hyperlink" Target="https://tools.ietf.org/html/rfc7230" TargetMode="External"/><Relationship Id="rId7" Type="http://schemas.openxmlformats.org/officeDocument/2006/relationships/hyperlink" Target="https://tools.ietf.org/html/rfc7234" TargetMode="External"/><Relationship Id="rId2" Type="http://schemas.openxmlformats.org/officeDocument/2006/relationships/hyperlink" Target="https://tools.ietf.org/html/rfc1945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tools.ietf.org/html/rfc7233" TargetMode="External"/><Relationship Id="rId5" Type="http://schemas.openxmlformats.org/officeDocument/2006/relationships/hyperlink" Target="https://tools.ietf.org/html/rfc7232" TargetMode="External"/><Relationship Id="rId4" Type="http://schemas.openxmlformats.org/officeDocument/2006/relationships/hyperlink" Target="https://tools.ietf.org/html/rfc7231" TargetMode="External"/><Relationship Id="rId9" Type="http://schemas.openxmlformats.org/officeDocument/2006/relationships/hyperlink" Target="https://tools.ietf.org/html/rfc7540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723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ols.ietf.org/html/rfc5789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pl.wikipedia.org/wiki/Kod_odpowiedzi_HTTP" TargetMode="Externa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TP/Headers" TargetMode="External"/><Relationship Id="rId2" Type="http://schemas.openxmlformats.org/officeDocument/2006/relationships/hyperlink" Target="https://en.wikipedia.org/wiki/List_of_HTTP_header_fields" TargetMode="Externa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://gogle.com/" TargetMode="External"/><Relationship Id="rId4" Type="http://schemas.openxmlformats.org/officeDocument/2006/relationships/hyperlink" Target="https://www.iana.org/assignments/media-types/media-types.x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iark.greenend.org.uk/~sgtatham/putty/latest.html" TargetMode="Externa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en.wikipedia.org/wiki/List_of_TCP_and_UDP_port_numbers" TargetMode="Externa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iark.greenend.org.uk/~sgtatham/putty/latest.html" TargetMode="External"/><Relationship Id="rId2" Type="http://schemas.openxmlformats.org/officeDocument/2006/relationships/hyperlink" Target="https://docs.oracle.com/javase/tutorial/networking/sockets/clientServer.html" TargetMode="Externa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51384" y="2996952"/>
            <a:ext cx="11097927" cy="2387600"/>
          </a:xfrm>
        </p:spPr>
        <p:txBody>
          <a:bodyPr>
            <a:normAutofit fontScale="90000"/>
          </a:bodyPr>
          <a:lstStyle/>
          <a:p>
            <a:r>
              <a:rPr lang="pl-PL" dirty="0" err="1" smtClean="0">
                <a:solidFill>
                  <a:srgbClr val="FF0000"/>
                </a:solidFill>
              </a:rPr>
              <a:t>H</a:t>
            </a:r>
            <a:r>
              <a:rPr lang="pl-PL" b="0" dirty="0" err="1" smtClean="0"/>
              <a:t>yper</a:t>
            </a:r>
            <a:r>
              <a:rPr lang="pl-PL" dirty="0" err="1" smtClean="0">
                <a:solidFill>
                  <a:srgbClr val="FF0000"/>
                </a:solidFill>
              </a:rPr>
              <a:t>t</a:t>
            </a:r>
            <a:r>
              <a:rPr lang="pl-PL" dirty="0" err="1" smtClean="0"/>
              <a:t>ext</a:t>
            </a:r>
            <a:r>
              <a:rPr lang="pl-PL" dirty="0" smtClean="0"/>
              <a:t> </a:t>
            </a:r>
            <a:r>
              <a:rPr lang="pl-PL" dirty="0" smtClean="0">
                <a:solidFill>
                  <a:srgbClr val="FF0000"/>
                </a:solidFill>
              </a:rPr>
              <a:t>T</a:t>
            </a:r>
            <a:r>
              <a:rPr lang="pl-PL" dirty="0" smtClean="0"/>
              <a:t>ransfer </a:t>
            </a:r>
            <a:r>
              <a:rPr lang="pl-PL" dirty="0" err="1" smtClean="0">
                <a:solidFill>
                  <a:srgbClr val="FF0000"/>
                </a:solidFill>
              </a:rPr>
              <a:t>P</a:t>
            </a:r>
            <a:r>
              <a:rPr lang="pl-PL" dirty="0" err="1" smtClean="0"/>
              <a:t>rotocol</a:t>
            </a:r>
            <a:r>
              <a:rPr lang="pl-PL" dirty="0" smtClean="0"/>
              <a:t> (HTTP)</a:t>
            </a:r>
            <a:br>
              <a:rPr lang="pl-PL" dirty="0" smtClean="0"/>
            </a:br>
            <a:r>
              <a:rPr lang="pl-PL" dirty="0" smtClean="0"/>
              <a:t>wprowadzenie</a:t>
            </a:r>
            <a:r>
              <a:rPr lang="pl-PL" b="1" dirty="0" smtClean="0"/>
              <a:t/>
            </a:r>
            <a:br>
              <a:rPr lang="pl-PL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7091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Pojęcia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263352" y="1123215"/>
            <a:ext cx="10153128" cy="5733256"/>
          </a:xfrm>
        </p:spPr>
        <p:txBody>
          <a:bodyPr>
            <a:normAutofit/>
          </a:bodyPr>
          <a:lstStyle/>
          <a:p>
            <a:pPr indent="0">
              <a:buNone/>
            </a:pPr>
            <a:endParaRPr lang="pl-PL" dirty="0" smtClean="0"/>
          </a:p>
          <a:p>
            <a:r>
              <a:rPr lang="pl-PL" dirty="0" smtClean="0"/>
              <a:t> </a:t>
            </a:r>
            <a:r>
              <a:rPr lang="pl-PL" b="1" dirty="0" err="1" smtClean="0"/>
              <a:t>Hypertext</a:t>
            </a:r>
            <a:r>
              <a:rPr lang="pl-PL" dirty="0" smtClean="0"/>
              <a:t> – test który zawiera w sobie odniesienia (</a:t>
            </a:r>
            <a:r>
              <a:rPr lang="pl-PL" dirty="0" err="1" smtClean="0"/>
              <a:t>hyperlinks</a:t>
            </a:r>
            <a:r>
              <a:rPr lang="pl-PL" dirty="0" smtClean="0"/>
              <a:t>) do innych tekstów/stron. </a:t>
            </a:r>
          </a:p>
          <a:p>
            <a:pPr lvl="1"/>
            <a:r>
              <a:rPr lang="en-US" dirty="0"/>
              <a:t> </a:t>
            </a:r>
            <a:r>
              <a:rPr lang="en-US" dirty="0">
                <a:hlinkClick r:id="rId2" tooltip="Hypertext Markup Language"/>
              </a:rPr>
              <a:t>Hypertext Markup Language</a:t>
            </a:r>
            <a:r>
              <a:rPr lang="en-US" dirty="0"/>
              <a:t> (HTML</a:t>
            </a:r>
            <a:r>
              <a:rPr lang="en-US" dirty="0" smtClean="0"/>
              <a:t>)</a:t>
            </a:r>
            <a:endParaRPr lang="pl-PL" dirty="0" smtClean="0"/>
          </a:p>
          <a:p>
            <a:pPr indent="0">
              <a:buNone/>
            </a:pPr>
            <a:endParaRPr lang="pl-PL" dirty="0" smtClean="0"/>
          </a:p>
          <a:p>
            <a:r>
              <a:rPr lang="pl-PL" b="1" dirty="0" smtClean="0"/>
              <a:t> Multimedia = </a:t>
            </a:r>
            <a:r>
              <a:rPr lang="pl-PL" dirty="0"/>
              <a:t>obrazki + audio + </a:t>
            </a:r>
            <a:r>
              <a:rPr lang="pl-PL" dirty="0" smtClean="0"/>
              <a:t>wideo + animacje</a:t>
            </a:r>
          </a:p>
          <a:p>
            <a:pPr indent="0">
              <a:buNone/>
            </a:pPr>
            <a:endParaRPr lang="pl-PL" dirty="0" smtClean="0"/>
          </a:p>
          <a:p>
            <a:r>
              <a:rPr lang="pl-PL" b="1" dirty="0" smtClean="0"/>
              <a:t> </a:t>
            </a:r>
            <a:r>
              <a:rPr lang="pl-PL" b="1" u="sng" dirty="0" err="1" smtClean="0"/>
              <a:t>Hypermedia</a:t>
            </a:r>
            <a:r>
              <a:rPr lang="pl-PL" dirty="0" smtClean="0"/>
              <a:t> </a:t>
            </a:r>
            <a:r>
              <a:rPr lang="pl-PL" dirty="0"/>
              <a:t>= </a:t>
            </a:r>
            <a:r>
              <a:rPr lang="pl-PL" dirty="0" err="1"/>
              <a:t>hypertext</a:t>
            </a:r>
            <a:r>
              <a:rPr lang="pl-PL" dirty="0"/>
              <a:t> </a:t>
            </a:r>
            <a:r>
              <a:rPr lang="pl-PL" dirty="0" smtClean="0"/>
              <a:t>+ multimedia</a:t>
            </a:r>
          </a:p>
          <a:p>
            <a:pPr indent="0">
              <a:buNone/>
            </a:pPr>
            <a:endParaRPr lang="pl-PL" dirty="0"/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63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>
            <a:spLocks noGrp="1"/>
          </p:cNvSpPr>
          <p:nvPr>
            <p:ph type="title"/>
          </p:nvPr>
        </p:nvSpPr>
        <p:spPr>
          <a:xfrm>
            <a:off x="0" y="1"/>
            <a:ext cx="10894800" cy="963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URI, URL, </a:t>
            </a:r>
            <a:r>
              <a:rPr lang="en-US" dirty="0" smtClean="0"/>
              <a:t>UR</a:t>
            </a:r>
            <a:r>
              <a:rPr lang="pl-PL" dirty="0" smtClean="0"/>
              <a:t>N</a:t>
            </a:r>
            <a:endParaRPr lang="en-US" dirty="0"/>
          </a:p>
        </p:txBody>
      </p:sp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595000" y="1438800"/>
            <a:ext cx="10894800" cy="4628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marR="0" lvl="0" indent="-4572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UR</a:t>
            </a: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/>
              <a:t> -Uniform Resource Identifier</a:t>
            </a:r>
          </a:p>
          <a:p>
            <a:pPr marL="685800" marR="0" lvl="0" indent="-4572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UR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 - Uniform Resource Locator</a:t>
            </a:r>
          </a:p>
          <a:p>
            <a:pPr marL="685800" marR="0" lvl="0" indent="-4572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UR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</a:t>
            </a:r>
            <a:r>
              <a:rPr lang="en-US" dirty="0"/>
              <a:t>- Uniform Resource </a:t>
            </a:r>
            <a:r>
              <a:rPr lang="en-US" dirty="0" smtClean="0"/>
              <a:t>Name</a:t>
            </a:r>
            <a:endParaRPr lang="pl-PL" dirty="0" smtClean="0"/>
          </a:p>
          <a:p>
            <a:pPr marL="228600" algn="l">
              <a:spcBef>
                <a:spcPts val="1100"/>
              </a:spcBef>
            </a:pPr>
            <a:endParaRPr lang="pl-PL" dirty="0" smtClean="0">
              <a:solidFill>
                <a:srgbClr val="00B050"/>
              </a:solidFill>
            </a:endParaRPr>
          </a:p>
          <a:p>
            <a:pPr marL="228600" algn="l">
              <a:spcBef>
                <a:spcPts val="1100"/>
              </a:spcBef>
            </a:pPr>
            <a:r>
              <a:rPr lang="en-US" dirty="0" smtClean="0">
                <a:solidFill>
                  <a:srgbClr val="00B050"/>
                </a:solidFill>
              </a:rPr>
              <a:t>urn</a:t>
            </a:r>
            <a:r>
              <a:rPr lang="en-US" dirty="0" smtClean="0"/>
              <a:t>:isbn:0451450523</a:t>
            </a:r>
            <a:r>
              <a:rPr lang="pl-PL" dirty="0" smtClean="0"/>
              <a:t> (</a:t>
            </a:r>
            <a:r>
              <a:rPr lang="en-US" dirty="0"/>
              <a:t>International Standard Book </a:t>
            </a:r>
            <a:r>
              <a:rPr lang="en-US" dirty="0" smtClean="0"/>
              <a:t>Number</a:t>
            </a:r>
            <a:r>
              <a:rPr lang="pl-PL" dirty="0" smtClean="0"/>
              <a:t>)</a:t>
            </a:r>
            <a:endParaRPr lang="pl-PL" dirty="0"/>
          </a:p>
        </p:txBody>
      </p:sp>
      <p:pic>
        <p:nvPicPr>
          <p:cNvPr id="495" name="Shape 495" descr="800px-URI_Venn_Diagram.sv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8128" y="1123355"/>
            <a:ext cx="3781798" cy="2096634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Shape 496"/>
          <p:cNvSpPr txBox="1"/>
          <p:nvPr/>
        </p:nvSpPr>
        <p:spPr>
          <a:xfrm>
            <a:off x="250477" y="4437112"/>
            <a:ext cx="11597100" cy="144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39700" marR="139700" lvl="0" indent="-6985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-US" sz="13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0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http</a:t>
            </a:r>
            <a:r>
              <a:rPr lang="en-US" sz="13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://</a:t>
            </a:r>
            <a:r>
              <a:rPr lang="en-US" sz="1300" dirty="0" smtClean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www.serwer</a:t>
            </a:r>
            <a:r>
              <a:rPr lang="pl-PL" sz="1300" dirty="0" smtClean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Name.com</a:t>
            </a:r>
            <a:r>
              <a:rPr lang="en-US" sz="1300" b="1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300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8080</a:t>
            </a:r>
            <a:r>
              <a:rPr lang="en-US" sz="1300" dirty="0" smtClean="0">
                <a:solidFill>
                  <a:schemeClr val="accent4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/katalog1/katalog2/plik</a:t>
            </a:r>
            <a:r>
              <a:rPr lang="en-US" sz="1300" b="1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lang="en-US" sz="1300" dirty="0" smtClean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parametr1=wartosc1</a:t>
            </a:r>
            <a:r>
              <a:rPr lang="en-US" sz="1300" b="1" dirty="0" smtClean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300" dirty="0" smtClean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parametr2=wartosc2</a:t>
            </a:r>
            <a:r>
              <a:rPr lang="en-US" sz="1300" b="1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-US" sz="13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fragment_dokumentu</a:t>
            </a:r>
            <a:r>
              <a:rPr lang="en-US" sz="13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3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3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\__/  </a:t>
            </a:r>
            <a:r>
              <a:rPr lang="en-US" sz="13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\_________________/\___/\_____________________/ </a:t>
            </a:r>
            <a:r>
              <a:rPr lang="en-US" sz="13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\___________________________________/</a:t>
            </a:r>
            <a:r>
              <a:rPr lang="en-US" sz="13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3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3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3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           </a:t>
            </a:r>
            <a:r>
              <a:rPr lang="pl-PL" sz="13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        </a:t>
            </a:r>
            <a:r>
              <a:rPr lang="en-US" sz="13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            |                              |                            |</a:t>
            </a:r>
            <a:br>
              <a:rPr lang="en-US" sz="13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3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l-PL" sz="13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protokół</a:t>
            </a:r>
            <a:r>
              <a:rPr lang="en-US" sz="13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l-PL" sz="13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3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lang="pl-PL" sz="13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pl-PL" sz="1300" dirty="0" err="1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ip</a:t>
            </a:r>
            <a:r>
              <a:rPr lang="pl-PL" sz="13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3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port  </a:t>
            </a:r>
            <a:r>
              <a:rPr lang="pl-PL" sz="13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kontekst(</a:t>
            </a:r>
            <a:r>
              <a:rPr lang="pl-PL" sz="1300" dirty="0" err="1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lang="pl-PL" sz="13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3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l-PL" sz="13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parametry zapytania</a:t>
            </a:r>
            <a:r>
              <a:rPr lang="en-US" sz="13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fragment</a:t>
            </a:r>
            <a:r>
              <a:rPr lang="pl-PL" sz="13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(ref)</a:t>
            </a:r>
            <a:r>
              <a:rPr lang="en-US" sz="13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3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3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Prostokąt 1"/>
          <p:cNvSpPr/>
          <p:nvPr/>
        </p:nvSpPr>
        <p:spPr>
          <a:xfrm>
            <a:off x="243850" y="6273225"/>
            <a:ext cx="68339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hlinkClick r:id="rId4"/>
              </a:rPr>
              <a:t>https://www.url-encode-decode.com/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7010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Krótka historia protokołu HTTP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263352" y="1123215"/>
            <a:ext cx="10153128" cy="5733256"/>
          </a:xfrm>
        </p:spPr>
        <p:txBody>
          <a:bodyPr>
            <a:normAutofit/>
          </a:bodyPr>
          <a:lstStyle/>
          <a:p>
            <a:pPr indent="0">
              <a:buNone/>
            </a:pPr>
            <a:endParaRPr lang="pl-PL" dirty="0" smtClean="0"/>
          </a:p>
          <a:p>
            <a:r>
              <a:rPr lang="pl-PL" dirty="0" smtClean="0"/>
              <a:t> zainicjowany przez</a:t>
            </a:r>
            <a:r>
              <a:rPr lang="en-US" dirty="0"/>
              <a:t> Tim Berners-Lee </a:t>
            </a:r>
            <a:r>
              <a:rPr lang="pl-PL" dirty="0" smtClean="0"/>
              <a:t>w</a:t>
            </a:r>
            <a:r>
              <a:rPr lang="en-US" dirty="0"/>
              <a:t> </a:t>
            </a:r>
            <a:r>
              <a:rPr lang="en-US" dirty="0">
                <a:solidFill>
                  <a:srgbClr val="FF0000"/>
                </a:solidFill>
              </a:rPr>
              <a:t>CERN</a:t>
            </a:r>
            <a:r>
              <a:rPr lang="en-US" dirty="0"/>
              <a:t> </a:t>
            </a:r>
            <a:r>
              <a:rPr lang="pl-PL" dirty="0" smtClean="0"/>
              <a:t>w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1989</a:t>
            </a:r>
            <a:endParaRPr lang="pl-PL" dirty="0" smtClean="0">
              <a:solidFill>
                <a:srgbClr val="FF0000"/>
              </a:solidFill>
            </a:endParaRPr>
          </a:p>
          <a:p>
            <a:pPr indent="0">
              <a:buNone/>
            </a:pPr>
            <a:endParaRPr lang="pl-PL" dirty="0" smtClean="0">
              <a:solidFill>
                <a:srgbClr val="FF0000"/>
              </a:solidFill>
            </a:endParaRPr>
          </a:p>
          <a:p>
            <a:r>
              <a:rPr lang="pl-PL" dirty="0" smtClean="0"/>
              <a:t> standaryzowany przez:</a:t>
            </a:r>
          </a:p>
          <a:p>
            <a:pPr indent="0">
              <a:buNone/>
            </a:pPr>
            <a:endParaRPr lang="pl-PL" dirty="0" smtClean="0"/>
          </a:p>
          <a:p>
            <a:pPr lvl="1"/>
            <a:r>
              <a:rPr lang="pl-PL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nternet </a:t>
            </a:r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dirty="0"/>
              <a:t>ngineering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ask </a:t>
            </a:r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/>
              <a:t>orce (</a:t>
            </a:r>
            <a:r>
              <a:rPr lang="en-US" dirty="0" smtClean="0"/>
              <a:t>IETF)</a:t>
            </a:r>
            <a:endParaRPr lang="pl-PL" dirty="0" smtClean="0"/>
          </a:p>
          <a:p>
            <a:pPr lvl="1"/>
            <a:r>
              <a:rPr lang="pl-PL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W</a:t>
            </a:r>
            <a:r>
              <a:rPr lang="en-US" dirty="0" smtClean="0"/>
              <a:t>orld </a:t>
            </a:r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dirty="0"/>
              <a:t>ide </a:t>
            </a:r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dirty="0"/>
              <a:t>eb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onsortium (W3C</a:t>
            </a:r>
            <a:r>
              <a:rPr lang="en-US" dirty="0" smtClean="0"/>
              <a:t>)</a:t>
            </a:r>
            <a:endParaRPr lang="pl-PL" dirty="0" smtClean="0"/>
          </a:p>
          <a:p>
            <a:pPr lvl="1"/>
            <a:endParaRPr lang="pl-PL" dirty="0">
              <a:solidFill>
                <a:srgbClr val="FF0000"/>
              </a:solidFill>
            </a:endParaRPr>
          </a:p>
          <a:p>
            <a:r>
              <a:rPr lang="pl-PL" dirty="0" smtClean="0">
                <a:solidFill>
                  <a:srgbClr val="FF0000"/>
                </a:solidFill>
              </a:rPr>
              <a:t> </a:t>
            </a:r>
            <a:r>
              <a:rPr lang="pl-PL" dirty="0" smtClean="0">
                <a:solidFill>
                  <a:schemeClr val="tx1"/>
                </a:solidFill>
              </a:rPr>
              <a:t>stworzono kilka ważnych wersji: </a:t>
            </a:r>
            <a:r>
              <a:rPr lang="pl-PL" dirty="0" smtClean="0">
                <a:solidFill>
                  <a:srgbClr val="FF0000"/>
                </a:solidFill>
              </a:rPr>
              <a:t>HTTP/1.0, HTTP/1.1, HTTP/2.0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54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Wersje protokołu HTTP</a:t>
            </a:r>
            <a:endParaRPr lang="en-US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969224106"/>
              </p:ext>
            </p:extLst>
          </p:nvPr>
        </p:nvGraphicFramePr>
        <p:xfrm>
          <a:off x="263524" y="1123950"/>
          <a:ext cx="10873035" cy="500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576">
                  <a:extLst>
                    <a:ext uri="{9D8B030D-6E8A-4147-A177-3AD203B41FA5}">
                      <a16:colId xmlns:a16="http://schemas.microsoft.com/office/drawing/2014/main" val="846525281"/>
                    </a:ext>
                  </a:extLst>
                </a:gridCol>
                <a:gridCol w="1208444">
                  <a:extLst>
                    <a:ext uri="{9D8B030D-6E8A-4147-A177-3AD203B41FA5}">
                      <a16:colId xmlns:a16="http://schemas.microsoft.com/office/drawing/2014/main" val="465924254"/>
                    </a:ext>
                  </a:extLst>
                </a:gridCol>
                <a:gridCol w="4308071">
                  <a:extLst>
                    <a:ext uri="{9D8B030D-6E8A-4147-A177-3AD203B41FA5}">
                      <a16:colId xmlns:a16="http://schemas.microsoft.com/office/drawing/2014/main" val="782556228"/>
                    </a:ext>
                  </a:extLst>
                </a:gridCol>
                <a:gridCol w="4836944">
                  <a:extLst>
                    <a:ext uri="{9D8B030D-6E8A-4147-A177-3AD203B41FA5}">
                      <a16:colId xmlns:a16="http://schemas.microsoft.com/office/drawing/2014/main" val="4087571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Wersja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Data utworzenia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RFC (</a:t>
                      </a:r>
                      <a:r>
                        <a:rPr lang="pl-PL" dirty="0" err="1" smtClean="0"/>
                        <a:t>Request</a:t>
                      </a:r>
                      <a:r>
                        <a:rPr lang="pl-PL" dirty="0" smtClean="0"/>
                        <a:t> For </a:t>
                      </a:r>
                      <a:r>
                        <a:rPr lang="pl-PL" dirty="0" err="1" smtClean="0"/>
                        <a:t>Comments</a:t>
                      </a:r>
                      <a:r>
                        <a:rPr lang="pl-PL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Cechy zasadnicze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782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0.9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1991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unofficial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pl-PL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lient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-server, request-response protocol.</a:t>
                      </a: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ASCII protocol, running over a TCP/IP link.</a:t>
                      </a: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pl-PL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esigned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to transfer hypertext documents (HTML).</a:t>
                      </a: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connection closed after every request.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273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1996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2"/>
                        </a:rPr>
                        <a:t>RFC 1945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pl-PL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equest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may consist of multiple newline separated header fields.</a:t>
                      </a: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pl-PL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esponse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object is prefixed with a response status line.</a:t>
                      </a: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pl-PL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esponse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object has its own set of newline separated header fields.</a:t>
                      </a: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pl-PL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esponse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object is not limited to hypertext.</a:t>
                      </a: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connection closed after every request.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64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1997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sng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hlinkClick r:id="rId3"/>
                        </a:rPr>
                        <a:t>RFC 7230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 </a:t>
                      </a:r>
                      <a:r>
                        <a:rPr lang="en-US" sz="14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HTTP/1.1: Message Syntax and Routing</a:t>
                      </a:r>
                      <a:endParaRPr lang="en-US" sz="14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hlinkClick r:id="rId4"/>
                        </a:rPr>
                        <a:t>RFC 7231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 </a:t>
                      </a:r>
                      <a:r>
                        <a:rPr lang="en-US" sz="14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HTTP/1.1: Semantics and Content</a:t>
                      </a:r>
                      <a:endParaRPr lang="en-US" sz="14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hlinkClick r:id="rId5"/>
                        </a:rPr>
                        <a:t>RFC 7232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 </a:t>
                      </a:r>
                      <a:r>
                        <a:rPr lang="en-US" sz="14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HTTP/1.1: Conditional Requests</a:t>
                      </a:r>
                      <a:endParaRPr lang="en-US" sz="14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hlinkClick r:id="rId6"/>
                        </a:rPr>
                        <a:t>RFC 7233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 </a:t>
                      </a:r>
                      <a:r>
                        <a:rPr lang="en-US" sz="14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HTTP/1.1: Range Requests</a:t>
                      </a:r>
                      <a:endParaRPr lang="en-US" sz="14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hlinkClick r:id="rId7"/>
                        </a:rPr>
                        <a:t>RFC 7234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 </a:t>
                      </a:r>
                      <a:r>
                        <a:rPr lang="en-US" sz="14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HTTP/1.1: Caching</a:t>
                      </a:r>
                      <a:endParaRPr lang="en-US" sz="14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hlinkClick r:id="rId8"/>
                        </a:rPr>
                        <a:t>RFC 7235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 </a:t>
                      </a:r>
                      <a:r>
                        <a:rPr lang="en-US" sz="14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HTTP/1.1: Authentication</a:t>
                      </a:r>
                      <a:endParaRPr lang="en-US" sz="14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Internet Standard</a:t>
                      </a:r>
                    </a:p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9541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May 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sng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hlinkClick r:id="rId9"/>
                        </a:rPr>
                        <a:t>RFC 7540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Improving Transport Performance</a:t>
                      </a:r>
                      <a:r>
                        <a:rPr lang="pl-PL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endParaRPr lang="en-US" sz="1400" b="1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216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38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Struktura wiadomości HTTP</a:t>
            </a:r>
            <a:endParaRPr lang="en-US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89" y="1196752"/>
            <a:ext cx="5143500" cy="3009900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960" y="1253902"/>
            <a:ext cx="5076825" cy="2952750"/>
          </a:xfrm>
          <a:prstGeom prst="rect">
            <a:avLst/>
          </a:prstGeom>
        </p:spPr>
      </p:pic>
      <p:pic>
        <p:nvPicPr>
          <p:cNvPr id="2050" name="Picture 2" descr="https://www.ntu.edu.sg/home/ehchua/programming/webprogramming/images/HTTP_RequestMessageExamp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4" y="4206652"/>
            <a:ext cx="5174126" cy="194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59" y="4177577"/>
            <a:ext cx="5742022" cy="2177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00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2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263352" y="1123215"/>
            <a:ext cx="10153128" cy="5186105"/>
          </a:xfrm>
        </p:spPr>
        <p:txBody>
          <a:bodyPr>
            <a:normAutofit/>
          </a:bodyPr>
          <a:lstStyle/>
          <a:p>
            <a:pPr marL="742950" indent="-514350">
              <a:buFont typeface="+mj-lt"/>
              <a:buAutoNum type="arabicPeriod"/>
            </a:pPr>
            <a:r>
              <a:rPr lang="pl-PL" dirty="0" smtClean="0"/>
              <a:t>Otwórz przeglądarkę (chrome) a następnie odnajdź </a:t>
            </a:r>
            <a:r>
              <a:rPr lang="pl-PL" b="1" dirty="0" smtClean="0"/>
              <a:t>developer </a:t>
            </a:r>
            <a:r>
              <a:rPr lang="pl-PL" b="1" dirty="0" err="1" smtClean="0"/>
              <a:t>tools</a:t>
            </a:r>
            <a:r>
              <a:rPr lang="pl-PL" dirty="0" smtClean="0"/>
              <a:t>.</a:t>
            </a:r>
          </a:p>
          <a:p>
            <a:pPr marL="742950" indent="-514350">
              <a:buFont typeface="+mj-lt"/>
              <a:buAutoNum type="arabicPeriod"/>
            </a:pPr>
            <a:r>
              <a:rPr lang="pl-PL" dirty="0" smtClean="0"/>
              <a:t>Zapoznaj się z dostępnymi tam opcjami. Następnie przejdź do zakładki </a:t>
            </a:r>
            <a:r>
              <a:rPr lang="pl-PL" b="1" dirty="0" smtClean="0"/>
              <a:t>Network</a:t>
            </a:r>
            <a:r>
              <a:rPr lang="pl-PL" dirty="0" smtClean="0"/>
              <a:t>.</a:t>
            </a:r>
          </a:p>
          <a:p>
            <a:pPr marL="742950" indent="-514350">
              <a:buFont typeface="+mj-lt"/>
              <a:buAutoNum type="arabicPeriod"/>
            </a:pPr>
            <a:r>
              <a:rPr lang="pl-PL" dirty="0" smtClean="0"/>
              <a:t>Odwiedź stronę example.com a następnie porównaj strukturę zapytania i odpowiedzi z tymi które zostały przedstawioną w tej prezentacji.</a:t>
            </a:r>
          </a:p>
          <a:p>
            <a:pPr lvl="1"/>
            <a:endParaRPr lang="pl-PL" dirty="0" smtClean="0"/>
          </a:p>
          <a:p>
            <a:pPr lvl="1"/>
            <a:r>
              <a:rPr lang="pl-PL" sz="2800" dirty="0" smtClean="0"/>
              <a:t> Z jakich elementów składają się </a:t>
            </a:r>
            <a:r>
              <a:rPr lang="pl-PL" sz="2800" dirty="0" err="1" smtClean="0"/>
              <a:t>request</a:t>
            </a:r>
            <a:r>
              <a:rPr lang="pl-PL" sz="2800" dirty="0" smtClean="0"/>
              <a:t> oraz </a:t>
            </a:r>
            <a:r>
              <a:rPr lang="pl-PL" sz="2800" dirty="0" err="1" smtClean="0"/>
              <a:t>response</a:t>
            </a:r>
            <a:r>
              <a:rPr lang="pl-PL" sz="2800" dirty="0" smtClean="0"/>
              <a:t>?</a:t>
            </a:r>
          </a:p>
          <a:p>
            <a:pPr lvl="1"/>
            <a:r>
              <a:rPr lang="pl-PL" sz="2800" dirty="0" smtClean="0"/>
              <a:t> Ile zapytań wysłała przeglądarka a ile otrzymała odpowiedzi?</a:t>
            </a:r>
            <a:endParaRPr lang="pl-PL" sz="2800" dirty="0"/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66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title"/>
          </p:nvPr>
        </p:nvSpPr>
        <p:spPr>
          <a:xfrm>
            <a:off x="0" y="1"/>
            <a:ext cx="10894800" cy="963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pl-PL" dirty="0"/>
              <a:t>Struktura wiadomości </a:t>
            </a:r>
            <a:r>
              <a:rPr lang="pl-PL" dirty="0" smtClean="0"/>
              <a:t>HTTP - </a:t>
            </a:r>
            <a:r>
              <a:rPr lang="pl-PL" dirty="0">
                <a:solidFill>
                  <a:srgbClr val="FF0000"/>
                </a:solidFill>
              </a:rPr>
              <a:t>m</a:t>
            </a:r>
            <a:r>
              <a:rPr lang="en-US" dirty="0" err="1" smtClean="0">
                <a:solidFill>
                  <a:srgbClr val="FF0000"/>
                </a:solidFill>
              </a:rPr>
              <a:t>etody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HTTP</a:t>
            </a:r>
          </a:p>
        </p:txBody>
      </p:sp>
      <p:graphicFrame>
        <p:nvGraphicFramePr>
          <p:cNvPr id="502" name="Shape 502"/>
          <p:cNvGraphicFramePr/>
          <p:nvPr>
            <p:extLst>
              <p:ext uri="{D42A27DB-BD31-4B8C-83A1-F6EECF244321}">
                <p14:modId xmlns:p14="http://schemas.microsoft.com/office/powerpoint/2010/main" val="888906569"/>
              </p:ext>
            </p:extLst>
          </p:nvPr>
        </p:nvGraphicFramePr>
        <p:xfrm>
          <a:off x="407368" y="1196752"/>
          <a:ext cx="11219780" cy="5376770"/>
        </p:xfrm>
        <a:graphic>
          <a:graphicData uri="http://schemas.openxmlformats.org/drawingml/2006/table">
            <a:tbl>
              <a:tblPr>
                <a:solidFill>
                  <a:srgbClr val="F8F9FA"/>
                </a:solidFill>
              </a:tblPr>
              <a:tblGrid>
                <a:gridCol w="1699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7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3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76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09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34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14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7677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b="1"/>
                        <a:t>HTTP Method</a:t>
                      </a:r>
                    </a:p>
                  </a:txBody>
                  <a:tcPr marL="53350" marR="200025" marT="26675" marB="266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b="1"/>
                        <a:t>RFC</a:t>
                      </a:r>
                    </a:p>
                  </a:txBody>
                  <a:tcPr marL="53350" marR="200025" marT="26675" marB="266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b="1"/>
                        <a:t>Request Has Body</a:t>
                      </a:r>
                    </a:p>
                  </a:txBody>
                  <a:tcPr marL="53350" marR="200025" marT="26675" marB="266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b="1"/>
                        <a:t>Response Has Body</a:t>
                      </a:r>
                    </a:p>
                  </a:txBody>
                  <a:tcPr marL="53350" marR="200025" marT="26675" marB="266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b="1"/>
                        <a:t>Safe</a:t>
                      </a:r>
                    </a:p>
                  </a:txBody>
                  <a:tcPr marL="53350" marR="200025" marT="26675" marB="266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b="1"/>
                        <a:t>Idempotent</a:t>
                      </a:r>
                    </a:p>
                  </a:txBody>
                  <a:tcPr marL="53350" marR="200025" marT="26675" marB="266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b="1"/>
                        <a:t>Cacheable</a:t>
                      </a:r>
                    </a:p>
                  </a:txBody>
                  <a:tcPr marL="53350" marR="200025" marT="26675" marB="266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677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GET</a:t>
                      </a:r>
                    </a:p>
                  </a:txBody>
                  <a:tcPr marL="53350" marR="53350" marT="26675" marB="266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7000"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u="sng">
                          <a:solidFill>
                            <a:srgbClr val="663366"/>
                          </a:solidFill>
                          <a:hlinkClick r:id="rId3"/>
                        </a:rPr>
                        <a:t>RFC 7231</a:t>
                      </a:r>
                    </a:p>
                  </a:txBody>
                  <a:tcPr marL="53350" marR="53350" marT="26675" marB="266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No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677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HEAD</a:t>
                      </a:r>
                    </a:p>
                  </a:txBody>
                  <a:tcPr marL="53350" marR="53350" marT="26675" marB="266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7000"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u="sng">
                          <a:solidFill>
                            <a:srgbClr val="663366"/>
                          </a:solidFill>
                          <a:hlinkClick r:id="rId3"/>
                        </a:rPr>
                        <a:t>RFC 7231</a:t>
                      </a:r>
                    </a:p>
                  </a:txBody>
                  <a:tcPr marL="53350" marR="53350" marT="26675" marB="266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No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No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677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POST</a:t>
                      </a:r>
                    </a:p>
                  </a:txBody>
                  <a:tcPr marL="53350" marR="53350" marT="26675" marB="266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7000"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u="sng">
                          <a:solidFill>
                            <a:srgbClr val="663366"/>
                          </a:solidFill>
                          <a:hlinkClick r:id="rId3"/>
                        </a:rPr>
                        <a:t>RFC 7231</a:t>
                      </a:r>
                    </a:p>
                  </a:txBody>
                  <a:tcPr marL="53350" marR="53350" marT="26675" marB="266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No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No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7677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PUT</a:t>
                      </a:r>
                    </a:p>
                  </a:txBody>
                  <a:tcPr marL="53350" marR="53350" marT="26675" marB="266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7000"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u="sng">
                          <a:solidFill>
                            <a:srgbClr val="663366"/>
                          </a:solidFill>
                          <a:hlinkClick r:id="rId3"/>
                        </a:rPr>
                        <a:t>RFC 7231</a:t>
                      </a:r>
                    </a:p>
                  </a:txBody>
                  <a:tcPr marL="53350" marR="53350" marT="26675" marB="266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No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No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7677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DELETE</a:t>
                      </a:r>
                    </a:p>
                  </a:txBody>
                  <a:tcPr marL="53350" marR="53350" marT="26675" marB="266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7000"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u="sng">
                          <a:solidFill>
                            <a:srgbClr val="663366"/>
                          </a:solidFill>
                          <a:hlinkClick r:id="rId3"/>
                        </a:rPr>
                        <a:t>RFC 7231</a:t>
                      </a:r>
                    </a:p>
                  </a:txBody>
                  <a:tcPr marL="53350" marR="53350" marT="26675" marB="266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No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No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No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7677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CONNECT</a:t>
                      </a:r>
                    </a:p>
                  </a:txBody>
                  <a:tcPr marL="53350" marR="53350" marT="26675" marB="266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7000"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u="sng">
                          <a:solidFill>
                            <a:srgbClr val="663366"/>
                          </a:solidFill>
                          <a:hlinkClick r:id="rId3"/>
                        </a:rPr>
                        <a:t>RFC 7231</a:t>
                      </a:r>
                    </a:p>
                  </a:txBody>
                  <a:tcPr marL="53350" marR="53350" marT="26675" marB="266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No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No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No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7677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OPTIONS</a:t>
                      </a:r>
                    </a:p>
                  </a:txBody>
                  <a:tcPr marL="53350" marR="53350" marT="26675" marB="266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7000"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u="sng">
                          <a:solidFill>
                            <a:srgbClr val="663366"/>
                          </a:solidFill>
                          <a:hlinkClick r:id="rId3"/>
                        </a:rPr>
                        <a:t>RFC 7231</a:t>
                      </a:r>
                    </a:p>
                  </a:txBody>
                  <a:tcPr marL="53350" marR="53350" marT="26675" marB="266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Optional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No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7677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TRACE</a:t>
                      </a:r>
                    </a:p>
                  </a:txBody>
                  <a:tcPr marL="53350" marR="53350" marT="26675" marB="266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7000"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u="sng">
                          <a:solidFill>
                            <a:srgbClr val="663366"/>
                          </a:solidFill>
                          <a:hlinkClick r:id="rId3"/>
                        </a:rPr>
                        <a:t>RFC 7231</a:t>
                      </a:r>
                    </a:p>
                  </a:txBody>
                  <a:tcPr marL="53350" marR="53350" marT="26675" marB="266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No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No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7677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PATCH</a:t>
                      </a:r>
                    </a:p>
                  </a:txBody>
                  <a:tcPr marL="53350" marR="53350" marT="26675" marB="266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7000"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u="sng">
                          <a:solidFill>
                            <a:srgbClr val="663366"/>
                          </a:solidFill>
                          <a:hlinkClick r:id="rId4"/>
                        </a:rPr>
                        <a:t>RFC 5789</a:t>
                      </a:r>
                    </a:p>
                  </a:txBody>
                  <a:tcPr marL="53350" marR="53350" marT="26675" marB="266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No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No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dirty="0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640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tx1"/>
                </a:solidFill>
              </a:rPr>
              <a:t>Architektura </a:t>
            </a:r>
            <a:r>
              <a:rPr lang="pl-PL" dirty="0" smtClean="0"/>
              <a:t>REST (</a:t>
            </a:r>
            <a:r>
              <a:rPr lang="pl-PL" dirty="0" err="1" smtClean="0">
                <a:solidFill>
                  <a:srgbClr val="FF0000"/>
                </a:solidFill>
              </a:rPr>
              <a:t>Re</a:t>
            </a:r>
            <a:r>
              <a:rPr lang="pl-PL" dirty="0" err="1" smtClean="0"/>
              <a:t>presentational</a:t>
            </a:r>
            <a:r>
              <a:rPr lang="pl-PL" dirty="0" smtClean="0"/>
              <a:t> </a:t>
            </a:r>
            <a:r>
              <a:rPr lang="pl-PL" dirty="0" err="1" smtClean="0">
                <a:solidFill>
                  <a:srgbClr val="FF0000"/>
                </a:solidFill>
              </a:rPr>
              <a:t>S</a:t>
            </a:r>
            <a:r>
              <a:rPr lang="pl-PL" dirty="0" err="1" smtClean="0"/>
              <a:t>tate</a:t>
            </a:r>
            <a:r>
              <a:rPr lang="pl-PL" dirty="0" smtClean="0"/>
              <a:t> </a:t>
            </a:r>
            <a:r>
              <a:rPr lang="pl-PL" dirty="0" smtClean="0">
                <a:solidFill>
                  <a:srgbClr val="FF0000"/>
                </a:solidFill>
              </a:rPr>
              <a:t>T</a:t>
            </a:r>
            <a:r>
              <a:rPr lang="pl-PL" dirty="0" smtClean="0"/>
              <a:t>ransfer)</a:t>
            </a:r>
            <a:endParaRPr lang="en-US" dirty="0"/>
          </a:p>
        </p:txBody>
      </p:sp>
      <p:sp>
        <p:nvSpPr>
          <p:cNvPr id="5" name="pole tekstowe 4"/>
          <p:cNvSpPr txBox="1"/>
          <p:nvPr/>
        </p:nvSpPr>
        <p:spPr>
          <a:xfrm>
            <a:off x="5802005" y="1988840"/>
            <a:ext cx="638247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/>
              <a:t>Inne:</a:t>
            </a:r>
          </a:p>
          <a:p>
            <a:endParaRPr lang="pl-PL" b="1" dirty="0"/>
          </a:p>
          <a:p>
            <a:r>
              <a:rPr lang="en-US" b="1" dirty="0" smtClean="0"/>
              <a:t>PATCH</a:t>
            </a:r>
            <a:r>
              <a:rPr lang="pl-PL" b="1" dirty="0" smtClean="0"/>
              <a:t> </a:t>
            </a:r>
            <a:r>
              <a:rPr lang="pl-PL" dirty="0" smtClean="0"/>
              <a:t>= „częściowy” POST</a:t>
            </a:r>
          </a:p>
          <a:p>
            <a:endParaRPr lang="pl-PL" b="1" dirty="0" smtClean="0"/>
          </a:p>
          <a:p>
            <a:r>
              <a:rPr lang="pl-PL" b="1" dirty="0" smtClean="0"/>
              <a:t>HEAD </a:t>
            </a:r>
            <a:r>
              <a:rPr lang="pl-PL" dirty="0" smtClean="0"/>
              <a:t>= GET bez body</a:t>
            </a:r>
          </a:p>
          <a:p>
            <a:endParaRPr lang="pl-PL" b="1" dirty="0" smtClean="0"/>
          </a:p>
          <a:p>
            <a:r>
              <a:rPr lang="pl-PL" b="1" dirty="0" smtClean="0"/>
              <a:t>TRACE </a:t>
            </a:r>
            <a:r>
              <a:rPr lang="pl-PL" dirty="0" smtClean="0"/>
              <a:t>= </a:t>
            </a:r>
            <a:r>
              <a:rPr lang="pl-PL" dirty="0" err="1" smtClean="0"/>
              <a:t>response</a:t>
            </a:r>
            <a:r>
              <a:rPr lang="pl-PL" dirty="0" smtClean="0"/>
              <a:t> body zawiera wysłany </a:t>
            </a:r>
            <a:r>
              <a:rPr lang="pl-PL" dirty="0" err="1" smtClean="0"/>
              <a:t>request</a:t>
            </a:r>
            <a:endParaRPr lang="pl-PL" dirty="0" smtClean="0"/>
          </a:p>
          <a:p>
            <a:endParaRPr lang="pl-PL" b="1" dirty="0" smtClean="0"/>
          </a:p>
          <a:p>
            <a:r>
              <a:rPr lang="en-US" b="1" dirty="0" smtClean="0"/>
              <a:t>OPTIONS</a:t>
            </a:r>
            <a:r>
              <a:rPr lang="pl-PL" b="1" dirty="0" smtClean="0"/>
              <a:t> </a:t>
            </a:r>
            <a:r>
              <a:rPr lang="pl-PL" dirty="0" smtClean="0"/>
              <a:t>= zwraca metody HTTP wspierane przez serwer dla </a:t>
            </a:r>
            <a:r>
              <a:rPr lang="pl-PL" dirty="0" err="1" smtClean="0"/>
              <a:t>URLa</a:t>
            </a:r>
            <a:endParaRPr lang="pl-PL" dirty="0" smtClean="0"/>
          </a:p>
          <a:p>
            <a:endParaRPr lang="pl-PL" b="1" dirty="0" smtClean="0"/>
          </a:p>
          <a:p>
            <a:r>
              <a:rPr lang="en-US" b="1" dirty="0" smtClean="0"/>
              <a:t>CONNECT</a:t>
            </a:r>
            <a:r>
              <a:rPr lang="pl-PL" b="1" dirty="0" smtClean="0"/>
              <a:t> </a:t>
            </a:r>
            <a:r>
              <a:rPr lang="pl-PL" dirty="0" smtClean="0"/>
              <a:t>= tunelowanie/</a:t>
            </a:r>
            <a:r>
              <a:rPr lang="pl-PL" dirty="0" err="1" smtClean="0"/>
              <a:t>proxy</a:t>
            </a:r>
            <a:endParaRPr lang="en-US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738808"/>
            <a:ext cx="457200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7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Struktura wiadomości </a:t>
            </a:r>
            <a:r>
              <a:rPr lang="pl-PL" dirty="0" smtClean="0"/>
              <a:t>HTTP – </a:t>
            </a:r>
            <a:r>
              <a:rPr lang="pl-PL" dirty="0" smtClean="0">
                <a:solidFill>
                  <a:srgbClr val="FF0000"/>
                </a:solidFill>
              </a:rPr>
              <a:t>kody</a:t>
            </a:r>
            <a:r>
              <a:rPr lang="pl-PL" dirty="0" smtClean="0"/>
              <a:t> </a:t>
            </a:r>
            <a:r>
              <a:rPr lang="pl-PL" dirty="0" smtClean="0">
                <a:solidFill>
                  <a:srgbClr val="FF0000"/>
                </a:solidFill>
              </a:rPr>
              <a:t>odpowiedzi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263352" y="1123215"/>
            <a:ext cx="10153128" cy="5733256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pl-PL" dirty="0">
                <a:hlinkClick r:id="rId2"/>
              </a:rPr>
              <a:t>https://</a:t>
            </a:r>
            <a:r>
              <a:rPr lang="pl-PL" dirty="0" smtClean="0">
                <a:hlinkClick r:id="rId2"/>
              </a:rPr>
              <a:t>pl.wikipedia.org/wiki/Kod_odpowiedzi_HTTP</a:t>
            </a:r>
            <a:r>
              <a:rPr lang="pl-PL" dirty="0" smtClean="0"/>
              <a:t> </a:t>
            </a:r>
          </a:p>
          <a:p>
            <a:pPr indent="0">
              <a:buNone/>
            </a:pPr>
            <a:endParaRPr lang="pl-PL" dirty="0">
              <a:solidFill>
                <a:srgbClr val="FF0000"/>
              </a:solidFill>
            </a:endParaRPr>
          </a:p>
          <a:p>
            <a:pPr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767408" y="1772816"/>
            <a:ext cx="655272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3200" b="1" dirty="0">
                <a:solidFill>
                  <a:srgbClr val="0070C0"/>
                </a:solidFill>
              </a:rPr>
              <a:t>1xx</a:t>
            </a:r>
            <a:r>
              <a:rPr lang="pl-PL" sz="3200" dirty="0"/>
              <a:t> - kody informacyjne</a:t>
            </a:r>
          </a:p>
          <a:p>
            <a:r>
              <a:rPr lang="pl-PL" sz="3200" b="1" dirty="0">
                <a:solidFill>
                  <a:srgbClr val="92D050"/>
                </a:solidFill>
              </a:rPr>
              <a:t>2xx</a:t>
            </a:r>
            <a:r>
              <a:rPr lang="pl-PL" sz="3200" dirty="0"/>
              <a:t> - kody powodzenia</a:t>
            </a:r>
          </a:p>
          <a:p>
            <a:r>
              <a:rPr lang="pl-PL" sz="3200" b="1" dirty="0">
                <a:solidFill>
                  <a:srgbClr val="0070C0"/>
                </a:solidFill>
              </a:rPr>
              <a:t>3xx</a:t>
            </a:r>
            <a:r>
              <a:rPr lang="pl-PL" sz="3200" dirty="0"/>
              <a:t> - kody </a:t>
            </a:r>
            <a:r>
              <a:rPr lang="pl-PL" sz="3200" dirty="0" smtClean="0"/>
              <a:t>przekierowań (</a:t>
            </a:r>
            <a:r>
              <a:rPr lang="pl-PL" sz="3200" dirty="0" err="1" smtClean="0"/>
              <a:t>redirect</a:t>
            </a:r>
            <a:r>
              <a:rPr lang="pl-PL" sz="3200" dirty="0" smtClean="0"/>
              <a:t>)</a:t>
            </a:r>
            <a:endParaRPr lang="pl-PL" sz="3200" dirty="0"/>
          </a:p>
          <a:p>
            <a:r>
              <a:rPr lang="pl-PL" sz="3200" b="1" dirty="0">
                <a:solidFill>
                  <a:srgbClr val="FF0000"/>
                </a:solidFill>
              </a:rPr>
              <a:t>4xx</a:t>
            </a:r>
            <a:r>
              <a:rPr lang="pl-PL" sz="3200" dirty="0"/>
              <a:t> - kody błędu aplikacji klienckiej</a:t>
            </a:r>
          </a:p>
          <a:p>
            <a:r>
              <a:rPr lang="pl-PL" sz="3200" b="1" dirty="0">
                <a:solidFill>
                  <a:srgbClr val="FF0000"/>
                </a:solidFill>
              </a:rPr>
              <a:t>5xx</a:t>
            </a:r>
            <a:r>
              <a:rPr lang="pl-PL" sz="3200" dirty="0"/>
              <a:t> - kody błędu </a:t>
            </a:r>
            <a:r>
              <a:rPr lang="pl-PL" sz="3200" dirty="0" smtClean="0"/>
              <a:t>serwera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8256240" y="3717032"/>
            <a:ext cx="34563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Popularne: </a:t>
            </a:r>
            <a:endParaRPr lang="pl-PL" sz="2000" dirty="0" smtClean="0"/>
          </a:p>
          <a:p>
            <a:endParaRPr lang="pl-P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/>
              <a:t>111 (</a:t>
            </a:r>
            <a:r>
              <a:rPr lang="pl-PL" sz="2000" dirty="0" err="1"/>
              <a:t>connection</a:t>
            </a:r>
            <a:r>
              <a:rPr lang="pl-PL" sz="2000" dirty="0"/>
              <a:t> </a:t>
            </a:r>
            <a:r>
              <a:rPr lang="pl-PL" sz="2000" dirty="0" err="1"/>
              <a:t>refused</a:t>
            </a:r>
            <a:r>
              <a:rPr lang="pl-PL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/>
              <a:t>200 (OK)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/>
              <a:t>301 (</a:t>
            </a:r>
            <a:r>
              <a:rPr lang="pl-PL" sz="2000" dirty="0" err="1"/>
              <a:t>moved</a:t>
            </a:r>
            <a:r>
              <a:rPr lang="pl-PL" sz="2000" dirty="0"/>
              <a:t> </a:t>
            </a:r>
            <a:r>
              <a:rPr lang="pl-PL" sz="2000" dirty="0" err="1"/>
              <a:t>permanently</a:t>
            </a:r>
            <a:r>
              <a:rPr lang="pl-PL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/>
              <a:t>404 </a:t>
            </a:r>
            <a:r>
              <a:rPr lang="pl-PL" sz="2000" dirty="0" smtClean="0"/>
              <a:t>(not </a:t>
            </a:r>
            <a:r>
              <a:rPr lang="pl-PL" sz="2000" dirty="0" err="1" smtClean="0"/>
              <a:t>found</a:t>
            </a:r>
            <a:r>
              <a:rPr lang="pl-PL" sz="2000" dirty="0" smtClean="0"/>
              <a:t>)</a:t>
            </a:r>
            <a:endParaRPr lang="pl-P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/>
              <a:t>500 (</a:t>
            </a:r>
            <a:r>
              <a:rPr lang="pl-PL" sz="2000" dirty="0" err="1"/>
              <a:t>internal</a:t>
            </a:r>
            <a:r>
              <a:rPr lang="pl-PL" sz="2000" dirty="0"/>
              <a:t> </a:t>
            </a:r>
            <a:r>
              <a:rPr lang="pl-PL" sz="2000" dirty="0" err="1"/>
              <a:t>server</a:t>
            </a:r>
            <a:r>
              <a:rPr lang="pl-PL" sz="2000" dirty="0"/>
              <a:t> error)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9623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3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263352" y="1123215"/>
            <a:ext cx="10153128" cy="5186105"/>
          </a:xfrm>
        </p:spPr>
        <p:txBody>
          <a:bodyPr>
            <a:normAutofit/>
          </a:bodyPr>
          <a:lstStyle/>
          <a:p>
            <a:pPr marL="742950" indent="-514350">
              <a:buFont typeface="+mj-lt"/>
              <a:buAutoNum type="arabicPeriod"/>
            </a:pPr>
            <a:r>
              <a:rPr lang="pl-PL" dirty="0" smtClean="0"/>
              <a:t>Odwiedź stronę example.com a następnie odpowiedz na pytania:</a:t>
            </a:r>
          </a:p>
          <a:p>
            <a:pPr lvl="1" indent="0">
              <a:buNone/>
            </a:pPr>
            <a:endParaRPr lang="pl-PL" dirty="0" smtClean="0"/>
          </a:p>
          <a:p>
            <a:pPr lvl="1"/>
            <a:r>
              <a:rPr lang="pl-PL" sz="2800" dirty="0" smtClean="0"/>
              <a:t> Co znaczą kody odpowiedzi dla wysłanych do serwera zapytań?</a:t>
            </a:r>
          </a:p>
          <a:p>
            <a:pPr lvl="1" indent="0">
              <a:buNone/>
            </a:pPr>
            <a:endParaRPr lang="pl-PL" sz="2800" dirty="0" smtClean="0"/>
          </a:p>
          <a:p>
            <a:pPr lvl="1"/>
            <a:r>
              <a:rPr lang="pl-PL" sz="2800" dirty="0" smtClean="0"/>
              <a:t> Czy wszystko poszło OK?</a:t>
            </a:r>
          </a:p>
          <a:p>
            <a:pPr lvl="1" indent="0">
              <a:buNone/>
            </a:pPr>
            <a:endParaRPr lang="pl-PL" sz="2800" dirty="0" smtClean="0"/>
          </a:p>
          <a:p>
            <a:pPr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68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0000"/>
                </a:solidFill>
              </a:rPr>
              <a:t>A</a:t>
            </a:r>
            <a:r>
              <a:rPr lang="pl-PL" dirty="0" smtClean="0"/>
              <a:t>genda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263352" y="1123215"/>
            <a:ext cx="10153128" cy="5402129"/>
          </a:xfrm>
        </p:spPr>
        <p:txBody>
          <a:bodyPr>
            <a:normAutofit lnSpcReduction="10000"/>
          </a:bodyPr>
          <a:lstStyle/>
          <a:p>
            <a:r>
              <a:rPr lang="pl-PL" dirty="0" smtClean="0"/>
              <a:t> Model OSI/ISO – jak komunikują się ze sobą procesy w sieci</a:t>
            </a:r>
          </a:p>
          <a:p>
            <a:pPr lvl="1"/>
            <a:r>
              <a:rPr lang="pl-PL" dirty="0"/>
              <a:t> </a:t>
            </a: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/>
              <a:t>nternational 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/>
              <a:t>rganization for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tandardization</a:t>
            </a:r>
            <a:endParaRPr lang="pl-PL" dirty="0" smtClean="0"/>
          </a:p>
          <a:p>
            <a:pPr lvl="1"/>
            <a:r>
              <a:rPr lang="pl-PL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O</a:t>
            </a:r>
            <a:r>
              <a:rPr lang="en-US" dirty="0" smtClean="0"/>
              <a:t>pen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ystems </a:t>
            </a:r>
            <a:r>
              <a:rPr lang="en-US" dirty="0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nterconnection</a:t>
            </a:r>
            <a:endParaRPr lang="pl-PL" dirty="0"/>
          </a:p>
          <a:p>
            <a:r>
              <a:rPr lang="pl-PL" dirty="0"/>
              <a:t>TCP (</a:t>
            </a:r>
            <a:r>
              <a:rPr lang="pl-PL" dirty="0" err="1">
                <a:solidFill>
                  <a:srgbClr val="FF0000"/>
                </a:solidFill>
              </a:rPr>
              <a:t>T</a:t>
            </a:r>
            <a:r>
              <a:rPr lang="pl-PL" dirty="0" err="1"/>
              <a:t>ransmission</a:t>
            </a:r>
            <a:r>
              <a:rPr lang="pl-PL" dirty="0"/>
              <a:t> </a:t>
            </a:r>
            <a:r>
              <a:rPr lang="pl-PL" dirty="0">
                <a:solidFill>
                  <a:srgbClr val="FF0000"/>
                </a:solidFill>
              </a:rPr>
              <a:t>C</a:t>
            </a:r>
            <a:r>
              <a:rPr lang="pl-PL" dirty="0"/>
              <a:t>ontrol </a:t>
            </a:r>
            <a:r>
              <a:rPr lang="pl-PL" dirty="0" err="1">
                <a:solidFill>
                  <a:srgbClr val="FF0000"/>
                </a:solidFill>
              </a:rPr>
              <a:t>P</a:t>
            </a:r>
            <a:r>
              <a:rPr lang="pl-PL" dirty="0" err="1"/>
              <a:t>rotocol</a:t>
            </a:r>
            <a:r>
              <a:rPr lang="pl-PL" dirty="0"/>
              <a:t>) </a:t>
            </a:r>
            <a:r>
              <a:rPr lang="pl-PL" dirty="0" smtClean="0"/>
              <a:t>– baza dla HTTP</a:t>
            </a:r>
          </a:p>
          <a:p>
            <a:r>
              <a:rPr lang="pl-PL" dirty="0"/>
              <a:t> </a:t>
            </a:r>
            <a:r>
              <a:rPr lang="pl-PL" dirty="0" smtClean="0"/>
              <a:t>Pomocne pojęcia </a:t>
            </a:r>
          </a:p>
          <a:p>
            <a:pPr lvl="1"/>
            <a:r>
              <a:rPr lang="pl-PL" dirty="0" smtClean="0"/>
              <a:t> Multimedia / </a:t>
            </a:r>
            <a:r>
              <a:rPr lang="pl-PL" dirty="0" err="1" smtClean="0"/>
              <a:t>Hypermedia</a:t>
            </a:r>
            <a:r>
              <a:rPr lang="pl-PL" dirty="0" smtClean="0"/>
              <a:t> / </a:t>
            </a:r>
            <a:r>
              <a:rPr lang="pl-PL" dirty="0" err="1" smtClean="0"/>
              <a:t>Hypertext</a:t>
            </a:r>
            <a:r>
              <a:rPr lang="pl-PL" dirty="0" smtClean="0"/>
              <a:t> </a:t>
            </a:r>
          </a:p>
          <a:p>
            <a:pPr lvl="1"/>
            <a:r>
              <a:rPr lang="pl-PL" dirty="0" smtClean="0"/>
              <a:t> URL, URN, URI, URL-</a:t>
            </a:r>
            <a:r>
              <a:rPr lang="pl-PL" dirty="0" err="1" smtClean="0"/>
              <a:t>encoding</a:t>
            </a:r>
            <a:r>
              <a:rPr lang="pl-PL" dirty="0" smtClean="0"/>
              <a:t>, DNS</a:t>
            </a:r>
          </a:p>
          <a:p>
            <a:r>
              <a:rPr lang="pl-PL" dirty="0" smtClean="0"/>
              <a:t> Krótka </a:t>
            </a:r>
            <a:r>
              <a:rPr lang="pl-PL" dirty="0"/>
              <a:t>h</a:t>
            </a:r>
            <a:r>
              <a:rPr lang="pl-PL" dirty="0" smtClean="0"/>
              <a:t>istoria protokołu HTTP</a:t>
            </a:r>
          </a:p>
          <a:p>
            <a:r>
              <a:rPr lang="pl-PL" dirty="0"/>
              <a:t> </a:t>
            </a:r>
            <a:r>
              <a:rPr lang="pl-PL" dirty="0" smtClean="0"/>
              <a:t>Wersje protokołu HTTP</a:t>
            </a:r>
          </a:p>
          <a:p>
            <a:r>
              <a:rPr lang="pl-PL" dirty="0" smtClean="0"/>
              <a:t> Struktura wiadomości HTTP</a:t>
            </a:r>
          </a:p>
          <a:p>
            <a:r>
              <a:rPr lang="pl-PL" dirty="0"/>
              <a:t> </a:t>
            </a:r>
            <a:r>
              <a:rPr lang="pl-PL" dirty="0" smtClean="0"/>
              <a:t>HATEOAS</a:t>
            </a:r>
          </a:p>
          <a:p>
            <a:r>
              <a:rPr lang="pl-PL" dirty="0"/>
              <a:t> </a:t>
            </a:r>
            <a:r>
              <a:rPr lang="pl-PL" dirty="0" smtClean="0"/>
              <a:t>Narzędzia do pracy z HTTP </a:t>
            </a:r>
          </a:p>
          <a:p>
            <a:pPr indent="0">
              <a:buNone/>
            </a:pPr>
            <a:endParaRPr lang="pl-PL" dirty="0" smtClean="0"/>
          </a:p>
          <a:p>
            <a:endParaRPr lang="pl-PL" dirty="0" smtClean="0"/>
          </a:p>
          <a:p>
            <a:pPr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54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4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263352" y="1123215"/>
            <a:ext cx="11449272" cy="5186105"/>
          </a:xfrm>
        </p:spPr>
        <p:txBody>
          <a:bodyPr>
            <a:normAutofit lnSpcReduction="10000"/>
          </a:bodyPr>
          <a:lstStyle/>
          <a:p>
            <a:pPr marL="742950" indent="-514350">
              <a:buFont typeface="+mj-lt"/>
              <a:buAutoNum type="arabicPeriod"/>
            </a:pPr>
            <a:r>
              <a:rPr lang="pl-PL" dirty="0" smtClean="0"/>
              <a:t>Otwórz </a:t>
            </a:r>
            <a:r>
              <a:rPr lang="pl-PL" b="1" dirty="0" smtClean="0"/>
              <a:t>google.pl</a:t>
            </a:r>
            <a:r>
              <a:rPr lang="pl-PL" dirty="0" smtClean="0"/>
              <a:t> a następnie stwórz zapytanie które:</a:t>
            </a:r>
          </a:p>
          <a:p>
            <a:pPr lvl="2"/>
            <a:r>
              <a:rPr lang="pl-PL" b="1" dirty="0"/>
              <a:t> </a:t>
            </a:r>
            <a:r>
              <a:rPr lang="pl-PL" dirty="0" smtClean="0"/>
              <a:t>zawiera polskie znaki diakrytyczne</a:t>
            </a:r>
          </a:p>
          <a:p>
            <a:pPr lvl="2"/>
            <a:r>
              <a:rPr lang="pl-PL" b="1" dirty="0"/>
              <a:t> </a:t>
            </a:r>
            <a:r>
              <a:rPr lang="pl-PL" dirty="0" smtClean="0"/>
              <a:t>znaki ASCII</a:t>
            </a:r>
          </a:p>
          <a:p>
            <a:pPr lvl="2"/>
            <a:r>
              <a:rPr lang="pl-PL" dirty="0"/>
              <a:t> </a:t>
            </a:r>
            <a:r>
              <a:rPr lang="pl-PL" dirty="0" smtClean="0"/>
              <a:t>znaki zarezerwowane w  URL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 Jaki typ zapytania wykonała przeglądarka?</a:t>
            </a:r>
          </a:p>
          <a:p>
            <a:pPr lvl="1"/>
            <a:r>
              <a:rPr lang="pl-PL" dirty="0"/>
              <a:t> </a:t>
            </a:r>
            <a:r>
              <a:rPr lang="pl-PL" dirty="0" smtClean="0"/>
              <a:t>Odnajdź parametr „</a:t>
            </a:r>
            <a:r>
              <a:rPr lang="pl-PL" b="1" dirty="0" smtClean="0"/>
              <a:t>q</a:t>
            </a:r>
            <a:r>
              <a:rPr lang="pl-PL" dirty="0" smtClean="0"/>
              <a:t>” (</a:t>
            </a:r>
            <a:r>
              <a:rPr lang="pl-PL" dirty="0" err="1" smtClean="0"/>
              <a:t>query</a:t>
            </a:r>
            <a:r>
              <a:rPr lang="pl-PL" dirty="0" smtClean="0"/>
              <a:t>). Jakich zmian dokonała przeglądarka?</a:t>
            </a:r>
          </a:p>
          <a:p>
            <a:pPr lvl="1"/>
            <a:r>
              <a:rPr lang="pl-PL" dirty="0"/>
              <a:t> </a:t>
            </a:r>
            <a:r>
              <a:rPr lang="pl-PL" dirty="0" smtClean="0"/>
              <a:t>Ile zapytań wysłała przeglądarka?  </a:t>
            </a:r>
          </a:p>
          <a:p>
            <a:pPr lvl="1"/>
            <a:r>
              <a:rPr lang="pl-PL" dirty="0" smtClean="0"/>
              <a:t> Analizując wykres czasowy co możesz powiedzieć o sposobie ładowania strony?</a:t>
            </a:r>
          </a:p>
          <a:p>
            <a:pPr marL="742950" indent="-514350">
              <a:buFont typeface="+mj-lt"/>
              <a:buAutoNum type="arabicPeriod"/>
            </a:pPr>
            <a:r>
              <a:rPr lang="pl-PL" dirty="0" smtClean="0"/>
              <a:t>Zainstaluj chrome </a:t>
            </a:r>
            <a:r>
              <a:rPr lang="pl-PL" dirty="0" err="1" smtClean="0"/>
              <a:t>extension</a:t>
            </a:r>
            <a:r>
              <a:rPr lang="pl-PL" dirty="0" smtClean="0"/>
              <a:t>/</a:t>
            </a:r>
            <a:r>
              <a:rPr lang="pl-PL" dirty="0" err="1" smtClean="0"/>
              <a:t>plugin</a:t>
            </a:r>
            <a:r>
              <a:rPr lang="pl-PL" dirty="0" smtClean="0"/>
              <a:t> o nazwie</a:t>
            </a:r>
            <a:r>
              <a:rPr lang="pl-PL" b="1" dirty="0" smtClean="0"/>
              <a:t> </a:t>
            </a:r>
            <a:r>
              <a:rPr lang="pl-PL" b="1" dirty="0" err="1" smtClean="0"/>
              <a:t>Postman</a:t>
            </a:r>
            <a:r>
              <a:rPr lang="pl-PL" b="1" dirty="0" smtClean="0"/>
              <a:t> </a:t>
            </a:r>
            <a:r>
              <a:rPr lang="pl-PL" dirty="0" smtClean="0"/>
              <a:t>(lub ekwiwalent). </a:t>
            </a:r>
          </a:p>
          <a:p>
            <a:pPr lvl="1"/>
            <a:r>
              <a:rPr lang="pl-PL" dirty="0"/>
              <a:t> W</a:t>
            </a:r>
            <a:r>
              <a:rPr lang="pl-PL" dirty="0" smtClean="0"/>
              <a:t>yślij </a:t>
            </a:r>
            <a:r>
              <a:rPr lang="pl-PL" b="1" dirty="0" smtClean="0"/>
              <a:t>GET</a:t>
            </a:r>
            <a:r>
              <a:rPr lang="pl-PL" dirty="0" smtClean="0"/>
              <a:t> do example.com a następnie przeanalizuj </a:t>
            </a:r>
            <a:r>
              <a:rPr lang="pl-PL" dirty="0" err="1" smtClean="0"/>
              <a:t>response</a:t>
            </a:r>
            <a:r>
              <a:rPr lang="pl-PL" dirty="0" smtClean="0"/>
              <a:t>.</a:t>
            </a:r>
          </a:p>
          <a:p>
            <a:pPr lvl="1"/>
            <a:r>
              <a:rPr lang="pl-PL" dirty="0"/>
              <a:t> </a:t>
            </a:r>
            <a:r>
              <a:rPr lang="pl-PL" dirty="0" smtClean="0"/>
              <a:t>Wyślij zapytanie które zostało wygenerowany przez przycisk „szukaj” (pkt. 1). </a:t>
            </a:r>
          </a:p>
          <a:p>
            <a:pPr lvl="1"/>
            <a:r>
              <a:rPr lang="pl-PL" dirty="0"/>
              <a:t> </a:t>
            </a:r>
            <a:r>
              <a:rPr lang="pl-PL" dirty="0" smtClean="0"/>
              <a:t>Jakie ciasteczka zaobserwowałeś?</a:t>
            </a:r>
          </a:p>
          <a:p>
            <a:pPr marL="742950" indent="-514350">
              <a:buFont typeface="+mj-lt"/>
              <a:buAutoNum type="arabicPeriod"/>
            </a:pPr>
            <a:endParaRPr lang="pl-PL" dirty="0"/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80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Struktura wiadomości </a:t>
            </a:r>
            <a:r>
              <a:rPr lang="pl-PL" dirty="0" smtClean="0"/>
              <a:t>HTTP – </a:t>
            </a:r>
            <a:r>
              <a:rPr lang="pl-PL" dirty="0" err="1" smtClean="0">
                <a:solidFill>
                  <a:srgbClr val="FF0000"/>
                </a:solidFill>
              </a:rPr>
              <a:t>headers</a:t>
            </a:r>
            <a:r>
              <a:rPr lang="pl-PL" dirty="0" smtClean="0">
                <a:solidFill>
                  <a:srgbClr val="FF0000"/>
                </a:solidFill>
              </a:rPr>
              <a:t> (nagłówki)  - TOP 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263352" y="1123215"/>
            <a:ext cx="10153128" cy="5733256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pl-PL" dirty="0">
                <a:hlinkClick r:id="rId2"/>
              </a:rPr>
              <a:t>https://</a:t>
            </a:r>
            <a:r>
              <a:rPr lang="pl-PL" dirty="0" smtClean="0">
                <a:hlinkClick r:id="rId2"/>
              </a:rPr>
              <a:t>en.wikipedia.org/wiki/List_of_HTTP_header_fields</a:t>
            </a:r>
            <a:r>
              <a:rPr lang="pl-PL" dirty="0" smtClean="0"/>
              <a:t> </a:t>
            </a:r>
          </a:p>
          <a:p>
            <a:pPr indent="0">
              <a:buNone/>
            </a:pPr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developer.mozilla.org/en-US/docs/Web/HTTP/Headers</a:t>
            </a:r>
            <a:r>
              <a:rPr lang="pl-PL" dirty="0" smtClean="0"/>
              <a:t> </a:t>
            </a:r>
          </a:p>
          <a:p>
            <a:pPr indent="0">
              <a:buNone/>
            </a:pPr>
            <a:endParaRPr lang="pl-PL" dirty="0"/>
          </a:p>
          <a:p>
            <a:pPr indent="0">
              <a:buNone/>
            </a:pPr>
            <a:endParaRPr lang="pl-PL" dirty="0"/>
          </a:p>
          <a:p>
            <a:pPr indent="0">
              <a:buNone/>
            </a:pPr>
            <a:r>
              <a:rPr lang="pl-PL" dirty="0" smtClean="0"/>
              <a:t> </a:t>
            </a:r>
          </a:p>
          <a:p>
            <a:pPr indent="0">
              <a:buNone/>
            </a:pPr>
            <a:endParaRPr lang="pl-PL" dirty="0">
              <a:solidFill>
                <a:srgbClr val="FF0000"/>
              </a:solidFill>
            </a:endParaRPr>
          </a:p>
          <a:p>
            <a:pPr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839416" y="1973906"/>
            <a:ext cx="65527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l-PL" sz="2000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251326"/>
              </p:ext>
            </p:extLst>
          </p:nvPr>
        </p:nvGraphicFramePr>
        <p:xfrm>
          <a:off x="263352" y="2374017"/>
          <a:ext cx="11449272" cy="4147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520">
                  <a:extLst>
                    <a:ext uri="{9D8B030D-6E8A-4147-A177-3AD203B41FA5}">
                      <a16:colId xmlns:a16="http://schemas.microsoft.com/office/drawing/2014/main" val="224951245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992923498"/>
                    </a:ext>
                  </a:extLst>
                </a:gridCol>
                <a:gridCol w="5904656">
                  <a:extLst>
                    <a:ext uri="{9D8B030D-6E8A-4147-A177-3AD203B41FA5}">
                      <a16:colId xmlns:a16="http://schemas.microsoft.com/office/drawing/2014/main" val="513789686"/>
                    </a:ext>
                  </a:extLst>
                </a:gridCol>
              </a:tblGrid>
              <a:tr h="311378"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Header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Dotyczy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Opis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950158"/>
                  </a:ext>
                </a:extLst>
              </a:tr>
              <a:tr h="383566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Host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: en.wikipedia.org</a:t>
                      </a:r>
                      <a:r>
                        <a:rPr lang="pl-PL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REQ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Klient</a:t>
                      </a:r>
                      <a:r>
                        <a:rPr lang="pl-PL" baseline="0" dirty="0" smtClean="0"/>
                        <a:t> specyfikuje host i port (opcjonalnie) serwera</a:t>
                      </a:r>
                      <a:endParaRPr lang="pl-PL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636985"/>
                  </a:ext>
                </a:extLst>
              </a:tr>
              <a:tr h="383566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Content-Type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: application/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json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REQ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Format zawartości w body (</a:t>
                      </a:r>
                      <a:r>
                        <a:rPr lang="pl-PL" baseline="0" dirty="0" smtClean="0">
                          <a:hlinkClick r:id="rId4"/>
                        </a:rPr>
                        <a:t>MIME</a:t>
                      </a:r>
                      <a:r>
                        <a:rPr lang="pl-PL" baseline="0" dirty="0" smtClean="0"/>
                        <a:t> </a:t>
                      </a:r>
                      <a:r>
                        <a:rPr lang="pl-PL" baseline="0" dirty="0" err="1" smtClean="0"/>
                        <a:t>type</a:t>
                      </a:r>
                      <a:r>
                        <a:rPr lang="pl-PL" baseline="0" dirty="0" smtClean="0"/>
                        <a:t>)</a:t>
                      </a:r>
                      <a:endParaRPr lang="pl-PL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451216"/>
                  </a:ext>
                </a:extLst>
              </a:tr>
              <a:tr h="383566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Content-Length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: 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REQ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Liczba bajtów w body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707839"/>
                  </a:ext>
                </a:extLst>
              </a:tr>
              <a:tr h="383566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Cookie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: </a:t>
                      </a:r>
                      <a:r>
                        <a:rPr lang="pl-PL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UserID</a:t>
                      </a:r>
                      <a:r>
                        <a:rPr lang="pl-PL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=Ala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; Country=Poland;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REQ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Lista klucz=wartość; wysyłane przez klienta do serwera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622390"/>
                  </a:ext>
                </a:extLst>
              </a:tr>
              <a:tr h="383566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Set-Cookie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: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UserID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=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JanNowak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; </a:t>
                      </a:r>
                      <a:r>
                        <a:rPr lang="pl-PL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enabled</a:t>
                      </a:r>
                      <a:r>
                        <a:rPr lang="pl-PL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=1;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dirty="0" smtClean="0">
                          <a:solidFill>
                            <a:srgbClr val="00B050"/>
                          </a:solidFill>
                        </a:rPr>
                        <a:t>RESP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Serwer mówi  klientowi aby zapisał ciasteczka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645229"/>
                  </a:ext>
                </a:extLst>
              </a:tr>
              <a:tr h="383566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Location</a:t>
                      </a:r>
                      <a:r>
                        <a:rPr lang="pl-PL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:</a:t>
                      </a:r>
                      <a:r>
                        <a:rPr lang="pl-PL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pl-PL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hlinkClick r:id="rId5"/>
                        </a:rPr>
                        <a:t>http://gogle.com</a:t>
                      </a:r>
                      <a:r>
                        <a:rPr lang="pl-PL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dirty="0" smtClean="0">
                          <a:solidFill>
                            <a:srgbClr val="00B050"/>
                          </a:solidFill>
                        </a:rPr>
                        <a:t>RESP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Serwer mówi klientowi aby wysłał ten sam REQ pod inny adres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630654"/>
                  </a:ext>
                </a:extLst>
              </a:tr>
              <a:tr h="383566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Accept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: application/xml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REQ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Klient informuje serwer jaki format RESP body zaakceptuje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180024"/>
                  </a:ext>
                </a:extLst>
              </a:tr>
              <a:tr h="383566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Content-Disposition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: attachment;</a:t>
                      </a:r>
                      <a:r>
                        <a:rPr lang="pl-PL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filename="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fname.ext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dirty="0" smtClean="0">
                          <a:solidFill>
                            <a:srgbClr val="00B050"/>
                          </a:solidFill>
                        </a:rPr>
                        <a:t>RESP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Serwer instruuje klienta że w body jest plik</a:t>
                      </a:r>
                      <a:r>
                        <a:rPr lang="pl-PL" baseline="0" dirty="0" smtClean="0"/>
                        <a:t> (okno pobierania)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507417"/>
                  </a:ext>
                </a:extLst>
              </a:tr>
              <a:tr h="383566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Last-Modified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: Tue, 15 Nov 1994 12:45:26 GMT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dirty="0" smtClean="0">
                          <a:solidFill>
                            <a:srgbClr val="00B050"/>
                          </a:solidFill>
                        </a:rPr>
                        <a:t>RESP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Serwer mówi klientowi kiedy ostatni raz został zmieniony REQ zasób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469166"/>
                  </a:ext>
                </a:extLst>
              </a:tr>
              <a:tr h="383566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Referer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: http://en.wikipedia.org/wiki/Main_Page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REQ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Adres „strony” która</a:t>
                      </a:r>
                      <a:r>
                        <a:rPr lang="pl-PL" baseline="0" dirty="0" smtClean="0"/>
                        <a:t> nas doprowadziła do obecnej.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43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457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5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263352" y="1123215"/>
            <a:ext cx="10153128" cy="5186105"/>
          </a:xfrm>
        </p:spPr>
        <p:txBody>
          <a:bodyPr>
            <a:normAutofit/>
          </a:bodyPr>
          <a:lstStyle/>
          <a:p>
            <a:pPr marL="742950" indent="-514350">
              <a:buFont typeface="+mj-lt"/>
              <a:buAutoNum type="arabicPeriod"/>
            </a:pPr>
            <a:r>
              <a:rPr lang="pl-PL" dirty="0" smtClean="0"/>
              <a:t>Odwiedź stronę example.com a następnie odpowiedz na pytania:</a:t>
            </a:r>
          </a:p>
          <a:p>
            <a:pPr lvl="1" indent="0">
              <a:buNone/>
            </a:pPr>
            <a:endParaRPr lang="pl-PL" dirty="0" smtClean="0"/>
          </a:p>
          <a:p>
            <a:pPr lvl="1"/>
            <a:r>
              <a:rPr lang="pl-PL" sz="2800" dirty="0" smtClean="0"/>
              <a:t> Co znaczą nagłówki w zapytaniu i odpowiedzi?</a:t>
            </a:r>
          </a:p>
          <a:p>
            <a:pPr lvl="1"/>
            <a:r>
              <a:rPr lang="pl-PL" sz="2800" dirty="0"/>
              <a:t> </a:t>
            </a:r>
            <a:r>
              <a:rPr lang="pl-PL" sz="2800" dirty="0" smtClean="0"/>
              <a:t>Czy </a:t>
            </a:r>
            <a:r>
              <a:rPr lang="pl-PL" sz="2800" dirty="0" err="1" smtClean="0"/>
              <a:t>request</a:t>
            </a:r>
            <a:r>
              <a:rPr lang="pl-PL" sz="2800" dirty="0" smtClean="0"/>
              <a:t> body jest kompresowane?</a:t>
            </a:r>
          </a:p>
          <a:p>
            <a:pPr lvl="1"/>
            <a:r>
              <a:rPr lang="pl-PL" sz="2800" dirty="0"/>
              <a:t> </a:t>
            </a:r>
            <a:r>
              <a:rPr lang="pl-PL" sz="2800" dirty="0" smtClean="0"/>
              <a:t>Ile bajtów zawiera </a:t>
            </a:r>
            <a:r>
              <a:rPr lang="pl-PL" sz="2800" dirty="0" err="1" smtClean="0"/>
              <a:t>response</a:t>
            </a:r>
            <a:r>
              <a:rPr lang="pl-PL" sz="2800" dirty="0" smtClean="0"/>
              <a:t> body?</a:t>
            </a:r>
          </a:p>
          <a:p>
            <a:pPr lvl="1"/>
            <a:r>
              <a:rPr lang="pl-PL" sz="2800" dirty="0"/>
              <a:t> </a:t>
            </a:r>
            <a:r>
              <a:rPr lang="pl-PL" sz="2800" dirty="0" smtClean="0"/>
              <a:t>Czy </a:t>
            </a:r>
            <a:r>
              <a:rPr lang="pl-PL" sz="2800" dirty="0" err="1" smtClean="0"/>
              <a:t>response</a:t>
            </a:r>
            <a:r>
              <a:rPr lang="pl-PL" sz="2800" dirty="0" smtClean="0"/>
              <a:t> może być </a:t>
            </a:r>
            <a:r>
              <a:rPr lang="pl-PL" sz="2800" dirty="0" err="1" smtClean="0"/>
              <a:t>cache’owany</a:t>
            </a:r>
            <a:r>
              <a:rPr lang="pl-PL" sz="2800" dirty="0" smtClean="0"/>
              <a:t>?</a:t>
            </a:r>
          </a:p>
          <a:p>
            <a:pPr lvl="1"/>
            <a:r>
              <a:rPr lang="pl-PL" sz="2800" dirty="0"/>
              <a:t> </a:t>
            </a:r>
            <a:r>
              <a:rPr lang="pl-PL" sz="2800" dirty="0" smtClean="0"/>
              <a:t>Jak wyczyścić cache w przeglądarce?</a:t>
            </a:r>
          </a:p>
          <a:p>
            <a:pPr lvl="1" indent="0">
              <a:buNone/>
            </a:pPr>
            <a:endParaRPr lang="pl-PL" sz="2800" dirty="0" smtClean="0"/>
          </a:p>
          <a:p>
            <a:pPr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89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95400" y="1844824"/>
            <a:ext cx="105155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 jak rozwija się HTTP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 </a:t>
            </a:r>
            <a:r>
              <a:rPr lang="pl-PL" dirty="0" smtClean="0"/>
              <a:t>popularne wersje protokołu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 </a:t>
            </a:r>
            <a:r>
              <a:rPr lang="pl-PL" dirty="0" smtClean="0"/>
              <a:t>znajomość struktury REQ i RESP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 </a:t>
            </a:r>
            <a:r>
              <a:rPr lang="pl-PL" dirty="0" smtClean="0"/>
              <a:t>znajomość metod HTTP, kodów odpowiedzi i nagłówków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dirty="0"/>
              <a:t> </a:t>
            </a:r>
            <a:r>
              <a:rPr lang="pl-PL" dirty="0" smtClean="0"/>
              <a:t>umiejętność odnalezienia odpowiednich informacji</a:t>
            </a:r>
          </a:p>
        </p:txBody>
      </p:sp>
      <p:pic>
        <p:nvPicPr>
          <p:cNvPr id="9218" name="Picture 2" descr="Image result for you should kn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0"/>
            <a:ext cx="4708786" cy="302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23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</a:t>
            </a:r>
            <a:r>
              <a:rPr lang="en-US" dirty="0"/>
              <a:t>ypermedia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s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he </a:t>
            </a:r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dirty="0"/>
              <a:t>ngine 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/>
              <a:t>f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pplication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tate</a:t>
            </a:r>
            <a:r>
              <a:rPr lang="pl-PL" dirty="0" smtClean="0"/>
              <a:t> (HATEOAS)</a:t>
            </a:r>
            <a:endParaRPr lang="en-US" dirty="0"/>
          </a:p>
        </p:txBody>
      </p:sp>
      <p:sp>
        <p:nvSpPr>
          <p:cNvPr id="6" name="Symbol zastępczy zawartości 2"/>
          <p:cNvSpPr txBox="1">
            <a:spLocks/>
          </p:cNvSpPr>
          <p:nvPr/>
        </p:nvSpPr>
        <p:spPr>
          <a:xfrm>
            <a:off x="263352" y="980728"/>
            <a:ext cx="10153128" cy="7216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1" indent="0">
              <a:buFont typeface="Arial"/>
              <a:buNone/>
            </a:pPr>
            <a:r>
              <a:rPr lang="pl-PL" sz="2800" dirty="0" smtClean="0"/>
              <a:t>… czyli model dojrzałości architektury REST wg Richardsona</a:t>
            </a:r>
          </a:p>
          <a:p>
            <a:pPr indent="0">
              <a:buFont typeface="Arial"/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 descr="Image result for hateo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5" y="2005000"/>
            <a:ext cx="4665385" cy="3872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jaśnienie liniowe 1 (kreska) 7"/>
          <p:cNvSpPr/>
          <p:nvPr/>
        </p:nvSpPr>
        <p:spPr>
          <a:xfrm>
            <a:off x="6312024" y="5298893"/>
            <a:ext cx="5472608" cy="612648"/>
          </a:xfrm>
          <a:prstGeom prst="accentCallout1">
            <a:avLst>
              <a:gd name="adj1" fmla="val 18750"/>
              <a:gd name="adj2" fmla="val -8333"/>
              <a:gd name="adj3" fmla="val -1305"/>
              <a:gd name="adj4" fmla="val -54465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chemeClr val="tx1"/>
                </a:solidFill>
              </a:rPr>
              <a:t>Jeden </a:t>
            </a:r>
            <a:r>
              <a:rPr lang="pl-PL" dirty="0" err="1" smtClean="0">
                <a:solidFill>
                  <a:schemeClr val="tx1"/>
                </a:solidFill>
              </a:rPr>
              <a:t>endpoint</a:t>
            </a:r>
            <a:r>
              <a:rPr lang="pl-PL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tx1"/>
                </a:solidFill>
              </a:rPr>
              <a:t>U</a:t>
            </a:r>
            <a:r>
              <a:rPr lang="pl-PL" dirty="0" smtClean="0">
                <a:solidFill>
                  <a:schemeClr val="tx1"/>
                </a:solidFill>
              </a:rPr>
              <a:t>żywamy GET oraz POST albo tylko jedynego.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chemeClr val="tx1"/>
                </a:solidFill>
              </a:rPr>
              <a:t>Wszystkie informacje są w </a:t>
            </a:r>
            <a:r>
              <a:rPr lang="pl-PL" dirty="0" err="1" smtClean="0">
                <a:solidFill>
                  <a:schemeClr val="tx1"/>
                </a:solidFill>
              </a:rPr>
              <a:t>request</a:t>
            </a:r>
            <a:r>
              <a:rPr lang="pl-PL" dirty="0" smtClean="0">
                <a:solidFill>
                  <a:schemeClr val="tx1"/>
                </a:solidFill>
              </a:rPr>
              <a:t> </a:t>
            </a:r>
            <a:r>
              <a:rPr lang="pl-PL" dirty="0">
                <a:solidFill>
                  <a:schemeClr val="tx1"/>
                </a:solidFill>
              </a:rPr>
              <a:t>body</a:t>
            </a:r>
            <a:r>
              <a:rPr lang="pl-PL" dirty="0" smtClean="0">
                <a:solidFill>
                  <a:schemeClr val="tx1"/>
                </a:solidFill>
              </a:rPr>
              <a:t>.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bjaśnienie liniowe 1 (kreska) 9"/>
          <p:cNvSpPr/>
          <p:nvPr/>
        </p:nvSpPr>
        <p:spPr>
          <a:xfrm>
            <a:off x="6344394" y="4417107"/>
            <a:ext cx="5440238" cy="612648"/>
          </a:xfrm>
          <a:prstGeom prst="accentCallout1">
            <a:avLst>
              <a:gd name="adj1" fmla="val 18750"/>
              <a:gd name="adj2" fmla="val -8333"/>
              <a:gd name="adj3" fmla="val -1305"/>
              <a:gd name="adj4" fmla="val -54465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chemeClr val="tx1"/>
                </a:solidFill>
              </a:rPr>
              <a:t>Wiele </a:t>
            </a:r>
            <a:r>
              <a:rPr lang="pl-PL" dirty="0" err="1" smtClean="0">
                <a:solidFill>
                  <a:schemeClr val="tx1"/>
                </a:solidFill>
              </a:rPr>
              <a:t>endpointów</a:t>
            </a:r>
            <a:r>
              <a:rPr lang="pl-PL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tx1"/>
                </a:solidFill>
              </a:rPr>
              <a:t>U</a:t>
            </a:r>
            <a:r>
              <a:rPr lang="pl-PL" dirty="0" smtClean="0">
                <a:solidFill>
                  <a:schemeClr val="tx1"/>
                </a:solidFill>
              </a:rPr>
              <a:t>żywamy </a:t>
            </a:r>
            <a:r>
              <a:rPr lang="pl-PL" dirty="0">
                <a:solidFill>
                  <a:schemeClr val="tx1"/>
                </a:solidFill>
              </a:rPr>
              <a:t>GET oraz </a:t>
            </a:r>
            <a:r>
              <a:rPr lang="pl-PL" dirty="0" smtClean="0">
                <a:solidFill>
                  <a:schemeClr val="tx1"/>
                </a:solidFill>
              </a:rPr>
              <a:t>POST albo tylko jedynego.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chemeClr val="tx1"/>
                </a:solidFill>
              </a:rPr>
              <a:t>Wszystkie </a:t>
            </a:r>
            <a:r>
              <a:rPr lang="pl-PL" dirty="0">
                <a:solidFill>
                  <a:schemeClr val="tx1"/>
                </a:solidFill>
              </a:rPr>
              <a:t>informacje są w </a:t>
            </a:r>
            <a:r>
              <a:rPr lang="pl-PL" dirty="0" err="1">
                <a:solidFill>
                  <a:schemeClr val="tx1"/>
                </a:solidFill>
              </a:rPr>
              <a:t>request</a:t>
            </a:r>
            <a:r>
              <a:rPr lang="pl-PL" dirty="0">
                <a:solidFill>
                  <a:schemeClr val="tx1"/>
                </a:solidFill>
              </a:rPr>
              <a:t> body</a:t>
            </a:r>
            <a:r>
              <a:rPr lang="pl-PL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bjaśnienie liniowe 1 (kreska) 10"/>
          <p:cNvSpPr/>
          <p:nvPr/>
        </p:nvSpPr>
        <p:spPr>
          <a:xfrm>
            <a:off x="6416402" y="2005000"/>
            <a:ext cx="5440238" cy="2288096"/>
          </a:xfrm>
          <a:prstGeom prst="accentCallout1">
            <a:avLst>
              <a:gd name="adj1" fmla="val 53803"/>
              <a:gd name="adj2" fmla="val -9173"/>
              <a:gd name="adj3" fmla="val 60777"/>
              <a:gd name="adj4" fmla="val -59253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chemeClr val="tx1"/>
                </a:solidFill>
              </a:rPr>
              <a:t>Wiele </a:t>
            </a:r>
            <a:r>
              <a:rPr lang="pl-PL" dirty="0" err="1" smtClean="0">
                <a:solidFill>
                  <a:schemeClr val="tx1"/>
                </a:solidFill>
              </a:rPr>
              <a:t>endpointów</a:t>
            </a:r>
            <a:r>
              <a:rPr lang="pl-PL" dirty="0" smtClean="0">
                <a:solidFill>
                  <a:schemeClr val="tx1"/>
                </a:solidFill>
              </a:rPr>
              <a:t> gdzie </a:t>
            </a:r>
            <a:r>
              <a:rPr lang="pl-PL" dirty="0" err="1" smtClean="0">
                <a:solidFill>
                  <a:schemeClr val="tx1"/>
                </a:solidFill>
              </a:rPr>
              <a:t>endpoint</a:t>
            </a:r>
            <a:r>
              <a:rPr lang="pl-PL" dirty="0" smtClean="0">
                <a:solidFill>
                  <a:schemeClr val="tx1"/>
                </a:solidFill>
              </a:rPr>
              <a:t> </a:t>
            </a:r>
            <a:r>
              <a:rPr lang="pl-PL" dirty="0">
                <a:solidFill>
                  <a:schemeClr val="tx1"/>
                </a:solidFill>
              </a:rPr>
              <a:t>(identyfikowany przez URI)</a:t>
            </a:r>
            <a:r>
              <a:rPr lang="pl-PL" dirty="0" smtClean="0">
                <a:solidFill>
                  <a:schemeClr val="tx1"/>
                </a:solidFill>
              </a:rPr>
              <a:t> obsługuje pewien biznesowy obszar, np. </a:t>
            </a:r>
            <a:r>
              <a:rPr lang="pl-PL" dirty="0" err="1" smtClean="0">
                <a:solidFill>
                  <a:schemeClr val="tx1"/>
                </a:solidFill>
              </a:rPr>
              <a:t>account</a:t>
            </a:r>
            <a:r>
              <a:rPr lang="pl-PL" dirty="0" smtClean="0">
                <a:solidFill>
                  <a:schemeClr val="tx1"/>
                </a:solidFill>
              </a:rPr>
              <a:t> (zarzadzanie kontem)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chemeClr val="tx1"/>
                </a:solidFill>
              </a:rPr>
              <a:t>Używamy przynajmniej GET, PUT, POST, DELETE.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chemeClr val="tx1"/>
                </a:solidFill>
              </a:rPr>
              <a:t>Korzystamy z wielu HTTP </a:t>
            </a:r>
            <a:r>
              <a:rPr lang="pl-PL" dirty="0" err="1" smtClean="0">
                <a:solidFill>
                  <a:schemeClr val="tx1"/>
                </a:solidFill>
              </a:rPr>
              <a:t>response</a:t>
            </a:r>
            <a:r>
              <a:rPr lang="pl-PL" dirty="0" smtClean="0">
                <a:solidFill>
                  <a:schemeClr val="tx1"/>
                </a:solidFill>
              </a:rPr>
              <a:t> </a:t>
            </a:r>
            <a:r>
              <a:rPr lang="pl-PL" dirty="0" err="1" smtClean="0">
                <a:solidFill>
                  <a:schemeClr val="tx1"/>
                </a:solidFill>
              </a:rPr>
              <a:t>code’ów</a:t>
            </a:r>
            <a:r>
              <a:rPr lang="pl-PL" dirty="0" smtClean="0">
                <a:solidFill>
                  <a:schemeClr val="tx1"/>
                </a:solidFill>
              </a:rPr>
              <a:t>.</a:t>
            </a:r>
            <a:endParaRPr lang="pl-PL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chemeClr val="tx1"/>
                </a:solidFill>
              </a:rPr>
              <a:t>Serwis jest powiązany ściśle z protokołem HTTP a nie jak w niższych poziomach.</a:t>
            </a:r>
            <a:endParaRPr lang="pl-PL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>
                <a:solidFill>
                  <a:schemeClr val="tx1"/>
                </a:solidFill>
              </a:rPr>
              <a:t>Request</a:t>
            </a:r>
            <a:r>
              <a:rPr lang="pl-PL" dirty="0" smtClean="0">
                <a:solidFill>
                  <a:schemeClr val="tx1"/>
                </a:solidFill>
              </a:rPr>
              <a:t> body raczej nie zawiera danych sterujących/kontrolnych.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52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</a:t>
            </a:r>
            <a:r>
              <a:rPr lang="en-US" dirty="0"/>
              <a:t>ypermedia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s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he </a:t>
            </a:r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dirty="0"/>
              <a:t>ngine 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/>
              <a:t>f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pplication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tate</a:t>
            </a:r>
            <a:r>
              <a:rPr lang="pl-PL" dirty="0" smtClean="0"/>
              <a:t> (HATEOAS)</a:t>
            </a:r>
            <a:endParaRPr lang="en-US" dirty="0"/>
          </a:p>
        </p:txBody>
      </p:sp>
      <p:sp>
        <p:nvSpPr>
          <p:cNvPr id="6" name="Symbol zastępczy zawartości 2"/>
          <p:cNvSpPr txBox="1">
            <a:spLocks/>
          </p:cNvSpPr>
          <p:nvPr/>
        </p:nvSpPr>
        <p:spPr>
          <a:xfrm>
            <a:off x="263352" y="980728"/>
            <a:ext cx="10153128" cy="3384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1" indent="0">
              <a:buFont typeface="Arial"/>
              <a:buNone/>
            </a:pPr>
            <a:r>
              <a:rPr lang="pl-PL" sz="2800" dirty="0" smtClean="0"/>
              <a:t>HATEOAS = REST </a:t>
            </a:r>
            <a:r>
              <a:rPr lang="pl-PL" sz="2800" dirty="0" err="1" smtClean="0"/>
              <a:t>level</a:t>
            </a:r>
            <a:r>
              <a:rPr lang="pl-PL" sz="2800" dirty="0" smtClean="0"/>
              <a:t> 2 + maszyna stanowa (automat)</a:t>
            </a:r>
          </a:p>
          <a:p>
            <a:pPr lvl="1" indent="0">
              <a:buFont typeface="Arial"/>
              <a:buNone/>
            </a:pPr>
            <a:endParaRPr lang="pl-PL" sz="2800" dirty="0" smtClean="0"/>
          </a:p>
          <a:p>
            <a:pPr lvl="1" indent="0">
              <a:buFont typeface="Arial"/>
              <a:buNone/>
            </a:pPr>
            <a:r>
              <a:rPr lang="pl-PL" sz="2800" dirty="0" smtClean="0"/>
              <a:t>Modyfikacja REST </a:t>
            </a:r>
            <a:r>
              <a:rPr lang="pl-PL" sz="2800" dirty="0" err="1" smtClean="0"/>
              <a:t>level</a:t>
            </a:r>
            <a:r>
              <a:rPr lang="pl-PL" sz="2800" dirty="0" smtClean="0"/>
              <a:t> 2 polegająca na tym że klient nie musi znać URI do serwisu który wykona kolejny krok niezbędny do realizacji naszego wymagania biznesowego ale to serwer w responsie informuje klienta jakie ma opcje (jakie są możliwe przejścia w diagramie stanów klienta).</a:t>
            </a:r>
          </a:p>
          <a:p>
            <a:pPr lvl="1" indent="0">
              <a:buFont typeface="Arial"/>
              <a:buNone/>
            </a:pPr>
            <a:endParaRPr lang="pl-PL" sz="2800" dirty="0" smtClean="0"/>
          </a:p>
          <a:p>
            <a:pPr lvl="1" indent="0">
              <a:buFont typeface="Arial"/>
              <a:buNone/>
            </a:pPr>
            <a:r>
              <a:rPr lang="pl-PL" sz="2800" dirty="0" smtClean="0"/>
              <a:t>Np. po odpytaniu o konto serwer informuje nas co możemy zrobić z tym kontem i które URI realizują dopuszczalne operacje:</a:t>
            </a:r>
          </a:p>
          <a:p>
            <a:pPr lvl="1" indent="0">
              <a:buFont typeface="Arial"/>
              <a:buNone/>
            </a:pPr>
            <a:endParaRPr lang="pl-PL" sz="2800" dirty="0"/>
          </a:p>
          <a:p>
            <a:pPr lvl="1" indent="0">
              <a:buFont typeface="Arial"/>
              <a:buNone/>
            </a:pPr>
            <a:endParaRPr lang="pl-PL" sz="2800" dirty="0" smtClean="0"/>
          </a:p>
          <a:p>
            <a:pPr indent="0">
              <a:buFont typeface="Arial"/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9416" y="4365104"/>
            <a:ext cx="7655496" cy="178510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en-US" sz="1000" b="1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altLang="en-US" sz="1000" b="1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&lt;account&gt;</a:t>
            </a:r>
            <a:endParaRPr lang="pl-PL" altLang="en-US" sz="1000" dirty="0"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account_number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12345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account_number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&gt;</a:t>
            </a:r>
            <a:endParaRPr lang="pl-PL" altLang="en-US" sz="1000" dirty="0"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&lt;balance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7D9029"/>
                </a:solidFill>
                <a:effectLst/>
                <a:latin typeface="Courier New" panose="02070309020205020404" pitchFamily="49" charset="0"/>
              </a:rPr>
              <a:t>currency=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usd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100.00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&lt;/balance&gt;</a:t>
            </a:r>
            <a:endParaRPr lang="pl-PL" altLang="en-US" sz="1000" dirty="0"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en-US" sz="1000" b="1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en-US" sz="10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&lt;link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7D9029"/>
                </a:solidFill>
                <a:effectLst/>
                <a:latin typeface="Courier New" panose="02070309020205020404" pitchFamily="49" charset="0"/>
              </a:rPr>
              <a:t>rel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7D9029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"deposit"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7D9029"/>
                </a:solidFill>
                <a:effectLst/>
                <a:latin typeface="Courier New" panose="02070309020205020404" pitchFamily="49" charset="0"/>
              </a:rPr>
              <a:t>href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7D9029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"https://bank.example.com/accounts/12345/deposit"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/&gt;</a:t>
            </a:r>
            <a:endParaRPr lang="pl-PL" altLang="en-US" sz="1000" dirty="0"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&lt;link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7D9029"/>
                </a:solidFill>
                <a:effectLst/>
                <a:latin typeface="Courier New" panose="02070309020205020404" pitchFamily="49" charset="0"/>
              </a:rPr>
              <a:t>rel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7D9029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"withdraw"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7D9029"/>
                </a:solidFill>
                <a:effectLst/>
                <a:latin typeface="Courier New" panose="02070309020205020404" pitchFamily="49" charset="0"/>
              </a:rPr>
              <a:t>href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7D9029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"https://bank.example.com/accounts/12345/withdraw"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/&gt;</a:t>
            </a:r>
            <a:endParaRPr lang="pl-PL" altLang="en-US" sz="1000" dirty="0"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&lt;link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7D9029"/>
                </a:solidFill>
                <a:effectLst/>
                <a:latin typeface="Courier New" panose="02070309020205020404" pitchFamily="49" charset="0"/>
              </a:rPr>
              <a:t>rel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7D9029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"transfer"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7D9029"/>
                </a:solidFill>
                <a:effectLst/>
                <a:latin typeface="Courier New" panose="02070309020205020404" pitchFamily="49" charset="0"/>
              </a:rPr>
              <a:t>href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7D9029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"https://bank.example.com/accounts/12345/transfer"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/&gt;</a:t>
            </a:r>
            <a:endParaRPr lang="pl-PL" altLang="en-US" sz="1000" dirty="0"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&lt;link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7D9029"/>
                </a:solidFill>
                <a:effectLst/>
                <a:latin typeface="Courier New" panose="02070309020205020404" pitchFamily="49" charset="0"/>
              </a:rPr>
              <a:t>rel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7D9029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"close"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7D9029"/>
                </a:solidFill>
                <a:effectLst/>
                <a:latin typeface="Courier New" panose="02070309020205020404" pitchFamily="49" charset="0"/>
              </a:rPr>
              <a:t>href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7D9029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"https://bank.example.com/accounts/12345/close"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/&gt;</a:t>
            </a:r>
            <a:endParaRPr lang="pl-PL" altLang="en-US" sz="1000" dirty="0" smtClean="0"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&lt;/account&gt;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98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title"/>
          </p:nvPr>
        </p:nvSpPr>
        <p:spPr>
          <a:xfrm>
            <a:off x="0" y="1"/>
            <a:ext cx="10894800" cy="963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Narzędzia użyteczne przy pracy z HTTP</a:t>
            </a:r>
          </a:p>
        </p:txBody>
      </p:sp>
      <p:sp>
        <p:nvSpPr>
          <p:cNvPr id="532" name="Shape 532"/>
          <p:cNvSpPr txBox="1">
            <a:spLocks noGrp="1"/>
          </p:cNvSpPr>
          <p:nvPr>
            <p:ph type="body" idx="1"/>
          </p:nvPr>
        </p:nvSpPr>
        <p:spPr>
          <a:xfrm>
            <a:off x="595000" y="1438800"/>
            <a:ext cx="10894800" cy="4628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algn="l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l-PL" dirty="0" err="1">
                <a:solidFill>
                  <a:srgbClr val="0070C0"/>
                </a:solidFill>
              </a:rPr>
              <a:t>curl</a:t>
            </a:r>
            <a:r>
              <a:rPr lang="pl-PL" dirty="0">
                <a:solidFill>
                  <a:srgbClr val="000000"/>
                </a:solidFill>
              </a:rPr>
              <a:t> – klient HTTP dla Linux/</a:t>
            </a:r>
            <a:r>
              <a:rPr lang="pl-PL" dirty="0" err="1">
                <a:solidFill>
                  <a:srgbClr val="000000"/>
                </a:solidFill>
              </a:rPr>
              <a:t>MacOS</a:t>
            </a:r>
            <a:endParaRPr lang="pl-PL" dirty="0">
              <a:solidFill>
                <a:srgbClr val="000000"/>
              </a:solidFill>
            </a:endParaRPr>
          </a:p>
          <a:p>
            <a:pPr marL="685800" lvl="0" indent="-457200" algn="l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l-PL" dirty="0" err="1">
                <a:solidFill>
                  <a:srgbClr val="0070C0"/>
                </a:solidFill>
              </a:rPr>
              <a:t>wget</a:t>
            </a:r>
            <a:r>
              <a:rPr lang="pl-PL" dirty="0">
                <a:solidFill>
                  <a:srgbClr val="000000"/>
                </a:solidFill>
              </a:rPr>
              <a:t> - aplikacja pozwalająca na pobieranie plików (różne protokoły)</a:t>
            </a:r>
          </a:p>
          <a:p>
            <a:pPr marL="685800" lvl="0" indent="-457200" algn="l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0070C0"/>
                </a:solidFill>
              </a:rPr>
              <a:t>ping</a:t>
            </a:r>
            <a:r>
              <a:rPr lang="pl-PL" dirty="0">
                <a:solidFill>
                  <a:srgbClr val="000000"/>
                </a:solidFill>
              </a:rPr>
              <a:t> - prosta aplikacja do wysyłania zapytań ECHO</a:t>
            </a:r>
          </a:p>
          <a:p>
            <a:pPr marL="685800" lvl="0" indent="-457200" algn="l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0070C0"/>
                </a:solidFill>
              </a:rPr>
              <a:t>telnet</a:t>
            </a:r>
            <a:r>
              <a:rPr lang="pl-PL" dirty="0">
                <a:solidFill>
                  <a:srgbClr val="000000"/>
                </a:solidFill>
              </a:rPr>
              <a:t> – program i protokół do zdalnego wykonywania poleceń, itd.</a:t>
            </a:r>
          </a:p>
          <a:p>
            <a:pPr marL="685800" lvl="0" indent="-457200" algn="l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l-PL" dirty="0" err="1">
                <a:solidFill>
                  <a:srgbClr val="0070C0"/>
                </a:solidFill>
              </a:rPr>
              <a:t>wireshark</a:t>
            </a:r>
            <a:r>
              <a:rPr lang="pl-PL" dirty="0">
                <a:solidFill>
                  <a:srgbClr val="000000"/>
                </a:solidFill>
              </a:rPr>
              <a:t> - aplikacja pozwalająca na podsłuchiwanie pakietów</a:t>
            </a:r>
          </a:p>
          <a:p>
            <a:pPr marL="685800" lvl="0" indent="-457200" algn="l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0070C0"/>
                </a:solidFill>
              </a:rPr>
              <a:t>http live </a:t>
            </a:r>
            <a:r>
              <a:rPr lang="pl-PL" dirty="0" err="1">
                <a:solidFill>
                  <a:srgbClr val="0070C0"/>
                </a:solidFill>
              </a:rPr>
              <a:t>headers</a:t>
            </a:r>
            <a:r>
              <a:rPr lang="pl-PL" dirty="0">
                <a:solidFill>
                  <a:srgbClr val="0070C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- podgląd nagłówków w </a:t>
            </a:r>
            <a:r>
              <a:rPr lang="pl-PL" dirty="0" smtClean="0">
                <a:solidFill>
                  <a:srgbClr val="000000"/>
                </a:solidFill>
              </a:rPr>
              <a:t>przeglądarce</a:t>
            </a:r>
            <a:endParaRPr lang="pl-PL" dirty="0">
              <a:solidFill>
                <a:srgbClr val="000000"/>
              </a:solidFill>
            </a:endParaRPr>
          </a:p>
          <a:p>
            <a:pPr marL="685800" lvl="0" indent="-457200" algn="l" rtl="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l-PL" dirty="0" err="1" smtClean="0">
                <a:solidFill>
                  <a:srgbClr val="0070C0"/>
                </a:solidFill>
              </a:rPr>
              <a:t>Putty</a:t>
            </a:r>
            <a:r>
              <a:rPr lang="pl-PL" dirty="0" smtClean="0">
                <a:solidFill>
                  <a:srgbClr val="000000"/>
                </a:solidFill>
              </a:rPr>
              <a:t> – klient TELNET/SSH </a:t>
            </a:r>
          </a:p>
          <a:p>
            <a:pPr marL="685800" lvl="0" indent="-457200" algn="l" rtl="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l-PL" dirty="0" err="1" smtClean="0">
                <a:solidFill>
                  <a:srgbClr val="0070C0"/>
                </a:solidFill>
              </a:rPr>
              <a:t>Postman</a:t>
            </a:r>
            <a:r>
              <a:rPr lang="pl-PL" dirty="0" smtClean="0">
                <a:solidFill>
                  <a:srgbClr val="000000"/>
                </a:solidFill>
              </a:rPr>
              <a:t> – klient HTTP (również jako </a:t>
            </a:r>
            <a:r>
              <a:rPr lang="pl-PL" dirty="0" err="1" smtClean="0">
                <a:solidFill>
                  <a:srgbClr val="000000"/>
                </a:solidFill>
              </a:rPr>
              <a:t>plugin</a:t>
            </a:r>
            <a:r>
              <a:rPr lang="pl-PL" dirty="0" smtClean="0">
                <a:solidFill>
                  <a:srgbClr val="000000"/>
                </a:solidFill>
              </a:rPr>
              <a:t> w przeglądarce)</a:t>
            </a:r>
          </a:p>
          <a:p>
            <a:pPr marL="685800" lvl="0" indent="-457200" algn="l" rtl="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l-PL" dirty="0" err="1">
                <a:solidFill>
                  <a:srgbClr val="0070C0"/>
                </a:solidFill>
              </a:rPr>
              <a:t>n</a:t>
            </a:r>
            <a:r>
              <a:rPr lang="pl-PL" dirty="0" err="1" smtClean="0">
                <a:solidFill>
                  <a:srgbClr val="0070C0"/>
                </a:solidFill>
              </a:rPr>
              <a:t>map</a:t>
            </a:r>
            <a:r>
              <a:rPr lang="pl-PL" dirty="0" smtClean="0">
                <a:solidFill>
                  <a:srgbClr val="000000"/>
                </a:solidFill>
              </a:rPr>
              <a:t> – do sprawdzania portów i analizy sieci</a:t>
            </a:r>
          </a:p>
          <a:p>
            <a:pPr marL="685800" lvl="0" indent="-457200" algn="l" rtl="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l-PL" dirty="0" err="1" smtClean="0">
                <a:solidFill>
                  <a:srgbClr val="0070C0"/>
                </a:solidFill>
              </a:rPr>
              <a:t>tpcdump</a:t>
            </a:r>
            <a:r>
              <a:rPr lang="pl-PL" dirty="0" smtClean="0">
                <a:solidFill>
                  <a:srgbClr val="000000"/>
                </a:solidFill>
              </a:rPr>
              <a:t> – analizator wiadomości TCP/IP</a:t>
            </a:r>
          </a:p>
          <a:p>
            <a:pPr marL="228600" lvl="0" algn="l" rtl="0">
              <a:spcBef>
                <a:spcPts val="0"/>
              </a:spcBef>
              <a:buClr>
                <a:srgbClr val="000000"/>
              </a:buClr>
            </a:pPr>
            <a:r>
              <a:rPr lang="pl-PL" dirty="0">
                <a:solidFill>
                  <a:srgbClr val="000000"/>
                </a:solidFill>
              </a:rPr>
              <a:t>e</a:t>
            </a:r>
            <a:r>
              <a:rPr lang="pl-PL" dirty="0" smtClean="0">
                <a:solidFill>
                  <a:srgbClr val="000000"/>
                </a:solidFill>
              </a:rPr>
              <a:t>tc.</a:t>
            </a:r>
          </a:p>
          <a:p>
            <a:pPr marL="685800" lvl="0" indent="-457200" algn="l" rtl="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38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6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263352" y="1123215"/>
            <a:ext cx="10153128" cy="5186105"/>
          </a:xfrm>
        </p:spPr>
        <p:txBody>
          <a:bodyPr>
            <a:normAutofit/>
          </a:bodyPr>
          <a:lstStyle/>
          <a:p>
            <a:pPr marL="742950" indent="-514350">
              <a:buFont typeface="+mj-lt"/>
              <a:buAutoNum type="arabicPeriod"/>
            </a:pPr>
            <a:r>
              <a:rPr lang="pl-PL" dirty="0" smtClean="0"/>
              <a:t>Otwórz wiersz poleceń (terminal/konsolę/</a:t>
            </a:r>
            <a:r>
              <a:rPr lang="pl-PL" dirty="0" err="1" smtClean="0"/>
              <a:t>shell</a:t>
            </a:r>
            <a:r>
              <a:rPr lang="pl-PL" dirty="0" smtClean="0"/>
              <a:t>) i korzystając z polecenia </a:t>
            </a:r>
            <a:r>
              <a:rPr lang="pl-PL" b="1" dirty="0" smtClean="0"/>
              <a:t>ping</a:t>
            </a:r>
            <a:r>
              <a:rPr lang="pl-PL" dirty="0" smtClean="0"/>
              <a:t> sprawdź jaki adres IP ma host interia.pl</a:t>
            </a:r>
          </a:p>
          <a:p>
            <a:pPr marL="742950" indent="-514350">
              <a:buFont typeface="+mj-lt"/>
              <a:buAutoNum type="arabicPeriod"/>
            </a:pPr>
            <a:r>
              <a:rPr lang="pl-PL" dirty="0" smtClean="0"/>
              <a:t>Korzystając z polecenia </a:t>
            </a:r>
            <a:r>
              <a:rPr lang="pl-PL" b="1" dirty="0" err="1" smtClean="0"/>
              <a:t>tracert</a:t>
            </a:r>
            <a:r>
              <a:rPr lang="pl-PL" b="1" dirty="0" smtClean="0"/>
              <a:t> </a:t>
            </a:r>
            <a:r>
              <a:rPr lang="pl-PL" dirty="0" smtClean="0"/>
              <a:t>(Win) lub </a:t>
            </a:r>
            <a:r>
              <a:rPr lang="pl-PL" b="1" dirty="0" err="1" smtClean="0"/>
              <a:t>traceroute</a:t>
            </a:r>
            <a:r>
              <a:rPr lang="pl-PL" dirty="0" smtClean="0"/>
              <a:t> (Linux) znajdź routery pośrednie przez które przechodzi pakiet IP do hosta onet.pl</a:t>
            </a:r>
            <a:endParaRPr lang="pl-PL" b="1" dirty="0"/>
          </a:p>
          <a:p>
            <a:pPr marL="742950" indent="-514350">
              <a:buFont typeface="+mj-lt"/>
              <a:buAutoNum type="arabicPeriod"/>
            </a:pPr>
            <a:r>
              <a:rPr lang="pl-PL" dirty="0" smtClean="0"/>
              <a:t>Zainstaluj program </a:t>
            </a:r>
            <a:r>
              <a:rPr lang="pl-PL" dirty="0" err="1" smtClean="0">
                <a:hlinkClick r:id="rId2"/>
              </a:rPr>
              <a:t>putty</a:t>
            </a:r>
            <a:r>
              <a:rPr lang="pl-PL" dirty="0" smtClean="0"/>
              <a:t>. Następnie </a:t>
            </a:r>
            <a:r>
              <a:rPr lang="pl-PL" dirty="0" err="1" smtClean="0"/>
              <a:t>korzystjąc</a:t>
            </a:r>
            <a:r>
              <a:rPr lang="pl-PL" dirty="0" smtClean="0"/>
              <a:t> z klienta </a:t>
            </a:r>
            <a:r>
              <a:rPr lang="pl-PL" b="1" dirty="0" smtClean="0"/>
              <a:t>telnet </a:t>
            </a:r>
            <a:r>
              <a:rPr lang="pl-PL" dirty="0" smtClean="0"/>
              <a:t>nawiąż połączenie z </a:t>
            </a:r>
            <a:r>
              <a:rPr lang="pl-PL" b="1" dirty="0" smtClean="0"/>
              <a:t>example.com</a:t>
            </a:r>
            <a:r>
              <a:rPr lang="pl-PL" dirty="0" smtClean="0"/>
              <a:t> na domyślnym (</a:t>
            </a:r>
            <a:r>
              <a:rPr lang="pl-PL" dirty="0" err="1" smtClean="0"/>
              <a:t>default</a:t>
            </a:r>
            <a:r>
              <a:rPr lang="pl-PL" dirty="0" smtClean="0"/>
              <a:t>) porcie dla protokołu HTTP. </a:t>
            </a:r>
          </a:p>
          <a:p>
            <a:pPr lvl="2"/>
            <a:r>
              <a:rPr lang="pl-PL" dirty="0"/>
              <a:t> </a:t>
            </a:r>
            <a:r>
              <a:rPr lang="pl-PL" dirty="0" smtClean="0"/>
              <a:t>Telnet/Telnet </a:t>
            </a:r>
            <a:r>
              <a:rPr lang="pl-PL" dirty="0" err="1" smtClean="0"/>
              <a:t>negotiation</a:t>
            </a:r>
            <a:r>
              <a:rPr lang="pl-PL" dirty="0" smtClean="0"/>
              <a:t> </a:t>
            </a:r>
            <a:r>
              <a:rPr lang="pl-PL" dirty="0" err="1" smtClean="0"/>
              <a:t>mode</a:t>
            </a:r>
            <a:r>
              <a:rPr lang="pl-PL" dirty="0" smtClean="0"/>
              <a:t> -&gt; </a:t>
            </a:r>
            <a:r>
              <a:rPr lang="pl-PL" dirty="0" err="1" smtClean="0"/>
              <a:t>passive</a:t>
            </a:r>
            <a:endParaRPr lang="pl-PL" dirty="0" smtClean="0"/>
          </a:p>
          <a:p>
            <a:pPr lvl="2"/>
            <a:r>
              <a:rPr lang="pl-PL" dirty="0"/>
              <a:t> </a:t>
            </a:r>
            <a:r>
              <a:rPr lang="pl-PL" dirty="0" err="1" smtClean="0"/>
              <a:t>Session</a:t>
            </a:r>
            <a:r>
              <a:rPr lang="pl-PL" dirty="0" smtClean="0"/>
              <a:t>/Close </a:t>
            </a:r>
            <a:r>
              <a:rPr lang="pl-PL" dirty="0" err="1" smtClean="0"/>
              <a:t>windows</a:t>
            </a:r>
            <a:r>
              <a:rPr lang="pl-PL" dirty="0" smtClean="0"/>
              <a:t> on </a:t>
            </a:r>
            <a:r>
              <a:rPr lang="pl-PL" dirty="0" err="1" smtClean="0"/>
              <a:t>exit</a:t>
            </a:r>
            <a:r>
              <a:rPr lang="pl-PL" dirty="0" smtClean="0"/>
              <a:t> -&gt; </a:t>
            </a:r>
            <a:r>
              <a:rPr lang="pl-PL" dirty="0" err="1" smtClean="0"/>
              <a:t>never</a:t>
            </a:r>
            <a:endParaRPr lang="pl-PL" dirty="0" smtClean="0"/>
          </a:p>
          <a:p>
            <a:pPr indent="0">
              <a:buNone/>
            </a:pPr>
            <a:endParaRPr lang="pl-PL" dirty="0"/>
          </a:p>
          <a:p>
            <a:pPr lvl="1"/>
            <a:r>
              <a:rPr lang="pl-PL" dirty="0" smtClean="0"/>
              <a:t> Wyślij „minimalne” zapytanie GET. Co otrzymałeś w odpowiedzi?  </a:t>
            </a:r>
          </a:p>
          <a:p>
            <a:pPr marL="742950" indent="-514350">
              <a:buFont typeface="+mj-lt"/>
              <a:buAutoNum type="arabicPeriod"/>
            </a:pPr>
            <a:endParaRPr lang="pl-PL" sz="2800" dirty="0" smtClean="0"/>
          </a:p>
          <a:p>
            <a:pPr lvl="1" indent="0">
              <a:buNone/>
            </a:pPr>
            <a:endParaRPr lang="pl-PL" sz="2800" dirty="0" smtClean="0"/>
          </a:p>
          <a:p>
            <a:pPr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53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Model OSI/ISO</a:t>
            </a:r>
            <a:endParaRPr lang="en-US" dirty="0"/>
          </a:p>
        </p:txBody>
      </p:sp>
      <p:pic>
        <p:nvPicPr>
          <p:cNvPr id="1028" name="Picture 4" descr="Image result for model osi is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1412776"/>
            <a:ext cx="8428404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07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Model OSI/ISO</a:t>
            </a:r>
            <a:endParaRPr lang="en-US" dirty="0"/>
          </a:p>
        </p:txBody>
      </p:sp>
      <p:pic>
        <p:nvPicPr>
          <p:cNvPr id="1026" name="Picture 2" descr="Image result for model osi is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784" y="1491439"/>
            <a:ext cx="7581900" cy="490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ole tekstowe 2"/>
          <p:cNvSpPr txBox="1"/>
          <p:nvPr/>
        </p:nvSpPr>
        <p:spPr>
          <a:xfrm>
            <a:off x="3791744" y="562928"/>
            <a:ext cx="7148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smtClean="0">
                <a:solidFill>
                  <a:srgbClr val="FF0000"/>
                </a:solidFill>
              </a:rPr>
              <a:t>Protokół</a:t>
            </a:r>
            <a:r>
              <a:rPr lang="pl-PL" sz="2400" dirty="0" smtClean="0"/>
              <a:t> = struktura wiadomości + reguły wymiany</a:t>
            </a:r>
            <a:endParaRPr lang="en-US" sz="2400" dirty="0"/>
          </a:p>
        </p:txBody>
      </p:sp>
      <p:pic>
        <p:nvPicPr>
          <p:cNvPr id="13314" name="Picture 2" descr="Image result for osi iso mod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1476941"/>
            <a:ext cx="4464496" cy="491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32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rgbClr val="FF0000"/>
                </a:solidFill>
              </a:rPr>
              <a:t>T</a:t>
            </a:r>
            <a:r>
              <a:rPr lang="pl-PL" dirty="0" err="1"/>
              <a:t>ransmission</a:t>
            </a:r>
            <a:r>
              <a:rPr lang="pl-PL" dirty="0"/>
              <a:t> </a:t>
            </a:r>
            <a:r>
              <a:rPr lang="pl-PL" dirty="0">
                <a:solidFill>
                  <a:srgbClr val="FF0000"/>
                </a:solidFill>
              </a:rPr>
              <a:t>C</a:t>
            </a:r>
            <a:r>
              <a:rPr lang="pl-PL" dirty="0"/>
              <a:t>ontrol </a:t>
            </a:r>
            <a:r>
              <a:rPr lang="pl-PL" dirty="0" err="1" smtClean="0">
                <a:solidFill>
                  <a:srgbClr val="FF0000"/>
                </a:solidFill>
              </a:rPr>
              <a:t>P</a:t>
            </a:r>
            <a:r>
              <a:rPr lang="pl-PL" dirty="0" err="1" smtClean="0"/>
              <a:t>rotocol</a:t>
            </a:r>
            <a:r>
              <a:rPr lang="pl-PL" dirty="0" smtClean="0"/>
              <a:t> (TCP)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263352" y="1123215"/>
            <a:ext cx="10153128" cy="5733256"/>
          </a:xfrm>
        </p:spPr>
        <p:txBody>
          <a:bodyPr>
            <a:normAutofit/>
          </a:bodyPr>
          <a:lstStyle/>
          <a:p>
            <a:pPr indent="0">
              <a:buNone/>
            </a:pPr>
            <a:endParaRPr lang="pl-PL" dirty="0" smtClean="0"/>
          </a:p>
          <a:p>
            <a:endParaRPr lang="pl-PL" dirty="0"/>
          </a:p>
          <a:p>
            <a:pPr indent="0">
              <a:buNone/>
            </a:pPr>
            <a:r>
              <a:rPr lang="pl-PL" dirty="0" smtClean="0"/>
              <a:t>Cechy:</a:t>
            </a:r>
          </a:p>
          <a:p>
            <a:endParaRPr lang="pl-PL" dirty="0"/>
          </a:p>
          <a:p>
            <a:r>
              <a:rPr lang="pl-PL" dirty="0" smtClean="0"/>
              <a:t> </a:t>
            </a:r>
            <a:r>
              <a:rPr lang="en-US" dirty="0" err="1" smtClean="0"/>
              <a:t>połączeniowy</a:t>
            </a:r>
            <a:endParaRPr lang="pl-PL" dirty="0"/>
          </a:p>
          <a:p>
            <a:r>
              <a:rPr lang="pl-PL" dirty="0" smtClean="0"/>
              <a:t> </a:t>
            </a:r>
            <a:r>
              <a:rPr lang="en-US" dirty="0" err="1" smtClean="0"/>
              <a:t>niezawodny</a:t>
            </a:r>
            <a:endParaRPr lang="pl-PL" dirty="0"/>
          </a:p>
          <a:p>
            <a:r>
              <a:rPr lang="pl-PL" dirty="0" smtClean="0"/>
              <a:t> </a:t>
            </a:r>
            <a:r>
              <a:rPr lang="en-US" dirty="0" err="1" smtClean="0"/>
              <a:t>strumieniowy</a:t>
            </a:r>
            <a:endParaRPr lang="pl-PL" dirty="0" smtClean="0"/>
          </a:p>
          <a:p>
            <a:pPr indent="0">
              <a:buNone/>
            </a:pPr>
            <a:r>
              <a:rPr lang="pl-PL" dirty="0" smtClean="0"/>
              <a:t> </a:t>
            </a:r>
          </a:p>
          <a:p>
            <a:pPr indent="0">
              <a:buNone/>
            </a:pPr>
            <a:endParaRPr lang="pl-PL" sz="1800" dirty="0"/>
          </a:p>
          <a:p>
            <a:pPr indent="0">
              <a:buNone/>
            </a:pPr>
            <a:endParaRPr lang="en-US" sz="1800" dirty="0"/>
          </a:p>
        </p:txBody>
      </p:sp>
      <p:sp>
        <p:nvSpPr>
          <p:cNvPr id="4" name="AutoShape 2" descr="Figure 2-1. Three-way handshak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Figure 2-1. Three-way handshake"/>
          <p:cNvSpPr>
            <a:spLocks noChangeAspect="1" noChangeArrowheads="1"/>
          </p:cNvSpPr>
          <p:nvPr/>
        </p:nvSpPr>
        <p:spPr bwMode="auto">
          <a:xfrm>
            <a:off x="1343472" y="2204864"/>
            <a:ext cx="4464496" cy="446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922" y="3495622"/>
            <a:ext cx="5379462" cy="2845538"/>
          </a:xfrm>
          <a:prstGeom prst="rect">
            <a:avLst/>
          </a:prstGeom>
        </p:spPr>
      </p:pic>
      <p:pic>
        <p:nvPicPr>
          <p:cNvPr id="1030" name="Picture 6" descr="Image result for tc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930" y="481519"/>
            <a:ext cx="5371454" cy="301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380" y="1988570"/>
            <a:ext cx="211455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3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rgbClr val="FF0000"/>
                </a:solidFill>
              </a:rPr>
              <a:t>T</a:t>
            </a:r>
            <a:r>
              <a:rPr lang="pl-PL" dirty="0" err="1"/>
              <a:t>ransmission</a:t>
            </a:r>
            <a:r>
              <a:rPr lang="pl-PL" dirty="0"/>
              <a:t> </a:t>
            </a:r>
            <a:r>
              <a:rPr lang="pl-PL" dirty="0">
                <a:solidFill>
                  <a:srgbClr val="FF0000"/>
                </a:solidFill>
              </a:rPr>
              <a:t>C</a:t>
            </a:r>
            <a:r>
              <a:rPr lang="pl-PL" dirty="0"/>
              <a:t>ontrol </a:t>
            </a:r>
            <a:r>
              <a:rPr lang="pl-PL" dirty="0" err="1" smtClean="0">
                <a:solidFill>
                  <a:srgbClr val="FF0000"/>
                </a:solidFill>
              </a:rPr>
              <a:t>P</a:t>
            </a:r>
            <a:r>
              <a:rPr lang="pl-PL" dirty="0" err="1" smtClean="0"/>
              <a:t>rotocol</a:t>
            </a:r>
            <a:r>
              <a:rPr lang="pl-PL" dirty="0" smtClean="0"/>
              <a:t> (TCP)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263352" y="1123215"/>
            <a:ext cx="10153128" cy="5733256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pl-PL" b="1" dirty="0" smtClean="0"/>
              <a:t>port</a:t>
            </a:r>
            <a:r>
              <a:rPr lang="pl-PL" dirty="0" smtClean="0"/>
              <a:t> – liczba (0-</a:t>
            </a:r>
            <a:r>
              <a:rPr lang="en-US" dirty="0" smtClean="0"/>
              <a:t>65535</a:t>
            </a:r>
            <a:r>
              <a:rPr lang="pl-PL" dirty="0" smtClean="0"/>
              <a:t>), która definiuje nr serwisu w systemie </a:t>
            </a:r>
          </a:p>
          <a:p>
            <a:pPr indent="0">
              <a:buNone/>
            </a:pPr>
            <a:r>
              <a:rPr lang="pl-PL" dirty="0" smtClean="0"/>
              <a:t>operacyjnym</a:t>
            </a:r>
          </a:p>
          <a:p>
            <a:pPr indent="0">
              <a:buNone/>
            </a:pPr>
            <a:endParaRPr lang="pl-PL" dirty="0" smtClean="0"/>
          </a:p>
          <a:p>
            <a:r>
              <a:rPr lang="pl-PL" sz="1800" dirty="0" err="1" smtClean="0"/>
              <a:t>Well-known</a:t>
            </a:r>
            <a:r>
              <a:rPr lang="pl-PL" sz="1800" dirty="0" smtClean="0"/>
              <a:t> (0 - 1023) </a:t>
            </a:r>
          </a:p>
          <a:p>
            <a:r>
              <a:rPr lang="pl-PL" sz="1800" dirty="0" err="1" smtClean="0"/>
              <a:t>Registered</a:t>
            </a:r>
            <a:r>
              <a:rPr lang="pl-PL" sz="1800" dirty="0" smtClean="0"/>
              <a:t> (1024 - </a:t>
            </a:r>
            <a:r>
              <a:rPr lang="en-US" sz="1800" dirty="0" smtClean="0"/>
              <a:t>49151</a:t>
            </a:r>
            <a:r>
              <a:rPr lang="pl-PL" sz="1800" dirty="0" smtClean="0"/>
              <a:t>) </a:t>
            </a:r>
          </a:p>
          <a:p>
            <a:r>
              <a:rPr lang="pl-PL" sz="1800" dirty="0" err="1" smtClean="0"/>
              <a:t>Dynamic</a:t>
            </a:r>
            <a:r>
              <a:rPr lang="pl-PL" sz="1800" dirty="0" smtClean="0"/>
              <a:t>/</a:t>
            </a:r>
            <a:r>
              <a:rPr lang="pl-PL" sz="1800" dirty="0" err="1" smtClean="0"/>
              <a:t>Efemeric</a:t>
            </a:r>
            <a:r>
              <a:rPr lang="pl-PL" sz="1800" dirty="0" smtClean="0"/>
              <a:t> (</a:t>
            </a:r>
            <a:r>
              <a:rPr lang="en-US" sz="1800" dirty="0" smtClean="0"/>
              <a:t>4915</a:t>
            </a:r>
            <a:r>
              <a:rPr lang="pl-PL" sz="1800" dirty="0" smtClean="0"/>
              <a:t>2 - 65535) </a:t>
            </a:r>
          </a:p>
          <a:p>
            <a:pPr indent="0">
              <a:buNone/>
            </a:pPr>
            <a:endParaRPr lang="pl-PL" sz="1800" dirty="0" smtClean="0"/>
          </a:p>
          <a:p>
            <a:pPr indent="0">
              <a:buNone/>
            </a:pPr>
            <a:endParaRPr lang="pl-PL" sz="1800" dirty="0"/>
          </a:p>
          <a:p>
            <a:pPr indent="0">
              <a:buNone/>
            </a:pPr>
            <a:endParaRPr lang="pl-PL" sz="1800" dirty="0"/>
          </a:p>
          <a:p>
            <a:pPr indent="0">
              <a:buNone/>
            </a:pPr>
            <a:endParaRPr lang="pl-PL" sz="1800" dirty="0" smtClean="0"/>
          </a:p>
          <a:p>
            <a:pPr indent="0">
              <a:buNone/>
            </a:pPr>
            <a:endParaRPr lang="pl-PL" sz="1800" dirty="0"/>
          </a:p>
          <a:p>
            <a:pPr indent="0">
              <a:buNone/>
            </a:pPr>
            <a:r>
              <a:rPr lang="pl-PL" sz="3200" dirty="0">
                <a:hlinkClick r:id="rId2"/>
              </a:rPr>
              <a:t>Lista portów </a:t>
            </a:r>
            <a:r>
              <a:rPr lang="en-US" sz="3200" dirty="0">
                <a:hlinkClick r:id="rId2"/>
              </a:rPr>
              <a:t>TCP </a:t>
            </a:r>
            <a:r>
              <a:rPr lang="pl-PL" sz="3200" dirty="0">
                <a:hlinkClick r:id="rId2"/>
              </a:rPr>
              <a:t>oraz</a:t>
            </a:r>
            <a:r>
              <a:rPr lang="en-US" sz="3200" dirty="0">
                <a:hlinkClick r:id="rId2"/>
              </a:rPr>
              <a:t> UDP</a:t>
            </a:r>
            <a:endParaRPr lang="en-US" sz="3200" dirty="0"/>
          </a:p>
          <a:p>
            <a:pPr indent="0">
              <a:buNone/>
            </a:pPr>
            <a:endParaRPr lang="pl-PL" sz="1800" dirty="0"/>
          </a:p>
          <a:p>
            <a:pPr indent="0">
              <a:buNone/>
            </a:pPr>
            <a:endParaRPr lang="en-US" sz="1800" dirty="0"/>
          </a:p>
        </p:txBody>
      </p:sp>
      <p:sp>
        <p:nvSpPr>
          <p:cNvPr id="4" name="AutoShape 2" descr="Figure 2-1. Three-way handshak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Figure 2-1. Three-way handshake"/>
          <p:cNvSpPr>
            <a:spLocks noChangeAspect="1" noChangeArrowheads="1"/>
          </p:cNvSpPr>
          <p:nvPr/>
        </p:nvSpPr>
        <p:spPr bwMode="auto">
          <a:xfrm>
            <a:off x="1343472" y="2204864"/>
            <a:ext cx="4464496" cy="446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8" name="Picture 4" descr="Image result for tcp state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928" y="1772816"/>
            <a:ext cx="6528048" cy="435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74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rgbClr val="FF0000"/>
                </a:solidFill>
              </a:rPr>
              <a:t>D</a:t>
            </a:r>
            <a:r>
              <a:rPr lang="pl-PL" dirty="0" err="1"/>
              <a:t>omain</a:t>
            </a:r>
            <a:r>
              <a:rPr lang="pl-PL" dirty="0"/>
              <a:t> </a:t>
            </a:r>
            <a:r>
              <a:rPr lang="pl-PL" dirty="0" err="1">
                <a:solidFill>
                  <a:srgbClr val="FF0000"/>
                </a:solidFill>
              </a:rPr>
              <a:t>N</a:t>
            </a:r>
            <a:r>
              <a:rPr lang="pl-PL" dirty="0" err="1"/>
              <a:t>ame</a:t>
            </a:r>
            <a:r>
              <a:rPr lang="pl-PL" dirty="0"/>
              <a:t> </a:t>
            </a:r>
            <a:r>
              <a:rPr lang="pl-PL" dirty="0" smtClean="0">
                <a:solidFill>
                  <a:srgbClr val="FF0000"/>
                </a:solidFill>
              </a:rPr>
              <a:t>S</a:t>
            </a:r>
            <a:r>
              <a:rPr lang="pl-PL" dirty="0" smtClean="0"/>
              <a:t>ystem (DNS)</a:t>
            </a:r>
            <a:endParaRPr lang="en-US" dirty="0"/>
          </a:p>
        </p:txBody>
      </p:sp>
      <p:pic>
        <p:nvPicPr>
          <p:cNvPr id="5" name="Picture 2" descr="DNS t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24744"/>
            <a:ext cx="5256584" cy="245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4509120"/>
            <a:ext cx="4067675" cy="1872208"/>
          </a:xfrm>
          <a:prstGeom prst="rect">
            <a:avLst/>
          </a:prstGeom>
        </p:spPr>
      </p:pic>
      <p:pic>
        <p:nvPicPr>
          <p:cNvPr id="3076" name="Picture 4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544" y="4740425"/>
            <a:ext cx="3402823" cy="194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dns root server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60" y="1137561"/>
            <a:ext cx="6353052" cy="337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82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1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263352" y="1123215"/>
            <a:ext cx="10153128" cy="5733256"/>
          </a:xfrm>
        </p:spPr>
        <p:txBody>
          <a:bodyPr>
            <a:normAutofit fontScale="92500" lnSpcReduction="10000"/>
          </a:bodyPr>
          <a:lstStyle/>
          <a:p>
            <a:pPr marL="742950" indent="-514350">
              <a:buFont typeface="+mj-lt"/>
              <a:buAutoNum type="arabicPeriod"/>
            </a:pPr>
            <a:r>
              <a:rPr lang="pl-PL" dirty="0" smtClean="0"/>
              <a:t>Napisz w języku </a:t>
            </a:r>
            <a:r>
              <a:rPr lang="pl-PL" dirty="0" err="1" smtClean="0">
                <a:hlinkClick r:id="rId2"/>
              </a:rPr>
              <a:t>java</a:t>
            </a:r>
            <a:r>
              <a:rPr lang="pl-PL" dirty="0" smtClean="0">
                <a:hlinkClick r:id="rId2"/>
              </a:rPr>
              <a:t> prosty serwer </a:t>
            </a:r>
            <a:r>
              <a:rPr lang="pl-PL" dirty="0" smtClean="0"/>
              <a:t>TCP, który obsłuży jednego klienta (aby zasymulować klienta wykorzystaj </a:t>
            </a:r>
            <a:r>
              <a:rPr lang="pl-PL" dirty="0" err="1" smtClean="0">
                <a:hlinkClick r:id="rId3"/>
              </a:rPr>
              <a:t>putty</a:t>
            </a:r>
            <a:r>
              <a:rPr lang="pl-PL" dirty="0" smtClean="0"/>
              <a:t>). </a:t>
            </a:r>
          </a:p>
          <a:p>
            <a:pPr lvl="1"/>
            <a:r>
              <a:rPr lang="pl-PL" dirty="0" smtClean="0"/>
              <a:t> Na początku serwer wyśle tekst „Tell me </a:t>
            </a:r>
            <a:r>
              <a:rPr lang="pl-PL" dirty="0" err="1" smtClean="0"/>
              <a:t>your</a:t>
            </a:r>
            <a:r>
              <a:rPr lang="pl-PL" dirty="0" smtClean="0"/>
              <a:t> </a:t>
            </a:r>
            <a:r>
              <a:rPr lang="pl-PL" dirty="0" err="1" smtClean="0"/>
              <a:t>name</a:t>
            </a:r>
            <a:r>
              <a:rPr lang="pl-PL" dirty="0" smtClean="0"/>
              <a:t>:\n”.</a:t>
            </a:r>
          </a:p>
          <a:p>
            <a:pPr lvl="1"/>
            <a:r>
              <a:rPr lang="pl-PL" dirty="0" smtClean="0"/>
              <a:t> W odpowiedzi klient odeśle swoje imię. </a:t>
            </a:r>
          </a:p>
          <a:p>
            <a:pPr lvl="1"/>
            <a:r>
              <a:rPr lang="pl-PL" dirty="0" smtClean="0"/>
              <a:t> Serwer odeśle tekst: „Hello &lt;</a:t>
            </a:r>
            <a:r>
              <a:rPr lang="pl-PL" dirty="0" err="1" smtClean="0"/>
              <a:t>name</a:t>
            </a:r>
            <a:r>
              <a:rPr lang="pl-PL" dirty="0" smtClean="0"/>
              <a:t>&gt;!”</a:t>
            </a:r>
          </a:p>
          <a:p>
            <a:pPr marL="742950" indent="-514350">
              <a:buFont typeface="+mj-lt"/>
              <a:buAutoNum type="arabicPeriod"/>
            </a:pPr>
            <a:r>
              <a:rPr lang="pl-PL" dirty="0" smtClean="0"/>
              <a:t>Zmodyfikuj poprzedni program tak aby serwer był w stanie obsłużyć wielu klientów.</a:t>
            </a:r>
          </a:p>
          <a:p>
            <a:pPr marL="742950" indent="-514350">
              <a:buFont typeface="+mj-lt"/>
              <a:buAutoNum type="arabicPeriod"/>
            </a:pPr>
            <a:r>
              <a:rPr lang="pl-PL" dirty="0" smtClean="0"/>
              <a:t>Zmodyfikuj serwer z pkt. 2 aby </a:t>
            </a:r>
            <a:r>
              <a:rPr lang="pl-PL" dirty="0"/>
              <a:t>wykonał on </a:t>
            </a:r>
            <a:r>
              <a:rPr lang="pl-PL" dirty="0" err="1"/>
              <a:t>sleep</a:t>
            </a:r>
            <a:r>
              <a:rPr lang="pl-PL" dirty="0"/>
              <a:t> na 30 </a:t>
            </a:r>
            <a:r>
              <a:rPr lang="pl-PL" dirty="0" err="1" smtClean="0"/>
              <a:t>sek</a:t>
            </a:r>
            <a:r>
              <a:rPr lang="pl-PL" dirty="0" smtClean="0"/>
              <a:t> po otrzymaniu imienia od któregoś klienta. </a:t>
            </a:r>
          </a:p>
          <a:p>
            <a:pPr lvl="1"/>
            <a:r>
              <a:rPr lang="pl-PL" dirty="0" smtClean="0"/>
              <a:t> Co zaobserwowałeś?</a:t>
            </a:r>
          </a:p>
          <a:p>
            <a:pPr lvl="1"/>
            <a:r>
              <a:rPr lang="pl-PL" dirty="0" smtClean="0"/>
              <a:t> Jak to naprawić?</a:t>
            </a:r>
            <a:endParaRPr lang="pl-PL" dirty="0"/>
          </a:p>
          <a:p>
            <a:pPr marL="742950" indent="-514350">
              <a:buFont typeface="+mj-lt"/>
              <a:buAutoNum type="arabicPeriod"/>
            </a:pPr>
            <a:r>
              <a:rPr lang="pl-PL" dirty="0" smtClean="0"/>
              <a:t>Korzystając z komendy </a:t>
            </a:r>
            <a:r>
              <a:rPr lang="pl-PL" b="1" dirty="0" err="1" smtClean="0"/>
              <a:t>netstat</a:t>
            </a:r>
            <a:r>
              <a:rPr lang="pl-PL" dirty="0" smtClean="0"/>
              <a:t> odnajdź znany ci serwis po numerze portu, </a:t>
            </a:r>
            <a:r>
              <a:rPr lang="pl-PL" dirty="0" err="1" smtClean="0"/>
              <a:t>e.g</a:t>
            </a:r>
            <a:r>
              <a:rPr lang="pl-PL" dirty="0" smtClean="0"/>
              <a:t>. </a:t>
            </a:r>
          </a:p>
          <a:p>
            <a:pPr indent="0">
              <a:buNone/>
            </a:pPr>
            <a:r>
              <a:rPr lang="pl-PL" b="1" i="1" dirty="0" smtClean="0">
                <a:solidFill>
                  <a:schemeClr val="tx1"/>
                </a:solidFill>
              </a:rPr>
              <a:t>Win</a:t>
            </a:r>
            <a:r>
              <a:rPr lang="pl-PL" i="1" dirty="0" smtClean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i="1" dirty="0" err="1" smtClean="0">
                <a:solidFill>
                  <a:schemeClr val="bg1">
                    <a:lumMod val="65000"/>
                  </a:schemeClr>
                </a:solidFill>
              </a:rPr>
              <a:t>netstat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en-US" i="1" dirty="0" err="1">
                <a:solidFill>
                  <a:schemeClr val="bg1">
                    <a:lumMod val="65000"/>
                  </a:schemeClr>
                </a:solidFill>
              </a:rPr>
              <a:t>abn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 | Select-String -Context 2 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8090</a:t>
            </a:r>
            <a:endParaRPr lang="pl-PL" i="1" dirty="0" smtClean="0">
              <a:solidFill>
                <a:schemeClr val="bg1">
                  <a:lumMod val="65000"/>
                </a:schemeClr>
              </a:solidFill>
            </a:endParaRPr>
          </a:p>
          <a:p>
            <a:pPr indent="0">
              <a:buNone/>
            </a:pPr>
            <a:r>
              <a:rPr lang="pl-PL" b="1" dirty="0" smtClean="0">
                <a:solidFill>
                  <a:schemeClr val="tx1"/>
                </a:solidFill>
              </a:rPr>
              <a:t>Linux</a:t>
            </a:r>
            <a:r>
              <a:rPr lang="pl-PL" i="1" dirty="0" smtClean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nb-NO" i="1" dirty="0">
                <a:solidFill>
                  <a:schemeClr val="bg1">
                    <a:lumMod val="65000"/>
                  </a:schemeClr>
                </a:solidFill>
              </a:rPr>
              <a:t>netstat -</a:t>
            </a:r>
            <a:r>
              <a:rPr lang="nb-NO" i="1" dirty="0" smtClean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pl-PL" i="1" dirty="0" smtClean="0">
                <a:solidFill>
                  <a:schemeClr val="bg1">
                    <a:lumMod val="65000"/>
                  </a:schemeClr>
                </a:solidFill>
              </a:rPr>
              <a:t>b</a:t>
            </a:r>
            <a:r>
              <a:rPr lang="nb-NO" i="1" dirty="0" smtClean="0">
                <a:solidFill>
                  <a:schemeClr val="bg1">
                    <a:lumMod val="65000"/>
                  </a:schemeClr>
                </a:solidFill>
              </a:rPr>
              <a:t>n </a:t>
            </a:r>
            <a:r>
              <a:rPr lang="nb-NO" i="1" dirty="0">
                <a:solidFill>
                  <a:schemeClr val="bg1">
                    <a:lumMod val="65000"/>
                  </a:schemeClr>
                </a:solidFill>
              </a:rPr>
              <a:t>| grep -C 1 8090</a:t>
            </a:r>
          </a:p>
          <a:p>
            <a:pPr indent="0">
              <a:buNone/>
            </a:pPr>
            <a:endParaRPr lang="pl-PL" i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742950" indent="-514350">
              <a:buFont typeface="+mj-lt"/>
              <a:buAutoNum type="arabicPeriod"/>
            </a:pPr>
            <a:endParaRPr lang="pl-PL" dirty="0"/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51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95400" y="1844824"/>
            <a:ext cx="10515599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 stos protokołów OSI/ISO – co 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 nazwy warstw i ich wiadomości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 idea, struktura i sposób działania DNS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 </a:t>
            </a:r>
            <a:r>
              <a:rPr lang="pl-PL" dirty="0" smtClean="0"/>
              <a:t>czemu służy IP oraz TCP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 </a:t>
            </a:r>
            <a:r>
              <a:rPr lang="pl-PL" dirty="0" smtClean="0"/>
              <a:t>czym jest port i </a:t>
            </a:r>
            <a:r>
              <a:rPr lang="pl-PL" dirty="0" err="1" smtClean="0"/>
              <a:t>socket</a:t>
            </a:r>
            <a:endParaRPr lang="pl-PL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 </a:t>
            </a:r>
            <a:r>
              <a:rPr lang="pl-PL" dirty="0" smtClean="0"/>
              <a:t>jak znaleźć serwis po znając 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 </a:t>
            </a:r>
            <a:r>
              <a:rPr lang="pl-PL" dirty="0" smtClean="0"/>
              <a:t>jak znaleźć IP po nazwie domenowej</a:t>
            </a:r>
          </a:p>
        </p:txBody>
      </p:sp>
      <p:pic>
        <p:nvPicPr>
          <p:cNvPr id="9218" name="Picture 2" descr="Image result for you should kn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0"/>
            <a:ext cx="4708786" cy="302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93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sdacademy.pl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12667</TotalTime>
  <Words>1860</Words>
  <Application>Microsoft Office PowerPoint</Application>
  <PresentationFormat>Panoramiczny</PresentationFormat>
  <Paragraphs>376</Paragraphs>
  <Slides>27</Slides>
  <Notes>3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27</vt:i4>
      </vt:variant>
    </vt:vector>
  </HeadingPairs>
  <TitlesOfParts>
    <vt:vector size="32" baseType="lpstr">
      <vt:lpstr>Calibri</vt:lpstr>
      <vt:lpstr>Geo</vt:lpstr>
      <vt:lpstr>Arial</vt:lpstr>
      <vt:lpstr>Courier New</vt:lpstr>
      <vt:lpstr>Motyw sdacademy.pl</vt:lpstr>
      <vt:lpstr>Hypertext Transfer Protocol (HTTP) wprowadzenie  </vt:lpstr>
      <vt:lpstr>Agenda</vt:lpstr>
      <vt:lpstr>Model OSI/ISO</vt:lpstr>
      <vt:lpstr>Model OSI/ISO</vt:lpstr>
      <vt:lpstr>Transmission Control Protocol (TCP)</vt:lpstr>
      <vt:lpstr>Transmission Control Protocol (TCP)</vt:lpstr>
      <vt:lpstr>Domain Name System (DNS)</vt:lpstr>
      <vt:lpstr>ZADANIE 1</vt:lpstr>
      <vt:lpstr>Prezentacja programu PowerPoint</vt:lpstr>
      <vt:lpstr>Pojęcia</vt:lpstr>
      <vt:lpstr>URI, URL, URN</vt:lpstr>
      <vt:lpstr>Krótka historia protokołu HTTP</vt:lpstr>
      <vt:lpstr>Wersje protokołu HTTP</vt:lpstr>
      <vt:lpstr>Struktura wiadomości HTTP</vt:lpstr>
      <vt:lpstr>ZADANIE 2</vt:lpstr>
      <vt:lpstr>Struktura wiadomości HTTP - metody HTTP</vt:lpstr>
      <vt:lpstr>Architektura REST (Representational State Transfer)</vt:lpstr>
      <vt:lpstr>Struktura wiadomości HTTP – kody odpowiedzi</vt:lpstr>
      <vt:lpstr>ZADANIE 3</vt:lpstr>
      <vt:lpstr>ZADANIE 4</vt:lpstr>
      <vt:lpstr>Struktura wiadomości HTTP – headers (nagłówki)  - TOP 10</vt:lpstr>
      <vt:lpstr>ZADANIE 5</vt:lpstr>
      <vt:lpstr>Prezentacja programu PowerPoint</vt:lpstr>
      <vt:lpstr>Hypermedia As The Engine Of Application State (HATEOAS)</vt:lpstr>
      <vt:lpstr>Hypermedia As The Engine Of Application State (HATEOAS)</vt:lpstr>
      <vt:lpstr>Narzędzia użyteczne przy pracy z HTTP</vt:lpstr>
      <vt:lpstr>ZADANIE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Programowanie poziom średnio-zaawansowany</dc:title>
  <dc:creator>death</dc:creator>
  <cp:lastModifiedBy>death</cp:lastModifiedBy>
  <cp:revision>998</cp:revision>
  <dcterms:modified xsi:type="dcterms:W3CDTF">2018-01-15T21:58:43Z</dcterms:modified>
</cp:coreProperties>
</file>