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15"/>
  </p:notesMasterIdLst>
  <p:sldIdLst>
    <p:sldId id="258" r:id="rId2"/>
    <p:sldId id="292" r:id="rId3"/>
    <p:sldId id="310" r:id="rId4"/>
    <p:sldId id="336" r:id="rId5"/>
    <p:sldId id="337" r:id="rId6"/>
    <p:sldId id="338" r:id="rId7"/>
    <p:sldId id="339" r:id="rId8"/>
    <p:sldId id="341" r:id="rId9"/>
    <p:sldId id="342" r:id="rId10"/>
    <p:sldId id="340" r:id="rId11"/>
    <p:sldId id="343" r:id="rId12"/>
    <p:sldId id="344" r:id="rId13"/>
    <p:sldId id="345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" panose="020B0604020202020204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</p14:sldIdLst>
        </p14:section>
        <p14:section name="Sekcja bez tytułu" id="{1170C786-C8BF-4C47-A210-9EA84EE804C9}">
          <p14:sldIdLst>
            <p14:sldId id="310"/>
            <p14:sldId id="336"/>
            <p14:sldId id="337"/>
            <p14:sldId id="338"/>
            <p14:sldId id="339"/>
            <p14:sldId id="341"/>
            <p14:sldId id="342"/>
            <p14:sldId id="340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otn-pub/jcp/jstl-1.2-mrel2-eval-oth-JSpec/jstl-1_2-mrel2-spec.pdf" TargetMode="External"/><Relationship Id="rId2" Type="http://schemas.openxmlformats.org/officeDocument/2006/relationships/hyperlink" Target="https://jcp.org/aboutJava/communityprocess/mrel/jsr052/index2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Java_EE_version_history#Java_EE_7_.28June_12.2C_2013.2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iki.apache.org/tomcat/Specific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Technologia Java Server </a:t>
            </a:r>
            <a:r>
              <a:rPr lang="pl-PL" dirty="0" err="1"/>
              <a:t>Pages</a:t>
            </a:r>
            <a:r>
              <a:rPr lang="pl-PL" dirty="0"/>
              <a:t> (JSP)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Expression language </a:t>
            </a:r>
            <a:br>
              <a:rPr lang="en-US" dirty="0"/>
            </a:br>
            <a:r>
              <a:rPr lang="en-US" dirty="0"/>
              <a:t>(currently part of JSP API)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489776"/>
            <a:ext cx="9959280" cy="22185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&lt;%@ page </a:t>
            </a:r>
            <a:r>
              <a:rPr lang="en-US" altLang="en-US" dirty="0" err="1"/>
              <a:t>isELIgnored</a:t>
            </a:r>
            <a:r>
              <a:rPr lang="en-US" altLang="en-US" dirty="0"/>
              <a:t> ="</a:t>
            </a:r>
            <a:r>
              <a:rPr lang="en-US" altLang="en-US" dirty="0" err="1"/>
              <a:t>true|false</a:t>
            </a:r>
            <a:r>
              <a:rPr lang="en-US" altLang="en-US" dirty="0"/>
              <a:t>" %&gt;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Immediate evaluation: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${</a:t>
            </a:r>
            <a:r>
              <a:rPr lang="en-US" altLang="en-US" dirty="0"/>
              <a:t>valid EL expression</a:t>
            </a:r>
            <a:r>
              <a:rPr lang="en-US" altLang="en-US" dirty="0">
                <a:solidFill>
                  <a:srgbClr val="FF0000"/>
                </a:solidFill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Deferred evaluation (returns Expression object instead result of evaluation):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#{</a:t>
            </a:r>
            <a:r>
              <a:rPr lang="en-US" altLang="en-US" dirty="0"/>
              <a:t>valid EL expression</a:t>
            </a:r>
            <a:r>
              <a:rPr lang="en-US" altLang="en-US" dirty="0">
                <a:solidFill>
                  <a:srgbClr val="FF0000"/>
                </a:solidFill>
              </a:rPr>
              <a:t>} 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98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 operacje</a:t>
            </a:r>
            <a:endParaRPr lang="en-US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44565"/>
              </p:ext>
            </p:extLst>
          </p:nvPr>
        </p:nvGraphicFramePr>
        <p:xfrm>
          <a:off x="551384" y="1484784"/>
          <a:ext cx="3106456" cy="4611510"/>
        </p:xfrm>
        <a:graphic>
          <a:graphicData uri="http://schemas.openxmlformats.org/drawingml/2006/table">
            <a:tbl>
              <a:tblPr/>
              <a:tblGrid>
                <a:gridCol w="92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Operator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.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Access a bean property or Map entry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[]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Access an array or List element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35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( )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Group a subexpression to change the evaluation order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+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Addition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Subtraction or negation of a value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*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Multiplication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/ or div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Division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% or mod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Modulo (remainder)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== or eq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equality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!= or ne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inequality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&lt; or lt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less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&gt; or gt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greater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&lt;= or le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less than or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&gt;= or ge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greater than or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&amp;&amp; or and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logical AND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|| or 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Test for logical OR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! or not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Unary Boolean complement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41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empty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Test for empty variable values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0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JSP</a:t>
            </a:r>
            <a:r>
              <a:rPr lang="en-US" smtClean="0"/>
              <a:t> </a:t>
            </a:r>
            <a:r>
              <a:rPr lang="en-US" dirty="0"/>
              <a:t>Standard Tag Library (JSTL)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841" y="1268760"/>
            <a:ext cx="10103296" cy="990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JCP/JSR: 	</a:t>
            </a:r>
            <a:r>
              <a:rPr lang="en-US" dirty="0">
                <a:hlinkClick r:id="rId2"/>
              </a:rPr>
              <a:t>https://jcp.org/aboutJava/communityprocess/mrel/jsr052/index2.html</a:t>
            </a:r>
            <a:endParaRPr lang="en-US" dirty="0"/>
          </a:p>
          <a:p>
            <a:r>
              <a:rPr lang="en-US" dirty="0"/>
              <a:t>Spec: 	</a:t>
            </a:r>
            <a:r>
              <a:rPr lang="en-US" dirty="0">
                <a:hlinkClick r:id="rId3"/>
              </a:rPr>
              <a:t>http://download.oracle.com/otn-pub/jcp/jstl-1.2-mrel2-eval-oth-JSpec/jstl-1_2-mrel2-spec.pdf</a:t>
            </a:r>
            <a:endParaRPr lang="en-US" dirty="0"/>
          </a:p>
          <a:p>
            <a:r>
              <a:rPr lang="en-US" dirty="0"/>
              <a:t>Versions:	</a:t>
            </a:r>
            <a:r>
              <a:rPr lang="en-US" dirty="0">
                <a:hlinkClick r:id="rId4"/>
              </a:rPr>
              <a:t>https://en.wikipedia.org/wiki/Java_EE_version_history#Java_EE_7_.28June_12.2C_2013.29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259360"/>
            <a:ext cx="47910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5841" y="4463921"/>
            <a:ext cx="7144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prefix="c"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/core"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prefix="x"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/xml"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</a:t>
            </a:r>
            <a:r>
              <a:rPr lang="en-US" sz="1800" dirty="0" err="1"/>
              <a:t>fmt</a:t>
            </a:r>
            <a:r>
              <a:rPr lang="en-US" sz="1800" dirty="0"/>
              <a:t>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</a:t>
            </a:r>
            <a:r>
              <a:rPr lang="en-US" sz="1800" dirty="0" err="1"/>
              <a:t>fmt</a:t>
            </a:r>
            <a:r>
              <a:rPr lang="en-US" sz="1800" dirty="0"/>
              <a:t>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</a:t>
            </a:r>
            <a:r>
              <a:rPr lang="en-US" sz="1800" dirty="0" err="1"/>
              <a:t>sql</a:t>
            </a:r>
            <a:r>
              <a:rPr lang="en-US" sz="1800" dirty="0"/>
              <a:t>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</a:t>
            </a:r>
            <a:r>
              <a:rPr lang="en-US" sz="1800" dirty="0" err="1"/>
              <a:t>sql</a:t>
            </a:r>
            <a:r>
              <a:rPr lang="en-US" sz="1800" dirty="0"/>
              <a:t>" %&gt;</a:t>
            </a:r>
            <a:br>
              <a:rPr lang="en-US" sz="1800" dirty="0"/>
            </a:br>
            <a:r>
              <a:rPr lang="en-US" sz="1800" dirty="0"/>
              <a:t>&lt;%@ </a:t>
            </a:r>
            <a:r>
              <a:rPr lang="en-US" sz="1800" dirty="0" err="1"/>
              <a:t>taglib</a:t>
            </a:r>
            <a:r>
              <a:rPr lang="en-US" sz="1800" dirty="0"/>
              <a:t> prefix="</a:t>
            </a:r>
            <a:r>
              <a:rPr lang="en-US" sz="1800" dirty="0" err="1"/>
              <a:t>fn</a:t>
            </a:r>
            <a:r>
              <a:rPr lang="en-US" sz="1800" dirty="0"/>
              <a:t>" </a:t>
            </a:r>
            <a:r>
              <a:rPr lang="en-US" sz="1800" dirty="0" err="1"/>
              <a:t>uri</a:t>
            </a:r>
            <a:r>
              <a:rPr lang="en-US" sz="1800" dirty="0"/>
              <a:t>="http://java.sun.com/</a:t>
            </a:r>
            <a:r>
              <a:rPr lang="en-US" sz="1800" dirty="0" err="1"/>
              <a:t>jsp</a:t>
            </a:r>
            <a:r>
              <a:rPr lang="en-US" sz="1800" dirty="0"/>
              <a:t>/</a:t>
            </a:r>
            <a:r>
              <a:rPr lang="en-US" sz="1800" dirty="0" err="1"/>
              <a:t>jstl</a:t>
            </a:r>
            <a:r>
              <a:rPr lang="en-US" sz="1800" dirty="0"/>
              <a:t>/functions" %&gt;</a:t>
            </a:r>
          </a:p>
        </p:txBody>
      </p:sp>
    </p:spTree>
    <p:extLst>
      <p:ext uri="{BB962C8B-B14F-4D97-AF65-F5344CB8AC3E}">
        <p14:creationId xmlns:p14="http://schemas.microsoft.com/office/powerpoint/2010/main" val="123977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JSTL – </a:t>
            </a:r>
            <a:r>
              <a:rPr lang="pl-PL" dirty="0" err="1" smtClean="0"/>
              <a:t>maven</a:t>
            </a:r>
            <a:r>
              <a:rPr lang="pl-PL" dirty="0" smtClean="0"/>
              <a:t> </a:t>
            </a:r>
            <a:r>
              <a:rPr lang="pl-PL" dirty="0" err="1" smtClean="0"/>
              <a:t>dependencies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376" y="1592506"/>
            <a:ext cx="727280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API: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javax.servlet.jsp.jstl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javax.servlet.jsp.jstl-api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&gt;1.2.1&lt;/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IMPL:</a:t>
            </a:r>
            <a:endParaRPr lang="en-US" alt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org.glassfish.web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groupId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jstl-impl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artifactId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&gt;1.2&lt;/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dependency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Koncept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JSP </a:t>
            </a:r>
            <a:r>
              <a:rPr lang="pl-PL" dirty="0" err="1" smtClean="0"/>
              <a:t>servlet</a:t>
            </a:r>
            <a:r>
              <a:rPr lang="pl-PL" dirty="0" smtClean="0"/>
              <a:t> life-</a:t>
            </a:r>
            <a:r>
              <a:rPr lang="pl-PL" dirty="0" err="1" smtClean="0"/>
              <a:t>cycle</a:t>
            </a:r>
            <a:endParaRPr lang="pl-PL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JSP </a:t>
            </a:r>
            <a:r>
              <a:rPr lang="pl-PL" dirty="0" err="1" smtClean="0"/>
              <a:t>syntax</a:t>
            </a:r>
            <a:endParaRPr lang="pl-PL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Implicite </a:t>
            </a:r>
            <a:r>
              <a:rPr lang="pl-PL" dirty="0" err="1" smtClean="0"/>
              <a:t>objects</a:t>
            </a:r>
            <a:endParaRPr lang="pl-PL" dirty="0" smtClean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Dyrektywy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Akcje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Java Bean – co to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JSP </a:t>
            </a:r>
            <a:r>
              <a:rPr lang="pl-PL" dirty="0" err="1" smtClean="0">
                <a:solidFill>
                  <a:srgbClr val="FF0000"/>
                </a:solidFill>
              </a:rPr>
              <a:t>E</a:t>
            </a:r>
            <a:r>
              <a:rPr lang="pl-PL" dirty="0" err="1" smtClean="0"/>
              <a:t>xpression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anguage (EL)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SP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tandard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ag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ibrary (JSTL)</a:t>
            </a:r>
          </a:p>
          <a:p>
            <a:pPr indent="0">
              <a:buNone/>
            </a:pP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erver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ages</a:t>
            </a:r>
            <a:r>
              <a:rPr lang="pl-PL" dirty="0" smtClean="0"/>
              <a:t> (JSP) - koncept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88840"/>
            <a:ext cx="56388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984566"/>
            <a:ext cx="6150149" cy="33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551384" y="1166024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wiki.apache.org/tomcat/Specifications</a:t>
            </a:r>
            <a:r>
              <a:rPr lang="pl-PL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5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JSP </a:t>
            </a:r>
            <a:r>
              <a:rPr lang="pl-PL" dirty="0" smtClean="0"/>
              <a:t>life-</a:t>
            </a:r>
            <a:r>
              <a:rPr lang="pl-PL" dirty="0" err="1" smtClean="0"/>
              <a:t>cycle</a:t>
            </a:r>
            <a:r>
              <a:rPr lang="pl-PL" dirty="0" smtClean="0"/>
              <a:t> </a:t>
            </a:r>
            <a:r>
              <a:rPr lang="pl-PL" dirty="0" smtClean="0"/>
              <a:t>(cykl życia) – JSP </a:t>
            </a:r>
            <a:r>
              <a:rPr lang="pl-PL" dirty="0" err="1" smtClean="0"/>
              <a:t>page</a:t>
            </a:r>
            <a:r>
              <a:rPr lang="pl-PL" dirty="0" smtClean="0"/>
              <a:t> jako </a:t>
            </a:r>
            <a:r>
              <a:rPr lang="pl-PL" dirty="0" err="1" smtClean="0"/>
              <a:t>servlet</a:t>
            </a:r>
            <a:endParaRPr lang="en-US" dirty="0"/>
          </a:p>
        </p:txBody>
      </p:sp>
      <p:pic>
        <p:nvPicPr>
          <p:cNvPr id="3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12776"/>
            <a:ext cx="5688632" cy="415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elementy składni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79376" y="1412776"/>
            <a:ext cx="21602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err="1"/>
              <a:t>Scriptlet</a:t>
            </a:r>
            <a:r>
              <a:rPr lang="pl-PL" altLang="en-US" b="1" dirty="0"/>
              <a:t>:</a:t>
            </a: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en-US" altLang="en-US" dirty="0" smtClean="0"/>
              <a:t> </a:t>
            </a:r>
            <a:r>
              <a:rPr lang="pl-PL" altLang="en-US" dirty="0" err="1"/>
              <a:t>valid</a:t>
            </a:r>
            <a:r>
              <a:rPr lang="pl-PL" altLang="en-US" dirty="0"/>
              <a:t> </a:t>
            </a:r>
            <a:r>
              <a:rPr lang="pl-PL" altLang="en-US" dirty="0" err="1"/>
              <a:t>java</a:t>
            </a:r>
            <a:r>
              <a:rPr lang="pl-PL" altLang="en-US" dirty="0"/>
              <a:t> </a:t>
            </a:r>
            <a:r>
              <a:rPr lang="pl-PL" altLang="en-US" dirty="0" err="1"/>
              <a:t>code</a:t>
            </a:r>
            <a:r>
              <a:rPr lang="pl-PL" altLang="en-US" dirty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chemeClr val="tx1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>
                <a:solidFill>
                  <a:srgbClr val="FF0000"/>
                </a:solidFill>
              </a:rPr>
              <a:t>jsp:scriptlet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 </a:t>
            </a:r>
            <a:r>
              <a:rPr lang="pl-PL" altLang="en-US" dirty="0" err="1"/>
              <a:t>valid</a:t>
            </a:r>
            <a:r>
              <a:rPr lang="pl-PL" altLang="en-US" dirty="0"/>
              <a:t> </a:t>
            </a:r>
            <a:r>
              <a:rPr lang="pl-PL" altLang="en-US" dirty="0" err="1"/>
              <a:t>java</a:t>
            </a:r>
            <a:r>
              <a:rPr lang="pl-PL" altLang="en-US" dirty="0"/>
              <a:t> </a:t>
            </a:r>
            <a:r>
              <a:rPr lang="pl-PL" altLang="en-US" dirty="0" err="1"/>
              <a:t>code</a:t>
            </a:r>
            <a:r>
              <a:rPr lang="pl-PL" altLang="en-US" dirty="0"/>
              <a:t> </a:t>
            </a:r>
            <a:endParaRPr lang="pl-PL" altLang="en-US" dirty="0" smtClean="0"/>
          </a:p>
          <a:p>
            <a:pPr lvl="0"/>
            <a:r>
              <a:rPr lang="pl-PL" altLang="en-US" dirty="0" smtClean="0">
                <a:solidFill>
                  <a:srgbClr val="FF0000"/>
                </a:solidFill>
              </a:rPr>
              <a:t>&lt;/</a:t>
            </a:r>
            <a:r>
              <a:rPr lang="pl-PL" altLang="en-US" dirty="0" err="1">
                <a:solidFill>
                  <a:srgbClr val="FF0000"/>
                </a:solidFill>
              </a:rPr>
              <a:t>jsp:scriptlet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575720" y="1412775"/>
            <a:ext cx="26642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err="1" smtClean="0"/>
              <a:t>Declaration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pl-PL" altLang="en-US" dirty="0" smtClean="0">
                <a:solidFill>
                  <a:srgbClr val="FF0000"/>
                </a:solidFill>
              </a:rPr>
              <a:t>!</a:t>
            </a:r>
            <a:r>
              <a:rPr lang="en-US" altLang="en-US" dirty="0" smtClean="0"/>
              <a:t> </a:t>
            </a:r>
            <a:r>
              <a:rPr lang="pl-PL" altLang="en-US" dirty="0" err="1"/>
              <a:t>v</a:t>
            </a:r>
            <a:r>
              <a:rPr lang="pl-PL" altLang="en-US" dirty="0" err="1" smtClean="0"/>
              <a:t>ariable</a:t>
            </a:r>
            <a:r>
              <a:rPr lang="pl-PL" altLang="en-US" dirty="0" smtClean="0"/>
              <a:t>(s) </a:t>
            </a:r>
            <a:r>
              <a:rPr lang="pl-PL" altLang="en-US" dirty="0" err="1" smtClean="0"/>
              <a:t>declaration</a:t>
            </a:r>
            <a:r>
              <a:rPr lang="pl-PL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>
                <a:solidFill>
                  <a:srgbClr val="FF0000"/>
                </a:solidFill>
              </a:rPr>
              <a:t>jsp:declaration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pl-PL" altLang="en-US" dirty="0" err="1" smtClean="0"/>
              <a:t>variable</a:t>
            </a:r>
            <a:r>
              <a:rPr lang="pl-PL" altLang="en-US" dirty="0" smtClean="0"/>
              <a:t>(s</a:t>
            </a:r>
            <a:r>
              <a:rPr lang="pl-PL" altLang="en-US" dirty="0"/>
              <a:t>) </a:t>
            </a:r>
            <a:r>
              <a:rPr lang="pl-PL" altLang="en-US" dirty="0" err="1"/>
              <a:t>declaration</a:t>
            </a:r>
            <a:r>
              <a:rPr lang="pl-PL" altLang="en-US" dirty="0"/>
              <a:t> </a:t>
            </a:r>
            <a:r>
              <a:rPr lang="pl-PL" altLang="en-US" dirty="0" smtClean="0">
                <a:solidFill>
                  <a:srgbClr val="FF0000"/>
                </a:solidFill>
              </a:rPr>
              <a:t>&lt;/</a:t>
            </a:r>
            <a:r>
              <a:rPr lang="pl-PL" altLang="en-US" dirty="0" err="1">
                <a:solidFill>
                  <a:srgbClr val="FF0000"/>
                </a:solidFill>
              </a:rPr>
              <a:t>jsp:declaration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672064" y="1409345"/>
            <a:ext cx="3672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err="1" smtClean="0"/>
              <a:t>Expression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pl-PL" altLang="en-US" b="1" dirty="0">
                <a:solidFill>
                  <a:srgbClr val="FF0000"/>
                </a:solidFill>
              </a:rPr>
              <a:t>=</a:t>
            </a:r>
            <a:r>
              <a:rPr lang="en-US" altLang="en-US" dirty="0" smtClean="0"/>
              <a:t> </a:t>
            </a:r>
            <a:r>
              <a:rPr lang="pl-PL" altLang="en-US" dirty="0" err="1" smtClean="0"/>
              <a:t>valid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output.print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parameter</a:t>
            </a:r>
            <a:r>
              <a:rPr lang="pl-PL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>
                <a:solidFill>
                  <a:srgbClr val="FF0000"/>
                </a:solidFill>
              </a:rPr>
              <a:t>jsp:expression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pl-PL" altLang="en-US" dirty="0" err="1"/>
              <a:t>valid</a:t>
            </a:r>
            <a:r>
              <a:rPr lang="pl-PL" altLang="en-US" dirty="0"/>
              <a:t> </a:t>
            </a:r>
            <a:r>
              <a:rPr lang="pl-PL" altLang="en-US" dirty="0" err="1"/>
              <a:t>output.print</a:t>
            </a:r>
            <a:r>
              <a:rPr lang="pl-PL" altLang="en-US" dirty="0"/>
              <a:t> </a:t>
            </a:r>
            <a:r>
              <a:rPr lang="pl-PL" altLang="en-US" dirty="0" err="1"/>
              <a:t>parameter</a:t>
            </a:r>
            <a:r>
              <a:rPr lang="pl-PL" altLang="en-US" dirty="0"/>
              <a:t> </a:t>
            </a:r>
            <a:r>
              <a:rPr lang="pl-PL" altLang="en-US" dirty="0" smtClean="0">
                <a:solidFill>
                  <a:srgbClr val="FF0000"/>
                </a:solidFill>
              </a:rPr>
              <a:t>&lt;/</a:t>
            </a:r>
            <a:r>
              <a:rPr lang="pl-PL" altLang="en-US" dirty="0" err="1">
                <a:solidFill>
                  <a:srgbClr val="FF0000"/>
                </a:solidFill>
              </a:rPr>
              <a:t>jsp:expression</a:t>
            </a:r>
            <a:r>
              <a:rPr lang="pl-PL" altLang="en-US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79376" y="4324727"/>
            <a:ext cx="2787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smtClean="0"/>
              <a:t>JSP </a:t>
            </a:r>
            <a:r>
              <a:rPr lang="pl-PL" altLang="en-US" b="1" dirty="0" err="1" smtClean="0"/>
              <a:t>comment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b="1" dirty="0" smtClean="0">
                <a:solidFill>
                  <a:srgbClr val="FF0000"/>
                </a:solidFill>
              </a:rPr>
              <a:t>&lt;%</a:t>
            </a:r>
            <a:r>
              <a:rPr lang="pl-PL" altLang="en-US" b="1" dirty="0" smtClean="0">
                <a:solidFill>
                  <a:srgbClr val="FF0000"/>
                </a:solidFill>
              </a:rPr>
              <a:t>--</a:t>
            </a:r>
            <a:r>
              <a:rPr lang="en-US" altLang="en-US" b="1" dirty="0" smtClean="0"/>
              <a:t> </a:t>
            </a:r>
            <a:r>
              <a:rPr lang="pl-PL" altLang="en-US" dirty="0" err="1" smtClean="0"/>
              <a:t>ignored</a:t>
            </a:r>
            <a:r>
              <a:rPr lang="pl-PL" altLang="en-US" dirty="0" smtClean="0"/>
              <a:t> by </a:t>
            </a:r>
            <a:r>
              <a:rPr lang="pl-PL" altLang="en-US" dirty="0" err="1" smtClean="0"/>
              <a:t>jsp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engine</a:t>
            </a:r>
            <a:r>
              <a:rPr lang="pl-PL" altLang="en-US" dirty="0" smtClean="0"/>
              <a:t> </a:t>
            </a:r>
            <a:r>
              <a:rPr lang="pl-PL" altLang="en-US" dirty="0" smtClean="0">
                <a:solidFill>
                  <a:srgbClr val="FF0000"/>
                </a:solidFill>
              </a:rPr>
              <a:t>--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672064" y="4317865"/>
            <a:ext cx="460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altLang="en-US" b="1" dirty="0" smtClean="0"/>
              <a:t>JSP procesor </a:t>
            </a:r>
            <a:r>
              <a:rPr lang="pl-PL" altLang="en-US" b="1" dirty="0" err="1" smtClean="0"/>
              <a:t>directive</a:t>
            </a:r>
            <a:r>
              <a:rPr lang="pl-PL" altLang="en-US" b="1" dirty="0" smtClean="0"/>
              <a:t>:</a:t>
            </a:r>
            <a:endParaRPr lang="pl-PL" altLang="en-US" b="1" dirty="0"/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>
                <a:solidFill>
                  <a:srgbClr val="FF0000"/>
                </a:solidFill>
              </a:rPr>
              <a:t>&lt;%</a:t>
            </a:r>
            <a:r>
              <a:rPr lang="pl-PL" altLang="en-US" b="1" dirty="0" smtClean="0">
                <a:solidFill>
                  <a:srgbClr val="FF0000"/>
                </a:solidFill>
              </a:rPr>
              <a:t>@</a:t>
            </a:r>
            <a:r>
              <a:rPr lang="en-US" altLang="en-US" dirty="0" smtClean="0"/>
              <a:t> </a:t>
            </a:r>
            <a:r>
              <a:rPr lang="pl-PL" altLang="en-US" dirty="0" err="1" smtClean="0"/>
              <a:t>directive-name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directive-attributes</a:t>
            </a:r>
            <a:r>
              <a:rPr lang="pl-PL" altLang="en-US" dirty="0" smtClean="0"/>
              <a:t>=”…” </a:t>
            </a:r>
            <a:r>
              <a:rPr lang="en-US" altLang="en-US" dirty="0" smtClean="0">
                <a:solidFill>
                  <a:srgbClr val="FF0000"/>
                </a:solidFill>
              </a:rPr>
              <a:t>%&gt;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 smtClean="0">
              <a:solidFill>
                <a:srgbClr val="FF0000"/>
              </a:solidFill>
            </a:endParaRPr>
          </a:p>
          <a:p>
            <a:r>
              <a:rPr lang="pl-PL" altLang="en-US" dirty="0" err="1" smtClean="0">
                <a:solidFill>
                  <a:schemeClr val="tx1"/>
                </a:solidFill>
              </a:rPr>
              <a:t>or</a:t>
            </a:r>
            <a:endParaRPr lang="pl-PL" altLang="en-US" dirty="0" smtClean="0">
              <a:solidFill>
                <a:srgbClr val="FF0000"/>
              </a:solidFill>
            </a:endParaRPr>
          </a:p>
          <a:p>
            <a:pPr lvl="0"/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pl-PL" altLang="en-US" dirty="0">
                <a:solidFill>
                  <a:srgbClr val="FF0000"/>
                </a:solidFill>
              </a:rPr>
              <a:t>&lt;</a:t>
            </a:r>
            <a:r>
              <a:rPr lang="pl-PL" altLang="en-US" dirty="0" err="1" smtClean="0">
                <a:solidFill>
                  <a:srgbClr val="FF0000"/>
                </a:solidFill>
              </a:rPr>
              <a:t>jsp:directive</a:t>
            </a:r>
            <a:r>
              <a:rPr lang="pl-PL" altLang="en-US" sz="2400" b="1" dirty="0" err="1" smtClean="0">
                <a:solidFill>
                  <a:srgbClr val="FF0000"/>
                </a:solidFill>
              </a:rPr>
              <a:t>.</a:t>
            </a:r>
            <a:r>
              <a:rPr lang="pl-PL" altLang="en-US" dirty="0" err="1" smtClean="0"/>
              <a:t>directive-name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directive-attrib</a:t>
            </a:r>
            <a:r>
              <a:rPr lang="pl-PL" altLang="en-US" dirty="0" smtClean="0"/>
              <a:t>=</a:t>
            </a:r>
            <a:r>
              <a:rPr lang="pl-PL" altLang="en-US" dirty="0"/>
              <a:t>”…”</a:t>
            </a:r>
            <a:r>
              <a:rPr lang="pl-PL" altLang="en-US" dirty="0" smtClean="0">
                <a:solidFill>
                  <a:srgbClr val="FF0000"/>
                </a:solidFill>
              </a:rPr>
              <a:t> /&gt;</a:t>
            </a:r>
            <a:endParaRPr lang="pl-PL" altLang="en-US" dirty="0">
              <a:solidFill>
                <a:srgbClr val="FF0000"/>
              </a:solidFill>
            </a:endParaRPr>
          </a:p>
          <a:p>
            <a:pPr lvl="0"/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479376" y="6349190"/>
            <a:ext cx="6479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Syntax</a:t>
            </a:r>
            <a:r>
              <a:rPr lang="pl-PL" dirty="0" smtClean="0"/>
              <a:t> suport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installation</a:t>
            </a:r>
            <a:r>
              <a:rPr lang="pl-PL" dirty="0" smtClean="0"/>
              <a:t> of: </a:t>
            </a:r>
            <a:r>
              <a:rPr lang="en-US" b="1" dirty="0" smtClean="0"/>
              <a:t>http</a:t>
            </a:r>
            <a:r>
              <a:rPr lang="en-US" b="1" dirty="0"/>
              <a:t>://www.eclipse.org/webtools/</a:t>
            </a:r>
          </a:p>
        </p:txBody>
      </p:sp>
    </p:spTree>
    <p:extLst>
      <p:ext uri="{BB962C8B-B14F-4D97-AF65-F5344CB8AC3E}">
        <p14:creationId xmlns:p14="http://schemas.microsoft.com/office/powerpoint/2010/main" val="10970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Implicite </a:t>
            </a:r>
            <a:r>
              <a:rPr lang="pl-PL" dirty="0" err="1" smtClean="0"/>
              <a:t>objects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1759"/>
              </p:ext>
            </p:extLst>
          </p:nvPr>
        </p:nvGraphicFramePr>
        <p:xfrm>
          <a:off x="983432" y="1340768"/>
          <a:ext cx="81280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976131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6572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Jsp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page</a:t>
                      </a:r>
                      <a:r>
                        <a:rPr lang="pl-PL" dirty="0" smtClean="0"/>
                        <a:t>  </a:t>
                      </a:r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l-PL" dirty="0" err="1" smtClean="0">
                          <a:solidFill>
                            <a:srgbClr val="FF0000"/>
                          </a:solidFill>
                        </a:rPr>
                        <a:t>keep</a:t>
                      </a:r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l-PL" dirty="0" err="1" smtClean="0">
                          <a:solidFill>
                            <a:srgbClr val="FF0000"/>
                          </a:solidFill>
                        </a:rPr>
                        <a:t>attributes</a:t>
                      </a:r>
                      <a:r>
                        <a:rPr lang="pl-PL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Generated</a:t>
                      </a:r>
                      <a:r>
                        <a:rPr lang="pl-PL" baseline="0" dirty="0" smtClean="0"/>
                        <a:t> Java </a:t>
                      </a:r>
                      <a:r>
                        <a:rPr lang="pl-PL" baseline="0" dirty="0" err="1" smtClean="0"/>
                        <a:t>servlet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HttpServletRequest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0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HttpServletResponse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3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session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HttpSession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application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ServletContext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4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ServletConfig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7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pageContext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javax.servlet.jsp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PageContext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963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PrintWriter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implements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Writer)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631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l-PL" dirty="0" smtClean="0"/>
                        <a:t>e</a:t>
                      </a:r>
                      <a:r>
                        <a:rPr lang="en-US" dirty="0" err="1" smtClean="0"/>
                        <a:t>xception</a:t>
                      </a:r>
                      <a:r>
                        <a:rPr lang="pl-PL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Throwable</a:t>
                      </a:r>
                      <a:r>
                        <a:rPr lang="pl-PL" b="1" dirty="0" smtClean="0"/>
                        <a:t>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pl-PL" b="1" dirty="0" err="1" smtClean="0"/>
                        <a:t>awailable</a:t>
                      </a:r>
                      <a:r>
                        <a:rPr lang="pl-PL" b="1" dirty="0" smtClean="0"/>
                        <a:t> </a:t>
                      </a:r>
                      <a:r>
                        <a:rPr lang="pl-PL" b="1" dirty="0" err="1" smtClean="0"/>
                        <a:t>only</a:t>
                      </a:r>
                      <a:r>
                        <a:rPr lang="pl-PL" b="1" dirty="0" smtClean="0"/>
                        <a:t> in error </a:t>
                      </a:r>
                      <a:r>
                        <a:rPr lang="pl-PL" b="1" dirty="0" err="1" smtClean="0"/>
                        <a:t>page</a:t>
                      </a:r>
                      <a:endParaRPr lang="pl-PL" b="1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pl-PL" b="1" dirty="0" err="1" smtClean="0"/>
                        <a:t>Passed</a:t>
                      </a:r>
                      <a:r>
                        <a:rPr lang="pl-PL" b="1" dirty="0" smtClean="0"/>
                        <a:t> by</a:t>
                      </a:r>
                      <a:r>
                        <a:rPr lang="pl-PL" b="1" baseline="0" dirty="0" smtClean="0"/>
                        <a:t> </a:t>
                      </a:r>
                      <a:r>
                        <a:rPr lang="pl-PL" b="1" baseline="0" dirty="0" err="1" smtClean="0"/>
                        <a:t>req</a:t>
                      </a:r>
                      <a:r>
                        <a:rPr lang="pl-PL" b="1" baseline="0" dirty="0" smtClean="0"/>
                        <a:t> </a:t>
                      </a:r>
                      <a:r>
                        <a:rPr lang="pl-PL" b="1" baseline="0" dirty="0" err="1" smtClean="0"/>
                        <a:t>attribute</a:t>
                      </a:r>
                      <a:r>
                        <a:rPr lang="pl-PL" b="1" baseline="0" dirty="0" smtClean="0"/>
                        <a:t> „</a:t>
                      </a:r>
                      <a:r>
                        <a:rPr lang="en-US" dirty="0" err="1" smtClean="0"/>
                        <a:t>javax.servlet.error.exception</a:t>
                      </a:r>
                      <a:r>
                        <a:rPr lang="pl-PL" dirty="0" smtClean="0"/>
                        <a:t>”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Dyrektywy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623392" y="1268760"/>
            <a:ext cx="100811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&lt;%@ </a:t>
            </a:r>
            <a:r>
              <a:rPr lang="en-US" b="1" dirty="0"/>
              <a:t>page</a:t>
            </a:r>
            <a:r>
              <a:rPr lang="en-US" dirty="0"/>
              <a:t> ... </a:t>
            </a:r>
            <a:r>
              <a:rPr lang="en-US" dirty="0" smtClean="0"/>
              <a:t>%&gt;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/>
              <a:t>n</a:t>
            </a:r>
            <a:r>
              <a:rPr lang="pl-PL" dirty="0" smtClean="0"/>
              <a:t>ajważniejsze atrybuty:</a:t>
            </a:r>
          </a:p>
          <a:p>
            <a:r>
              <a:rPr lang="pl-PL" dirty="0"/>
              <a:t>	</a:t>
            </a:r>
            <a:r>
              <a:rPr lang="pl-PL" b="1" dirty="0" err="1" smtClean="0">
                <a:solidFill>
                  <a:srgbClr val="FF0000"/>
                </a:solidFill>
              </a:rPr>
              <a:t>impot</a:t>
            </a:r>
            <a:r>
              <a:rPr lang="pl-PL" b="1" dirty="0" smtClean="0"/>
              <a:t> =</a:t>
            </a:r>
            <a:r>
              <a:rPr lang="en-US" b="1" dirty="0" smtClean="0"/>
              <a:t> "</a:t>
            </a:r>
            <a:r>
              <a:rPr lang="pl-PL" b="1" dirty="0" smtClean="0"/>
              <a:t>&lt;</a:t>
            </a:r>
            <a:r>
              <a:rPr lang="pl-PL" b="1" dirty="0" err="1" smtClean="0"/>
              <a:t>full</a:t>
            </a:r>
            <a:r>
              <a:rPr lang="pl-PL" b="1" dirty="0" smtClean="0"/>
              <a:t> </a:t>
            </a:r>
            <a:r>
              <a:rPr lang="pl-PL" b="1" dirty="0" err="1" smtClean="0"/>
              <a:t>package</a:t>
            </a:r>
            <a:r>
              <a:rPr lang="pl-PL" b="1" dirty="0" smtClean="0"/>
              <a:t> </a:t>
            </a:r>
            <a:r>
              <a:rPr lang="pl-PL" b="1" dirty="0" err="1" smtClean="0"/>
              <a:t>class</a:t>
            </a:r>
            <a:r>
              <a:rPr lang="pl-PL" b="1" dirty="0" smtClean="0"/>
              <a:t> </a:t>
            </a:r>
            <a:r>
              <a:rPr lang="pl-PL" b="1" dirty="0" err="1" smtClean="0"/>
              <a:t>name</a:t>
            </a:r>
            <a:r>
              <a:rPr lang="pl-PL" b="1" dirty="0" smtClean="0"/>
              <a:t>&gt;</a:t>
            </a:r>
            <a:r>
              <a:rPr lang="en-US" b="1" dirty="0" smtClean="0"/>
              <a:t>"</a:t>
            </a:r>
            <a:endParaRPr lang="pl-PL" b="1" dirty="0" smtClean="0"/>
          </a:p>
          <a:p>
            <a:r>
              <a:rPr lang="pl-PL" dirty="0" smtClean="0">
                <a:solidFill>
                  <a:srgbClr val="FF0000"/>
                </a:solidFill>
              </a:rPr>
              <a:t>	i</a:t>
            </a:r>
            <a:r>
              <a:rPr lang="en-US" dirty="0" err="1" smtClean="0">
                <a:solidFill>
                  <a:srgbClr val="FF0000"/>
                </a:solidFill>
              </a:rPr>
              <a:t>sErrorPage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errorPage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contentType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pageEncoding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>
                <a:solidFill>
                  <a:srgbClr val="FF0000"/>
                </a:solidFill>
              </a:rPr>
              <a:t>	</a:t>
            </a:r>
            <a:r>
              <a:rPr lang="pl-PL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pl-PL" dirty="0"/>
              <a:t>	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en-US" dirty="0"/>
              <a:t>&lt;%@ </a:t>
            </a:r>
            <a:r>
              <a:rPr lang="en-US" b="1" dirty="0"/>
              <a:t>include</a:t>
            </a:r>
            <a:r>
              <a:rPr lang="en-US" dirty="0"/>
              <a:t> </a:t>
            </a:r>
            <a:r>
              <a:rPr lang="pl-PL" dirty="0" smtClean="0">
                <a:solidFill>
                  <a:srgbClr val="FF0000"/>
                </a:solidFill>
              </a:rPr>
              <a:t>file</a:t>
            </a:r>
            <a:r>
              <a:rPr lang="pl-PL" dirty="0" smtClean="0"/>
              <a:t>=</a:t>
            </a:r>
            <a:r>
              <a:rPr lang="en-US" dirty="0"/>
              <a:t>"..."</a:t>
            </a:r>
            <a:r>
              <a:rPr lang="en-US" dirty="0" smtClean="0"/>
              <a:t> %&gt;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en-US" dirty="0"/>
              <a:t>&lt;%@ </a:t>
            </a:r>
            <a:r>
              <a:rPr lang="en-US" b="1" dirty="0" err="1"/>
              <a:t>taglib</a:t>
            </a: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/>
              <a:t>="..." </a:t>
            </a:r>
            <a:r>
              <a:rPr lang="en-US" dirty="0">
                <a:solidFill>
                  <a:srgbClr val="FF0000"/>
                </a:solidFill>
              </a:rPr>
              <a:t>prefix</a:t>
            </a:r>
            <a:r>
              <a:rPr lang="en-US" dirty="0"/>
              <a:t>="..." </a:t>
            </a:r>
            <a:r>
              <a:rPr lang="en-US" dirty="0" smtClean="0"/>
              <a:t> %&gt;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e.g</a:t>
            </a:r>
            <a:r>
              <a:rPr lang="pl-PL" dirty="0" smtClean="0"/>
              <a:t>. to </a:t>
            </a:r>
            <a:r>
              <a:rPr lang="pl-PL" dirty="0" err="1" smtClean="0"/>
              <a:t>include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tandard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ag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ibrary (JSTL)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85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JSP </a:t>
            </a:r>
            <a:r>
              <a:rPr lang="pl-PL" dirty="0" err="1" smtClean="0"/>
              <a:t>actions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551384" y="1364619"/>
            <a:ext cx="161454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pl-PL" b="1" dirty="0" err="1" smtClean="0"/>
              <a:t>Page</a:t>
            </a:r>
            <a:r>
              <a:rPr lang="pl-PL" b="1" dirty="0" smtClean="0"/>
              <a:t> </a:t>
            </a:r>
            <a:r>
              <a:rPr lang="pl-PL" b="1" dirty="0" err="1" smtClean="0"/>
              <a:t>navigation</a:t>
            </a:r>
            <a:r>
              <a:rPr lang="pl-PL" b="1" dirty="0" smtClean="0"/>
              <a:t>:</a:t>
            </a:r>
          </a:p>
          <a:p>
            <a:pPr fontAlgn="t"/>
            <a:endParaRPr lang="pl-PL" dirty="0" smtClean="0"/>
          </a:p>
          <a:p>
            <a:pPr fontAlgn="t"/>
            <a:r>
              <a:rPr lang="en-US" dirty="0" err="1" smtClean="0"/>
              <a:t>jsp:include</a:t>
            </a:r>
            <a:endParaRPr lang="pl-PL" dirty="0" smtClean="0"/>
          </a:p>
          <a:p>
            <a:pPr fontAlgn="t"/>
            <a:r>
              <a:rPr lang="en-US" dirty="0" err="1"/>
              <a:t>jsp:forward</a:t>
            </a:r>
            <a:endParaRPr lang="en-US" dirty="0"/>
          </a:p>
          <a:p>
            <a:pPr fontAlgn="t"/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551384" y="3231246"/>
            <a:ext cx="25140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 smtClean="0"/>
              <a:t>Java bean management:</a:t>
            </a:r>
          </a:p>
          <a:p>
            <a:pPr fontAlgn="t"/>
            <a:endParaRPr lang="pl-PL" dirty="0" smtClean="0"/>
          </a:p>
          <a:p>
            <a:pPr fontAlgn="t"/>
            <a:r>
              <a:rPr lang="en-US" dirty="0" err="1" smtClean="0"/>
              <a:t>jsp:useBean</a:t>
            </a:r>
            <a:endParaRPr lang="pl-PL" dirty="0" smtClean="0"/>
          </a:p>
          <a:p>
            <a:pPr fontAlgn="t"/>
            <a:r>
              <a:rPr lang="en-US" dirty="0" err="1" smtClean="0"/>
              <a:t>jsp:setProperty</a:t>
            </a:r>
            <a:endParaRPr lang="pl-PL" dirty="0" smtClean="0"/>
          </a:p>
          <a:p>
            <a:pPr fontAlgn="t"/>
            <a:r>
              <a:rPr lang="en-US" dirty="0" err="1"/>
              <a:t>jsp:getProperty</a:t>
            </a:r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551384" y="5159428"/>
            <a:ext cx="2160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/>
              <a:t>B</a:t>
            </a:r>
            <a:r>
              <a:rPr lang="en-US" b="1" dirty="0" err="1" smtClean="0"/>
              <a:t>rowser</a:t>
            </a:r>
            <a:r>
              <a:rPr lang="en-US" b="1" dirty="0" smtClean="0"/>
              <a:t>-specific code</a:t>
            </a:r>
            <a:r>
              <a:rPr lang="pl-PL" b="1" dirty="0" smtClean="0"/>
              <a:t>:</a:t>
            </a:r>
          </a:p>
          <a:p>
            <a:pPr fontAlgn="t"/>
            <a:endParaRPr lang="pl-PL" dirty="0" smtClean="0"/>
          </a:p>
          <a:p>
            <a:pPr fontAlgn="t"/>
            <a:r>
              <a:rPr lang="en-US" dirty="0" err="1" smtClean="0"/>
              <a:t>jsp:plugin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6023992" y="1364618"/>
            <a:ext cx="3888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 err="1" smtClean="0"/>
              <a:t>Dynamic</a:t>
            </a:r>
            <a:r>
              <a:rPr lang="pl-PL" b="1" dirty="0" smtClean="0"/>
              <a:t> XML </a:t>
            </a:r>
            <a:r>
              <a:rPr lang="pl-PL" b="1" dirty="0" err="1" smtClean="0"/>
              <a:t>generation</a:t>
            </a:r>
            <a:r>
              <a:rPr lang="pl-PL" b="1" dirty="0" smtClean="0"/>
              <a:t>:</a:t>
            </a:r>
          </a:p>
          <a:p>
            <a:pPr fontAlgn="t"/>
            <a:endParaRPr lang="pl-PL" dirty="0"/>
          </a:p>
          <a:p>
            <a:pPr fontAlgn="t"/>
            <a:r>
              <a:rPr lang="en-US" dirty="0" err="1" smtClean="0"/>
              <a:t>jsp:element</a:t>
            </a:r>
            <a:endParaRPr lang="pl-PL" dirty="0" smtClean="0"/>
          </a:p>
          <a:p>
            <a:pPr fontAlgn="t"/>
            <a:r>
              <a:rPr lang="en-US" dirty="0" err="1" smtClean="0"/>
              <a:t>jsp:attribute</a:t>
            </a:r>
            <a:endParaRPr lang="pl-PL" dirty="0" smtClean="0"/>
          </a:p>
          <a:p>
            <a:pPr fontAlgn="t"/>
            <a:r>
              <a:rPr lang="en-US" dirty="0" err="1"/>
              <a:t>jsp:body</a:t>
            </a:r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6023992" y="3234029"/>
            <a:ext cx="33123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l-PL" b="1" dirty="0" smtClean="0"/>
              <a:t>JSP </a:t>
            </a:r>
            <a:r>
              <a:rPr lang="pl-PL" b="1" dirty="0" err="1" smtClean="0"/>
              <a:t>template</a:t>
            </a:r>
            <a:r>
              <a:rPr lang="pl-PL" b="1" dirty="0" smtClean="0"/>
              <a:t> (</a:t>
            </a:r>
            <a:r>
              <a:rPr lang="pl-PL" b="1" dirty="0" err="1" smtClean="0"/>
              <a:t>text</a:t>
            </a:r>
            <a:r>
              <a:rPr lang="pl-PL" b="1" dirty="0" smtClean="0"/>
              <a:t> + EL):</a:t>
            </a:r>
          </a:p>
          <a:p>
            <a:pPr fontAlgn="t"/>
            <a:endParaRPr lang="pl-PL" dirty="0" smtClean="0"/>
          </a:p>
          <a:p>
            <a:pPr fontAlgn="t"/>
            <a:r>
              <a:rPr lang="pl-PL" dirty="0" smtClean="0"/>
              <a:t>j</a:t>
            </a:r>
            <a:r>
              <a:rPr lang="en-US" dirty="0" err="1" smtClean="0"/>
              <a:t>sp:text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bean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23392" y="1700808"/>
            <a:ext cx="8688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Java bean = </a:t>
            </a:r>
            <a:r>
              <a:rPr lang="pl-PL" sz="2800" dirty="0" err="1" smtClean="0"/>
              <a:t>java</a:t>
            </a:r>
            <a:r>
              <a:rPr lang="pl-PL" sz="2800" dirty="0" smtClean="0"/>
              <a:t> </a:t>
            </a:r>
            <a:r>
              <a:rPr lang="pl-PL" sz="2800" dirty="0" err="1" smtClean="0"/>
              <a:t>class</a:t>
            </a:r>
            <a:r>
              <a:rPr lang="pl-PL" sz="2800" dirty="0" smtClean="0"/>
              <a:t> </a:t>
            </a:r>
            <a:r>
              <a:rPr lang="pl-PL" sz="2800" dirty="0" err="1" smtClean="0"/>
              <a:t>which</a:t>
            </a:r>
            <a:r>
              <a:rPr lang="pl-PL" sz="2800" dirty="0" smtClean="0"/>
              <a:t>:</a:t>
            </a:r>
          </a:p>
          <a:p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smtClean="0"/>
              <a:t>Has </a:t>
            </a:r>
            <a:r>
              <a:rPr lang="pl-PL" sz="2800" dirty="0" err="1"/>
              <a:t>d</a:t>
            </a:r>
            <a:r>
              <a:rPr lang="pl-PL" sz="2800" dirty="0" err="1" smtClean="0"/>
              <a:t>efault</a:t>
            </a:r>
            <a:r>
              <a:rPr lang="pl-PL" sz="2800" dirty="0" smtClean="0"/>
              <a:t> </a:t>
            </a:r>
            <a:r>
              <a:rPr lang="pl-PL" sz="2800" dirty="0" err="1" smtClean="0"/>
              <a:t>constructor</a:t>
            </a:r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err="1" smtClean="0"/>
              <a:t>Implements</a:t>
            </a:r>
            <a:r>
              <a:rPr lang="pl-PL" sz="2800" dirty="0" smtClean="0"/>
              <a:t> </a:t>
            </a:r>
            <a:r>
              <a:rPr lang="pl-PL" sz="2800" dirty="0" err="1" smtClean="0"/>
              <a:t>serializable</a:t>
            </a:r>
            <a:endParaRPr lang="pl-PL" sz="2800" dirty="0" smtClean="0"/>
          </a:p>
          <a:p>
            <a:pPr marL="342900" indent="-342900">
              <a:buAutoNum type="arabicPeriod"/>
            </a:pPr>
            <a:r>
              <a:rPr lang="pl-PL" sz="2800" dirty="0" err="1" smtClean="0"/>
              <a:t>Implements</a:t>
            </a:r>
            <a:r>
              <a:rPr lang="pl-PL" sz="2800" dirty="0" smtClean="0"/>
              <a:t> </a:t>
            </a:r>
            <a:r>
              <a:rPr lang="pl-PL" sz="2800" dirty="0" err="1" smtClean="0"/>
              <a:t>getters</a:t>
            </a:r>
            <a:r>
              <a:rPr lang="pl-PL" sz="2800" dirty="0" smtClean="0"/>
              <a:t>/</a:t>
            </a:r>
            <a:r>
              <a:rPr lang="pl-PL" sz="2800" dirty="0" err="1" smtClean="0"/>
              <a:t>setters</a:t>
            </a:r>
            <a:r>
              <a:rPr lang="pl-PL" sz="2800" dirty="0" smtClean="0"/>
              <a:t> (</a:t>
            </a:r>
            <a:r>
              <a:rPr lang="pl-PL" sz="2800" dirty="0" err="1" smtClean="0"/>
              <a:t>java</a:t>
            </a:r>
            <a:r>
              <a:rPr lang="pl-PL" sz="2800" dirty="0" smtClean="0"/>
              <a:t> </a:t>
            </a:r>
            <a:r>
              <a:rPr lang="pl-PL" sz="2800" dirty="0" err="1" smtClean="0"/>
              <a:t>naming</a:t>
            </a:r>
            <a:r>
              <a:rPr lang="pl-PL" sz="2800" dirty="0" smtClean="0"/>
              <a:t> </a:t>
            </a:r>
            <a:r>
              <a:rPr lang="pl-PL" sz="2800" dirty="0" err="1" smtClean="0"/>
              <a:t>convetion</a:t>
            </a:r>
            <a:r>
              <a:rPr lang="pl-PL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51630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</TotalTime>
  <Words>459</Words>
  <Application>Microsoft Office PowerPoint</Application>
  <PresentationFormat>Panoramiczny</PresentationFormat>
  <Paragraphs>196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Calibri</vt:lpstr>
      <vt:lpstr>Geo</vt:lpstr>
      <vt:lpstr>Motyw sdacademy.pl</vt:lpstr>
      <vt:lpstr>Technologia Java Server Pages (JSP)</vt:lpstr>
      <vt:lpstr>Agenda</vt:lpstr>
      <vt:lpstr>Java Server Pages (JSP) - koncept</vt:lpstr>
      <vt:lpstr>JSP life-cycle (cykl życia) – JSP page jako servlet</vt:lpstr>
      <vt:lpstr>Podstawowe elementy składni</vt:lpstr>
      <vt:lpstr>Implicite objects</vt:lpstr>
      <vt:lpstr>Dyrektywy</vt:lpstr>
      <vt:lpstr>JSP actions</vt:lpstr>
      <vt:lpstr>Java bean</vt:lpstr>
      <vt:lpstr>JSP Expression language  (currently part of JSP API)</vt:lpstr>
      <vt:lpstr>EL operacje</vt:lpstr>
      <vt:lpstr>JSP Standard Tag Library (JSTL)</vt:lpstr>
      <vt:lpstr>JSTL – maven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706</cp:revision>
  <dcterms:modified xsi:type="dcterms:W3CDTF">2018-09-27T20:27:57Z</dcterms:modified>
</cp:coreProperties>
</file>