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73" r:id="rId4"/>
    <p:sldId id="257" r:id="rId5"/>
    <p:sldId id="259" r:id="rId6"/>
    <p:sldId id="265" r:id="rId7"/>
    <p:sldId id="270" r:id="rId8"/>
    <p:sldId id="263" r:id="rId9"/>
    <p:sldId id="264" r:id="rId10"/>
    <p:sldId id="271" r:id="rId11"/>
    <p:sldId id="261" r:id="rId12"/>
    <p:sldId id="260" r:id="rId13"/>
    <p:sldId id="262" r:id="rId14"/>
    <p:sldId id="272" r:id="rId15"/>
    <p:sldId id="266" r:id="rId16"/>
    <p:sldId id="268" r:id="rId17"/>
    <p:sldId id="26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680C8-CBAA-4171-A1B5-C00E1D4533D3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4C17A-9BDD-4673-8555-B01A1BBF9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3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4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9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8256-9C68-4891-A890-CAA31D0F32BD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B505-6A9A-4A12-BB48-1396DF09F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cp.org/en/jsr/all" TargetMode="External"/><Relationship Id="rId2" Type="http://schemas.openxmlformats.org/officeDocument/2006/relationships/hyperlink" Target="https://docs.oracle.com/javase/spe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se/archive-139210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nutsandbolts/datatyp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akrk1@gmail.com" TargetMode="External"/><Relationship Id="rId2" Type="http://schemas.openxmlformats.org/officeDocument/2006/relationships/hyperlink" Target="mailto:sda.adam.mika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18858" y="258068"/>
            <a:ext cx="10521863" cy="2387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Wprowadzenie</a:t>
            </a:r>
            <a:r>
              <a:rPr lang="en-US" b="1" dirty="0" smtClean="0"/>
              <a:t> do </a:t>
            </a:r>
            <a:r>
              <a:rPr lang="en-US" b="1" dirty="0" err="1" smtClean="0"/>
              <a:t>platformy</a:t>
            </a:r>
            <a:r>
              <a:rPr lang="en-US" b="1" dirty="0" smtClean="0"/>
              <a:t> JAVA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 JAVA as a language</a:t>
            </a:r>
            <a:endParaRPr lang="en-US" dirty="0"/>
          </a:p>
        </p:txBody>
      </p:sp>
      <p:pic>
        <p:nvPicPr>
          <p:cNvPr id="7170" name="Picture 2" descr="Image result for java duk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55" y="2074704"/>
            <a:ext cx="2514600" cy="45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aśnienie owalne 3"/>
          <p:cNvSpPr/>
          <p:nvPr/>
        </p:nvSpPr>
        <p:spPr>
          <a:xfrm>
            <a:off x="3829050" y="4446270"/>
            <a:ext cx="4787988" cy="1817370"/>
          </a:xfrm>
          <a:prstGeom prst="wedgeEllipseCallout">
            <a:avLst>
              <a:gd name="adj1" fmla="val 66539"/>
              <a:gd name="adj2" fmla="val -5636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Hello world!</a:t>
            </a:r>
          </a:p>
          <a:p>
            <a:pPr algn="ctr"/>
            <a:r>
              <a:rPr lang="en-US" sz="2800" dirty="0" smtClean="0"/>
              <a:t>My name is </a:t>
            </a:r>
            <a:r>
              <a:rPr lang="en-US" sz="2800" b="1" dirty="0" smtClean="0"/>
              <a:t>Duke</a:t>
            </a:r>
            <a:r>
              <a:rPr lang="en-US" sz="2800" dirty="0" smtClean="0"/>
              <a:t>.</a:t>
            </a:r>
          </a:p>
          <a:p>
            <a:pPr algn="ctr"/>
            <a:r>
              <a:rPr lang="en-US" sz="2800" dirty="0" smtClean="0"/>
              <a:t>I’m JAVA mascot</a:t>
            </a:r>
            <a:endParaRPr lang="en-US" sz="2800" dirty="0"/>
          </a:p>
        </p:txBody>
      </p:sp>
      <p:pic>
        <p:nvPicPr>
          <p:cNvPr id="7" name="Picture 6" descr="Image result for oracle ja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8" y="5180507"/>
            <a:ext cx="2802214" cy="14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307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steps from source code to native code (machine dependent)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Terms: </a:t>
            </a:r>
            <a:r>
              <a:rPr lang="en-US" dirty="0" err="1" smtClean="0"/>
              <a:t>lexer</a:t>
            </a:r>
            <a:r>
              <a:rPr lang="en-US" dirty="0" smtClean="0"/>
              <a:t>/scanner, token, parser, Abstract Syntax Tree (AST) compiler, optimizer, intermediate code, java byte code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89" y="79655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43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 classification</a:t>
            </a:r>
            <a:endParaRPr lang="en-US" dirty="0"/>
          </a:p>
        </p:txBody>
      </p:sp>
      <p:pic>
        <p:nvPicPr>
          <p:cNvPr id="7" name="Picture 6" descr="Image result for programming languages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769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programming languages class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30" y="1690688"/>
            <a:ext cx="3832225" cy="281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51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languages classification</a:t>
            </a:r>
            <a:endParaRPr lang="en-US" dirty="0"/>
          </a:p>
        </p:txBody>
      </p:sp>
      <p:pic>
        <p:nvPicPr>
          <p:cNvPr id="2050" name="Picture 2" descr="Table of classif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" y="1690688"/>
            <a:ext cx="42957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programming languages class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75" y="1614963"/>
            <a:ext cx="6630670" cy="497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57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b="1" u="sng" dirty="0" smtClean="0"/>
              <a:t>language</a:t>
            </a:r>
            <a:r>
              <a:rPr lang="en-US" dirty="0" smtClean="0"/>
              <a:t> (23</a:t>
            </a:r>
            <a:r>
              <a:rPr lang="en-US" dirty="0"/>
              <a:t> January </a:t>
            </a:r>
            <a:r>
              <a:rPr lang="en-US" b="1" dirty="0" smtClean="0">
                <a:solidFill>
                  <a:srgbClr val="FF0000"/>
                </a:solidFill>
              </a:rPr>
              <a:t>1996</a:t>
            </a:r>
            <a:r>
              <a:rPr lang="en-US" dirty="0" smtClean="0"/>
              <a:t>)</a:t>
            </a: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sz="2200" dirty="0" smtClean="0"/>
              <a:t>James Gosling, Sun Microsystems</a:t>
            </a:r>
            <a:endParaRPr lang="en-US" sz="2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JAVA language != Java Script language</a:t>
            </a:r>
          </a:p>
          <a:p>
            <a:r>
              <a:rPr lang="en-US" dirty="0" smtClean="0"/>
              <a:t>context-free</a:t>
            </a:r>
          </a:p>
          <a:p>
            <a:r>
              <a:rPr lang="en-US" dirty="0"/>
              <a:t>h</a:t>
            </a:r>
            <a:r>
              <a:rPr lang="en-US" dirty="0" smtClean="0"/>
              <a:t>igh-level (3G = 3</a:t>
            </a:r>
            <a:r>
              <a:rPr lang="en-US" baseline="30000" dirty="0" smtClean="0"/>
              <a:t>rd</a:t>
            </a:r>
            <a:r>
              <a:rPr lang="en-US" dirty="0" smtClean="0"/>
              <a:t> generation)</a:t>
            </a:r>
          </a:p>
          <a:p>
            <a:r>
              <a:rPr lang="en-US" dirty="0" smtClean="0"/>
              <a:t>imperative</a:t>
            </a:r>
          </a:p>
          <a:p>
            <a:r>
              <a:rPr lang="en-US" dirty="0" smtClean="0"/>
              <a:t>object-oriented (concept of class, attributes, methods)</a:t>
            </a:r>
          </a:p>
          <a:p>
            <a:r>
              <a:rPr lang="en-US" dirty="0" smtClean="0"/>
              <a:t>static compilation: from java language to java byte code </a:t>
            </a:r>
          </a:p>
          <a:p>
            <a:r>
              <a:rPr lang="en-US" dirty="0" smtClean="0"/>
              <a:t>dynamic compilation: from byte code to native code (JIT compiler)</a:t>
            </a:r>
          </a:p>
          <a:p>
            <a:r>
              <a:rPr lang="en-US" dirty="0" smtClean="0"/>
              <a:t>strongly typed (types correctness checked during compilation)</a:t>
            </a:r>
          </a:p>
          <a:p>
            <a:r>
              <a:rPr lang="en-US" dirty="0"/>
              <a:t>m</a:t>
            </a:r>
            <a:r>
              <a:rPr lang="en-US" dirty="0" smtClean="0"/>
              <a:t>anaged memory (GC – garbage collector, automatic memory reclaim)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Image result for james gos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676" y="232667"/>
            <a:ext cx="3180364" cy="238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sun micro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058" y="2103985"/>
            <a:ext cx="238125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Image result for oracle 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26" y="3098648"/>
            <a:ext cx="2802214" cy="142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89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Main properties of java language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Terms: strongly-typed language, JIT, GC, object-oriented language, imperative language, declarative language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89" y="79655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2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0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 webpage: </a:t>
            </a:r>
            <a:r>
              <a:rPr lang="en-US" dirty="0" smtClean="0">
                <a:hlinkClick r:id="rId2"/>
              </a:rPr>
              <a:t>https://docs.oracle.com/javase/specs/</a:t>
            </a:r>
            <a:endParaRPr lang="en-US" dirty="0" smtClean="0"/>
          </a:p>
          <a:p>
            <a:r>
              <a:rPr lang="en-US" dirty="0" smtClean="0"/>
              <a:t>Open specification of JAVA8 language and find syntax for “</a:t>
            </a:r>
            <a:r>
              <a:rPr lang="en-US" b="1" dirty="0"/>
              <a:t>Integer </a:t>
            </a:r>
            <a:r>
              <a:rPr lang="en-US" b="1" dirty="0" smtClean="0"/>
              <a:t>Literals”.</a:t>
            </a:r>
          </a:p>
          <a:p>
            <a:r>
              <a:rPr lang="en-US" dirty="0" smtClean="0"/>
              <a:t>Using lexical-rules specified for this non-terminal represent number 15 in 10 different ways as literal in java source code. </a:t>
            </a:r>
          </a:p>
          <a:p>
            <a:r>
              <a:rPr lang="en-US" dirty="0" smtClean="0"/>
              <a:t>Open java virtual machine specification and read about java byte code instruction “</a:t>
            </a:r>
            <a:r>
              <a:rPr lang="en-US" b="1" i="1" dirty="0" err="1" smtClean="0"/>
              <a:t>aconst_null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Open page: </a:t>
            </a:r>
            <a:r>
              <a:rPr lang="en-US" dirty="0" smtClean="0">
                <a:hlinkClick r:id="rId3"/>
              </a:rPr>
              <a:t>https://jcp.org/en/jsr/all</a:t>
            </a:r>
            <a:r>
              <a:rPr lang="en-US" dirty="0" smtClean="0"/>
              <a:t> . </a:t>
            </a:r>
            <a:r>
              <a:rPr lang="en-US" dirty="0"/>
              <a:t>W</a:t>
            </a:r>
            <a:r>
              <a:rPr lang="en-US" dirty="0" smtClean="0"/>
              <a:t>hat is JSR?</a:t>
            </a:r>
          </a:p>
          <a:p>
            <a:r>
              <a:rPr lang="en-US" dirty="0" smtClean="0"/>
              <a:t>Open page: </a:t>
            </a:r>
            <a:r>
              <a:rPr lang="en-US" dirty="0" smtClean="0">
                <a:hlinkClick r:id="rId4"/>
              </a:rPr>
              <a:t>http://www.oracle.com/technetwork/java/javase/archive-139210.html</a:t>
            </a:r>
            <a:endParaRPr lang="en-US" dirty="0" smtClean="0"/>
          </a:p>
          <a:p>
            <a:r>
              <a:rPr lang="en-US" dirty="0" smtClean="0"/>
              <a:t>Choose Java SE(Standard Edition) 8 and have a quick look at available installation packs.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5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Download JAVA 8 JDK (Java Development Kit)</a:t>
            </a:r>
          </a:p>
          <a:p>
            <a:r>
              <a:rPr lang="en-US" dirty="0"/>
              <a:t>O</a:t>
            </a:r>
            <a:r>
              <a:rPr lang="en-US" dirty="0" smtClean="0"/>
              <a:t>pen console (</a:t>
            </a:r>
            <a:r>
              <a:rPr lang="en-US" b="1" dirty="0" err="1" smtClean="0"/>
              <a:t>cmd</a:t>
            </a:r>
            <a:r>
              <a:rPr lang="en-US" dirty="0" smtClean="0"/>
              <a:t>), execute in console </a:t>
            </a:r>
            <a:r>
              <a:rPr lang="en-US" b="1" dirty="0" err="1" smtClean="0"/>
              <a:t>javac</a:t>
            </a:r>
            <a:endParaRPr lang="en-US" b="1" dirty="0" smtClean="0"/>
          </a:p>
          <a:p>
            <a:r>
              <a:rPr lang="en-US" dirty="0" smtClean="0"/>
              <a:t>In next step execute </a:t>
            </a:r>
            <a:r>
              <a:rPr lang="en-US" b="1" dirty="0" err="1" smtClean="0"/>
              <a:t>javac</a:t>
            </a:r>
            <a:r>
              <a:rPr lang="en-US" b="1" dirty="0" smtClean="0"/>
              <a:t> – version. </a:t>
            </a:r>
          </a:p>
          <a:p>
            <a:r>
              <a:rPr lang="en-US" dirty="0" smtClean="0"/>
              <a:t>Write simple java program and save it in .txt file</a:t>
            </a:r>
          </a:p>
          <a:p>
            <a:r>
              <a:rPr lang="en-US" dirty="0" smtClean="0"/>
              <a:t>Compile created file using static compiler </a:t>
            </a:r>
            <a:r>
              <a:rPr lang="en-US" b="1" dirty="0" err="1" smtClean="0"/>
              <a:t>javac</a:t>
            </a:r>
            <a:r>
              <a:rPr lang="en-US" dirty="0" smtClean="0"/>
              <a:t>. Observe result.</a:t>
            </a:r>
          </a:p>
          <a:p>
            <a:r>
              <a:rPr lang="en-US" dirty="0" smtClean="0"/>
              <a:t>Change file extension to .java and compile again. Observe result.</a:t>
            </a:r>
          </a:p>
          <a:p>
            <a:r>
              <a:rPr lang="en-US" dirty="0" smtClean="0"/>
              <a:t>Open generated .class file in simple text edition (notepad++)</a:t>
            </a:r>
          </a:p>
          <a:p>
            <a:r>
              <a:rPr lang="en-US" dirty="0" smtClean="0"/>
              <a:t>Compile again .java file with option </a:t>
            </a:r>
            <a:r>
              <a:rPr lang="en-US" b="1" i="1" dirty="0" smtClean="0"/>
              <a:t>–verbose</a:t>
            </a:r>
            <a:r>
              <a:rPr lang="en-US" dirty="0" smtClean="0"/>
              <a:t>. Analyze compilation steps.</a:t>
            </a:r>
          </a:p>
          <a:p>
            <a:r>
              <a:rPr lang="en-US" dirty="0" smtClean="0"/>
              <a:t>Decompile .class file to see java byte code </a:t>
            </a:r>
            <a:r>
              <a:rPr lang="en-US" b="1" dirty="0" err="1" smtClean="0"/>
              <a:t>javap</a:t>
            </a:r>
            <a:r>
              <a:rPr lang="en-US" b="1" dirty="0" smtClean="0"/>
              <a:t> -c </a:t>
            </a:r>
            <a:r>
              <a:rPr lang="en-US" b="1" dirty="0" err="1" smtClean="0"/>
              <a:t>Hello.class</a:t>
            </a:r>
            <a:endParaRPr lang="en-US" b="1" dirty="0" smtClean="0"/>
          </a:p>
          <a:p>
            <a:r>
              <a:rPr lang="en-US" dirty="0" smtClean="0"/>
              <a:t>Check semantic for instruction of your wish in JVM specification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Create very simple “Hello World” java source code and save it in Hello.java</a:t>
            </a:r>
          </a:p>
          <a:p>
            <a:r>
              <a:rPr lang="en-US" dirty="0" smtClean="0"/>
              <a:t>Add to the source code package declaration “</a:t>
            </a:r>
            <a:r>
              <a:rPr lang="en-US" dirty="0" err="1" smtClean="0"/>
              <a:t>com.test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Compile using </a:t>
            </a:r>
            <a:r>
              <a:rPr lang="en-US" b="1" dirty="0" err="1" smtClean="0"/>
              <a:t>javac</a:t>
            </a:r>
            <a:r>
              <a:rPr lang="en-US" b="1" dirty="0" smtClean="0"/>
              <a:t> Hello.java </a:t>
            </a:r>
            <a:r>
              <a:rPr lang="en-US" dirty="0" smtClean="0"/>
              <a:t>and next execute:</a:t>
            </a:r>
          </a:p>
          <a:p>
            <a:pPr lvl="1"/>
            <a:r>
              <a:rPr lang="en-US" dirty="0" smtClean="0"/>
              <a:t>java Hello</a:t>
            </a:r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com.test.Hello</a:t>
            </a:r>
            <a:endParaRPr lang="en-US" dirty="0" smtClean="0"/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Hello.class</a:t>
            </a:r>
            <a:endParaRPr lang="en-US" dirty="0" smtClean="0"/>
          </a:p>
          <a:p>
            <a:pPr lvl="1"/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 err="1" smtClean="0"/>
              <a:t>com.test.Hello.class</a:t>
            </a:r>
            <a:endParaRPr lang="en-US" dirty="0"/>
          </a:p>
          <a:p>
            <a:pPr lvl="1"/>
            <a:r>
              <a:rPr lang="en-US" dirty="0" smtClean="0"/>
              <a:t>What happened?</a:t>
            </a:r>
          </a:p>
          <a:p>
            <a:r>
              <a:rPr lang="en-US" dirty="0" smtClean="0"/>
              <a:t>Compile using </a:t>
            </a:r>
            <a:r>
              <a:rPr lang="en-US" b="1" dirty="0" err="1" smtClean="0"/>
              <a:t>javac</a:t>
            </a:r>
            <a:r>
              <a:rPr lang="en-US" b="1" dirty="0" smtClean="0"/>
              <a:t> –d . Hello.java</a:t>
            </a:r>
          </a:p>
          <a:p>
            <a:pPr lvl="1"/>
            <a:r>
              <a:rPr lang="en-US" dirty="0" smtClean="0"/>
              <a:t>What’s the difference?</a:t>
            </a:r>
          </a:p>
          <a:p>
            <a:pPr lvl="1"/>
            <a:r>
              <a:rPr lang="en-US" dirty="0" smtClean="0"/>
              <a:t>Try to execute all variants from previous step.</a:t>
            </a:r>
          </a:p>
          <a:p>
            <a:pPr lvl="1"/>
            <a:r>
              <a:rPr lang="en-US" dirty="0" smtClean="0"/>
              <a:t>How to run such class file?</a:t>
            </a:r>
          </a:p>
          <a:p>
            <a:r>
              <a:rPr lang="en-US" dirty="0"/>
              <a:t>c</a:t>
            </a:r>
            <a:r>
              <a:rPr lang="en-US" dirty="0" smtClean="0"/>
              <a:t>d (change directory command) to ./com/test and try to run .class file.</a:t>
            </a:r>
          </a:p>
          <a:p>
            <a:pPr lvl="1"/>
            <a:r>
              <a:rPr lang="en-US" dirty="0" smtClean="0"/>
              <a:t>What is your observation?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5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Find information how to interpretation java version output in the Internet.</a:t>
            </a:r>
          </a:p>
          <a:p>
            <a:r>
              <a:rPr lang="en-US" dirty="0" smtClean="0"/>
              <a:t>Compare formal language specification with user documentation (section “</a:t>
            </a:r>
            <a:r>
              <a:rPr lang="en-US" b="1" dirty="0"/>
              <a:t>Integer </a:t>
            </a:r>
            <a:r>
              <a:rPr lang="en-US" b="1" dirty="0" smtClean="0"/>
              <a:t>Literals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https://docs.oracle.com/javase/tutorial/java/nutsandbolts/datatypes.html</a:t>
            </a:r>
            <a:endParaRPr lang="en-US" dirty="0" smtClean="0"/>
          </a:p>
          <a:p>
            <a:r>
              <a:rPr lang="en-US" dirty="0" smtClean="0"/>
              <a:t>Run “Hello World” with </a:t>
            </a:r>
            <a:r>
              <a:rPr lang="en-US" b="1" dirty="0" smtClean="0"/>
              <a:t>–splash </a:t>
            </a:r>
            <a:r>
              <a:rPr lang="en-US" dirty="0" smtClean="0"/>
              <a:t>option. What is splash?</a:t>
            </a:r>
          </a:p>
          <a:p>
            <a:r>
              <a:rPr lang="en-US" dirty="0" smtClean="0"/>
              <a:t>Rename </a:t>
            </a:r>
            <a:r>
              <a:rPr lang="en-US" b="1" dirty="0" smtClean="0"/>
              <a:t>Hello.java </a:t>
            </a:r>
            <a:r>
              <a:rPr lang="en-US" dirty="0" smtClean="0"/>
              <a:t>(containing </a:t>
            </a:r>
            <a:r>
              <a:rPr lang="en-US" b="1" dirty="0" smtClean="0"/>
              <a:t>public class Hello</a:t>
            </a:r>
            <a:r>
              <a:rPr lang="en-US" dirty="0" smtClean="0"/>
              <a:t>) file to</a:t>
            </a:r>
            <a:r>
              <a:rPr lang="en-US" b="1" dirty="0" smtClean="0"/>
              <a:t> hello.java</a:t>
            </a:r>
          </a:p>
          <a:p>
            <a:pPr lvl="1"/>
            <a:r>
              <a:rPr lang="en-US" dirty="0" smtClean="0"/>
              <a:t>Compile using: </a:t>
            </a:r>
            <a:r>
              <a:rPr lang="en-US" dirty="0" err="1" smtClean="0"/>
              <a:t>javac</a:t>
            </a:r>
            <a:r>
              <a:rPr lang="en-US" dirty="0" smtClean="0"/>
              <a:t> –d . Hello.java</a:t>
            </a:r>
          </a:p>
          <a:p>
            <a:pPr lvl="1"/>
            <a:r>
              <a:rPr lang="en-US" dirty="0" smtClean="0"/>
              <a:t>Compile using: </a:t>
            </a:r>
            <a:r>
              <a:rPr lang="en-US" dirty="0" err="1" smtClean="0"/>
              <a:t>javac</a:t>
            </a:r>
            <a:r>
              <a:rPr lang="en-US" dirty="0" smtClean="0"/>
              <a:t> –d . hello.java</a:t>
            </a:r>
          </a:p>
          <a:p>
            <a:r>
              <a:rPr lang="en-US" dirty="0" smtClean="0"/>
              <a:t>Update source file - change class name to </a:t>
            </a:r>
            <a:r>
              <a:rPr lang="en-US" b="1" dirty="0" smtClean="0"/>
              <a:t>public class hello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Check both commands from previous point.</a:t>
            </a:r>
          </a:p>
          <a:p>
            <a:r>
              <a:rPr lang="en-US" dirty="0" smtClean="0"/>
              <a:t>What can you tell about java file/class naming convention?</a:t>
            </a:r>
          </a:p>
          <a:p>
            <a:r>
              <a:rPr lang="en-US" dirty="0" smtClean="0"/>
              <a:t>Find in the Internet information about: </a:t>
            </a:r>
            <a:r>
              <a:rPr lang="en-US" dirty="0"/>
              <a:t>ANTLR - </a:t>
            </a:r>
            <a:r>
              <a:rPr lang="en-US" b="1" dirty="0" err="1"/>
              <a:t>AN</a:t>
            </a:r>
            <a:r>
              <a:rPr lang="en-US" dirty="0" err="1"/>
              <a:t>other</a:t>
            </a:r>
            <a:r>
              <a:rPr lang="en-US" dirty="0"/>
              <a:t> </a:t>
            </a:r>
            <a:r>
              <a:rPr lang="en-US" b="1" dirty="0"/>
              <a:t>T</a:t>
            </a:r>
            <a:r>
              <a:rPr lang="en-US" dirty="0"/>
              <a:t>ool for </a:t>
            </a:r>
            <a:r>
              <a:rPr lang="en-US" b="1" dirty="0"/>
              <a:t>L</a:t>
            </a:r>
            <a:r>
              <a:rPr lang="en-US" dirty="0"/>
              <a:t>anguage </a:t>
            </a:r>
            <a:r>
              <a:rPr lang="en-US" b="1" dirty="0" smtClean="0"/>
              <a:t>R</a:t>
            </a:r>
            <a:r>
              <a:rPr lang="en-US" dirty="0" smtClean="0"/>
              <a:t>ecognition and try to understand very basic examples and/or run it on your own.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8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2"/>
          <p:cNvSpPr>
            <a:spLocks noGrp="1"/>
          </p:cNvSpPr>
          <p:nvPr>
            <p:ph idx="1"/>
          </p:nvPr>
        </p:nvSpPr>
        <p:spPr>
          <a:xfrm>
            <a:off x="659524" y="806121"/>
            <a:ext cx="10515600" cy="548957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pl-PL" sz="2900" dirty="0" smtClean="0"/>
              <a:t>Adam</a:t>
            </a:r>
            <a:r>
              <a:rPr lang="en-US" sz="2900" dirty="0" smtClean="0"/>
              <a:t> </a:t>
            </a:r>
            <a:r>
              <a:rPr lang="pl-PL" sz="2900" dirty="0" smtClean="0"/>
              <a:t>Mika</a:t>
            </a:r>
          </a:p>
          <a:p>
            <a:pPr marL="0" indent="0" algn="l">
              <a:buNone/>
            </a:pPr>
            <a:r>
              <a:rPr lang="pl-PL" sz="2900" dirty="0" smtClean="0"/>
              <a:t>Java developer</a:t>
            </a:r>
          </a:p>
          <a:p>
            <a:pPr marL="0" indent="0" algn="l">
              <a:buNone/>
            </a:pPr>
            <a:r>
              <a:rPr lang="pl-PL" sz="2900" dirty="0" smtClean="0">
                <a:hlinkClick r:id="rId2"/>
              </a:rPr>
              <a:t>sda.adam.mika@gmail.com</a:t>
            </a:r>
            <a:endParaRPr lang="pl-PL" sz="2900" dirty="0" smtClean="0"/>
          </a:p>
          <a:p>
            <a:pPr marL="0" indent="0" algn="l">
              <a:buNone/>
            </a:pPr>
            <a:endParaRPr lang="pl-PL" sz="2900" dirty="0"/>
          </a:p>
          <a:p>
            <a:pPr marL="0" indent="0" algn="l">
              <a:buNone/>
            </a:pPr>
            <a:r>
              <a:rPr lang="pl-PL" sz="2900" dirty="0" err="1" smtClean="0"/>
              <a:t>Dropbox</a:t>
            </a:r>
            <a:r>
              <a:rPr lang="pl-PL" sz="2900" dirty="0" smtClean="0"/>
              <a:t>: </a:t>
            </a:r>
            <a:r>
              <a:rPr lang="pl-PL" sz="2900" dirty="0" smtClean="0">
                <a:hlinkClick r:id="rId3"/>
              </a:rPr>
              <a:t>javakrk1@gmail.com</a:t>
            </a:r>
            <a:endParaRPr lang="pl-PL" sz="2900" dirty="0" smtClean="0"/>
          </a:p>
          <a:p>
            <a:pPr marL="0" indent="0" algn="l">
              <a:buNone/>
            </a:pPr>
            <a:r>
              <a:rPr lang="pl-PL" sz="2900" dirty="0" err="1" smtClean="0"/>
              <a:t>Github</a:t>
            </a:r>
            <a:r>
              <a:rPr lang="pl-PL" sz="2900" dirty="0" smtClean="0"/>
              <a:t>?</a:t>
            </a:r>
          </a:p>
          <a:p>
            <a:pPr marL="0" indent="0" algn="l">
              <a:buNone/>
            </a:pPr>
            <a:endParaRPr lang="en-US" sz="2900" dirty="0" smtClean="0"/>
          </a:p>
          <a:p>
            <a:pPr marL="0" indent="0" algn="l">
              <a:buNone/>
            </a:pPr>
            <a:endParaRPr lang="en-US" sz="2900" dirty="0"/>
          </a:p>
          <a:p>
            <a:pPr marL="0" indent="0" algn="l">
              <a:buNone/>
            </a:pPr>
            <a:endParaRPr lang="pl-PL" sz="2900" dirty="0"/>
          </a:p>
          <a:p>
            <a:pPr marL="0" indent="0" algn="l">
              <a:buNone/>
            </a:pPr>
            <a:r>
              <a:rPr lang="en-US" sz="2900" dirty="0" smtClean="0"/>
              <a:t>Source of </a:t>
            </a:r>
            <a:r>
              <a:rPr lang="en-US" sz="2900" dirty="0"/>
              <a:t>p</a:t>
            </a:r>
            <a:r>
              <a:rPr lang="pl-PL" sz="2900" dirty="0" err="1" smtClean="0"/>
              <a:t>ictures</a:t>
            </a:r>
            <a:r>
              <a:rPr lang="en-US" sz="2900" dirty="0" smtClean="0"/>
              <a:t> used for educational purposes</a:t>
            </a:r>
            <a:r>
              <a:rPr lang="pl-PL" sz="2900" dirty="0" smtClean="0"/>
              <a:t>: </a:t>
            </a:r>
          </a:p>
          <a:p>
            <a:r>
              <a:rPr lang="pl-PL" sz="2900" dirty="0" smtClean="0"/>
              <a:t>my </a:t>
            </a:r>
            <a:r>
              <a:rPr lang="pl-PL" sz="2900" dirty="0" err="1" smtClean="0"/>
              <a:t>private</a:t>
            </a:r>
            <a:endParaRPr lang="pl-PL" sz="2900" dirty="0" smtClean="0"/>
          </a:p>
          <a:p>
            <a:r>
              <a:rPr lang="pl-PL" sz="2900" dirty="0" smtClean="0"/>
              <a:t>JAVA </a:t>
            </a:r>
            <a:r>
              <a:rPr lang="pl-PL" sz="2900" dirty="0" err="1" smtClean="0"/>
              <a:t>documentation</a:t>
            </a:r>
            <a:r>
              <a:rPr lang="en-US" sz="2900" dirty="0"/>
              <a:t> </a:t>
            </a:r>
            <a:r>
              <a:rPr lang="en-US" sz="2900" dirty="0" smtClean="0"/>
              <a:t>/ ORACLE pages</a:t>
            </a:r>
            <a:endParaRPr lang="pl-PL" sz="2900" dirty="0"/>
          </a:p>
          <a:p>
            <a:r>
              <a:rPr lang="pl-PL" sz="2900" dirty="0" smtClean="0"/>
              <a:t>Wikipedia</a:t>
            </a:r>
          </a:p>
          <a:p>
            <a:r>
              <a:rPr lang="pl-PL" sz="2900" dirty="0" err="1" smtClean="0"/>
              <a:t>google</a:t>
            </a:r>
            <a:r>
              <a:rPr lang="pl-PL" sz="2900" dirty="0" smtClean="0"/>
              <a:t> image </a:t>
            </a:r>
            <a:r>
              <a:rPr lang="pl-PL" sz="2900" dirty="0" err="1" smtClean="0"/>
              <a:t>search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420644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Agenda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Language vs </a:t>
            </a:r>
            <a:r>
              <a:rPr lang="en-US" dirty="0" smtClean="0"/>
              <a:t>formal</a:t>
            </a:r>
            <a:r>
              <a:rPr lang="pl-PL" dirty="0" smtClean="0"/>
              <a:t> </a:t>
            </a:r>
            <a:r>
              <a:rPr lang="en-US" dirty="0" smtClean="0"/>
              <a:t>language </a:t>
            </a:r>
            <a:endParaRPr lang="en-US" dirty="0"/>
          </a:p>
          <a:p>
            <a:pPr lvl="1"/>
            <a:r>
              <a:rPr lang="en-US" dirty="0" smtClean="0"/>
              <a:t>what is it?</a:t>
            </a:r>
            <a:endParaRPr lang="pl-PL" dirty="0" smtClean="0"/>
          </a:p>
          <a:p>
            <a:r>
              <a:rPr lang="en-US" dirty="0" smtClean="0"/>
              <a:t>Grammar categories – Chomsky hierarchy </a:t>
            </a:r>
          </a:p>
          <a:p>
            <a:pPr lvl="1"/>
            <a:r>
              <a:rPr lang="en-US" dirty="0" smtClean="0"/>
              <a:t>why do we need programming language?</a:t>
            </a:r>
          </a:p>
          <a:p>
            <a:r>
              <a:rPr lang="en-US" dirty="0" smtClean="0"/>
              <a:t>BNF notation</a:t>
            </a:r>
          </a:p>
          <a:p>
            <a:pPr lvl="1"/>
            <a:r>
              <a:rPr lang="en-US" dirty="0" smtClean="0"/>
              <a:t>How to define programing language?</a:t>
            </a:r>
          </a:p>
          <a:p>
            <a:r>
              <a:rPr lang="en-US" dirty="0" smtClean="0"/>
              <a:t>Compilation – high and low level</a:t>
            </a:r>
          </a:p>
          <a:p>
            <a:pPr lvl="1"/>
            <a:r>
              <a:rPr lang="en-US" dirty="0" smtClean="0"/>
              <a:t>How to change “words” into working program/process?</a:t>
            </a:r>
          </a:p>
          <a:p>
            <a:r>
              <a:rPr lang="en-US" dirty="0" smtClean="0"/>
              <a:t>Programming languages classification</a:t>
            </a:r>
          </a:p>
          <a:p>
            <a:pPr lvl="1"/>
            <a:r>
              <a:rPr lang="en-US" dirty="0" smtClean="0"/>
              <a:t>What options do we have?</a:t>
            </a:r>
          </a:p>
          <a:p>
            <a:r>
              <a:rPr lang="pl-PL" dirty="0" smtClean="0"/>
              <a:t>JAVA </a:t>
            </a:r>
            <a:r>
              <a:rPr lang="en-US" dirty="0" smtClean="0"/>
              <a:t>language</a:t>
            </a:r>
            <a:r>
              <a:rPr lang="pl-PL" dirty="0" smtClean="0"/>
              <a:t> </a:t>
            </a:r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Language specification + JAVA language properties</a:t>
            </a:r>
          </a:p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1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vs formal language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Alphabet (∑)</a:t>
            </a:r>
            <a:r>
              <a:rPr lang="pl-PL" dirty="0" smtClean="0"/>
              <a:t> = </a:t>
            </a:r>
            <a:r>
              <a:rPr lang="en-US" dirty="0" smtClean="0"/>
              <a:t>set of symbols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solidFill>
                  <a:srgbClr val="FF0000"/>
                </a:solidFill>
              </a:rPr>
              <a:t>Language</a:t>
            </a:r>
            <a:r>
              <a:rPr lang="en-US" dirty="0" smtClean="0"/>
              <a:t> (L)</a:t>
            </a:r>
            <a:r>
              <a:rPr lang="pl-PL" dirty="0" smtClean="0"/>
              <a:t> = set of </a:t>
            </a:r>
            <a:r>
              <a:rPr lang="en-US" dirty="0"/>
              <a:t>finite-length </a:t>
            </a:r>
            <a:r>
              <a:rPr lang="en-US" dirty="0" smtClean="0"/>
              <a:t>sequences</a:t>
            </a:r>
            <a:r>
              <a:rPr lang="pl-PL" dirty="0" smtClean="0"/>
              <a:t> of </a:t>
            </a:r>
            <a:r>
              <a:rPr lang="en-US" dirty="0" smtClean="0"/>
              <a:t>symbols</a:t>
            </a:r>
            <a:r>
              <a:rPr lang="pl-PL" dirty="0" smtClean="0"/>
              <a:t> from </a:t>
            </a:r>
            <a:r>
              <a:rPr lang="pl-PL" dirty="0" err="1" smtClean="0"/>
              <a:t>its</a:t>
            </a:r>
            <a:r>
              <a:rPr lang="pl-PL" dirty="0"/>
              <a:t> </a:t>
            </a:r>
            <a:r>
              <a:rPr lang="en-US" dirty="0" smtClean="0"/>
              <a:t>alphabet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Formal language </a:t>
            </a:r>
            <a:r>
              <a:rPr lang="en-US" dirty="0" smtClean="0"/>
              <a:t>= language + grammar (syntax):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4551045"/>
            <a:ext cx="8401050" cy="127635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040130" y="6057900"/>
            <a:ext cx="110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 = grammar, N – non-terminal symbols (replaceable), ∑ - terminal symbols (non-replaceable), P – production rules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61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hierarchy – grammar classification</a:t>
            </a:r>
            <a:endParaRPr lang="en-US" dirty="0"/>
          </a:p>
        </p:txBody>
      </p:sp>
      <p:pic>
        <p:nvPicPr>
          <p:cNvPr id="1026" name="Picture 2" descr="Image result for chomsky's hierarch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3664022"/>
            <a:ext cx="3870960" cy="281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648575" cy="18669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1143000" y="3682822"/>
            <a:ext cx="34371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 – non-terminal symbols</a:t>
            </a:r>
          </a:p>
          <a:p>
            <a:r>
              <a:rPr lang="en-US" dirty="0" smtClean="0"/>
              <a:t>a – terminal symbol</a:t>
            </a:r>
          </a:p>
          <a:p>
            <a:r>
              <a:rPr lang="el-GR" dirty="0"/>
              <a:t>α</a:t>
            </a:r>
            <a:r>
              <a:rPr lang="en-US" dirty="0"/>
              <a:t>, </a:t>
            </a:r>
            <a:r>
              <a:rPr lang="el-GR" dirty="0"/>
              <a:t>β</a:t>
            </a:r>
            <a:r>
              <a:rPr lang="en-US" dirty="0"/>
              <a:t>, </a:t>
            </a:r>
            <a:r>
              <a:rPr lang="el-GR" dirty="0"/>
              <a:t>γ</a:t>
            </a:r>
            <a:r>
              <a:rPr lang="en-US" dirty="0"/>
              <a:t> – terminal or non-terminal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005840" y="5257800"/>
            <a:ext cx="5737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Type-0 = structured language</a:t>
            </a:r>
          </a:p>
          <a:p>
            <a:r>
              <a:rPr lang="en-US" dirty="0" smtClean="0"/>
              <a:t>Type-1 ~ natural language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Type-2 ~ programming language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Type-3 ~ pattern definition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regexp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= regular expressions)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represent grammar?</a:t>
            </a:r>
            <a:endParaRPr lang="en-US" dirty="0"/>
          </a:p>
        </p:txBody>
      </p:sp>
      <p:pic>
        <p:nvPicPr>
          <p:cNvPr id="6148" name="Picture 4" descr="Image result for backus naur 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5016"/>
            <a:ext cx="5013325" cy="375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backus naur for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010" y="1690688"/>
            <a:ext cx="4923790" cy="492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96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- concept of context-free language</a:t>
            </a:r>
          </a:p>
          <a:p>
            <a:pPr>
              <a:buFontTx/>
              <a:buChar char="-"/>
            </a:pPr>
            <a:r>
              <a:rPr lang="en-US" smtClean="0"/>
              <a:t>how </a:t>
            </a:r>
            <a:r>
              <a:rPr lang="pl-PL" smtClean="0"/>
              <a:t>to </a:t>
            </a:r>
            <a:r>
              <a:rPr lang="en-US" smtClean="0"/>
              <a:t>specify </a:t>
            </a:r>
            <a:r>
              <a:rPr lang="en-US" dirty="0" smtClean="0"/>
              <a:t>programing language</a:t>
            </a:r>
            <a:r>
              <a:rPr lang="pl-PL" dirty="0" smtClean="0"/>
              <a:t> </a:t>
            </a:r>
            <a:r>
              <a:rPr lang="pl-PL" dirty="0" err="1" smtClean="0"/>
              <a:t>syntax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Terms: formal language, terminal/non-terminal symbol, </a:t>
            </a:r>
            <a:r>
              <a:rPr lang="en-US" dirty="0" err="1" smtClean="0"/>
              <a:t>regexp</a:t>
            </a:r>
            <a:r>
              <a:rPr lang="en-US" dirty="0" smtClean="0"/>
              <a:t>, lexical rule, syntax rule </a:t>
            </a:r>
            <a:endParaRPr lang="en-US" dirty="0"/>
          </a:p>
        </p:txBody>
      </p:sp>
      <p:pic>
        <p:nvPicPr>
          <p:cNvPr id="9218" name="Picture 2" descr="Image result for you should kn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789" y="796555"/>
            <a:ext cx="4708786" cy="30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10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333594"/>
            <a:ext cx="10515600" cy="1325563"/>
          </a:xfrm>
        </p:spPr>
        <p:txBody>
          <a:bodyPr/>
          <a:lstStyle/>
          <a:p>
            <a:r>
              <a:rPr lang="en-US" dirty="0" smtClean="0"/>
              <a:t>Compilation – high level</a:t>
            </a:r>
            <a:br>
              <a:rPr lang="en-US" dirty="0" smtClean="0"/>
            </a:br>
            <a:r>
              <a:rPr lang="en-US" dirty="0" smtClean="0"/>
              <a:t>How to change language into process?</a:t>
            </a:r>
            <a:endParaRPr lang="en-US" dirty="0"/>
          </a:p>
        </p:txBody>
      </p:sp>
      <p:pic>
        <p:nvPicPr>
          <p:cNvPr id="4098" name="Picture 2" descr="Image result for compilation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1395"/>
            <a:ext cx="60674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79" y="4882536"/>
            <a:ext cx="3810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jv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150" y="1827309"/>
            <a:ext cx="522922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14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– low level</a:t>
            </a:r>
            <a:endParaRPr lang="en-US" dirty="0"/>
          </a:p>
        </p:txBody>
      </p:sp>
      <p:pic>
        <p:nvPicPr>
          <p:cNvPr id="4100" name="Picture 4" descr="Image result for compiler lexer par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270" y="1403509"/>
            <a:ext cx="7150734" cy="5363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java compiler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28" y="1521027"/>
            <a:ext cx="5124772" cy="524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316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782</Words>
  <Application>Microsoft Office PowerPoint</Application>
  <PresentationFormat>Panoramiczny</PresentationFormat>
  <Paragraphs>131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Motyw pakietu Office</vt:lpstr>
      <vt:lpstr>Wprowadzenie do platformy JAVA   1. JAVA as a language</vt:lpstr>
      <vt:lpstr>Prezentacja programu PowerPoint</vt:lpstr>
      <vt:lpstr>Agenda</vt:lpstr>
      <vt:lpstr>Language vs formal language</vt:lpstr>
      <vt:lpstr>Chomsky hierarchy – grammar classification</vt:lpstr>
      <vt:lpstr>How to represent grammar?</vt:lpstr>
      <vt:lpstr>Prezentacja programu PowerPoint</vt:lpstr>
      <vt:lpstr>Compilation – high level How to change language into process?</vt:lpstr>
      <vt:lpstr>Compilation – low level</vt:lpstr>
      <vt:lpstr>Prezentacja programu PowerPoint</vt:lpstr>
      <vt:lpstr>Programming languages classification</vt:lpstr>
      <vt:lpstr>Programming languages classification</vt:lpstr>
      <vt:lpstr>JAVA language (23 January 1996) James Gosling, Sun Microsystems</vt:lpstr>
      <vt:lpstr>Prezentacja programu PowerPoint</vt:lpstr>
      <vt:lpstr>Exercise 0</vt:lpstr>
      <vt:lpstr>Exercise 1</vt:lpstr>
      <vt:lpstr>Exercise 2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platformy  JAVA</dc:title>
  <dc:creator>death</dc:creator>
  <cp:lastModifiedBy>death</cp:lastModifiedBy>
  <cp:revision>194</cp:revision>
  <dcterms:created xsi:type="dcterms:W3CDTF">2016-10-20T17:19:03Z</dcterms:created>
  <dcterms:modified xsi:type="dcterms:W3CDTF">2016-11-01T23:15:09Z</dcterms:modified>
</cp:coreProperties>
</file>