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95" r:id="rId4"/>
    <p:sldId id="296" r:id="rId5"/>
    <p:sldId id="297" r:id="rId6"/>
    <p:sldId id="284" r:id="rId7"/>
    <p:sldId id="285" r:id="rId8"/>
    <p:sldId id="283" r:id="rId9"/>
    <p:sldId id="303" r:id="rId10"/>
    <p:sldId id="286" r:id="rId11"/>
    <p:sldId id="287" r:id="rId12"/>
    <p:sldId id="288" r:id="rId13"/>
    <p:sldId id="273" r:id="rId14"/>
    <p:sldId id="272" r:id="rId15"/>
    <p:sldId id="278" r:id="rId16"/>
    <p:sldId id="274" r:id="rId17"/>
    <p:sldId id="298" r:id="rId18"/>
    <p:sldId id="281" r:id="rId19"/>
    <p:sldId id="279" r:id="rId20"/>
    <p:sldId id="276" r:id="rId21"/>
    <p:sldId id="300" r:id="rId22"/>
    <p:sldId id="282" r:id="rId23"/>
    <p:sldId id="299" r:id="rId24"/>
    <p:sldId id="302" r:id="rId25"/>
    <p:sldId id="301" r:id="rId26"/>
    <p:sldId id="270" r:id="rId27"/>
    <p:sldId id="275" r:id="rId28"/>
    <p:sldId id="267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5A154-A962-458A-9F0C-8D87F9EBBC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0FEA35-8083-4E16-9A1E-3656A2FC160A}">
      <dgm:prSet phldrT="[Tekst]" custT="1"/>
      <dgm:spPr/>
      <dgm:t>
        <a:bodyPr/>
        <a:lstStyle/>
        <a:p>
          <a:r>
            <a:rPr lang="en-US" sz="1700" dirty="0" smtClean="0"/>
            <a:t>Files (.class, pics, xml,  </a:t>
          </a:r>
          <a:r>
            <a:rPr lang="en-US" sz="1700" dirty="0" err="1" smtClean="0"/>
            <a:t>xhtml</a:t>
          </a:r>
          <a:r>
            <a:rPr lang="en-US" sz="1700" dirty="0" smtClean="0"/>
            <a:t>, etc.)</a:t>
          </a:r>
        </a:p>
        <a:p>
          <a:r>
            <a:rPr lang="en-US" sz="1600" b="1" dirty="0" smtClean="0">
              <a:solidFill>
                <a:schemeClr val="bg1"/>
              </a:solidFill>
            </a:rPr>
            <a:t>META-INF directory (metadata files)</a:t>
          </a:r>
          <a:endParaRPr lang="pl-PL" sz="1600" b="1" dirty="0">
            <a:solidFill>
              <a:schemeClr val="bg1"/>
            </a:solidFill>
          </a:endParaRPr>
        </a:p>
      </dgm:t>
    </dgm:pt>
    <dgm:pt modelId="{9AE7FF32-2DCC-4EA8-9DFE-20A4C79F1255}" type="parTrans" cxnId="{0A47EF0D-E353-477B-AAD0-3A16EF13100B}">
      <dgm:prSet/>
      <dgm:spPr/>
      <dgm:t>
        <a:bodyPr/>
        <a:lstStyle/>
        <a:p>
          <a:endParaRPr lang="pl-PL"/>
        </a:p>
      </dgm:t>
    </dgm:pt>
    <dgm:pt modelId="{AB9282D7-D7F1-48FE-B12E-24A4302ED420}" type="sibTrans" cxnId="{0A47EF0D-E353-477B-AAD0-3A16EF13100B}">
      <dgm:prSet/>
      <dgm:spPr/>
      <dgm:t>
        <a:bodyPr/>
        <a:lstStyle/>
        <a:p>
          <a:endParaRPr lang="pl-PL"/>
        </a:p>
      </dgm:t>
    </dgm:pt>
    <dgm:pt modelId="{C6810E88-1AD3-4C44-A34A-181782295BA5}">
      <dgm:prSet phldrT="[Tekst]"/>
      <dgm:spPr/>
      <dgm:t>
        <a:bodyPr/>
        <a:lstStyle/>
        <a:p>
          <a:r>
            <a:rPr lang="en-US" dirty="0" smtClean="0"/>
            <a:t>ZIP (optional compression)</a:t>
          </a:r>
          <a:endParaRPr lang="pl-PL" dirty="0"/>
        </a:p>
      </dgm:t>
    </dgm:pt>
    <dgm:pt modelId="{5ACA139F-83CD-4E79-880C-E3BF06173054}" type="parTrans" cxnId="{4DFDACA4-40B6-4BF1-8079-5ACD87223F84}">
      <dgm:prSet/>
      <dgm:spPr/>
      <dgm:t>
        <a:bodyPr/>
        <a:lstStyle/>
        <a:p>
          <a:endParaRPr lang="pl-PL"/>
        </a:p>
      </dgm:t>
    </dgm:pt>
    <dgm:pt modelId="{CBD51ED6-6ABC-4BDE-9368-D1BB871691D0}" type="sibTrans" cxnId="{4DFDACA4-40B6-4BF1-8079-5ACD87223F84}">
      <dgm:prSet/>
      <dgm:spPr/>
      <dgm:t>
        <a:bodyPr/>
        <a:lstStyle/>
        <a:p>
          <a:endParaRPr lang="pl-PL"/>
        </a:p>
      </dgm:t>
    </dgm:pt>
    <dgm:pt modelId="{A0A3EB86-FE5F-41F1-9059-FC26164C2B08}">
      <dgm:prSet phldrT="[Tekst]"/>
      <dgm:spPr/>
      <dgm:t>
        <a:bodyPr/>
        <a:lstStyle/>
        <a:p>
          <a:r>
            <a:rPr lang="en-US" dirty="0" smtClean="0"/>
            <a:t>JAR</a:t>
          </a:r>
          <a:endParaRPr lang="pl-PL" dirty="0"/>
        </a:p>
      </dgm:t>
    </dgm:pt>
    <dgm:pt modelId="{4845F78C-361A-4E51-9E69-B5B5B85CB6F9}" type="parTrans" cxnId="{1C013F5A-0BE6-4169-B38F-BCF9B5FBEEBE}">
      <dgm:prSet/>
      <dgm:spPr/>
      <dgm:t>
        <a:bodyPr/>
        <a:lstStyle/>
        <a:p>
          <a:endParaRPr lang="pl-PL"/>
        </a:p>
      </dgm:t>
    </dgm:pt>
    <dgm:pt modelId="{AF904BA3-B621-479A-B830-CE3116DCDEAF}" type="sibTrans" cxnId="{1C013F5A-0BE6-4169-B38F-BCF9B5FBEEBE}">
      <dgm:prSet/>
      <dgm:spPr/>
      <dgm:t>
        <a:bodyPr/>
        <a:lstStyle/>
        <a:p>
          <a:endParaRPr lang="pl-PL"/>
        </a:p>
      </dgm:t>
    </dgm:pt>
    <dgm:pt modelId="{D9EA3776-6421-46E1-B809-B5205AADCCF2}" type="pres">
      <dgm:prSet presAssocID="{9CE5A154-A962-458A-9F0C-8D87F9EBBC34}" presName="Name0" presStyleCnt="0">
        <dgm:presLayoutVars>
          <dgm:dir/>
          <dgm:resizeHandles val="exact"/>
        </dgm:presLayoutVars>
      </dgm:prSet>
      <dgm:spPr/>
    </dgm:pt>
    <dgm:pt modelId="{35C0A616-94C5-412A-8237-9A2DE1DEC652}" type="pres">
      <dgm:prSet presAssocID="{F80FEA35-8083-4E16-9A1E-3656A2FC160A}" presName="node" presStyleLbl="node1" presStyleIdx="0" presStyleCnt="3" custScaleX="41053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C3519CA-B3AB-45D4-8FE4-E2C77746104C}" type="pres">
      <dgm:prSet presAssocID="{AB9282D7-D7F1-48FE-B12E-24A4302ED420}" presName="sibTrans" presStyleLbl="sibTrans2D1" presStyleIdx="0" presStyleCnt="2"/>
      <dgm:spPr/>
      <dgm:t>
        <a:bodyPr/>
        <a:lstStyle/>
        <a:p>
          <a:endParaRPr lang="pl-PL"/>
        </a:p>
      </dgm:t>
    </dgm:pt>
    <dgm:pt modelId="{845B281D-73AE-4B09-9104-79391B33AD8A}" type="pres">
      <dgm:prSet presAssocID="{AB9282D7-D7F1-48FE-B12E-24A4302ED420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A1207D37-CD80-4E5C-9A8D-7D8A6217B7C5}" type="pres">
      <dgm:prSet presAssocID="{C6810E88-1AD3-4C44-A34A-181782295B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441229-3D6D-423D-A87D-57BC7FB122A2}" type="pres">
      <dgm:prSet presAssocID="{CBD51ED6-6ABC-4BDE-9368-D1BB871691D0}" presName="sibTrans" presStyleLbl="sibTrans2D1" presStyleIdx="1" presStyleCnt="2"/>
      <dgm:spPr/>
      <dgm:t>
        <a:bodyPr/>
        <a:lstStyle/>
        <a:p>
          <a:endParaRPr lang="pl-PL"/>
        </a:p>
      </dgm:t>
    </dgm:pt>
    <dgm:pt modelId="{9054D4FD-2D34-42EB-8F92-C84CBFE9C720}" type="pres">
      <dgm:prSet presAssocID="{CBD51ED6-6ABC-4BDE-9368-D1BB871691D0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63B668D2-DC7A-4AB2-B451-572E9619CD04}" type="pres">
      <dgm:prSet presAssocID="{A0A3EB86-FE5F-41F1-9059-FC26164C2B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9213BDF-F716-4ED3-A591-6B2879A7D25B}" type="presOf" srcId="{CBD51ED6-6ABC-4BDE-9368-D1BB871691D0}" destId="{9054D4FD-2D34-42EB-8F92-C84CBFE9C720}" srcOrd="1" destOrd="0" presId="urn:microsoft.com/office/officeart/2005/8/layout/process1"/>
    <dgm:cxn modelId="{4DFDACA4-40B6-4BF1-8079-5ACD87223F84}" srcId="{9CE5A154-A962-458A-9F0C-8D87F9EBBC34}" destId="{C6810E88-1AD3-4C44-A34A-181782295BA5}" srcOrd="1" destOrd="0" parTransId="{5ACA139F-83CD-4E79-880C-E3BF06173054}" sibTransId="{CBD51ED6-6ABC-4BDE-9368-D1BB871691D0}"/>
    <dgm:cxn modelId="{ED7F5CEC-6A79-41B3-928D-43A8591371CB}" type="presOf" srcId="{A0A3EB86-FE5F-41F1-9059-FC26164C2B08}" destId="{63B668D2-DC7A-4AB2-B451-572E9619CD04}" srcOrd="0" destOrd="0" presId="urn:microsoft.com/office/officeart/2005/8/layout/process1"/>
    <dgm:cxn modelId="{0A47EF0D-E353-477B-AAD0-3A16EF13100B}" srcId="{9CE5A154-A962-458A-9F0C-8D87F9EBBC34}" destId="{F80FEA35-8083-4E16-9A1E-3656A2FC160A}" srcOrd="0" destOrd="0" parTransId="{9AE7FF32-2DCC-4EA8-9DFE-20A4C79F1255}" sibTransId="{AB9282D7-D7F1-48FE-B12E-24A4302ED420}"/>
    <dgm:cxn modelId="{1C013F5A-0BE6-4169-B38F-BCF9B5FBEEBE}" srcId="{9CE5A154-A962-458A-9F0C-8D87F9EBBC34}" destId="{A0A3EB86-FE5F-41F1-9059-FC26164C2B08}" srcOrd="2" destOrd="0" parTransId="{4845F78C-361A-4E51-9E69-B5B5B85CB6F9}" sibTransId="{AF904BA3-B621-479A-B830-CE3116DCDEAF}"/>
    <dgm:cxn modelId="{CA3156A5-EC34-4A3F-948B-8D5004887F0D}" type="presOf" srcId="{C6810E88-1AD3-4C44-A34A-181782295BA5}" destId="{A1207D37-CD80-4E5C-9A8D-7D8A6217B7C5}" srcOrd="0" destOrd="0" presId="urn:microsoft.com/office/officeart/2005/8/layout/process1"/>
    <dgm:cxn modelId="{B85D8C12-930D-4E30-AD36-C62A96826C1D}" type="presOf" srcId="{9CE5A154-A962-458A-9F0C-8D87F9EBBC34}" destId="{D9EA3776-6421-46E1-B809-B5205AADCCF2}" srcOrd="0" destOrd="0" presId="urn:microsoft.com/office/officeart/2005/8/layout/process1"/>
    <dgm:cxn modelId="{4F5BED4F-21A1-4489-9D2F-8A564BD5D459}" type="presOf" srcId="{CBD51ED6-6ABC-4BDE-9368-D1BB871691D0}" destId="{D5441229-3D6D-423D-A87D-57BC7FB122A2}" srcOrd="0" destOrd="0" presId="urn:microsoft.com/office/officeart/2005/8/layout/process1"/>
    <dgm:cxn modelId="{9C6BABF8-3F97-486B-BF42-23F8A575B1AA}" type="presOf" srcId="{AB9282D7-D7F1-48FE-B12E-24A4302ED420}" destId="{845B281D-73AE-4B09-9104-79391B33AD8A}" srcOrd="1" destOrd="0" presId="urn:microsoft.com/office/officeart/2005/8/layout/process1"/>
    <dgm:cxn modelId="{E1C99D66-DB99-4E03-8DF3-6C58F1072284}" type="presOf" srcId="{F80FEA35-8083-4E16-9A1E-3656A2FC160A}" destId="{35C0A616-94C5-412A-8237-9A2DE1DEC652}" srcOrd="0" destOrd="0" presId="urn:microsoft.com/office/officeart/2005/8/layout/process1"/>
    <dgm:cxn modelId="{20B7A04F-F9C8-4D3A-9543-E85BFE10DE3A}" type="presOf" srcId="{AB9282D7-D7F1-48FE-B12E-24A4302ED420}" destId="{5C3519CA-B3AB-45D4-8FE4-E2C77746104C}" srcOrd="0" destOrd="0" presId="urn:microsoft.com/office/officeart/2005/8/layout/process1"/>
    <dgm:cxn modelId="{79A147A4-A939-40F3-B955-82C61D9FE531}" type="presParOf" srcId="{D9EA3776-6421-46E1-B809-B5205AADCCF2}" destId="{35C0A616-94C5-412A-8237-9A2DE1DEC652}" srcOrd="0" destOrd="0" presId="urn:microsoft.com/office/officeart/2005/8/layout/process1"/>
    <dgm:cxn modelId="{51F40630-A9DF-442F-BAF6-1C7B109FB538}" type="presParOf" srcId="{D9EA3776-6421-46E1-B809-B5205AADCCF2}" destId="{5C3519CA-B3AB-45D4-8FE4-E2C77746104C}" srcOrd="1" destOrd="0" presId="urn:microsoft.com/office/officeart/2005/8/layout/process1"/>
    <dgm:cxn modelId="{8A1C8885-65FA-4E64-936D-20CE373D61FF}" type="presParOf" srcId="{5C3519CA-B3AB-45D4-8FE4-E2C77746104C}" destId="{845B281D-73AE-4B09-9104-79391B33AD8A}" srcOrd="0" destOrd="0" presId="urn:microsoft.com/office/officeart/2005/8/layout/process1"/>
    <dgm:cxn modelId="{EAC6B707-6B7C-40F1-8058-40DBBC5EA8F0}" type="presParOf" srcId="{D9EA3776-6421-46E1-B809-B5205AADCCF2}" destId="{A1207D37-CD80-4E5C-9A8D-7D8A6217B7C5}" srcOrd="2" destOrd="0" presId="urn:microsoft.com/office/officeart/2005/8/layout/process1"/>
    <dgm:cxn modelId="{821F2898-311F-40A1-A96C-F5F8A0F89D20}" type="presParOf" srcId="{D9EA3776-6421-46E1-B809-B5205AADCCF2}" destId="{D5441229-3D6D-423D-A87D-57BC7FB122A2}" srcOrd="3" destOrd="0" presId="urn:microsoft.com/office/officeart/2005/8/layout/process1"/>
    <dgm:cxn modelId="{6D06741E-38F1-4998-9F55-4DBF1400F202}" type="presParOf" srcId="{D5441229-3D6D-423D-A87D-57BC7FB122A2}" destId="{9054D4FD-2D34-42EB-8F92-C84CBFE9C720}" srcOrd="0" destOrd="0" presId="urn:microsoft.com/office/officeart/2005/8/layout/process1"/>
    <dgm:cxn modelId="{077442BE-3F3F-4169-A9DE-1C00B3C5B8DF}" type="presParOf" srcId="{D9EA3776-6421-46E1-B809-B5205AADCCF2}" destId="{63B668D2-DC7A-4AB2-B451-572E9619CD0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0A616-94C5-412A-8237-9A2DE1DEC652}">
      <dsp:nvSpPr>
        <dsp:cNvPr id="0" name=""/>
        <dsp:cNvSpPr/>
      </dsp:nvSpPr>
      <dsp:spPr>
        <a:xfrm>
          <a:off x="5253" y="557269"/>
          <a:ext cx="4955928" cy="1234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Files (.class, pics, xml,  </a:t>
          </a:r>
          <a:r>
            <a:rPr lang="en-US" sz="1700" kern="1200" dirty="0" err="1" smtClean="0"/>
            <a:t>xhtml</a:t>
          </a:r>
          <a:r>
            <a:rPr lang="en-US" sz="1700" kern="1200" dirty="0" smtClean="0"/>
            <a:t>, etc.)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META-INF directory (metadata files)</a:t>
          </a:r>
          <a:endParaRPr lang="pl-PL" sz="1600" b="1" kern="1200" dirty="0">
            <a:solidFill>
              <a:schemeClr val="bg1"/>
            </a:solidFill>
          </a:endParaRPr>
        </a:p>
      </dsp:txBody>
      <dsp:txXfrm>
        <a:off x="41419" y="593435"/>
        <a:ext cx="4883596" cy="1162483"/>
      </dsp:txXfrm>
    </dsp:sp>
    <dsp:sp modelId="{5C3519CA-B3AB-45D4-8FE4-E2C77746104C}">
      <dsp:nvSpPr>
        <dsp:cNvPr id="0" name=""/>
        <dsp:cNvSpPr/>
      </dsp:nvSpPr>
      <dsp:spPr>
        <a:xfrm>
          <a:off x="5081901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100" kern="1200"/>
        </a:p>
      </dsp:txBody>
      <dsp:txXfrm>
        <a:off x="5081901" y="1084861"/>
        <a:ext cx="179148" cy="179632"/>
      </dsp:txXfrm>
    </dsp:sp>
    <dsp:sp modelId="{A1207D37-CD80-4E5C-9A8D-7D8A6217B7C5}">
      <dsp:nvSpPr>
        <dsp:cNvPr id="0" name=""/>
        <dsp:cNvSpPr/>
      </dsp:nvSpPr>
      <dsp:spPr>
        <a:xfrm>
          <a:off x="5444062" y="557269"/>
          <a:ext cx="1207202" cy="1234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ZIP (optional compression)</a:t>
          </a:r>
          <a:endParaRPr lang="pl-PL" sz="1400" kern="1200" dirty="0"/>
        </a:p>
      </dsp:txBody>
      <dsp:txXfrm>
        <a:off x="5479420" y="592627"/>
        <a:ext cx="1136486" cy="1164099"/>
      </dsp:txXfrm>
    </dsp:sp>
    <dsp:sp modelId="{D5441229-3D6D-423D-A87D-57BC7FB122A2}">
      <dsp:nvSpPr>
        <dsp:cNvPr id="0" name=""/>
        <dsp:cNvSpPr/>
      </dsp:nvSpPr>
      <dsp:spPr>
        <a:xfrm>
          <a:off x="6771985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100" kern="1200"/>
        </a:p>
      </dsp:txBody>
      <dsp:txXfrm>
        <a:off x="6771985" y="1084861"/>
        <a:ext cx="179148" cy="179632"/>
      </dsp:txXfrm>
    </dsp:sp>
    <dsp:sp modelId="{63B668D2-DC7A-4AB2-B451-572E9619CD04}">
      <dsp:nvSpPr>
        <dsp:cNvPr id="0" name=""/>
        <dsp:cNvSpPr/>
      </dsp:nvSpPr>
      <dsp:spPr>
        <a:xfrm>
          <a:off x="7134146" y="557269"/>
          <a:ext cx="1207202" cy="1234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JAR</a:t>
          </a:r>
          <a:endParaRPr lang="pl-PL" sz="1400" kern="1200" dirty="0"/>
        </a:p>
      </dsp:txBody>
      <dsp:txXfrm>
        <a:off x="7169504" y="592627"/>
        <a:ext cx="1136486" cy="116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.die.net/man/1/tree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8858" y="258068"/>
            <a:ext cx="10521863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Wprowadzenie</a:t>
            </a:r>
            <a:r>
              <a:rPr lang="en-US" b="1" dirty="0" smtClean="0"/>
              <a:t> do </a:t>
            </a:r>
            <a:r>
              <a:rPr lang="en-US" b="1" dirty="0" err="1" smtClean="0"/>
              <a:t>platformy</a:t>
            </a:r>
            <a:r>
              <a:rPr lang="en-US" b="1" dirty="0" smtClean="0"/>
              <a:t>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JAVA as a programming platform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074704"/>
            <a:ext cx="2514600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  <p:pic>
        <p:nvPicPr>
          <p:cNvPr id="7" name="Picture 6" descr="Image result for oracl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" y="5180507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0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9" y="157163"/>
            <a:ext cx="7880768" cy="379472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2" y="4056994"/>
            <a:ext cx="6505575" cy="8096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02" y="4866619"/>
            <a:ext cx="3990975" cy="10953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2" y="5961994"/>
            <a:ext cx="5934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(</a:t>
            </a:r>
            <a:r>
              <a:rPr lang="en-US" dirty="0" err="1" smtClean="0"/>
              <a:t>umentation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5005552" cy="11803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$JAVA_HOME/bin/</a:t>
            </a:r>
            <a:r>
              <a:rPr lang="en-US" b="1" dirty="0" err="1" smtClean="0"/>
              <a:t>javadoc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Javadoc –d </a:t>
            </a:r>
            <a:r>
              <a:rPr lang="en-US" b="1" dirty="0" err="1" smtClean="0"/>
              <a:t>myApi</a:t>
            </a:r>
            <a:r>
              <a:rPr lang="en-US" b="1" dirty="0" smtClean="0"/>
              <a:t> Student.java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 -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estination</a:t>
            </a:r>
            <a:endParaRPr lang="en-US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660892"/>
            <a:ext cx="3790950" cy="3257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6" y="3114675"/>
            <a:ext cx="5867400" cy="37433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93" y="4058307"/>
            <a:ext cx="3876018" cy="25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Java class files packaging</a:t>
            </a:r>
          </a:p>
          <a:p>
            <a:pPr>
              <a:buFontTx/>
              <a:buChar char="-"/>
            </a:pPr>
            <a:r>
              <a:rPr lang="en-US" dirty="0" smtClean="0"/>
              <a:t>purpose of manifest file</a:t>
            </a:r>
          </a:p>
          <a:p>
            <a:pPr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oncept of API</a:t>
            </a:r>
          </a:p>
          <a:p>
            <a:pPr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urpose of </a:t>
            </a:r>
            <a:r>
              <a:rPr lang="en-US" dirty="0" err="1" smtClean="0"/>
              <a:t>javadoc</a:t>
            </a:r>
            <a:r>
              <a:rPr lang="en-US" dirty="0" smtClean="0"/>
              <a:t> tool</a:t>
            </a:r>
          </a:p>
          <a:p>
            <a:pPr>
              <a:buFontTx/>
              <a:buChar char="-"/>
            </a:pPr>
            <a:r>
              <a:rPr lang="en-US" dirty="0" smtClean="0"/>
              <a:t>basic options for jar tool</a:t>
            </a:r>
          </a:p>
          <a:p>
            <a:pPr>
              <a:buFontTx/>
              <a:buChar char="-"/>
            </a:pPr>
            <a:r>
              <a:rPr lang="en-US" dirty="0"/>
              <a:t>b</a:t>
            </a:r>
            <a:r>
              <a:rPr lang="en-US" dirty="0" smtClean="0"/>
              <a:t>asic structure of page in Java API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jar, </a:t>
            </a:r>
            <a:r>
              <a:rPr lang="en-US" dirty="0" err="1" smtClean="0"/>
              <a:t>api</a:t>
            </a:r>
            <a:r>
              <a:rPr lang="en-US" dirty="0" smtClean="0"/>
              <a:t>, spec, manifest, meta-</a:t>
            </a:r>
            <a:r>
              <a:rPr lang="en-US" dirty="0" err="1" smtClean="0"/>
              <a:t>inf</a:t>
            </a:r>
            <a:r>
              <a:rPr lang="en-US" dirty="0" smtClean="0"/>
              <a:t>, annotation, executable jar, Javadoc, key-value data 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47" y="118823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7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Programing platform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Language specification</a:t>
            </a:r>
          </a:p>
          <a:p>
            <a:r>
              <a:rPr lang="en-US" dirty="0" smtClean="0"/>
              <a:t>Compliant compiler/interpreter + (optional) virtual machine + additional tools, e.g. for monitoring, debugging, documentation</a:t>
            </a:r>
          </a:p>
          <a:p>
            <a:r>
              <a:rPr lang="en-US" dirty="0" smtClean="0"/>
              <a:t>Standard (built-in) libraries + their interface (description how to use them)</a:t>
            </a:r>
          </a:p>
          <a:p>
            <a:r>
              <a:rPr lang="en-US" dirty="0" smtClean="0"/>
              <a:t>Conventions/standards/architecture (documented and described in details):</a:t>
            </a:r>
          </a:p>
          <a:p>
            <a:pPr lvl="1"/>
            <a:r>
              <a:rPr lang="en-US" dirty="0" smtClean="0"/>
              <a:t>Naming convention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Application architecture</a:t>
            </a:r>
          </a:p>
          <a:p>
            <a:pPr lvl="1"/>
            <a:r>
              <a:rPr lang="en-US" dirty="0" smtClean="0"/>
              <a:t>Code distribution and deployment</a:t>
            </a:r>
          </a:p>
          <a:p>
            <a:pPr lvl="1"/>
            <a:r>
              <a:rPr lang="en-US" dirty="0" smtClean="0"/>
              <a:t>Communication protocols</a:t>
            </a:r>
          </a:p>
          <a:p>
            <a:pPr lvl="1"/>
            <a:r>
              <a:rPr lang="en-US" dirty="0" smtClean="0"/>
              <a:t>Transaction management,</a:t>
            </a:r>
          </a:p>
          <a:p>
            <a:pPr lvl="1"/>
            <a:r>
              <a:rPr lang="en-US" dirty="0" smtClean="0"/>
              <a:t>Security, etc.</a:t>
            </a:r>
          </a:p>
          <a:p>
            <a:r>
              <a:rPr lang="en-US" dirty="0" smtClean="0"/>
              <a:t>Software components that are fully compliant with above and reusable / easily pluggable into your software</a:t>
            </a:r>
            <a:endParaRPr lang="en-US" dirty="0"/>
          </a:p>
        </p:txBody>
      </p:sp>
      <p:pic>
        <p:nvPicPr>
          <p:cNvPr id="6146" name="Picture 2" descr="Image result for java plat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44" y="0"/>
            <a:ext cx="4645574" cy="199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7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66952" y="1074358"/>
            <a:ext cx="10515600" cy="1325563"/>
          </a:xfrm>
        </p:spPr>
        <p:txBody>
          <a:bodyPr/>
          <a:lstStyle/>
          <a:p>
            <a:r>
              <a:rPr lang="en-US" dirty="0" smtClean="0"/>
              <a:t>JAVA platforms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4104938"/>
            <a:ext cx="1051185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 - Standard Edition </a:t>
            </a:r>
            <a:r>
              <a:rPr lang="en-US" sz="2800" dirty="0" smtClean="0"/>
              <a:t>– desktop applications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EE - Enterprise Edition </a:t>
            </a:r>
            <a:r>
              <a:rPr lang="en-US" sz="2800" dirty="0" smtClean="0"/>
              <a:t>– complex, distributed, enterprise applications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ME - Micro Edition – mobile phones and devices with limited resources</a:t>
            </a:r>
          </a:p>
          <a:p>
            <a:r>
              <a:rPr lang="en-US" sz="2800" dirty="0" smtClean="0"/>
              <a:t>FX - Flash and </a:t>
            </a:r>
            <a:r>
              <a:rPr lang="en-US" sz="2800" dirty="0" err="1" smtClean="0"/>
              <a:t>fleX</a:t>
            </a:r>
            <a:r>
              <a:rPr lang="en-US" sz="2800" dirty="0" smtClean="0"/>
              <a:t> – desktop GUI and rich internet applications (RIA)</a:t>
            </a:r>
          </a:p>
          <a:p>
            <a:r>
              <a:rPr lang="en-US" sz="2800" dirty="0" smtClean="0"/>
              <a:t>Card – embedded (hardware) applications</a:t>
            </a:r>
          </a:p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3" y="203615"/>
            <a:ext cx="3390900" cy="30670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372323"/>
            <a:ext cx="4886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1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>
              <a:buFontTx/>
              <a:buChar char="-"/>
            </a:pPr>
            <a:r>
              <a:rPr lang="en-US" dirty="0" smtClean="0"/>
              <a:t>what JAVA programing platforms we have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heir purpose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EE, SE, ME, platform, programing platform, interface, bug, debugging, tool, transaction, protocol, distributed system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57" y="31096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5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107358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 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~ JDK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63" y="456378"/>
            <a:ext cx="8790437" cy="6081056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89186" y="6444021"/>
            <a:ext cx="81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http://docs.oracle.com/javase/8/docs/technotes/guides/desc_jdk_structure.html</a:t>
            </a:r>
          </a:p>
        </p:txBody>
      </p:sp>
      <p:pic>
        <p:nvPicPr>
          <p:cNvPr id="3074" name="Picture 2" descr="Image result for java 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" y="-65966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93404" y="3073328"/>
            <a:ext cx="3023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JRE (Java Runtime Environment):</a:t>
            </a:r>
          </a:p>
          <a:p>
            <a:r>
              <a:rPr lang="en-US" dirty="0" smtClean="0"/>
              <a:t> -&gt; Mandatory to execute java byte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JDK (Java Development Kit):</a:t>
            </a:r>
            <a:endParaRPr lang="en-US" dirty="0"/>
          </a:p>
          <a:p>
            <a:r>
              <a:rPr lang="en-US" dirty="0" smtClean="0"/>
              <a:t> -&gt; Mandatory to develop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9229" y="335849"/>
            <a:ext cx="10515600" cy="1325563"/>
          </a:xfrm>
        </p:spPr>
        <p:txBody>
          <a:bodyPr/>
          <a:lstStyle/>
          <a:p>
            <a:r>
              <a:rPr lang="pl-PL" dirty="0" smtClean="0"/>
              <a:t>Java SE – </a:t>
            </a:r>
            <a:r>
              <a:rPr lang="en-US" dirty="0" smtClean="0"/>
              <a:t>Maven project structure</a:t>
            </a:r>
            <a:endParaRPr lang="en-US" dirty="0"/>
          </a:p>
        </p:txBody>
      </p:sp>
      <p:pic>
        <p:nvPicPr>
          <p:cNvPr id="1026" name="Picture 2" descr="Image result for mave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3" y="1661412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ven project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36" y="2599624"/>
            <a:ext cx="1762475" cy="2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ven project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84" y="16614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ven project structure intelli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44" y="4499862"/>
            <a:ext cx="2881336" cy="195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8327943" y="4499862"/>
            <a:ext cx="3262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linux.die.net/man/1/tree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smtClean="0">
                <a:solidFill>
                  <a:srgbClr val="FF0000"/>
                </a:solidFill>
              </a:rPr>
              <a:t>tree --help</a:t>
            </a:r>
          </a:p>
          <a:p>
            <a:r>
              <a:rPr lang="en-US" dirty="0" smtClean="0"/>
              <a:t>Windows: </a:t>
            </a:r>
            <a:r>
              <a:rPr lang="en-US" dirty="0" smtClean="0">
                <a:solidFill>
                  <a:srgbClr val="FF0000"/>
                </a:solidFill>
              </a:rPr>
              <a:t>tree /?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423691" y="2130694"/>
            <a:ext cx="428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Integrated development environment (IDE):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462832" y="2907587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939862" y="5990897"/>
            <a:ext cx="12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Enterprise </a:t>
            </a:r>
            <a:r>
              <a:rPr lang="pl-PL" dirty="0" err="1" smtClean="0"/>
              <a:t>application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Large</a:t>
            </a:r>
            <a:r>
              <a:rPr lang="en-US" dirty="0" smtClean="0"/>
              <a:t> – users/</a:t>
            </a:r>
            <a:r>
              <a:rPr lang="en-US" dirty="0" err="1" smtClean="0"/>
              <a:t>devs</a:t>
            </a:r>
            <a:r>
              <a:rPr lang="en-US" dirty="0" smtClean="0"/>
              <a:t>/machines/components/processors count</a:t>
            </a:r>
          </a:p>
          <a:p>
            <a:r>
              <a:rPr lang="en-US" b="1" dirty="0" smtClean="0"/>
              <a:t>Business oriented </a:t>
            </a:r>
            <a:r>
              <a:rPr lang="en-US" dirty="0" smtClean="0"/>
              <a:t>– meets business requirements (responsive to business needs)</a:t>
            </a:r>
          </a:p>
          <a:p>
            <a:r>
              <a:rPr lang="en-US" b="1" dirty="0" smtClean="0"/>
              <a:t>Mission critical </a:t>
            </a:r>
            <a:r>
              <a:rPr lang="en-US" dirty="0" smtClean="0"/>
              <a:t>– must sustain continuous operation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maintainable</a:t>
            </a:r>
            <a:endParaRPr lang="en-US" dirty="0"/>
          </a:p>
          <a:p>
            <a:r>
              <a:rPr lang="en-US" dirty="0" smtClean="0"/>
              <a:t>scalable </a:t>
            </a:r>
          </a:p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network distributed resources</a:t>
            </a:r>
          </a:p>
          <a:p>
            <a:r>
              <a:rPr lang="en-US" dirty="0"/>
              <a:t>b</a:t>
            </a:r>
            <a:r>
              <a:rPr lang="en-US" dirty="0" smtClean="0"/>
              <a:t>ackup/mirroring</a:t>
            </a:r>
          </a:p>
          <a:p>
            <a:r>
              <a:rPr lang="en-US" dirty="0"/>
              <a:t>m</a:t>
            </a:r>
            <a:r>
              <a:rPr lang="en-US" dirty="0" smtClean="0"/>
              <a:t>onitoring</a:t>
            </a:r>
          </a:p>
          <a:p>
            <a:r>
              <a:rPr lang="en-US" dirty="0"/>
              <a:t>b</a:t>
            </a:r>
            <a:r>
              <a:rPr lang="en-US" dirty="0" smtClean="0"/>
              <a:t>ased on specific architecture (structure of system)</a:t>
            </a:r>
          </a:p>
        </p:txBody>
      </p:sp>
    </p:spTree>
    <p:extLst>
      <p:ext uri="{BB962C8B-B14F-4D97-AF65-F5344CB8AC3E}">
        <p14:creationId xmlns:p14="http://schemas.microsoft.com/office/powerpoint/2010/main" val="188986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72273" y="1486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Client-Server 3/multi-</a:t>
            </a:r>
            <a:r>
              <a:rPr lang="en-US" sz="3200" b="1" dirty="0" smtClean="0"/>
              <a:t>tier </a:t>
            </a:r>
            <a:r>
              <a:rPr lang="en-US" sz="3200" b="1" dirty="0"/>
              <a:t>architecture</a:t>
            </a:r>
            <a:endParaRPr lang="en-US" sz="3200" dirty="0"/>
          </a:p>
        </p:txBody>
      </p:sp>
      <p:pic>
        <p:nvPicPr>
          <p:cNvPr id="1026" name="Picture 2" descr="Image result for client server 3 tie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3" y="404812"/>
            <a:ext cx="476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ient server 3 ti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0" y="3157744"/>
            <a:ext cx="41529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ient server 3 tier mod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47" y="1690687"/>
            <a:ext cx="5981776" cy="46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91553"/>
            <a:ext cx="10515600" cy="1325563"/>
          </a:xfrm>
        </p:spPr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3985" y="1460937"/>
            <a:ext cx="11004331" cy="5213131"/>
          </a:xfrm>
        </p:spPr>
        <p:txBody>
          <a:bodyPr>
            <a:normAutofit fontScale="55000" lnSpcReduction="20000"/>
          </a:bodyPr>
          <a:lstStyle/>
          <a:p>
            <a:r>
              <a:rPr lang="pl-PL" dirty="0" smtClean="0"/>
              <a:t>Java Virtual Machine (JVM)</a:t>
            </a:r>
          </a:p>
          <a:p>
            <a:r>
              <a:rPr lang="en-US" dirty="0" smtClean="0"/>
              <a:t>Java </a:t>
            </a:r>
            <a:r>
              <a:rPr lang="en-US" dirty="0"/>
              <a:t>Archive (JAR)</a:t>
            </a:r>
          </a:p>
          <a:p>
            <a:pPr lvl="1"/>
            <a:r>
              <a:rPr lang="en-US" dirty="0"/>
              <a:t>How to use JAR files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Application </a:t>
            </a:r>
            <a:r>
              <a:rPr lang="en-US" dirty="0"/>
              <a:t>Programming </a:t>
            </a:r>
            <a:r>
              <a:rPr lang="en-US" dirty="0" smtClean="0"/>
              <a:t>Interface (API)</a:t>
            </a:r>
            <a:endParaRPr lang="en-US" dirty="0"/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How to read JAVA API?</a:t>
            </a:r>
          </a:p>
          <a:p>
            <a:pPr lvl="1"/>
            <a:r>
              <a:rPr lang="en-US" dirty="0"/>
              <a:t>How to create/generate </a:t>
            </a:r>
            <a:r>
              <a:rPr lang="en-US" dirty="0" err="1" smtClean="0"/>
              <a:t>JavaDoc</a:t>
            </a:r>
            <a:r>
              <a:rPr lang="en-US" dirty="0" smtClean="0"/>
              <a:t> (Java Documentation)?</a:t>
            </a:r>
          </a:p>
          <a:p>
            <a:r>
              <a:rPr lang="en-US" dirty="0" smtClean="0"/>
              <a:t>What is a programing platform?</a:t>
            </a:r>
          </a:p>
          <a:p>
            <a:r>
              <a:rPr lang="en-US" dirty="0" smtClean="0"/>
              <a:t>Java platforms: SE, EE, ME, FX, Card</a:t>
            </a:r>
          </a:p>
          <a:p>
            <a:pPr lvl="1"/>
            <a:r>
              <a:rPr lang="en-US" dirty="0" smtClean="0"/>
              <a:t>What is it and why we need many?</a:t>
            </a:r>
          </a:p>
          <a:p>
            <a:pPr lvl="1"/>
            <a:r>
              <a:rPr lang="en-US" dirty="0" smtClean="0"/>
              <a:t>How are they different?</a:t>
            </a:r>
          </a:p>
          <a:p>
            <a:r>
              <a:rPr lang="en-US" dirty="0" smtClean="0"/>
              <a:t>Java Standard Edition (Java SE) - introduction</a:t>
            </a:r>
          </a:p>
          <a:p>
            <a:pPr lvl="1"/>
            <a:r>
              <a:rPr lang="en-US" dirty="0" smtClean="0"/>
              <a:t>What is JDK (Java Development Kit)?</a:t>
            </a:r>
          </a:p>
          <a:p>
            <a:pPr lvl="1"/>
            <a:r>
              <a:rPr lang="en-US" dirty="0" smtClean="0"/>
              <a:t>What does JDK consist of?</a:t>
            </a:r>
          </a:p>
          <a:p>
            <a:r>
              <a:rPr lang="en-US" dirty="0" smtClean="0"/>
              <a:t>Java Enterprise Edition (Java EE) - introduction</a:t>
            </a:r>
          </a:p>
          <a:p>
            <a:pPr lvl="1"/>
            <a:r>
              <a:rPr lang="en-US" dirty="0" smtClean="0"/>
              <a:t>What is an enterprise application?</a:t>
            </a:r>
          </a:p>
          <a:p>
            <a:pPr lvl="1"/>
            <a:r>
              <a:rPr lang="en-US" dirty="0" smtClean="0"/>
              <a:t>3-tier architecture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Jave</a:t>
            </a:r>
            <a:r>
              <a:rPr lang="en-US" dirty="0" smtClean="0"/>
              <a:t> EE?</a:t>
            </a:r>
          </a:p>
          <a:p>
            <a:r>
              <a:rPr lang="en-US" dirty="0" smtClean="0"/>
              <a:t>Java certification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2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5989" y="20690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 EE </a:t>
            </a:r>
            <a:r>
              <a:rPr lang="en-US" dirty="0" smtClean="0"/>
              <a:t>~ JDK + architecture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+ framework based on spec</a:t>
            </a:r>
            <a:endParaRPr lang="en-US" dirty="0"/>
          </a:p>
        </p:txBody>
      </p:sp>
      <p:pic>
        <p:nvPicPr>
          <p:cNvPr id="5122" name="Picture 2" descr="Image result for java 8 ee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89" y="3425065"/>
            <a:ext cx="3340917" cy="34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java 8 ee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17" y="1329564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ava 8 ee architecture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1" y="2173966"/>
            <a:ext cx="4315044" cy="29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2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va e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7" y="148568"/>
            <a:ext cx="103917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2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761" y="228490"/>
            <a:ext cx="10515600" cy="1325563"/>
          </a:xfrm>
        </p:spPr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88" y="1195279"/>
            <a:ext cx="7164175" cy="54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j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1" y="1459678"/>
            <a:ext cx="42862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1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– Maven project structure</a:t>
            </a:r>
            <a:endParaRPr lang="en-US" dirty="0"/>
          </a:p>
        </p:txBody>
      </p:sp>
      <p:pic>
        <p:nvPicPr>
          <p:cNvPr id="2050" name="Picture 2" descr="Image result for maven java ee arche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7" y="1690688"/>
            <a:ext cx="31623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ven java ee archety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49" y="1690688"/>
            <a:ext cx="4664946" cy="32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4456" y="5363645"/>
            <a:ext cx="4097275" cy="923281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archetype:generate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project-packaging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project-name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DarchetypeArtifactId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maven-archetype-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DinteractiveMode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8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1" y="2121119"/>
            <a:ext cx="5267325" cy="3771900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830317" y="819807"/>
            <a:ext cx="626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Java EE – Standard Development Kit (SDK)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95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e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57" y="822435"/>
            <a:ext cx="79343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8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Difference between Java SE and Java EE</a:t>
            </a:r>
          </a:p>
          <a:p>
            <a:pPr>
              <a:buFontTx/>
              <a:buChar char="-"/>
            </a:pPr>
            <a:r>
              <a:rPr lang="en-US" dirty="0" smtClean="0"/>
              <a:t>Difference between JRE and JDK</a:t>
            </a:r>
          </a:p>
          <a:p>
            <a:pPr>
              <a:buFontTx/>
              <a:buChar char="-"/>
            </a:pPr>
            <a:r>
              <a:rPr lang="en-US" dirty="0" smtClean="0"/>
              <a:t>Components of JRE and JDK</a:t>
            </a:r>
          </a:p>
          <a:p>
            <a:pPr>
              <a:buFontTx/>
              <a:buChar char="-"/>
            </a:pPr>
            <a:r>
              <a:rPr lang="en-US" dirty="0" smtClean="0"/>
              <a:t> 3-tier architecture</a:t>
            </a:r>
          </a:p>
          <a:p>
            <a:pPr>
              <a:buFontTx/>
              <a:buChar char="-"/>
            </a:pPr>
            <a:r>
              <a:rPr lang="en-US" dirty="0" smtClean="0"/>
              <a:t>Java EE components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JRE, JDK, SE, EE, framework, web-container, servlet, EJB (bean</a:t>
            </a:r>
            <a:r>
              <a:rPr lang="en-US" dirty="0"/>
              <a:t>), component, software </a:t>
            </a:r>
            <a:r>
              <a:rPr lang="en-US" dirty="0" smtClean="0"/>
              <a:t>architecture, scalable system, backup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58" y="-180907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0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se ee me 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24" y="1630927"/>
            <a:ext cx="7207687" cy="49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945931" y="756745"/>
            <a:ext cx="58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APIs, libraries, frameworks, standards, specifications …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1991636" y="1193836"/>
            <a:ext cx="9566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https://docs.oracle.com/javase/tutorial/extra/certification/javase-7-programmer1.html</a:t>
            </a:r>
          </a:p>
        </p:txBody>
      </p:sp>
    </p:spTree>
    <p:extLst>
      <p:ext uri="{BB962C8B-B14F-4D97-AF65-F5344CB8AC3E}">
        <p14:creationId xmlns:p14="http://schemas.microsoft.com/office/powerpoint/2010/main" val="4143809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061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1</a:t>
            </a:r>
            <a:r>
              <a:rPr lang="pl-PL" dirty="0" smtClean="0"/>
              <a:t> – jar, </a:t>
            </a:r>
            <a:r>
              <a:rPr lang="pl-PL" dirty="0" err="1" smtClean="0"/>
              <a:t>javadoc</a:t>
            </a:r>
            <a:r>
              <a:rPr lang="pl-PL" dirty="0" smtClean="0"/>
              <a:t>, </a:t>
            </a:r>
            <a:r>
              <a:rPr lang="en-US" dirty="0" smtClean="0"/>
              <a:t>arithmetic, exceptions, primitive data types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an executable jar that will implement simple calculator with operations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defined as below: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smtClean="0"/>
              <a:t> b = M + (</a:t>
            </a:r>
            <a:r>
              <a:rPr lang="en-US" dirty="0" err="1" smtClean="0"/>
              <a:t>a+b</a:t>
            </a:r>
            <a:r>
              <a:rPr lang="en-US" dirty="0" smtClean="0"/>
              <a:t>)*(2a-b)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 b = (</a:t>
            </a:r>
            <a:r>
              <a:rPr lang="en-US" dirty="0" err="1" smtClean="0"/>
              <a:t>a#b</a:t>
            </a:r>
            <a:r>
              <a:rPr lang="en-US" dirty="0" smtClean="0"/>
              <a:t>)^2 + </a:t>
            </a:r>
            <a:r>
              <a:rPr lang="en-US" dirty="0" err="1" smtClean="0"/>
              <a:t>sqrt</a:t>
            </a:r>
            <a:r>
              <a:rPr lang="en-US" dirty="0" smtClean="0"/>
              <a:t>(a^3) / abs(b) + cos(b) * </a:t>
            </a:r>
            <a:r>
              <a:rPr lang="el-GR" dirty="0" smtClean="0"/>
              <a:t>Φ</a:t>
            </a:r>
            <a:r>
              <a:rPr lang="en-US" dirty="0" smtClean="0"/>
              <a:t> - M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b = M * (</a:t>
            </a:r>
            <a:r>
              <a:rPr lang="en-US" dirty="0" err="1" smtClean="0"/>
              <a:t>a#b</a:t>
            </a:r>
            <a:r>
              <a:rPr lang="en-US" dirty="0" smtClean="0"/>
              <a:t>) – M * (</a:t>
            </a:r>
            <a:r>
              <a:rPr lang="en-US" dirty="0" err="1" smtClean="0"/>
              <a:t>a@b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here: a – number of type </a:t>
            </a:r>
            <a:r>
              <a:rPr lang="en-US" dirty="0" err="1" smtClean="0"/>
              <a:t>int</a:t>
            </a:r>
            <a:r>
              <a:rPr lang="en-US" dirty="0" smtClean="0"/>
              <a:t>, b – number of type double, </a:t>
            </a:r>
            <a:r>
              <a:rPr lang="el-GR" dirty="0" smtClean="0"/>
              <a:t>Φ</a:t>
            </a:r>
            <a:r>
              <a:rPr lang="en-US" dirty="0" smtClean="0"/>
              <a:t> (phi)</a:t>
            </a:r>
            <a:r>
              <a:rPr lang="el-GR" dirty="0" smtClean="0"/>
              <a:t> </a:t>
            </a:r>
            <a:r>
              <a:rPr lang="en-US" dirty="0" smtClean="0"/>
              <a:t>- constant equal to</a:t>
            </a:r>
            <a:r>
              <a:rPr lang="el-GR" dirty="0" smtClean="0"/>
              <a:t> 1.618033988749895</a:t>
            </a:r>
            <a:r>
              <a:rPr lang="en-US" dirty="0" smtClean="0"/>
              <a:t>, M (scale factor) – number of type short.</a:t>
            </a:r>
          </a:p>
          <a:p>
            <a:pPr marL="0" indent="0">
              <a:buNone/>
            </a:pPr>
            <a:r>
              <a:rPr lang="en-US" i="1" dirty="0" smtClean="0"/>
              <a:t>Note</a:t>
            </a:r>
            <a:r>
              <a:rPr lang="en-US" dirty="0" smtClean="0"/>
              <a:t>: Variables a, </a:t>
            </a:r>
            <a:r>
              <a:rPr lang="en-US" dirty="0"/>
              <a:t>b</a:t>
            </a:r>
            <a:r>
              <a:rPr lang="en-US" dirty="0" smtClean="0"/>
              <a:t> and M (optional, default value = 1) should be passed to program as command line arguments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pl-PL" dirty="0" smtClean="0"/>
              <a:t>A</a:t>
            </a:r>
            <a:r>
              <a:rPr lang="en-US" dirty="0" err="1" smtClean="0"/>
              <a:t>nnotate</a:t>
            </a:r>
            <a:r>
              <a:rPr lang="en-US" dirty="0" smtClean="0"/>
              <a:t>  class, methods, constant</a:t>
            </a:r>
            <a:r>
              <a:rPr lang="pl-PL" dirty="0" smtClean="0"/>
              <a:t>s</a:t>
            </a:r>
            <a:r>
              <a:rPr lang="en-US" dirty="0" smtClean="0"/>
              <a:t>, constructor</a:t>
            </a:r>
            <a:r>
              <a:rPr lang="pl-PL" dirty="0" smtClean="0"/>
              <a:t>s</a:t>
            </a:r>
            <a:r>
              <a:rPr lang="en-US" dirty="0" smtClean="0"/>
              <a:t>, class field</a:t>
            </a:r>
            <a:r>
              <a:rPr lang="pl-PL" dirty="0" smtClean="0"/>
              <a:t>s</a:t>
            </a:r>
            <a:endParaRPr lang="en-US" dirty="0" smtClean="0"/>
          </a:p>
          <a:p>
            <a:r>
              <a:rPr lang="en-US" dirty="0" smtClean="0"/>
              <a:t>Generate API for your calculator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8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061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r>
              <a:rPr lang="pl-PL" dirty="0" smtClean="0"/>
              <a:t> – </a:t>
            </a:r>
            <a:r>
              <a:rPr lang="en-US" dirty="0" smtClean="0"/>
              <a:t>arrays</a:t>
            </a:r>
            <a:r>
              <a:rPr lang="pl-PL" dirty="0" smtClean="0"/>
              <a:t>, bit op., STDIN/STDOUT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array of length specified by user (STDIN) containing random integer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index of element is divisible by 3, then replace this element with: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 * 2^index_of_element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10</a:t>
            </a:r>
            <a:r>
              <a:rPr lang="en-US" baseline="30000" dirty="0" smtClean="0"/>
              <a:t>th</a:t>
            </a:r>
            <a:r>
              <a:rPr lang="en-US" dirty="0" smtClean="0"/>
              <a:t> element of array should be incremented.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3</a:t>
            </a:r>
            <a:r>
              <a:rPr lang="en-US" baseline="30000" dirty="0" smtClean="0"/>
              <a:t>rd</a:t>
            </a:r>
            <a:r>
              <a:rPr lang="en-US" dirty="0" smtClean="0"/>
              <a:t> element should be divided by -3.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sum of all elements that: -20 &lt; value &lt; 20.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out result on STDOUT.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V</a:t>
            </a:r>
            <a:r>
              <a:rPr lang="pl-PL" dirty="0" smtClean="0"/>
              <a:t>irtual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achine (JVM)</a:t>
            </a:r>
            <a:endParaRPr lang="en-US" dirty="0"/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45" y="1463040"/>
            <a:ext cx="5334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0" y="2303867"/>
            <a:ext cx="5044439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732270" y="5246370"/>
            <a:ext cx="5006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$JAVA_HOME/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javaw</a:t>
            </a:r>
            <a:endParaRPr lang="pl-PL" b="1" dirty="0" smtClean="0">
              <a:solidFill>
                <a:srgbClr val="FF0000"/>
              </a:solidFill>
            </a:endParaRP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! Class loader principle: load first in class path</a:t>
            </a:r>
            <a:endParaRPr lang="pl-PL" b="1" dirty="0">
              <a:solidFill>
                <a:srgbClr val="FF0000"/>
              </a:solidFill>
            </a:endParaRPr>
          </a:p>
          <a:p>
            <a:endParaRPr lang="pl-PL" dirty="0"/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5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061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r>
              <a:rPr lang="pl-PL" dirty="0" smtClean="0"/>
              <a:t> – </a:t>
            </a:r>
            <a:r>
              <a:rPr lang="en-US" dirty="0" smtClean="0"/>
              <a:t>array, </a:t>
            </a:r>
            <a:r>
              <a:rPr lang="pl-PL" dirty="0" err="1" smtClean="0"/>
              <a:t>Strin</a:t>
            </a:r>
            <a:r>
              <a:rPr lang="en-US" dirty="0" smtClean="0"/>
              <a:t>g, loop, optimization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will answer if a given number is a palindrome. Examples of palindrome: 1221, 134431, 9985899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automata that will answer if a given word has been generated by given grammar:</a:t>
            </a:r>
          </a:p>
          <a:p>
            <a:pPr marL="1371600" lvl="3" indent="0">
              <a:buNone/>
            </a:pPr>
            <a:r>
              <a:rPr lang="en-US" dirty="0" smtClean="0"/>
              <a:t>S -&gt; </a:t>
            </a:r>
            <a:r>
              <a:rPr lang="en-US" dirty="0" err="1" smtClean="0"/>
              <a:t>abAS</a:t>
            </a:r>
            <a:r>
              <a:rPr lang="en-US" dirty="0" smtClean="0"/>
              <a:t> | aa</a:t>
            </a:r>
          </a:p>
          <a:p>
            <a:pPr marL="1371600" lvl="3" indent="0">
              <a:buNone/>
            </a:pPr>
            <a:r>
              <a:rPr lang="en-US" dirty="0" smtClean="0"/>
              <a:t>A -&gt; </a:t>
            </a:r>
            <a:r>
              <a:rPr lang="en-US" dirty="0" err="1" smtClean="0"/>
              <a:t>cAd</a:t>
            </a:r>
            <a:r>
              <a:rPr lang="en-US" dirty="0" smtClean="0"/>
              <a:t> |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Write a program that will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2D array with sequence of natural numbers in whirlpool-like way.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answer if given string is a substring of another string.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find first 1000 primary numbers.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061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4 – comparable, graph, traversal, Map, Date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insertion-sort algorithm that will work for objects of type Person(String name, </a:t>
            </a:r>
            <a:r>
              <a:rPr lang="en-US" dirty="0" err="1" smtClean="0"/>
              <a:t>int</a:t>
            </a:r>
            <a:r>
              <a:rPr lang="en-US" dirty="0" smtClean="0"/>
              <a:t> age). Sort by name </a:t>
            </a:r>
            <a:r>
              <a:rPr lang="en-US" dirty="0" err="1" smtClean="0"/>
              <a:t>asc</a:t>
            </a:r>
            <a:r>
              <a:rPr lang="en-US" dirty="0" smtClean="0"/>
              <a:t>, age </a:t>
            </a:r>
            <a:r>
              <a:rPr lang="en-US" dirty="0" err="1" smtClean="0"/>
              <a:t>desc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will build bi-directional binary tree using pointers/references and Node structure. (1</a:t>
            </a:r>
            <a:r>
              <a:rPr lang="en-US" baseline="30000" dirty="0" smtClean="0"/>
              <a:t>st</a:t>
            </a:r>
            <a:r>
              <a:rPr lang="en-US" dirty="0" smtClean="0"/>
              <a:t> level: 1, 2</a:t>
            </a:r>
            <a:r>
              <a:rPr lang="en-US" baseline="30000" dirty="0" smtClean="0"/>
              <a:t>nd</a:t>
            </a:r>
            <a:r>
              <a:rPr lang="en-US" dirty="0" smtClean="0"/>
              <a:t>: 2,3,4,5, etc.) up to 4</a:t>
            </a:r>
            <a:r>
              <a:rPr lang="en-US" baseline="30000" dirty="0" smtClean="0"/>
              <a:t>th</a:t>
            </a:r>
            <a:r>
              <a:rPr lang="en-US" dirty="0" smtClean="0"/>
              <a:t> level. Implement also pre-, in-, post-order traversal displaying tree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count occurrences of words in a given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for given date-time will return the same date-time in 3 different time zones expressed in ISO standard. Store result in properties file where key is time-zone code and value is calculated date-time.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27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061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Reflexion</a:t>
            </a:r>
            <a:r>
              <a:rPr lang="en-US" dirty="0" smtClean="0"/>
              <a:t>, </a:t>
            </a:r>
            <a:r>
              <a:rPr lang="en-US" dirty="0" err="1" smtClean="0"/>
              <a:t>polimorhism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, grouping by key (</a:t>
            </a:r>
            <a:r>
              <a:rPr lang="en-US" dirty="0" err="1" smtClean="0"/>
              <a:t>hashCode</a:t>
            </a:r>
            <a:r>
              <a:rPr lang="en-US" dirty="0" smtClean="0"/>
              <a:t>, equals), interface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creates an object of class which name has been passed to program by user. Object should be one of: Cat, Dog, Duck. All classes should implement the same interface Animal { void voice() }; voice – should imitate proper sound (print)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Trade (identified by id and source) is a sequence of monetary transfers called postings. Postings are generated by company (identified by code) that operates in one country. Each posting has: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amount expressed in local and transaction currency,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account on which it has been booked,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unctional area code (one of: A, B, C, 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given exchange rate table (any currency -&gt; USD) calculate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amount in TC.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postings by trade, functional area code and local currency. For each group calculate sum of amount in LC.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8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061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– Loops, if, recursion, wrapper class, Collections, Maps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calculate n-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element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Fibbonaci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defined as follows: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f(0) = 0, f(1) = 1, f(n+2) = f(n+1) + f(n)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recursion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recursion + dynamic programing technique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recursion to iterative algorithm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find in 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ndex of element with min value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rithmetic average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middle element (1-  in sense of value, 2 – in sense of index)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umber of unique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ndex of element which value &gt; sum of all previous (in sense of index)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ardinality map (value -&gt; number of occurrences of this value)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– Stack, </a:t>
            </a:r>
            <a:r>
              <a:rPr lang="en-US" dirty="0" err="1" smtClean="0"/>
              <a:t>PriorityQueue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, ellipse,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program that will transform arithmetic expression containing symbols: a, b, +, -, (, ) into Reverse Polish Notation (RPN). Use Stack.</a:t>
            </a:r>
          </a:p>
          <a:p>
            <a:r>
              <a:rPr lang="en-US" dirty="0" smtClean="0"/>
              <a:t>Write a program that will return list of 5 greatest elements in a collection of </a:t>
            </a:r>
            <a:r>
              <a:rPr lang="en-US" dirty="0" err="1" smtClean="0"/>
              <a:t>BigDecimals</a:t>
            </a:r>
            <a:r>
              <a:rPr lang="en-US" dirty="0" smtClean="0"/>
              <a:t>. Use </a:t>
            </a:r>
            <a:r>
              <a:rPr lang="en-US" dirty="0" err="1" smtClean="0"/>
              <a:t>PriorityQueue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a program that will concatenate n Lists containing String objects. Use ellipse to define formal argument for method.</a:t>
            </a:r>
          </a:p>
          <a:p>
            <a:r>
              <a:rPr lang="en-US" dirty="0" smtClean="0"/>
              <a:t>Write a program that will filter from List containing Strings only these elements that match any of bellow patterns: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from “S” or “s”; next contains max 10 digits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only small letters from a-d or g-z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from “d” and ends with “r” or contains at lest 5 letters “D” </a:t>
            </a:r>
          </a:p>
          <a:p>
            <a:r>
              <a:rPr lang="en-US" dirty="0" smtClean="0"/>
              <a:t>Write a program that in a given text will replace all multi-spaces with single-space.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70120" y="184943"/>
            <a:ext cx="10515600" cy="1325563"/>
          </a:xfrm>
        </p:spPr>
        <p:txBody>
          <a:bodyPr/>
          <a:lstStyle/>
          <a:p>
            <a:r>
              <a:rPr lang="pl-PL" dirty="0" smtClean="0"/>
              <a:t>JVM </a:t>
            </a:r>
            <a:r>
              <a:rPr lang="pl-PL" dirty="0" err="1" smtClean="0"/>
              <a:t>memory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67" y="1165300"/>
            <a:ext cx="9667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m</a:t>
            </a:r>
            <a:r>
              <a:rPr lang="en-US" dirty="0" smtClean="0"/>
              <a:t>ain components of JVM</a:t>
            </a:r>
          </a:p>
          <a:p>
            <a:pPr>
              <a:buFontTx/>
              <a:buChar char="-"/>
            </a:pPr>
            <a:r>
              <a:rPr lang="en-US" dirty="0" smtClean="0"/>
              <a:t>types/categories of memory present in JVM</a:t>
            </a:r>
          </a:p>
          <a:p>
            <a:pPr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ifference between thread and process and memory areas they use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</a:t>
            </a:r>
            <a:r>
              <a:rPr lang="en-US" dirty="0" err="1" smtClean="0"/>
              <a:t>jvm</a:t>
            </a:r>
            <a:r>
              <a:rPr lang="pl-PL" dirty="0" smtClean="0"/>
              <a:t>, </a:t>
            </a:r>
            <a:r>
              <a:rPr lang="en-US" dirty="0" smtClean="0"/>
              <a:t>class loader, thread, process, processor register, garbage collector, process</a:t>
            </a:r>
            <a:r>
              <a:rPr lang="pl-PL" dirty="0" smtClean="0"/>
              <a:t> </a:t>
            </a:r>
            <a:r>
              <a:rPr lang="en-US" dirty="0" smtClean="0"/>
              <a:t>heap</a:t>
            </a:r>
            <a:r>
              <a:rPr lang="pl-PL" dirty="0" smtClean="0"/>
              <a:t>, </a:t>
            </a:r>
            <a:r>
              <a:rPr lang="en-US" dirty="0" smtClean="0"/>
              <a:t>thread stack</a:t>
            </a:r>
            <a:r>
              <a:rPr lang="pl-PL" dirty="0" smtClean="0"/>
              <a:t>, </a:t>
            </a:r>
            <a:r>
              <a:rPr lang="en-US" dirty="0" smtClean="0"/>
              <a:t>native method, JIT (just in-time)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57" y="61673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err="1" smtClean="0"/>
              <a:t>chive</a:t>
            </a:r>
            <a:r>
              <a:rPr lang="en-US" dirty="0" smtClean="0"/>
              <a:t> (JAR)</a:t>
            </a:r>
            <a:endParaRPr lang="en-US" dirty="0"/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70" y="617374"/>
            <a:ext cx="1223430" cy="12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04800" y="6065198"/>
            <a:ext cx="8703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documentation:   http</a:t>
            </a:r>
            <a:r>
              <a:rPr lang="en-US" dirty="0"/>
              <a:t>://docs.oracle.com/javase/tutorial/deployment/jar/</a:t>
            </a:r>
          </a:p>
          <a:p>
            <a:r>
              <a:rPr lang="en-US" dirty="0" smtClean="0"/>
              <a:t>Specification:                 http</a:t>
            </a:r>
            <a:r>
              <a:rPr lang="en-US" dirty="0"/>
              <a:t>://</a:t>
            </a:r>
            <a:r>
              <a:rPr lang="en-US" dirty="0" smtClean="0"/>
              <a:t>docs.oracle.com/javase/8/docs/technotes/guides/jar/jar.html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89390668"/>
              </p:ext>
            </p:extLst>
          </p:nvPr>
        </p:nvGraphicFramePr>
        <p:xfrm>
          <a:off x="662152" y="962108"/>
          <a:ext cx="8346602" cy="234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945930" y="3000780"/>
            <a:ext cx="83685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Jar tool: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$JAVA_HOME/bin/jar</a:t>
            </a:r>
          </a:p>
          <a:p>
            <a:endParaRPr lang="en-US" b="1" dirty="0" smtClean="0"/>
          </a:p>
          <a:p>
            <a:r>
              <a:rPr lang="en-US" dirty="0"/>
              <a:t>Usage: </a:t>
            </a:r>
            <a:r>
              <a:rPr lang="en-US" b="1" dirty="0"/>
              <a:t>jar</a:t>
            </a:r>
            <a:r>
              <a:rPr lang="en-US" dirty="0"/>
              <a:t> {</a:t>
            </a:r>
            <a:r>
              <a:rPr lang="en-US" dirty="0" err="1"/>
              <a:t>ctxui</a:t>
            </a:r>
            <a:r>
              <a:rPr lang="en-US" dirty="0"/>
              <a:t>}[vfmn0PMe] [</a:t>
            </a:r>
            <a:r>
              <a:rPr lang="en-US" dirty="0">
                <a:solidFill>
                  <a:srgbClr val="00B050"/>
                </a:solidFill>
              </a:rPr>
              <a:t>jar-file</a:t>
            </a:r>
            <a:r>
              <a:rPr lang="en-US" dirty="0"/>
              <a:t>] [manifest-file] [entry-point] [-C </a:t>
            </a:r>
            <a:r>
              <a:rPr lang="en-US" dirty="0" err="1"/>
              <a:t>dir</a:t>
            </a:r>
            <a:r>
              <a:rPr lang="en-US" dirty="0"/>
              <a:t>] </a:t>
            </a:r>
            <a:r>
              <a:rPr lang="en-US" dirty="0">
                <a:solidFill>
                  <a:srgbClr val="00B0F0"/>
                </a:solidFill>
              </a:rPr>
              <a:t>files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...</a:t>
            </a:r>
          </a:p>
          <a:p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x =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tract, v =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erbose, f – output to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ile (by default STDOUT), e –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ntry point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jar</a:t>
            </a:r>
            <a:r>
              <a:rPr lang="en-US" dirty="0"/>
              <a:t> -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myJar.jar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Hello.class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68" y="4764143"/>
            <a:ext cx="6978870" cy="65237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703" y="4283417"/>
            <a:ext cx="3676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cutable JAR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Add to manifest file key-value: </a:t>
            </a:r>
            <a:r>
              <a:rPr lang="en-US" b="1" dirty="0" smtClean="0"/>
              <a:t>Main-Class: &lt;package&gt;.&lt;class name&gt;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Executable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javac</a:t>
            </a:r>
            <a:r>
              <a:rPr lang="en-US" b="1" dirty="0"/>
              <a:t> </a:t>
            </a:r>
            <a:r>
              <a:rPr lang="en-US" b="1" dirty="0" smtClean="0"/>
              <a:t>  -</a:t>
            </a:r>
            <a:r>
              <a:rPr lang="en-US" b="1" dirty="0"/>
              <a:t>d . </a:t>
            </a:r>
            <a:r>
              <a:rPr lang="en-US" b="1" dirty="0" smtClean="0"/>
              <a:t> Hello.java</a:t>
            </a:r>
          </a:p>
          <a:p>
            <a:pPr marL="0" indent="0">
              <a:buNone/>
            </a:pPr>
            <a:r>
              <a:rPr lang="pt-BR" b="1" dirty="0"/>
              <a:t>jar </a:t>
            </a:r>
            <a:r>
              <a:rPr lang="pt-BR" b="1" dirty="0" smtClean="0"/>
              <a:t> -</a:t>
            </a:r>
            <a:r>
              <a:rPr lang="pt-BR" b="1" dirty="0"/>
              <a:t>cfe </a:t>
            </a:r>
            <a:r>
              <a:rPr lang="pt-BR" b="1" dirty="0" smtClean="0"/>
              <a:t> App.jar  com.test.Hello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/>
              <a:t>jar </a:t>
            </a:r>
            <a:r>
              <a:rPr lang="en-US" b="1" dirty="0" smtClean="0"/>
              <a:t> App.jar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Not executable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jar </a:t>
            </a:r>
            <a:r>
              <a:rPr lang="en-US" b="1" dirty="0" smtClean="0"/>
              <a:t> -</a:t>
            </a:r>
            <a:r>
              <a:rPr lang="en-US" b="1" dirty="0" err="1"/>
              <a:t>cf</a:t>
            </a:r>
            <a:r>
              <a:rPr lang="en-US" b="1" dirty="0"/>
              <a:t> </a:t>
            </a:r>
            <a:r>
              <a:rPr lang="en-US" b="1" dirty="0" smtClean="0"/>
              <a:t> AppNotExe.jar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b="1" dirty="0" smtClean="0"/>
              <a:t> AppNotExe.jar  </a:t>
            </a:r>
            <a:r>
              <a:rPr lang="en-US" b="1" dirty="0" err="1" smtClean="0"/>
              <a:t>com.test.Hello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281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675"/>
            <a:ext cx="7915275" cy="3743325"/>
          </a:xfrm>
          <a:prstGeom prst="rect">
            <a:avLst/>
          </a:prstGeom>
        </p:spPr>
      </p:pic>
      <p:pic>
        <p:nvPicPr>
          <p:cNvPr id="5122" name="Picture 2" descr="Image result for application programming interface defi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47" y="1396701"/>
            <a:ext cx="5748456" cy="201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85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8807" y="249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189990" y="627910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$JAVA_HOME/</a:t>
            </a:r>
            <a:r>
              <a:rPr lang="en-US" b="1" dirty="0" err="1" smtClean="0"/>
              <a:t>jre</a:t>
            </a:r>
            <a:r>
              <a:rPr lang="en-US" b="1" dirty="0" smtClean="0"/>
              <a:t>/lib/</a:t>
            </a:r>
            <a:r>
              <a:rPr lang="en-US" b="1" dirty="0" smtClean="0">
                <a:solidFill>
                  <a:srgbClr val="FF0000"/>
                </a:solidFill>
              </a:rPr>
              <a:t>rt.jar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11" y="1134842"/>
            <a:ext cx="4669155" cy="501813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" y="1680342"/>
            <a:ext cx="6410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851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1649</Words>
  <Application>Microsoft Office PowerPoint</Application>
  <PresentationFormat>Panoramiczny</PresentationFormat>
  <Paragraphs>220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Motyw pakietu Office</vt:lpstr>
      <vt:lpstr>Wprowadzenie do platformy JAVA   2. JAVA as a programming platform</vt:lpstr>
      <vt:lpstr>Agenda</vt:lpstr>
      <vt:lpstr>Java Virtual Machine (JVM)</vt:lpstr>
      <vt:lpstr>JVM memory</vt:lpstr>
      <vt:lpstr>Prezentacja programu PowerPoint</vt:lpstr>
      <vt:lpstr>Java ARchive (JAR)</vt:lpstr>
      <vt:lpstr>Executable JAR</vt:lpstr>
      <vt:lpstr>Application Programming Interface (API)</vt:lpstr>
      <vt:lpstr>Application Programming Interface (API)</vt:lpstr>
      <vt:lpstr>Prezentacja programu PowerPoint</vt:lpstr>
      <vt:lpstr>JavaDoc(umentation)</vt:lpstr>
      <vt:lpstr>Prezentacja programu PowerPoint</vt:lpstr>
      <vt:lpstr>Programing platform</vt:lpstr>
      <vt:lpstr>JAVA platforms</vt:lpstr>
      <vt:lpstr>Prezentacja programu PowerPoint</vt:lpstr>
      <vt:lpstr>Java SE ~ JDK</vt:lpstr>
      <vt:lpstr>Java SE – Maven project structure</vt:lpstr>
      <vt:lpstr>Enterprise application</vt:lpstr>
      <vt:lpstr>Client-Server 3/multi-tier architecture</vt:lpstr>
      <vt:lpstr>Java EE ~ JDK + architecture   + framework based on spec</vt:lpstr>
      <vt:lpstr>Prezentacja programu PowerPoint</vt:lpstr>
      <vt:lpstr>Application framework</vt:lpstr>
      <vt:lpstr>Java EE – Maven project structure</vt:lpstr>
      <vt:lpstr>Prezentacja programu PowerPoint</vt:lpstr>
      <vt:lpstr>Prezentacja programu PowerPoint</vt:lpstr>
      <vt:lpstr>Prezentacja programu PowerPoint</vt:lpstr>
      <vt:lpstr>Prezentacja programu PowerPoint</vt:lpstr>
      <vt:lpstr>Exercise 1 – jar, javadoc, arithmetic, exceptions, primitive data types</vt:lpstr>
      <vt:lpstr>Exercise 2 – arrays, bit op., STDIN/STDOUT</vt:lpstr>
      <vt:lpstr>Exercise 3 – array, String, loop, optimization</vt:lpstr>
      <vt:lpstr>Exercise 4 – comparable, graph, traversal, Map, Date</vt:lpstr>
      <vt:lpstr>Exercise 5 – Reflexion, polimorhism, enum, grouping by key (hashCode, equals), interface</vt:lpstr>
      <vt:lpstr>Exercise 6 – Loops, if, recursion, wrapper class, Collections, Maps</vt:lpstr>
      <vt:lpstr>Exercise 7 – Stack, PriorityQueue, LinkedList, ellipse, Regexp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platformy  JAVA</dc:title>
  <dc:creator>death</dc:creator>
  <cp:lastModifiedBy>death</cp:lastModifiedBy>
  <cp:revision>569</cp:revision>
  <dcterms:created xsi:type="dcterms:W3CDTF">2016-10-20T17:19:03Z</dcterms:created>
  <dcterms:modified xsi:type="dcterms:W3CDTF">2016-11-01T23:14:49Z</dcterms:modified>
</cp:coreProperties>
</file>