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 bookmarkIdSeed="2">
  <p:sldMasterIdLst>
    <p:sldMasterId id="2147483662" r:id="rId1"/>
  </p:sldMasterIdLst>
  <p:notesMasterIdLst>
    <p:notesMasterId r:id="rId19"/>
  </p:notesMasterIdLst>
  <p:sldIdLst>
    <p:sldId id="258" r:id="rId2"/>
    <p:sldId id="292" r:id="rId3"/>
    <p:sldId id="331" r:id="rId4"/>
    <p:sldId id="332" r:id="rId5"/>
    <p:sldId id="334" r:id="rId6"/>
    <p:sldId id="339" r:id="rId7"/>
    <p:sldId id="340" r:id="rId8"/>
    <p:sldId id="338" r:id="rId9"/>
    <p:sldId id="337" r:id="rId10"/>
    <p:sldId id="335" r:id="rId11"/>
    <p:sldId id="333" r:id="rId12"/>
    <p:sldId id="336" r:id="rId13"/>
    <p:sldId id="342" r:id="rId14"/>
    <p:sldId id="341" r:id="rId15"/>
    <p:sldId id="344" r:id="rId16"/>
    <p:sldId id="345" r:id="rId17"/>
    <p:sldId id="343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kcja domyślna" id="{D9DA14F9-88ED-4510-A5A3-A338B1412121}">
          <p14:sldIdLst>
            <p14:sldId id="258"/>
            <p14:sldId id="292"/>
            <p14:sldId id="331"/>
            <p14:sldId id="332"/>
            <p14:sldId id="334"/>
            <p14:sldId id="339"/>
            <p14:sldId id="340"/>
            <p14:sldId id="338"/>
            <p14:sldId id="337"/>
            <p14:sldId id="335"/>
            <p14:sldId id="333"/>
            <p14:sldId id="336"/>
            <p14:sldId id="342"/>
            <p14:sldId id="341"/>
            <p14:sldId id="344"/>
            <p14:sldId id="345"/>
            <p14:sldId id="343"/>
          </p14:sldIdLst>
        </p14:section>
        <p14:section name="Sekcja bez tytułu" id="{1170C786-C8BF-4C47-A210-9EA84EE804C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737"/>
  </p:normalViewPr>
  <p:slideViewPr>
    <p:cSldViewPr>
      <p:cViewPr varScale="1">
        <p:scale>
          <a:sx n="86" d="100"/>
          <a:sy n="86" d="100"/>
        </p:scale>
        <p:origin x="708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78EF24-5767-4CCD-8F3D-27A017E436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73CB195-EB75-4417-9C8F-F9AB6A22DCD4}">
      <dgm:prSet phldrT="[Tekst]"/>
      <dgm:spPr/>
      <dgm:t>
        <a:bodyPr/>
        <a:lstStyle/>
        <a:p>
          <a:r>
            <a:rPr lang="pl-PL" dirty="0" smtClean="0"/>
            <a:t>CVS </a:t>
          </a:r>
        </a:p>
        <a:p>
          <a:r>
            <a:rPr lang="pl-PL" dirty="0" smtClean="0"/>
            <a:t>(</a:t>
          </a:r>
          <a:r>
            <a:rPr lang="pl-PL" dirty="0" err="1" smtClean="0"/>
            <a:t>Concurrent</a:t>
          </a:r>
          <a:r>
            <a:rPr lang="pl-PL" dirty="0" smtClean="0"/>
            <a:t> </a:t>
          </a:r>
          <a:r>
            <a:rPr lang="pl-PL" dirty="0" err="1" smtClean="0"/>
            <a:t>Versions</a:t>
          </a:r>
          <a:r>
            <a:rPr lang="pl-PL" dirty="0" smtClean="0"/>
            <a:t> System)</a:t>
          </a:r>
          <a:endParaRPr lang="pl-PL" dirty="0"/>
        </a:p>
      </dgm:t>
    </dgm:pt>
    <dgm:pt modelId="{62514A42-3A0E-4D62-947D-1BA39C62D190}" type="parTrans" cxnId="{D0DF79F7-0826-43A1-A996-AA02830F859C}">
      <dgm:prSet/>
      <dgm:spPr/>
      <dgm:t>
        <a:bodyPr/>
        <a:lstStyle/>
        <a:p>
          <a:endParaRPr lang="pl-PL"/>
        </a:p>
      </dgm:t>
    </dgm:pt>
    <dgm:pt modelId="{5EE9589A-7D4A-400C-B4C7-2796FBB219D6}" type="sibTrans" cxnId="{D0DF79F7-0826-43A1-A996-AA02830F859C}">
      <dgm:prSet/>
      <dgm:spPr/>
      <dgm:t>
        <a:bodyPr/>
        <a:lstStyle/>
        <a:p>
          <a:endParaRPr lang="pl-PL"/>
        </a:p>
      </dgm:t>
    </dgm:pt>
    <dgm:pt modelId="{06BE514A-B6D6-4781-BB84-A6951BF1EA63}">
      <dgm:prSet phldrT="[Tekst]"/>
      <dgm:spPr/>
      <dgm:t>
        <a:bodyPr/>
        <a:lstStyle/>
        <a:p>
          <a:r>
            <a:rPr lang="pl-PL" dirty="0" smtClean="0"/>
            <a:t>Git </a:t>
          </a:r>
          <a:endParaRPr lang="pl-PL" dirty="0"/>
        </a:p>
      </dgm:t>
    </dgm:pt>
    <dgm:pt modelId="{6BF4FF60-CD7A-423A-A01F-29CE941B00BF}" type="parTrans" cxnId="{3C85F6D7-3793-4FB8-B148-616512E3199E}">
      <dgm:prSet/>
      <dgm:spPr/>
      <dgm:t>
        <a:bodyPr/>
        <a:lstStyle/>
        <a:p>
          <a:endParaRPr lang="pl-PL"/>
        </a:p>
      </dgm:t>
    </dgm:pt>
    <dgm:pt modelId="{B353C8F9-CD6F-443E-BD86-7622BD35EC3E}" type="sibTrans" cxnId="{3C85F6D7-3793-4FB8-B148-616512E3199E}">
      <dgm:prSet/>
      <dgm:spPr/>
      <dgm:t>
        <a:bodyPr/>
        <a:lstStyle/>
        <a:p>
          <a:endParaRPr lang="pl-PL"/>
        </a:p>
      </dgm:t>
    </dgm:pt>
    <dgm:pt modelId="{66F679EB-F4FC-49C9-ABBF-688BB23B8483}">
      <dgm:prSet/>
      <dgm:spPr/>
      <dgm:t>
        <a:bodyPr/>
        <a:lstStyle/>
        <a:p>
          <a:r>
            <a:rPr lang="pl-PL" dirty="0" smtClean="0"/>
            <a:t>SVN  (</a:t>
          </a:r>
          <a:r>
            <a:rPr lang="pl-PL" dirty="0" err="1" smtClean="0"/>
            <a:t>Subversion</a:t>
          </a:r>
          <a:r>
            <a:rPr lang="pl-PL" dirty="0" smtClean="0"/>
            <a:t>)</a:t>
          </a:r>
        </a:p>
      </dgm:t>
    </dgm:pt>
    <dgm:pt modelId="{3D3889FD-B379-47D5-8B49-042EFF590FF4}" type="parTrans" cxnId="{E394A991-4227-4BA8-881C-54A1F1A064A7}">
      <dgm:prSet/>
      <dgm:spPr/>
      <dgm:t>
        <a:bodyPr/>
        <a:lstStyle/>
        <a:p>
          <a:endParaRPr lang="pl-PL"/>
        </a:p>
      </dgm:t>
    </dgm:pt>
    <dgm:pt modelId="{539333B6-FF0E-4A40-A521-117ECBE25A66}" type="sibTrans" cxnId="{E394A991-4227-4BA8-881C-54A1F1A064A7}">
      <dgm:prSet/>
      <dgm:spPr/>
      <dgm:t>
        <a:bodyPr/>
        <a:lstStyle/>
        <a:p>
          <a:endParaRPr lang="pl-PL"/>
        </a:p>
      </dgm:t>
    </dgm:pt>
    <dgm:pt modelId="{6D165CE1-3CA7-433D-B88B-DD61DA59A9A9}" type="pres">
      <dgm:prSet presAssocID="{9B78EF24-5767-4CCD-8F3D-27A017E43621}" presName="Name0" presStyleCnt="0">
        <dgm:presLayoutVars>
          <dgm:dir/>
          <dgm:animLvl val="lvl"/>
          <dgm:resizeHandles val="exact"/>
        </dgm:presLayoutVars>
      </dgm:prSet>
      <dgm:spPr/>
    </dgm:pt>
    <dgm:pt modelId="{85938EDA-5845-4F3B-8635-A4D45B78BCEE}" type="pres">
      <dgm:prSet presAssocID="{B73CB195-EB75-4417-9C8F-F9AB6A22DCD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5D08124-AA29-44CA-A411-805CE9D62985}" type="pres">
      <dgm:prSet presAssocID="{5EE9589A-7D4A-400C-B4C7-2796FBB219D6}" presName="parTxOnlySpace" presStyleCnt="0"/>
      <dgm:spPr/>
    </dgm:pt>
    <dgm:pt modelId="{D8606696-AD67-4887-A0BD-063083A414BF}" type="pres">
      <dgm:prSet presAssocID="{66F679EB-F4FC-49C9-ABBF-688BB23B8483}" presName="parTxOnly" presStyleLbl="node1" presStyleIdx="1" presStyleCnt="3" custScaleX="525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C6642CCA-614F-43EB-84B1-4B6A1AEB9B81}" type="pres">
      <dgm:prSet presAssocID="{539333B6-FF0E-4A40-A521-117ECBE25A66}" presName="parTxOnlySpace" presStyleCnt="0"/>
      <dgm:spPr/>
    </dgm:pt>
    <dgm:pt modelId="{423ED4CE-4BE2-4120-9960-1B5DCA5E396F}" type="pres">
      <dgm:prSet presAssocID="{06BE514A-B6D6-4781-BB84-A6951BF1EA63}" presName="parTxOnly" presStyleLbl="node1" presStyleIdx="2" presStyleCnt="3" custLinFactNeighborX="-2873" custLinFactNeighborY="3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1EECDC89-2184-4D75-9AF7-AB4593FE2DD4}" type="presOf" srcId="{9B78EF24-5767-4CCD-8F3D-27A017E43621}" destId="{6D165CE1-3CA7-433D-B88B-DD61DA59A9A9}" srcOrd="0" destOrd="0" presId="urn:microsoft.com/office/officeart/2005/8/layout/chevron1"/>
    <dgm:cxn modelId="{E394A991-4227-4BA8-881C-54A1F1A064A7}" srcId="{9B78EF24-5767-4CCD-8F3D-27A017E43621}" destId="{66F679EB-F4FC-49C9-ABBF-688BB23B8483}" srcOrd="1" destOrd="0" parTransId="{3D3889FD-B379-47D5-8B49-042EFF590FF4}" sibTransId="{539333B6-FF0E-4A40-A521-117ECBE25A66}"/>
    <dgm:cxn modelId="{F0829EDC-0BDD-4A21-96B4-DD014ECB9B13}" type="presOf" srcId="{06BE514A-B6D6-4781-BB84-A6951BF1EA63}" destId="{423ED4CE-4BE2-4120-9960-1B5DCA5E396F}" srcOrd="0" destOrd="0" presId="urn:microsoft.com/office/officeart/2005/8/layout/chevron1"/>
    <dgm:cxn modelId="{679D4E64-444A-4893-BB69-B184D2997E33}" type="presOf" srcId="{B73CB195-EB75-4417-9C8F-F9AB6A22DCD4}" destId="{85938EDA-5845-4F3B-8635-A4D45B78BCEE}" srcOrd="0" destOrd="0" presId="urn:microsoft.com/office/officeart/2005/8/layout/chevron1"/>
    <dgm:cxn modelId="{5D4BAA91-C46E-4840-85AE-0E336295CB52}" type="presOf" srcId="{66F679EB-F4FC-49C9-ABBF-688BB23B8483}" destId="{D8606696-AD67-4887-A0BD-063083A414BF}" srcOrd="0" destOrd="0" presId="urn:microsoft.com/office/officeart/2005/8/layout/chevron1"/>
    <dgm:cxn modelId="{3C85F6D7-3793-4FB8-B148-616512E3199E}" srcId="{9B78EF24-5767-4CCD-8F3D-27A017E43621}" destId="{06BE514A-B6D6-4781-BB84-A6951BF1EA63}" srcOrd="2" destOrd="0" parTransId="{6BF4FF60-CD7A-423A-A01F-29CE941B00BF}" sibTransId="{B353C8F9-CD6F-443E-BD86-7622BD35EC3E}"/>
    <dgm:cxn modelId="{D0DF79F7-0826-43A1-A996-AA02830F859C}" srcId="{9B78EF24-5767-4CCD-8F3D-27A017E43621}" destId="{B73CB195-EB75-4417-9C8F-F9AB6A22DCD4}" srcOrd="0" destOrd="0" parTransId="{62514A42-3A0E-4D62-947D-1BA39C62D190}" sibTransId="{5EE9589A-7D4A-400C-B4C7-2796FBB219D6}"/>
    <dgm:cxn modelId="{582EFD94-4000-435D-ABC3-D655E3A041A7}" type="presParOf" srcId="{6D165CE1-3CA7-433D-B88B-DD61DA59A9A9}" destId="{85938EDA-5845-4F3B-8635-A4D45B78BCEE}" srcOrd="0" destOrd="0" presId="urn:microsoft.com/office/officeart/2005/8/layout/chevron1"/>
    <dgm:cxn modelId="{8BDCFE53-460A-40DC-A4F2-8D98D27F04E2}" type="presParOf" srcId="{6D165CE1-3CA7-433D-B88B-DD61DA59A9A9}" destId="{65D08124-AA29-44CA-A411-805CE9D62985}" srcOrd="1" destOrd="0" presId="urn:microsoft.com/office/officeart/2005/8/layout/chevron1"/>
    <dgm:cxn modelId="{3BBD4A1B-BAB8-412B-A1B8-B81166915C5E}" type="presParOf" srcId="{6D165CE1-3CA7-433D-B88B-DD61DA59A9A9}" destId="{D8606696-AD67-4887-A0BD-063083A414BF}" srcOrd="2" destOrd="0" presId="urn:microsoft.com/office/officeart/2005/8/layout/chevron1"/>
    <dgm:cxn modelId="{A33604E9-0067-4525-A0CA-2EA6932B0C58}" type="presParOf" srcId="{6D165CE1-3CA7-433D-B88B-DD61DA59A9A9}" destId="{C6642CCA-614F-43EB-84B1-4B6A1AEB9B81}" srcOrd="3" destOrd="0" presId="urn:microsoft.com/office/officeart/2005/8/layout/chevron1"/>
    <dgm:cxn modelId="{09243A27-2F57-4AB1-933A-A4AA3FD5B8D5}" type="presParOf" srcId="{6D165CE1-3CA7-433D-B88B-DD61DA59A9A9}" destId="{423ED4CE-4BE2-4120-9960-1B5DCA5E396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38EDA-5845-4F3B-8635-A4D45B78BCEE}">
      <dsp:nvSpPr>
        <dsp:cNvPr id="0" name=""/>
        <dsp:cNvSpPr/>
      </dsp:nvSpPr>
      <dsp:spPr>
        <a:xfrm>
          <a:off x="4226" y="0"/>
          <a:ext cx="4795845" cy="11704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CVS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(</a:t>
          </a:r>
          <a:r>
            <a:rPr lang="pl-PL" sz="1700" kern="1200" dirty="0" err="1" smtClean="0"/>
            <a:t>Concurrent</a:t>
          </a:r>
          <a:r>
            <a:rPr lang="pl-PL" sz="1700" kern="1200" dirty="0" smtClean="0"/>
            <a:t> </a:t>
          </a:r>
          <a:r>
            <a:rPr lang="pl-PL" sz="1700" kern="1200" dirty="0" err="1" smtClean="0"/>
            <a:t>Versions</a:t>
          </a:r>
          <a:r>
            <a:rPr lang="pl-PL" sz="1700" kern="1200" dirty="0" smtClean="0"/>
            <a:t> System)</a:t>
          </a:r>
          <a:endParaRPr lang="pl-PL" sz="1700" kern="1200" dirty="0"/>
        </a:p>
      </dsp:txBody>
      <dsp:txXfrm>
        <a:off x="589470" y="0"/>
        <a:ext cx="3625357" cy="1170488"/>
      </dsp:txXfrm>
    </dsp:sp>
    <dsp:sp modelId="{D8606696-AD67-4887-A0BD-063083A414BF}">
      <dsp:nvSpPr>
        <dsp:cNvPr id="0" name=""/>
        <dsp:cNvSpPr/>
      </dsp:nvSpPr>
      <dsp:spPr>
        <a:xfrm>
          <a:off x="4320487" y="0"/>
          <a:ext cx="2520264" cy="11704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SVN  (</a:t>
          </a:r>
          <a:r>
            <a:rPr lang="pl-PL" sz="1700" kern="1200" dirty="0" err="1" smtClean="0"/>
            <a:t>Subversion</a:t>
          </a:r>
          <a:r>
            <a:rPr lang="pl-PL" sz="1700" kern="1200" dirty="0" smtClean="0"/>
            <a:t>)</a:t>
          </a:r>
        </a:p>
      </dsp:txBody>
      <dsp:txXfrm>
        <a:off x="4905731" y="0"/>
        <a:ext cx="1349776" cy="1170488"/>
      </dsp:txXfrm>
    </dsp:sp>
    <dsp:sp modelId="{423ED4CE-4BE2-4120-9960-1B5DCA5E396F}">
      <dsp:nvSpPr>
        <dsp:cNvPr id="0" name=""/>
        <dsp:cNvSpPr/>
      </dsp:nvSpPr>
      <dsp:spPr>
        <a:xfrm>
          <a:off x="6347389" y="0"/>
          <a:ext cx="4795845" cy="11704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Git </a:t>
          </a:r>
          <a:endParaRPr lang="pl-PL" sz="1700" kern="1200" dirty="0"/>
        </a:p>
      </dsp:txBody>
      <dsp:txXfrm>
        <a:off x="6932633" y="0"/>
        <a:ext cx="3625357" cy="1170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ajd tytułowy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19515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60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169509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5400000">
            <a:off x="0" y="0"/>
            <a:ext cx="2500009" cy="2500009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752932" cy="129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6235430"/>
            <a:ext cx="12192000" cy="62256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2328289" y="2344725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>
            <a:spLocks noGrp="1"/>
          </p:cNvSpPr>
          <p:nvPr>
            <p:ph type="pic" idx="2"/>
          </p:nvPr>
        </p:nvSpPr>
        <p:spPr>
          <a:xfrm>
            <a:off x="1027553" y="2178908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3"/>
          </p:nvPr>
        </p:nvSpPr>
        <p:spPr>
          <a:xfrm>
            <a:off x="2328289" y="3923580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4"/>
          </p:nvPr>
        </p:nvSpPr>
        <p:spPr>
          <a:xfrm>
            <a:off x="1027553" y="3757764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5"/>
          </p:nvPr>
        </p:nvSpPr>
        <p:spPr>
          <a:xfrm>
            <a:off x="7957292" y="2429031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pic" idx="6"/>
          </p:nvPr>
        </p:nvSpPr>
        <p:spPr>
          <a:xfrm>
            <a:off x="6656557" y="2263215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idx="7"/>
          </p:nvPr>
        </p:nvSpPr>
        <p:spPr>
          <a:xfrm>
            <a:off x="6656557" y="3734710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8"/>
          </p:nvPr>
        </p:nvSpPr>
        <p:spPr>
          <a:xfrm>
            <a:off x="7957292" y="3919889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593725" y="4465637"/>
            <a:ext cx="11118849" cy="16144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0" y="4241257"/>
            <a:ext cx="12192000" cy="107004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593725" y="4465637"/>
            <a:ext cx="11118849" cy="16144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usty">
    <p:bg>
      <p:bgPr>
        <a:solidFill>
          <a:srgbClr val="F5F5F5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>
            <a:spLocks noGrp="1"/>
          </p:cNvSpPr>
          <p:nvPr>
            <p:ph type="pic" idx="2"/>
          </p:nvPr>
        </p:nvSpPr>
        <p:spPr>
          <a:xfrm>
            <a:off x="10858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pic" idx="3"/>
          </p:nvPr>
        </p:nvSpPr>
        <p:spPr>
          <a:xfrm>
            <a:off x="49720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idx="4"/>
          </p:nvPr>
        </p:nvSpPr>
        <p:spPr>
          <a:xfrm>
            <a:off x="88582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739775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5"/>
          </p:nvPr>
        </p:nvSpPr>
        <p:spPr>
          <a:xfrm>
            <a:off x="4622800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6"/>
          </p:nvPr>
        </p:nvSpPr>
        <p:spPr>
          <a:xfrm>
            <a:off x="8509000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lko tytuł">
    <p:bg>
      <p:bgPr>
        <a:solidFill>
          <a:srgbClr val="F5F5F5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6235430"/>
            <a:ext cx="12192000" cy="62256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</a:pPr>
            <a:endParaRPr sz="3200" b="0" i="0" u="none" strike="noStrike" cap="none">
              <a:solidFill>
                <a:srgbClr val="4A3D53"/>
              </a:solidFill>
              <a:latin typeface="Geo"/>
              <a:ea typeface="Geo"/>
              <a:cs typeface="Geo"/>
              <a:sym typeface="Geo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687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bg>
      <p:bgPr>
        <a:solidFill>
          <a:srgbClr val="F5F5F5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838200" y="4202348"/>
            <a:ext cx="10515599" cy="2075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>
            <a:spLocks noGrp="1"/>
          </p:cNvSpPr>
          <p:nvPr>
            <p:ph type="pic" idx="2"/>
          </p:nvPr>
        </p:nvSpPr>
        <p:spPr>
          <a:xfrm>
            <a:off x="1896488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4649923" y="1755605"/>
            <a:ext cx="4406900" cy="505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800" b="0" i="0" u="none" strike="noStrike" cap="none">
                <a:solidFill>
                  <a:srgbClr val="775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body" idx="4"/>
          </p:nvPr>
        </p:nvSpPr>
        <p:spPr>
          <a:xfrm>
            <a:off x="4649787" y="2368550"/>
            <a:ext cx="4406900" cy="1336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ytuł i zawartość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38200" y="4202348"/>
            <a:ext cx="10515599" cy="2075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1896488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4649923" y="1755605"/>
            <a:ext cx="4406900" cy="505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4649787" y="2368550"/>
            <a:ext cx="4406900" cy="1336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Nagłówek sekcj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6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6944" y="-35491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wa elementy zawartośc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1118679" y="1669913"/>
            <a:ext cx="9954638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066800" y="1595333"/>
            <a:ext cx="10058398" cy="402725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2841997" y="1595333"/>
            <a:ext cx="6478621" cy="301558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892155" y="1111553"/>
            <a:ext cx="6378305" cy="717247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962635" y="2101781"/>
            <a:ext cx="8266721" cy="24217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6400" y="4554625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wa elementy zawartośc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4388794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610360" y="2701043"/>
            <a:ext cx="6177065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558479" y="2626466"/>
            <a:ext cx="6241451" cy="402725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1232337"/>
            <a:ext cx="12191997" cy="717247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7344" y="12374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x="7299189" y="2701043"/>
            <a:ext cx="4285014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>
            <a:spLocks noGrp="1"/>
          </p:cNvSpPr>
          <p:nvPr>
            <p:ph type="pic" idx="2"/>
          </p:nvPr>
        </p:nvSpPr>
        <p:spPr>
          <a:xfrm>
            <a:off x="7252485" y="2626466"/>
            <a:ext cx="4331501" cy="402759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777875" y="2801938"/>
            <a:ext cx="5807075" cy="3676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Porównanie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0" y="919570"/>
            <a:ext cx="12192000" cy="6562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Shape 75"/>
          <p:cNvPicPr preferRelativeResize="0"/>
          <p:nvPr/>
        </p:nvPicPr>
        <p:blipFill/>
        <p:spPr>
          <a:xfrm>
            <a:off x="5593405" y="16902"/>
            <a:ext cx="1916348" cy="90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orównanie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838200" y="1681163"/>
            <a:ext cx="10515599" cy="5176836"/>
          </a:xfrm>
          <a:prstGeom prst="rect">
            <a:avLst/>
          </a:prstGeom>
          <a:solidFill>
            <a:srgbClr val="F5F5F5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0" y="919570"/>
            <a:ext cx="12192000" cy="6562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400" b="1" i="0" u="none" strike="noStrike" cap="none">
                <a:solidFill>
                  <a:srgbClr val="775973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400" b="1" i="0" u="none" strike="noStrike" cap="none">
                <a:solidFill>
                  <a:srgbClr val="775973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Shape 86"/>
          <p:cNvPicPr preferRelativeResize="0"/>
          <p:nvPr/>
        </p:nvPicPr>
        <p:blipFill/>
        <p:spPr>
          <a:xfrm>
            <a:off x="5593405" y="16902"/>
            <a:ext cx="1916348" cy="90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Obraz z podpisem">
    <p:bg>
      <p:bgPr>
        <a:solidFill>
          <a:srgbClr val="F5F5F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5183186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311286" y="0"/>
            <a:ext cx="4460737" cy="205740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286" y="1281000"/>
            <a:ext cx="4460737" cy="7763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idx="2"/>
          </p:nvPr>
        </p:nvSpPr>
        <p:spPr>
          <a:xfrm>
            <a:off x="5183187" y="0"/>
            <a:ext cx="7008810" cy="68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286" y="2057400"/>
            <a:ext cx="4460737" cy="4800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13866" y="224480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  <p:sldLayoutId id="2147483660" r:id="rId12"/>
    <p:sldLayoutId id="2147483661" r:id="rId13"/>
    <p:sldLayoutId id="214748366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bitbucket.org/" TargetMode="External"/><Relationship Id="rId7" Type="http://schemas.openxmlformats.org/officeDocument/2006/relationships/image" Target="../media/image16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hyperlink" Target="https://about.gitlab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adaszek666@bitbucket.org/adaszek666/myrepo2.git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github.io/levels/1/challenges/1" TargetMode="External"/><Relationship Id="rId2" Type="http://schemas.openxmlformats.org/officeDocument/2006/relationships/hyperlink" Target="https://bitbucket.org/java9krk/dziennik/src/master/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/guis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johndoe@example.com" TargetMode="Externa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95400" y="3356992"/>
            <a:ext cx="11097927" cy="2387600"/>
          </a:xfrm>
        </p:spPr>
        <p:txBody>
          <a:bodyPr>
            <a:normAutofit fontScale="90000"/>
          </a:bodyPr>
          <a:lstStyle/>
          <a:p>
            <a:r>
              <a:rPr lang="pl-PL" b="1" dirty="0" smtClean="0"/>
              <a:t>GIT</a:t>
            </a:r>
            <a:br>
              <a:rPr lang="pl-PL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pl-PL" sz="4000" dirty="0" smtClean="0"/>
              <a:t>Rozproszony system kontroli wersji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70914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SCM – Source </a:t>
            </a:r>
            <a:r>
              <a:rPr lang="pl-PL" dirty="0" err="1" smtClean="0"/>
              <a:t>Code</a:t>
            </a:r>
            <a:r>
              <a:rPr lang="pl-PL" dirty="0" smtClean="0"/>
              <a:t> Management</a:t>
            </a:r>
            <a:endParaRPr lang="en-US" dirty="0"/>
          </a:p>
        </p:txBody>
      </p:sp>
      <p:sp>
        <p:nvSpPr>
          <p:cNvPr id="3" name="pole tekstowe 2"/>
          <p:cNvSpPr txBox="1"/>
          <p:nvPr/>
        </p:nvSpPr>
        <p:spPr>
          <a:xfrm>
            <a:off x="479376" y="1412776"/>
            <a:ext cx="6768752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endParaRPr lang="pl-PL" dirty="0" smtClean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>
              <a:hlinkClick r:id="rId3"/>
            </a:endParaRPr>
          </a:p>
          <a:p>
            <a:endParaRPr lang="pl-PL" dirty="0">
              <a:hlinkClick r:id="rId3"/>
            </a:endParaRPr>
          </a:p>
          <a:p>
            <a:endParaRPr lang="pl-PL" dirty="0" smtClean="0">
              <a:hlinkClick r:id="rId3"/>
            </a:endParaRPr>
          </a:p>
          <a:p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://bitbucket.org</a:t>
            </a:r>
            <a:r>
              <a:rPr lang="pl-PL" dirty="0" smtClean="0">
                <a:hlinkClick r:id="rId3"/>
              </a:rPr>
              <a:t>/</a:t>
            </a:r>
            <a:r>
              <a:rPr lang="pl-PL" dirty="0" smtClean="0"/>
              <a:t> 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pl-PL" dirty="0">
                <a:hlinkClick r:id="rId4"/>
              </a:rPr>
              <a:t>https://about.gitlab.com</a:t>
            </a:r>
            <a:r>
              <a:rPr lang="pl-PL" dirty="0" smtClean="0">
                <a:hlinkClick r:id="rId4"/>
              </a:rPr>
              <a:t>/</a:t>
            </a:r>
            <a:r>
              <a:rPr lang="pl-PL" dirty="0" smtClean="0"/>
              <a:t> </a:t>
            </a:r>
            <a:endParaRPr lang="pl-PL" dirty="0"/>
          </a:p>
          <a:p>
            <a:r>
              <a:rPr lang="pl-PL" dirty="0" smtClean="0"/>
              <a:t> </a:t>
            </a:r>
          </a:p>
          <a:p>
            <a:endParaRPr lang="pl-PL" sz="2400" dirty="0"/>
          </a:p>
          <a:p>
            <a:endParaRPr lang="pl-PL" sz="2400" dirty="0" smtClean="0"/>
          </a:p>
        </p:txBody>
      </p:sp>
      <p:pic>
        <p:nvPicPr>
          <p:cNvPr id="2050" name="Picture 2" descr="Podobny obraz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1124744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Znalezione obrazy dla zapytania bitbucke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3434802"/>
            <a:ext cx="2619375" cy="97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Znalezione obrazy dla zapytania gitla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164" y="4941690"/>
            <a:ext cx="2449860" cy="86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Znalezione obrazy dla zapytania local rep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1" y="2060847"/>
            <a:ext cx="5007830" cy="398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6744072" y="1303332"/>
            <a:ext cx="5232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/>
              <a:t>Jak połączyć wielu deweloperów przez SCM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617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Repozytorium zdalne (</a:t>
            </a:r>
            <a:r>
              <a:rPr lang="pl-PL" dirty="0" err="1" smtClean="0"/>
              <a:t>remote</a:t>
            </a:r>
            <a:r>
              <a:rPr lang="pl-PL" dirty="0" smtClean="0"/>
              <a:t>)</a:t>
            </a:r>
            <a:endParaRPr lang="en-US" dirty="0"/>
          </a:p>
        </p:txBody>
      </p:sp>
      <p:sp>
        <p:nvSpPr>
          <p:cNvPr id="4" name="pole tekstowe 3"/>
          <p:cNvSpPr txBox="1"/>
          <p:nvPr/>
        </p:nvSpPr>
        <p:spPr>
          <a:xfrm>
            <a:off x="623392" y="961509"/>
            <a:ext cx="1094521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1) Skopiowanie istniejącego zdalnego </a:t>
            </a:r>
            <a:r>
              <a:rPr lang="pl-PL" dirty="0" err="1" smtClean="0"/>
              <a:t>repo</a:t>
            </a:r>
            <a:r>
              <a:rPr lang="pl-PL" dirty="0" smtClean="0"/>
              <a:t>, tzw. </a:t>
            </a:r>
            <a:r>
              <a:rPr lang="pl-PL" b="1" dirty="0" err="1" smtClean="0"/>
              <a:t>remote</a:t>
            </a:r>
            <a:endParaRPr lang="pl-PL" b="1" dirty="0" smtClean="0"/>
          </a:p>
          <a:p>
            <a:pPr marL="342900" indent="-342900">
              <a:buFont typeface="+mj-lt"/>
              <a:buAutoNum type="arabicPeriod"/>
            </a:pPr>
            <a:endParaRPr lang="pl-PL" dirty="0" smtClean="0"/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adaszek666@bitbucket.org/adaszek666/myrepo2.git</a:t>
            </a:r>
            <a:endParaRPr lang="pl-P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pl-PL" dirty="0"/>
          </a:p>
          <a:p>
            <a:r>
              <a:rPr lang="pl-PL" dirty="0" smtClean="0"/>
              <a:t>2) Wyświetl informację o znanych gitowi </a:t>
            </a:r>
            <a:r>
              <a:rPr lang="pl-PL" dirty="0" err="1" smtClean="0"/>
              <a:t>remote’ach</a:t>
            </a:r>
            <a:r>
              <a:rPr lang="pl-PL" dirty="0" smtClean="0"/>
              <a:t>. Czym jest </a:t>
            </a:r>
            <a:r>
              <a:rPr lang="pl-PL" b="1" dirty="0" err="1" smtClean="0"/>
              <a:t>origin</a:t>
            </a:r>
            <a:r>
              <a:rPr lang="pl-PL" dirty="0" smtClean="0"/>
              <a:t>?</a:t>
            </a:r>
          </a:p>
          <a:p>
            <a:endParaRPr lang="pl-PL" dirty="0"/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-v</a:t>
            </a:r>
          </a:p>
          <a:p>
            <a:endParaRPr lang="pl-PL" dirty="0"/>
          </a:p>
          <a:p>
            <a:r>
              <a:rPr lang="pl-PL" dirty="0" smtClean="0"/>
              <a:t>3) Wyświetl informację o istniejących </a:t>
            </a:r>
            <a:r>
              <a:rPr lang="pl-PL" b="1" dirty="0" err="1" smtClean="0"/>
              <a:t>branch</a:t>
            </a:r>
            <a:r>
              <a:rPr lang="pl-PL" dirty="0" err="1" smtClean="0"/>
              <a:t>ach</a:t>
            </a:r>
            <a:r>
              <a:rPr lang="pl-PL" dirty="0" smtClean="0"/>
              <a:t> (sekwencja </a:t>
            </a:r>
            <a:r>
              <a:rPr lang="pl-PL" b="1" dirty="0" err="1" smtClean="0"/>
              <a:t>commit</a:t>
            </a:r>
            <a:r>
              <a:rPr lang="pl-PL" dirty="0" err="1" smtClean="0"/>
              <a:t>ów</a:t>
            </a:r>
            <a:r>
              <a:rPr lang="pl-PL" dirty="0" smtClean="0"/>
              <a:t>)</a:t>
            </a:r>
          </a:p>
          <a:p>
            <a:endParaRPr lang="pl-PL" dirty="0" smtClean="0"/>
          </a:p>
          <a:p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endParaRPr lang="pl-P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–a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</a:t>
            </a:r>
            <a:endParaRPr lang="pl-P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 smtClean="0"/>
          </a:p>
          <a:p>
            <a:r>
              <a:rPr lang="pl-PL" dirty="0" smtClean="0"/>
              <a:t>4) Dodaj plik w lokalnym </a:t>
            </a:r>
            <a:r>
              <a:rPr lang="pl-PL" dirty="0" err="1" smtClean="0"/>
              <a:t>repo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5) Wyślij nowe </a:t>
            </a:r>
            <a:r>
              <a:rPr lang="pl-PL" dirty="0" err="1" smtClean="0"/>
              <a:t>commity</a:t>
            </a:r>
            <a:r>
              <a:rPr lang="pl-PL" dirty="0" smtClean="0"/>
              <a:t> z bieżącego </a:t>
            </a:r>
            <a:r>
              <a:rPr lang="pl-PL" dirty="0" err="1" smtClean="0"/>
              <a:t>brancha</a:t>
            </a:r>
            <a:r>
              <a:rPr lang="pl-PL" dirty="0" smtClean="0"/>
              <a:t> do zdalnego repozytorium</a:t>
            </a:r>
          </a:p>
          <a:p>
            <a:endParaRPr lang="pl-PL" dirty="0"/>
          </a:p>
          <a:p>
            <a:r>
              <a:rPr lang="pl-PL" dirty="0"/>
              <a:t>g</a:t>
            </a:r>
            <a:r>
              <a:rPr lang="pl-PL" dirty="0" smtClean="0"/>
              <a:t>it </a:t>
            </a:r>
            <a:r>
              <a:rPr lang="pl-PL" dirty="0" err="1" smtClean="0"/>
              <a:t>push</a:t>
            </a:r>
            <a:r>
              <a:rPr lang="pl-PL" dirty="0" smtClean="0"/>
              <a:t> </a:t>
            </a:r>
            <a:r>
              <a:rPr lang="pl-PL" dirty="0" err="1" smtClean="0"/>
              <a:t>origin</a:t>
            </a:r>
            <a:r>
              <a:rPr lang="pl-PL" dirty="0" smtClean="0"/>
              <a:t> master</a:t>
            </a:r>
          </a:p>
          <a:p>
            <a:r>
              <a:rPr lang="pl-PL" dirty="0"/>
              <a:t>g</a:t>
            </a:r>
            <a:r>
              <a:rPr lang="pl-PL" dirty="0" smtClean="0"/>
              <a:t>it </a:t>
            </a:r>
            <a:r>
              <a:rPr lang="pl-PL" dirty="0" err="1" smtClean="0"/>
              <a:t>push</a:t>
            </a:r>
            <a:r>
              <a:rPr lang="pl-PL" dirty="0" smtClean="0"/>
              <a:t> </a:t>
            </a:r>
            <a:r>
              <a:rPr lang="pl-PL" dirty="0" err="1" smtClean="0"/>
              <a:t>origin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6) Sprawdź historię zmian</a:t>
            </a:r>
          </a:p>
          <a:p>
            <a:endParaRPr lang="pl-PL" dirty="0"/>
          </a:p>
          <a:p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gitk</a:t>
            </a:r>
            <a:endParaRPr lang="pl-P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</p:txBody>
      </p:sp>
      <p:pic>
        <p:nvPicPr>
          <p:cNvPr id="4106" name="Picture 10" descr="Podobny obra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1825086"/>
            <a:ext cx="45815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764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Branching</a:t>
            </a:r>
            <a:endParaRPr lang="en-US" dirty="0"/>
          </a:p>
        </p:txBody>
      </p:sp>
      <p:sp>
        <p:nvSpPr>
          <p:cNvPr id="3" name="pole tekstowe 2"/>
          <p:cNvSpPr txBox="1"/>
          <p:nvPr/>
        </p:nvSpPr>
        <p:spPr>
          <a:xfrm>
            <a:off x="246957" y="764704"/>
            <a:ext cx="4923143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  <a:p>
            <a:pPr marL="342900" indent="-342900">
              <a:buAutoNum type="arabicParenR"/>
            </a:pPr>
            <a:r>
              <a:rPr lang="pl-PL" dirty="0" smtClean="0"/>
              <a:t>Sprawdź </a:t>
            </a:r>
            <a:r>
              <a:rPr lang="pl-PL" dirty="0" err="1" smtClean="0"/>
              <a:t>current</a:t>
            </a:r>
            <a:r>
              <a:rPr lang="pl-PL" dirty="0" smtClean="0"/>
              <a:t> </a:t>
            </a:r>
            <a:r>
              <a:rPr lang="pl-PL" dirty="0" err="1" smtClean="0"/>
              <a:t>branch</a:t>
            </a:r>
            <a:endParaRPr lang="pl-PL" dirty="0" smtClean="0"/>
          </a:p>
          <a:p>
            <a:endParaRPr lang="pl-PL" dirty="0"/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log</a:t>
            </a:r>
          </a:p>
          <a:p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.git/HEAD </a:t>
            </a:r>
          </a:p>
          <a:p>
            <a:endParaRPr lang="pl-PL" dirty="0" smtClean="0"/>
          </a:p>
          <a:p>
            <a:r>
              <a:rPr lang="pl-PL" dirty="0" smtClean="0"/>
              <a:t>2) Utwórz nowy </a:t>
            </a:r>
            <a:r>
              <a:rPr lang="pl-PL" dirty="0" err="1" smtClean="0"/>
              <a:t>branch</a:t>
            </a:r>
            <a:r>
              <a:rPr lang="pl-PL" dirty="0" smtClean="0"/>
              <a:t> (od ostatniego </a:t>
            </a:r>
            <a:r>
              <a:rPr lang="pl-PL" dirty="0" err="1" smtClean="0"/>
              <a:t>commitu</a:t>
            </a:r>
            <a:r>
              <a:rPr lang="pl-PL" dirty="0" smtClean="0"/>
              <a:t>)</a:t>
            </a:r>
          </a:p>
          <a:p>
            <a:endParaRPr lang="pl-PL" dirty="0"/>
          </a:p>
          <a:p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–b XYZ</a:t>
            </a:r>
          </a:p>
          <a:p>
            <a:endParaRPr lang="pl-PL" dirty="0"/>
          </a:p>
          <a:p>
            <a:r>
              <a:rPr lang="pl-PL" dirty="0" smtClean="0"/>
              <a:t>3) Zmień </a:t>
            </a:r>
            <a:r>
              <a:rPr lang="pl-PL" dirty="0" err="1" smtClean="0"/>
              <a:t>branch</a:t>
            </a:r>
            <a:r>
              <a:rPr lang="pl-PL" dirty="0" smtClean="0"/>
              <a:t> na nowo utworzony</a:t>
            </a:r>
          </a:p>
          <a:p>
            <a:endParaRPr lang="pl-PL" dirty="0"/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XYZ</a:t>
            </a:r>
          </a:p>
          <a:p>
            <a:endParaRPr lang="pl-PL" dirty="0" smtClean="0"/>
          </a:p>
          <a:p>
            <a:r>
              <a:rPr lang="pl-PL" dirty="0" smtClean="0"/>
              <a:t>4) Dodaj nowy plik i </a:t>
            </a:r>
            <a:r>
              <a:rPr lang="pl-PL" dirty="0" err="1" smtClean="0"/>
              <a:t>zcommituj</a:t>
            </a:r>
            <a:r>
              <a:rPr lang="pl-PL" dirty="0" smtClean="0"/>
              <a:t> do lokalnego </a:t>
            </a:r>
            <a:r>
              <a:rPr lang="pl-PL" dirty="0" err="1" smtClean="0"/>
              <a:t>repo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5) Sprawdź drzewo </a:t>
            </a:r>
            <a:r>
              <a:rPr lang="pl-PL" dirty="0" err="1" smtClean="0"/>
              <a:t>commitów</a:t>
            </a:r>
            <a:r>
              <a:rPr lang="pl-PL" dirty="0" smtClean="0"/>
              <a:t> (wyświetl wszystkie </a:t>
            </a:r>
            <a:r>
              <a:rPr lang="pl-PL" dirty="0" err="1" smtClean="0"/>
              <a:t>branche</a:t>
            </a:r>
            <a:r>
              <a:rPr lang="pl-PL" dirty="0" smtClean="0"/>
              <a:t>)</a:t>
            </a:r>
          </a:p>
          <a:p>
            <a:endParaRPr lang="pl-PL" dirty="0"/>
          </a:p>
          <a:p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gitk</a:t>
            </a:r>
            <a:endParaRPr lang="pl-P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smtClean="0">
                <a:latin typeface="+mn-lt"/>
                <a:cs typeface="Courier New" panose="02070309020205020404" pitchFamily="49" charset="0"/>
              </a:rPr>
              <a:t>6) Wróć na początkowy </a:t>
            </a:r>
            <a:r>
              <a:rPr lang="pl-PL" dirty="0" err="1" smtClean="0">
                <a:latin typeface="+mn-lt"/>
                <a:cs typeface="Courier New" panose="02070309020205020404" pitchFamily="49" charset="0"/>
              </a:rPr>
              <a:t>branch</a:t>
            </a:r>
            <a:r>
              <a:rPr lang="pl-PL" dirty="0" smtClean="0">
                <a:latin typeface="+mn-lt"/>
                <a:cs typeface="Courier New" panose="02070309020205020404" pitchFamily="49" charset="0"/>
              </a:rPr>
              <a:t> i dodaj w nim nowy plik</a:t>
            </a:r>
          </a:p>
          <a:p>
            <a:endParaRPr lang="pl-PL" dirty="0">
              <a:latin typeface="+mn-lt"/>
              <a:cs typeface="Courier New" panose="02070309020205020404" pitchFamily="49" charset="0"/>
            </a:endParaRPr>
          </a:p>
          <a:p>
            <a:r>
              <a:rPr lang="pl-PL" dirty="0" smtClean="0">
                <a:latin typeface="+mn-lt"/>
                <a:cs typeface="Courier New" panose="02070309020205020404" pitchFamily="49" charset="0"/>
              </a:rPr>
              <a:t>7) Złącz oba </a:t>
            </a:r>
            <a:r>
              <a:rPr lang="pl-PL" dirty="0" err="1" smtClean="0">
                <a:latin typeface="+mn-lt"/>
                <a:cs typeface="Courier New" panose="02070309020205020404" pitchFamily="49" charset="0"/>
              </a:rPr>
              <a:t>branche</a:t>
            </a:r>
            <a:r>
              <a:rPr lang="pl-PL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pl-PL" dirty="0" smtClean="0">
                <a:latin typeface="+mn-lt"/>
                <a:cs typeface="Courier New" panose="02070309020205020404" pitchFamily="49" charset="0"/>
              </a:rPr>
              <a:t>(</a:t>
            </a:r>
            <a:r>
              <a:rPr lang="pl-PL" dirty="0" err="1" smtClean="0">
                <a:latin typeface="+mn-lt"/>
                <a:cs typeface="Courier New" panose="02070309020205020404" pitchFamily="49" charset="0"/>
              </a:rPr>
              <a:t>merge</a:t>
            </a:r>
            <a:r>
              <a:rPr lang="pl-PL" dirty="0" smtClean="0">
                <a:latin typeface="+mn-lt"/>
                <a:cs typeface="Courier New" panose="02070309020205020404" pitchFamily="49" charset="0"/>
              </a:rPr>
              <a:t>)</a:t>
            </a: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XYZ</a:t>
            </a: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 smtClean="0"/>
          </a:p>
        </p:txBody>
      </p:sp>
      <p:pic>
        <p:nvPicPr>
          <p:cNvPr id="9218" name="Picture 2" descr="Znalezione obrazy dla zapytania git branch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1556792"/>
            <a:ext cx="6162839" cy="321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787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Branching</a:t>
            </a:r>
            <a:r>
              <a:rPr lang="pl-PL" dirty="0" smtClean="0"/>
              <a:t> – cz. 2</a:t>
            </a:r>
            <a:endParaRPr lang="en-US" dirty="0"/>
          </a:p>
        </p:txBody>
      </p:sp>
      <p:sp>
        <p:nvSpPr>
          <p:cNvPr id="3" name="pole tekstowe 2"/>
          <p:cNvSpPr txBox="1"/>
          <p:nvPr/>
        </p:nvSpPr>
        <p:spPr>
          <a:xfrm>
            <a:off x="263352" y="836712"/>
            <a:ext cx="6094938" cy="634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  <a:p>
            <a:r>
              <a:rPr lang="pl-PL" dirty="0" smtClean="0"/>
              <a:t>1) Sprawdź </a:t>
            </a:r>
            <a:r>
              <a:rPr lang="pl-PL" dirty="0" err="1" smtClean="0"/>
              <a:t>current</a:t>
            </a:r>
            <a:r>
              <a:rPr lang="pl-PL" dirty="0" smtClean="0"/>
              <a:t> </a:t>
            </a:r>
            <a:r>
              <a:rPr lang="pl-PL" dirty="0" err="1" smtClean="0"/>
              <a:t>branch</a:t>
            </a:r>
            <a:endParaRPr lang="pl-PL" dirty="0" smtClean="0"/>
          </a:p>
          <a:p>
            <a:r>
              <a:rPr lang="pl-PL" dirty="0" smtClean="0"/>
              <a:t>2) Utwórz nowy </a:t>
            </a:r>
            <a:r>
              <a:rPr lang="pl-PL" dirty="0" err="1" smtClean="0"/>
              <a:t>branch</a:t>
            </a:r>
            <a:r>
              <a:rPr lang="pl-PL" dirty="0" smtClean="0"/>
              <a:t> (od ostatniego </a:t>
            </a:r>
            <a:r>
              <a:rPr lang="pl-PL" dirty="0" err="1" smtClean="0"/>
              <a:t>commitu</a:t>
            </a:r>
            <a:r>
              <a:rPr lang="pl-PL" dirty="0" smtClean="0"/>
              <a:t>)</a:t>
            </a:r>
          </a:p>
          <a:p>
            <a:endParaRPr lang="pl-PL" dirty="0"/>
          </a:p>
          <a:p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–b XYZ</a:t>
            </a:r>
          </a:p>
          <a:p>
            <a:endParaRPr lang="pl-PL" dirty="0"/>
          </a:p>
          <a:p>
            <a:r>
              <a:rPr lang="pl-PL" dirty="0" smtClean="0"/>
              <a:t>3) </a:t>
            </a:r>
            <a:r>
              <a:rPr lang="pl-PL" dirty="0" smtClean="0">
                <a:latin typeface="+mn-lt"/>
                <a:cs typeface="Courier New" panose="02070309020205020404" pitchFamily="49" charset="0"/>
              </a:rPr>
              <a:t>Wróć na początkowy </a:t>
            </a:r>
            <a:r>
              <a:rPr lang="pl-PL" dirty="0" err="1" smtClean="0">
                <a:latin typeface="+mn-lt"/>
                <a:cs typeface="Courier New" panose="02070309020205020404" pitchFamily="49" charset="0"/>
              </a:rPr>
              <a:t>branch</a:t>
            </a:r>
            <a:endParaRPr lang="pl-PL" dirty="0" smtClean="0">
              <a:latin typeface="+mn-lt"/>
              <a:cs typeface="Courier New" panose="02070309020205020404" pitchFamily="49" charset="0"/>
            </a:endParaRPr>
          </a:p>
          <a:p>
            <a:endParaRPr lang="pl-PL" dirty="0" smtClean="0">
              <a:latin typeface="+mn-lt"/>
              <a:cs typeface="Courier New" panose="02070309020205020404" pitchFamily="49" charset="0"/>
            </a:endParaRPr>
          </a:p>
          <a:p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master 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latin typeface="+mn-lt"/>
              <a:cs typeface="Courier New" panose="02070309020205020404" pitchFamily="49" charset="0"/>
            </a:endParaRPr>
          </a:p>
          <a:p>
            <a:r>
              <a:rPr lang="pl-PL" dirty="0" smtClean="0">
                <a:latin typeface="+mn-lt"/>
                <a:cs typeface="Courier New" panose="02070309020205020404" pitchFamily="49" charset="0"/>
              </a:rPr>
              <a:t>4) Usuń uprzednio utworzony </a:t>
            </a:r>
            <a:r>
              <a:rPr lang="pl-PL" dirty="0" err="1" smtClean="0">
                <a:latin typeface="+mn-lt"/>
                <a:cs typeface="Courier New" panose="02070309020205020404" pitchFamily="49" charset="0"/>
              </a:rPr>
              <a:t>branch</a:t>
            </a:r>
            <a:r>
              <a:rPr lang="pl-PL" dirty="0" smtClean="0">
                <a:latin typeface="+mn-lt"/>
                <a:cs typeface="Courier New" panose="02070309020205020404" pitchFamily="49" charset="0"/>
              </a:rPr>
              <a:t> w lokalnym </a:t>
            </a:r>
            <a:r>
              <a:rPr lang="pl-PL" dirty="0" err="1" smtClean="0">
                <a:latin typeface="+mn-lt"/>
                <a:cs typeface="Courier New" panose="02070309020205020404" pitchFamily="49" charset="0"/>
              </a:rPr>
              <a:t>repo</a:t>
            </a:r>
            <a:endParaRPr lang="pl-PL" dirty="0" smtClean="0">
              <a:latin typeface="+mn-lt"/>
              <a:cs typeface="Courier New" panose="02070309020205020404" pitchFamily="49" charset="0"/>
            </a:endParaRPr>
          </a:p>
          <a:p>
            <a:endParaRPr lang="pl-PL" dirty="0">
              <a:latin typeface="+mn-lt"/>
              <a:cs typeface="Courier New" panose="02070309020205020404" pitchFamily="49" charset="0"/>
            </a:endParaRPr>
          </a:p>
          <a:p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–D XYZ </a:t>
            </a:r>
          </a:p>
          <a:p>
            <a:endParaRPr lang="pl-PL" dirty="0" smtClean="0">
              <a:latin typeface="+mn-lt"/>
              <a:cs typeface="Courier New" panose="02070309020205020404" pitchFamily="49" charset="0"/>
            </a:endParaRPr>
          </a:p>
          <a:p>
            <a:r>
              <a:rPr lang="pl-PL" dirty="0" smtClean="0">
                <a:latin typeface="+mn-lt"/>
                <a:cs typeface="Courier New" panose="02070309020205020404" pitchFamily="49" charset="0"/>
              </a:rPr>
              <a:t>5) Utwórz </a:t>
            </a:r>
            <a:r>
              <a:rPr lang="pl-PL" dirty="0" err="1" smtClean="0">
                <a:latin typeface="+mn-lt"/>
                <a:cs typeface="Courier New" panose="02070309020205020404" pitchFamily="49" charset="0"/>
              </a:rPr>
              <a:t>branch</a:t>
            </a:r>
            <a:r>
              <a:rPr lang="pl-PL" dirty="0" smtClean="0">
                <a:latin typeface="+mn-lt"/>
                <a:cs typeface="Courier New" panose="02070309020205020404" pitchFamily="49" charset="0"/>
              </a:rPr>
              <a:t> QWE</a:t>
            </a:r>
            <a:endParaRPr lang="pl-PL" dirty="0">
              <a:latin typeface="+mn-lt"/>
              <a:cs typeface="Courier New" panose="02070309020205020404" pitchFamily="49" charset="0"/>
            </a:endParaRPr>
          </a:p>
          <a:p>
            <a:r>
              <a:rPr lang="pl-PL" dirty="0" smtClean="0">
                <a:latin typeface="+mn-lt"/>
                <a:cs typeface="Courier New" panose="02070309020205020404" pitchFamily="49" charset="0"/>
              </a:rPr>
              <a:t>6) Wyślij nowy </a:t>
            </a:r>
            <a:r>
              <a:rPr lang="pl-PL" dirty="0" err="1" smtClean="0">
                <a:latin typeface="+mn-lt"/>
                <a:cs typeface="Courier New" panose="02070309020205020404" pitchFamily="49" charset="0"/>
              </a:rPr>
              <a:t>branch</a:t>
            </a:r>
            <a:r>
              <a:rPr lang="pl-PL" dirty="0" smtClean="0">
                <a:latin typeface="+mn-lt"/>
                <a:cs typeface="Courier New" panose="02070309020205020404" pitchFamily="49" charset="0"/>
              </a:rPr>
              <a:t> do zdalnego </a:t>
            </a:r>
            <a:r>
              <a:rPr lang="pl-PL" dirty="0" err="1" smtClean="0">
                <a:latin typeface="+mn-lt"/>
                <a:cs typeface="Courier New" panose="02070309020205020404" pitchFamily="49" charset="0"/>
              </a:rPr>
              <a:t>repo</a:t>
            </a:r>
            <a:endParaRPr lang="pl-PL" dirty="0" smtClean="0">
              <a:latin typeface="+mn-lt"/>
              <a:cs typeface="Courier New" panose="02070309020205020404" pitchFamily="49" charset="0"/>
            </a:endParaRPr>
          </a:p>
          <a:p>
            <a:endParaRPr lang="pl-PL" dirty="0">
              <a:latin typeface="+mn-lt"/>
              <a:cs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QWE</a:t>
            </a:r>
          </a:p>
          <a:p>
            <a:endParaRPr lang="pl-PL" dirty="0">
              <a:latin typeface="+mn-lt"/>
              <a:cs typeface="Courier New" panose="02070309020205020404" pitchFamily="49" charset="0"/>
            </a:endParaRPr>
          </a:p>
          <a:p>
            <a:r>
              <a:rPr lang="pl-PL" dirty="0" smtClean="0">
                <a:latin typeface="+mn-lt"/>
                <a:cs typeface="Courier New" panose="02070309020205020404" pitchFamily="49" charset="0"/>
              </a:rPr>
              <a:t>7) Wróć na </a:t>
            </a:r>
            <a:r>
              <a:rPr lang="pl-PL" dirty="0" err="1" smtClean="0">
                <a:latin typeface="+mn-lt"/>
                <a:cs typeface="Courier New" panose="02070309020205020404" pitchFamily="49" charset="0"/>
              </a:rPr>
              <a:t>branch</a:t>
            </a:r>
            <a:r>
              <a:rPr lang="pl-PL" dirty="0" smtClean="0">
                <a:latin typeface="+mn-lt"/>
                <a:cs typeface="Courier New" panose="02070309020205020404" pitchFamily="49" charset="0"/>
              </a:rPr>
              <a:t> master</a:t>
            </a:r>
            <a:endParaRPr lang="pl-PL" dirty="0">
              <a:latin typeface="+mn-lt"/>
              <a:cs typeface="Courier New" panose="02070309020205020404" pitchFamily="49" charset="0"/>
            </a:endParaRPr>
          </a:p>
          <a:p>
            <a:r>
              <a:rPr lang="pl-PL" dirty="0" smtClean="0">
                <a:latin typeface="+mn-lt"/>
                <a:cs typeface="Courier New" panose="02070309020205020404" pitchFamily="49" charset="0"/>
              </a:rPr>
              <a:t>8) Usuń </a:t>
            </a:r>
            <a:r>
              <a:rPr lang="pl-PL" dirty="0" err="1" smtClean="0">
                <a:latin typeface="+mn-lt"/>
                <a:cs typeface="Courier New" panose="02070309020205020404" pitchFamily="49" charset="0"/>
              </a:rPr>
              <a:t>branch</a:t>
            </a:r>
            <a:r>
              <a:rPr lang="pl-PL" dirty="0" smtClean="0">
                <a:latin typeface="+mn-lt"/>
                <a:cs typeface="Courier New" panose="02070309020205020404" pitchFamily="49" charset="0"/>
              </a:rPr>
              <a:t> QWE z lokalnego </a:t>
            </a:r>
            <a:r>
              <a:rPr lang="pl-PL" dirty="0" err="1" smtClean="0">
                <a:latin typeface="+mn-lt"/>
                <a:cs typeface="Courier New" panose="02070309020205020404" pitchFamily="49" charset="0"/>
              </a:rPr>
              <a:t>repo</a:t>
            </a:r>
            <a:r>
              <a:rPr lang="pl-PL" dirty="0" smtClean="0">
                <a:latin typeface="+mn-lt"/>
                <a:cs typeface="Courier New" panose="02070309020205020404" pitchFamily="49" charset="0"/>
              </a:rPr>
              <a:t> i sprawdź zawartość zdalnego </a:t>
            </a:r>
            <a:r>
              <a:rPr lang="pl-PL" dirty="0" err="1" smtClean="0">
                <a:latin typeface="+mn-lt"/>
                <a:cs typeface="Courier New" panose="02070309020205020404" pitchFamily="49" charset="0"/>
              </a:rPr>
              <a:t>repo</a:t>
            </a:r>
            <a:endParaRPr lang="pl-PL" dirty="0">
              <a:latin typeface="+mn-lt"/>
              <a:cs typeface="Courier New" panose="02070309020205020404" pitchFamily="49" charset="0"/>
            </a:endParaRPr>
          </a:p>
          <a:p>
            <a:r>
              <a:rPr lang="pl-PL" dirty="0" smtClean="0">
                <a:latin typeface="+mn-lt"/>
                <a:cs typeface="Courier New" panose="02070309020205020404" pitchFamily="49" charset="0"/>
              </a:rPr>
              <a:t>9) Pobierz </a:t>
            </a:r>
            <a:r>
              <a:rPr lang="pl-PL" dirty="0" err="1" smtClean="0">
                <a:latin typeface="+mn-lt"/>
                <a:cs typeface="Courier New" panose="02070309020205020404" pitchFamily="49" charset="0"/>
              </a:rPr>
              <a:t>branch</a:t>
            </a:r>
            <a:r>
              <a:rPr lang="pl-PL" dirty="0" smtClean="0">
                <a:latin typeface="+mn-lt"/>
                <a:cs typeface="Courier New" panose="02070309020205020404" pitchFamily="49" charset="0"/>
              </a:rPr>
              <a:t> QWE ze zdalnego </a:t>
            </a:r>
            <a:r>
              <a:rPr lang="pl-PL" dirty="0" err="1" smtClean="0">
                <a:latin typeface="+mn-lt"/>
                <a:cs typeface="Courier New" panose="02070309020205020404" pitchFamily="49" charset="0"/>
              </a:rPr>
              <a:t>repo</a:t>
            </a:r>
            <a:r>
              <a:rPr lang="pl-PL" dirty="0" smtClean="0">
                <a:latin typeface="+mn-lt"/>
                <a:cs typeface="Courier New" panose="02070309020205020404" pitchFamily="49" charset="0"/>
              </a:rPr>
              <a:t> do lokalnego</a:t>
            </a:r>
          </a:p>
          <a:p>
            <a:endParaRPr lang="pl-PL" dirty="0">
              <a:latin typeface="+mn-lt"/>
              <a:cs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QWE 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 smtClean="0"/>
          </a:p>
        </p:txBody>
      </p:sp>
      <p:sp>
        <p:nvSpPr>
          <p:cNvPr id="5" name="pole tekstowe 4"/>
          <p:cNvSpPr txBox="1"/>
          <p:nvPr/>
        </p:nvSpPr>
        <p:spPr>
          <a:xfrm>
            <a:off x="6358290" y="836712"/>
            <a:ext cx="513831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  <a:p>
            <a:r>
              <a:rPr lang="pl-PL" dirty="0" smtClean="0"/>
              <a:t>10) Wprowadź zmianę w </a:t>
            </a:r>
            <a:r>
              <a:rPr lang="pl-PL" dirty="0" err="1" smtClean="0"/>
              <a:t>branch</a:t>
            </a:r>
            <a:r>
              <a:rPr lang="pl-PL" dirty="0" smtClean="0"/>
              <a:t> QWE w zdalnym </a:t>
            </a:r>
            <a:r>
              <a:rPr lang="pl-PL" dirty="0" err="1" smtClean="0"/>
              <a:t>repo</a:t>
            </a:r>
            <a:endParaRPr lang="pl-PL" dirty="0" smtClean="0"/>
          </a:p>
          <a:p>
            <a:endParaRPr lang="pl-PL" dirty="0"/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QWE</a:t>
            </a:r>
          </a:p>
          <a:p>
            <a:endParaRPr lang="pl-PL" dirty="0"/>
          </a:p>
          <a:p>
            <a:r>
              <a:rPr lang="pl-PL" dirty="0" smtClean="0"/>
              <a:t>11) Sprawdź stan lokalnego </a:t>
            </a:r>
            <a:r>
              <a:rPr lang="pl-PL" dirty="0" err="1" smtClean="0"/>
              <a:t>repo</a:t>
            </a:r>
            <a:endParaRPr lang="pl-PL" dirty="0" smtClean="0"/>
          </a:p>
          <a:p>
            <a:endParaRPr lang="pl-PL" dirty="0"/>
          </a:p>
          <a:p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gitk</a:t>
            </a:r>
            <a:endParaRPr lang="pl-P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/>
          </a:p>
          <a:p>
            <a:r>
              <a:rPr lang="pl-PL" dirty="0" smtClean="0"/>
              <a:t>12) Usuń zdalny </a:t>
            </a:r>
            <a:r>
              <a:rPr lang="pl-PL" dirty="0" err="1" smtClean="0"/>
              <a:t>branch</a:t>
            </a:r>
            <a:r>
              <a:rPr lang="pl-PL" dirty="0" smtClean="0"/>
              <a:t> QWE</a:t>
            </a: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QWE</a:t>
            </a: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smtClean="0">
                <a:latin typeface="+mn-lt"/>
                <a:cs typeface="Courier New" panose="02070309020205020404" pitchFamily="49" charset="0"/>
              </a:rPr>
              <a:t>13) Sprawdź zdalne i lokalne </a:t>
            </a:r>
            <a:r>
              <a:rPr lang="pl-PL" dirty="0" err="1" smtClean="0">
                <a:latin typeface="+mn-lt"/>
                <a:cs typeface="Courier New" panose="02070309020205020404" pitchFamily="49" charset="0"/>
              </a:rPr>
              <a:t>repo</a:t>
            </a:r>
            <a:endParaRPr lang="pl-PL" dirty="0">
              <a:latin typeface="+mn-lt"/>
              <a:cs typeface="Courier New" panose="02070309020205020404" pitchFamily="49" charset="0"/>
            </a:endParaRP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2359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Łączenie </a:t>
            </a:r>
            <a:r>
              <a:rPr lang="pl-PL" dirty="0" err="1" smtClean="0"/>
              <a:t>branchy</a:t>
            </a:r>
            <a:r>
              <a:rPr lang="pl-PL" dirty="0" smtClean="0"/>
              <a:t> (</a:t>
            </a:r>
            <a:r>
              <a:rPr lang="pl-PL" dirty="0" err="1" smtClean="0"/>
              <a:t>merge</a:t>
            </a:r>
            <a:r>
              <a:rPr lang="pl-PL" dirty="0" smtClean="0"/>
              <a:t>) - typy</a:t>
            </a:r>
            <a:endParaRPr lang="en-US" dirty="0"/>
          </a:p>
        </p:txBody>
      </p:sp>
      <p:sp>
        <p:nvSpPr>
          <p:cNvPr id="3" name="pole tekstowe 2"/>
          <p:cNvSpPr txBox="1"/>
          <p:nvPr/>
        </p:nvSpPr>
        <p:spPr>
          <a:xfrm>
            <a:off x="479376" y="981912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/>
              <a:t>1) Three-</a:t>
            </a:r>
            <a:r>
              <a:rPr lang="pl-PL" sz="1600" dirty="0" err="1" smtClean="0"/>
              <a:t>way</a:t>
            </a:r>
            <a:r>
              <a:rPr lang="pl-PL" sz="1600" dirty="0" smtClean="0"/>
              <a:t> </a:t>
            </a:r>
            <a:r>
              <a:rPr lang="pl-PL" sz="1600" dirty="0" err="1" smtClean="0"/>
              <a:t>merge</a:t>
            </a:r>
            <a:endParaRPr lang="pl-PL" sz="1600" dirty="0" smtClean="0"/>
          </a:p>
          <a:p>
            <a:pPr marL="342900" indent="-342900">
              <a:buAutoNum type="arabicPeriod"/>
            </a:pPr>
            <a:endParaRPr lang="pl-PL" sz="1600" dirty="0"/>
          </a:p>
          <a:p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aster)&gt; git 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XYZ</a:t>
            </a:r>
          </a:p>
          <a:p>
            <a:pPr marL="342900" indent="-342900">
              <a:buAutoNum type="arabicPeriod"/>
            </a:pPr>
            <a:endParaRPr lang="pl-PL" sz="1600" dirty="0"/>
          </a:p>
          <a:p>
            <a:r>
              <a:rPr lang="pl-PL" sz="1600" dirty="0" smtClean="0"/>
              <a:t>2) </a:t>
            </a:r>
            <a:r>
              <a:rPr lang="pl-PL" sz="1600" dirty="0" err="1" smtClean="0"/>
              <a:t>Rebase</a:t>
            </a:r>
            <a:endParaRPr lang="pl-PL" sz="1600" dirty="0" smtClean="0"/>
          </a:p>
          <a:p>
            <a:endParaRPr lang="pl-PL" sz="1600" dirty="0"/>
          </a:p>
          <a:p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taging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git 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rebase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–i –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onto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master</a:t>
            </a:r>
          </a:p>
          <a:p>
            <a:endParaRPr lang="pl-PL" sz="1600" dirty="0" smtClean="0"/>
          </a:p>
          <a:p>
            <a:endParaRPr lang="pl-PL" sz="1600" dirty="0" smtClean="0"/>
          </a:p>
        </p:txBody>
      </p:sp>
      <p:pic>
        <p:nvPicPr>
          <p:cNvPr id="10244" name="Picture 4" descr="Znalezione obrazy dla zapytania git mer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1196752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Znalezione obrazy dla zapytania git re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2924944"/>
            <a:ext cx="4572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634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Merge</a:t>
            </a:r>
            <a:r>
              <a:rPr lang="pl-PL" dirty="0" smtClean="0"/>
              <a:t> </a:t>
            </a:r>
            <a:r>
              <a:rPr lang="pl-PL" dirty="0" err="1" smtClean="0"/>
              <a:t>conflicts</a:t>
            </a:r>
            <a:endParaRPr lang="en-US" dirty="0"/>
          </a:p>
        </p:txBody>
      </p:sp>
      <p:sp>
        <p:nvSpPr>
          <p:cNvPr id="3" name="pole tekstowe 2"/>
          <p:cNvSpPr txBox="1"/>
          <p:nvPr/>
        </p:nvSpPr>
        <p:spPr>
          <a:xfrm>
            <a:off x="479376" y="1412776"/>
            <a:ext cx="10369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 smtClean="0"/>
              <a:t>Sytuacje w której git nie jest w stanie </a:t>
            </a:r>
            <a:r>
              <a:rPr lang="pl-PL" sz="1800" dirty="0" smtClean="0"/>
              <a:t>przenieść </a:t>
            </a:r>
            <a:r>
              <a:rPr lang="pl-PL" sz="1800" dirty="0" smtClean="0"/>
              <a:t>zmian </a:t>
            </a:r>
            <a:r>
              <a:rPr lang="pl-PL" sz="1800" dirty="0" smtClean="0"/>
              <a:t>istniejących</a:t>
            </a:r>
            <a:r>
              <a:rPr lang="pl-PL" sz="1800" dirty="0" smtClean="0"/>
              <a:t> </a:t>
            </a:r>
            <a:r>
              <a:rPr lang="pl-PL" sz="1800" dirty="0" smtClean="0"/>
              <a:t>w </a:t>
            </a:r>
            <a:r>
              <a:rPr lang="pl-PL" sz="1800" dirty="0" err="1" smtClean="0"/>
              <a:t>branchu</a:t>
            </a:r>
            <a:r>
              <a:rPr lang="pl-PL" sz="1800" dirty="0" smtClean="0"/>
              <a:t> </a:t>
            </a:r>
            <a:r>
              <a:rPr lang="pl-PL" sz="1800" dirty="0" smtClean="0"/>
              <a:t>A do </a:t>
            </a:r>
            <a:r>
              <a:rPr lang="pl-PL" sz="1800" dirty="0" err="1" smtClean="0"/>
              <a:t>brancha</a:t>
            </a:r>
            <a:r>
              <a:rPr lang="pl-PL" sz="1800" dirty="0" smtClean="0"/>
              <a:t> </a:t>
            </a:r>
            <a:r>
              <a:rPr lang="pl-PL" sz="1800" dirty="0" smtClean="0"/>
              <a:t>B</a:t>
            </a:r>
          </a:p>
          <a:p>
            <a:endParaRPr lang="pl-PL" sz="1800" dirty="0" smtClean="0"/>
          </a:p>
        </p:txBody>
      </p:sp>
      <p:pic>
        <p:nvPicPr>
          <p:cNvPr id="12290" name="Picture 2" descr="Znalezione obrazy dla zapytania merge confli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1916832"/>
            <a:ext cx="675322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Znalezione obrazy dla zapytania merge confl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84" y="3861048"/>
            <a:ext cx="561022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780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Merge</a:t>
            </a:r>
            <a:r>
              <a:rPr lang="pl-PL" dirty="0" smtClean="0"/>
              <a:t> </a:t>
            </a:r>
            <a:r>
              <a:rPr lang="pl-PL" dirty="0" err="1" smtClean="0"/>
              <a:t>conflicts</a:t>
            </a:r>
            <a:r>
              <a:rPr lang="pl-PL" dirty="0" smtClean="0"/>
              <a:t> </a:t>
            </a:r>
            <a:r>
              <a:rPr lang="pl-PL" dirty="0" err="1" smtClean="0"/>
              <a:t>rosolution</a:t>
            </a:r>
            <a:r>
              <a:rPr lang="pl-PL" dirty="0" smtClean="0"/>
              <a:t> (rozwiązanie)</a:t>
            </a:r>
            <a:endParaRPr lang="en-US" dirty="0"/>
          </a:p>
        </p:txBody>
      </p:sp>
      <p:sp>
        <p:nvSpPr>
          <p:cNvPr id="3" name="pole tekstowe 2"/>
          <p:cNvSpPr txBox="1"/>
          <p:nvPr/>
        </p:nvSpPr>
        <p:spPr>
          <a:xfrm>
            <a:off x="479376" y="1412776"/>
            <a:ext cx="10369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pl-PL" sz="1800" dirty="0" smtClean="0"/>
              <a:t>Manualnie zmodyfikuj kod</a:t>
            </a:r>
          </a:p>
          <a:p>
            <a:pPr marL="342900" indent="-342900">
              <a:buAutoNum type="arabicParenR"/>
            </a:pPr>
            <a:r>
              <a:rPr lang="pl-PL" sz="1800" dirty="0" smtClean="0"/>
              <a:t>Wykorzystaj graficzny </a:t>
            </a:r>
            <a:r>
              <a:rPr lang="pl-PL" sz="1800" dirty="0" err="1" smtClean="0"/>
              <a:t>tool</a:t>
            </a:r>
            <a:r>
              <a:rPr lang="pl-PL" sz="1800" dirty="0" smtClean="0"/>
              <a:t> do rozwiązywania problemów</a:t>
            </a:r>
          </a:p>
        </p:txBody>
      </p:sp>
      <p:pic>
        <p:nvPicPr>
          <p:cNvPr id="13314" name="Picture 2" descr="resolveConfli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2420888"/>
            <a:ext cx="7233791" cy="372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347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Zadania</a:t>
            </a:r>
            <a:endParaRPr lang="en-US" dirty="0"/>
          </a:p>
        </p:txBody>
      </p:sp>
      <p:sp>
        <p:nvSpPr>
          <p:cNvPr id="3" name="pole tekstowe 2"/>
          <p:cNvSpPr txBox="1"/>
          <p:nvPr/>
        </p:nvSpPr>
        <p:spPr>
          <a:xfrm>
            <a:off x="479376" y="1124744"/>
            <a:ext cx="1152128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pl-PL" dirty="0" smtClean="0"/>
              <a:t>Wprowadź w lokalnym repozytorium:</a:t>
            </a:r>
          </a:p>
          <a:p>
            <a:pPr lvl="4"/>
            <a:r>
              <a:rPr lang="pl-PL" dirty="0"/>
              <a:t>	</a:t>
            </a:r>
            <a:r>
              <a:rPr lang="pl-PL" dirty="0" smtClean="0"/>
              <a:t>dodaj nowy plik do </a:t>
            </a:r>
            <a:r>
              <a:rPr lang="pl-PL" dirty="0" err="1" smtClean="0"/>
              <a:t>repo</a:t>
            </a:r>
            <a:endParaRPr lang="pl-PL" dirty="0" smtClean="0"/>
          </a:p>
          <a:p>
            <a:pPr lvl="4"/>
            <a:r>
              <a:rPr lang="pl-PL" dirty="0"/>
              <a:t>	</a:t>
            </a:r>
            <a:r>
              <a:rPr lang="pl-PL" dirty="0" smtClean="0"/>
              <a:t>sprawdź jaki efekt mają poniższe polecenia gdy plik: nie jest </a:t>
            </a:r>
            <a:r>
              <a:rPr lang="pl-PL" dirty="0" err="1" smtClean="0"/>
              <a:t>trackowany</a:t>
            </a:r>
            <a:r>
              <a:rPr lang="pl-PL" dirty="0" smtClean="0"/>
              <a:t>, jest w </a:t>
            </a:r>
            <a:r>
              <a:rPr lang="pl-PL" dirty="0" err="1" smtClean="0"/>
              <a:t>staging</a:t>
            </a:r>
            <a:r>
              <a:rPr lang="pl-PL" dirty="0" smtClean="0"/>
              <a:t> </a:t>
            </a:r>
            <a:r>
              <a:rPr lang="pl-PL" dirty="0" err="1" smtClean="0"/>
              <a:t>area</a:t>
            </a:r>
            <a:r>
              <a:rPr lang="pl-PL" dirty="0" smtClean="0"/>
              <a:t>, jest w </a:t>
            </a:r>
            <a:r>
              <a:rPr lang="pl-PL" dirty="0" err="1" smtClean="0"/>
              <a:t>workspace</a:t>
            </a:r>
            <a:endParaRPr lang="pl-PL" dirty="0" smtClean="0"/>
          </a:p>
          <a:p>
            <a:pPr lvl="4"/>
            <a:r>
              <a:rPr lang="pl-PL" dirty="0"/>
              <a:t>	</a:t>
            </a:r>
            <a:r>
              <a:rPr lang="pl-PL" dirty="0"/>
              <a:t>	</a:t>
            </a:r>
            <a:r>
              <a:rPr lang="pl-PL" dirty="0" smtClean="0"/>
              <a:t>git </a:t>
            </a:r>
            <a:r>
              <a:rPr lang="pl-PL" dirty="0" err="1" smtClean="0"/>
              <a:t>checkout</a:t>
            </a:r>
            <a:r>
              <a:rPr lang="pl-PL" dirty="0" smtClean="0"/>
              <a:t> XYZ</a:t>
            </a:r>
          </a:p>
          <a:p>
            <a:pPr lvl="4"/>
            <a:r>
              <a:rPr lang="pl-PL" dirty="0"/>
              <a:t>	</a:t>
            </a:r>
            <a:r>
              <a:rPr lang="pl-PL" dirty="0" smtClean="0"/>
              <a:t>	git reset XYZ</a:t>
            </a:r>
          </a:p>
          <a:p>
            <a:pPr lvl="4"/>
            <a:r>
              <a:rPr lang="pl-PL" dirty="0"/>
              <a:t>	</a:t>
            </a:r>
            <a:r>
              <a:rPr lang="pl-PL" dirty="0" smtClean="0"/>
              <a:t>	git reset --hard</a:t>
            </a:r>
            <a:endParaRPr lang="pl-PL" dirty="0" smtClean="0"/>
          </a:p>
          <a:p>
            <a:pPr lvl="4"/>
            <a:r>
              <a:rPr lang="pl-PL" dirty="0"/>
              <a:t>	</a:t>
            </a:r>
            <a:r>
              <a:rPr lang="pl-PL" dirty="0" smtClean="0"/>
              <a:t>dodaj kilka linii w pliku i </a:t>
            </a:r>
            <a:r>
              <a:rPr lang="pl-PL" dirty="0" err="1" smtClean="0"/>
              <a:t>zcommituj</a:t>
            </a:r>
            <a:endParaRPr lang="pl-PL" dirty="0" smtClean="0"/>
          </a:p>
          <a:p>
            <a:pPr lvl="4"/>
            <a:r>
              <a:rPr lang="pl-PL" dirty="0"/>
              <a:t>	</a:t>
            </a:r>
            <a:r>
              <a:rPr lang="pl-PL" dirty="0" smtClean="0"/>
              <a:t>zmień wprowadzone </a:t>
            </a:r>
            <a:r>
              <a:rPr lang="pl-PL" dirty="0" smtClean="0"/>
              <a:t>linie (1 insert, 1 </a:t>
            </a:r>
            <a:r>
              <a:rPr lang="pl-PL" dirty="0" err="1" smtClean="0"/>
              <a:t>edit</a:t>
            </a:r>
            <a:r>
              <a:rPr lang="pl-PL" dirty="0" smtClean="0"/>
              <a:t>, 1 </a:t>
            </a:r>
            <a:r>
              <a:rPr lang="pl-PL" dirty="0" err="1" smtClean="0"/>
              <a:t>remove</a:t>
            </a:r>
            <a:r>
              <a:rPr lang="pl-PL" dirty="0" smtClean="0"/>
              <a:t>) a następnie </a:t>
            </a:r>
            <a:r>
              <a:rPr lang="pl-PL" dirty="0" err="1" smtClean="0"/>
              <a:t>zcommituj</a:t>
            </a:r>
            <a:r>
              <a:rPr lang="pl-PL" dirty="0" smtClean="0"/>
              <a:t>. Sprawdź w </a:t>
            </a:r>
            <a:r>
              <a:rPr lang="pl-PL" dirty="0" err="1" smtClean="0"/>
              <a:t>gitk</a:t>
            </a:r>
            <a:r>
              <a:rPr lang="pl-PL" dirty="0" smtClean="0"/>
              <a:t> jak kolorowane </a:t>
            </a:r>
            <a:r>
              <a:rPr lang="pl-PL" dirty="0" err="1" smtClean="0"/>
              <a:t>sązmiany</a:t>
            </a:r>
            <a:r>
              <a:rPr lang="pl-PL" dirty="0" smtClean="0"/>
              <a:t> </a:t>
            </a:r>
            <a:endParaRPr lang="pl-PL" dirty="0" smtClean="0"/>
          </a:p>
          <a:p>
            <a:pPr lvl="4"/>
            <a:r>
              <a:rPr lang="pl-PL" dirty="0"/>
              <a:t>	</a:t>
            </a:r>
            <a:r>
              <a:rPr lang="pl-PL" dirty="0" smtClean="0"/>
              <a:t>powtórz testy z kroku 2. Jak zachowają się polecenia w przypadku istniejącego pliku, który został zmodyfikowany</a:t>
            </a:r>
            <a:endParaRPr lang="pl-PL" dirty="0" smtClean="0"/>
          </a:p>
          <a:p>
            <a:pPr lvl="8"/>
            <a:r>
              <a:rPr lang="pl-PL" dirty="0"/>
              <a:t>	</a:t>
            </a:r>
            <a:r>
              <a:rPr lang="pl-PL" dirty="0" smtClean="0"/>
              <a:t>ciąg zmian którego rezultatem będzie </a:t>
            </a:r>
            <a:r>
              <a:rPr lang="pl-PL" dirty="0" err="1" smtClean="0"/>
              <a:t>merge</a:t>
            </a:r>
            <a:r>
              <a:rPr lang="pl-PL" dirty="0" smtClean="0"/>
              <a:t> </a:t>
            </a:r>
            <a:r>
              <a:rPr lang="pl-PL" dirty="0" err="1" smtClean="0"/>
              <a:t>conflict</a:t>
            </a:r>
            <a:r>
              <a:rPr lang="pl-PL" dirty="0" smtClean="0"/>
              <a:t>. </a:t>
            </a:r>
          </a:p>
          <a:p>
            <a:pPr lvl="8"/>
            <a:r>
              <a:rPr lang="pl-PL" dirty="0"/>
              <a:t>	</a:t>
            </a:r>
            <a:r>
              <a:rPr lang="pl-PL" dirty="0" smtClean="0"/>
              <a:t>rozwiąż konflikt </a:t>
            </a:r>
          </a:p>
          <a:p>
            <a:pPr lvl="8"/>
            <a:r>
              <a:rPr lang="pl-PL" dirty="0"/>
              <a:t>	</a:t>
            </a:r>
            <a:r>
              <a:rPr lang="pl-PL" dirty="0" smtClean="0"/>
              <a:t>sprawdź stan repozytorium korzystając z git log lub </a:t>
            </a:r>
            <a:r>
              <a:rPr lang="pl-PL" dirty="0" err="1" smtClean="0"/>
              <a:t>gitk</a:t>
            </a:r>
            <a:endParaRPr lang="pl-PL" dirty="0" smtClean="0"/>
          </a:p>
          <a:p>
            <a:pPr lvl="8"/>
            <a:r>
              <a:rPr lang="pl-PL" dirty="0" smtClean="0"/>
              <a:t>2) Pobierz zdalne </a:t>
            </a:r>
            <a:r>
              <a:rPr lang="pl-PL" dirty="0"/>
              <a:t>repozytorium </a:t>
            </a:r>
            <a:r>
              <a:rPr lang="pl-PL" dirty="0">
                <a:hlinkClick r:id="rId2"/>
              </a:rPr>
              <a:t>https://bitbucket.org/java9krk/dziennik/src/master</a:t>
            </a:r>
            <a:r>
              <a:rPr lang="pl-PL" dirty="0" smtClean="0">
                <a:hlinkClick r:id="rId2"/>
              </a:rPr>
              <a:t>/</a:t>
            </a:r>
            <a:r>
              <a:rPr lang="pl-PL" dirty="0" smtClean="0"/>
              <a:t> </a:t>
            </a:r>
          </a:p>
          <a:p>
            <a:pPr lvl="8"/>
            <a:r>
              <a:rPr lang="pl-PL" dirty="0"/>
              <a:t>	</a:t>
            </a:r>
            <a:r>
              <a:rPr lang="pl-PL" dirty="0" smtClean="0"/>
              <a:t>stwórz </a:t>
            </a:r>
            <a:r>
              <a:rPr lang="pl-PL" dirty="0" err="1" smtClean="0"/>
              <a:t>branch</a:t>
            </a:r>
            <a:r>
              <a:rPr lang="pl-PL" dirty="0" smtClean="0"/>
              <a:t> o nazwie która pozwoli cię zidentyfikować, np. </a:t>
            </a:r>
            <a:r>
              <a:rPr lang="pl-PL" dirty="0" err="1" smtClean="0"/>
              <a:t>feature</a:t>
            </a:r>
            <a:r>
              <a:rPr lang="pl-PL" dirty="0" smtClean="0"/>
              <a:t>/JAVA9-nazwisko</a:t>
            </a:r>
          </a:p>
          <a:p>
            <a:pPr lvl="8"/>
            <a:r>
              <a:rPr lang="pl-PL" dirty="0"/>
              <a:t>	</a:t>
            </a:r>
            <a:r>
              <a:rPr lang="pl-PL" dirty="0" smtClean="0"/>
              <a:t>dodaj swoje imię i nazwisko w pliku z </a:t>
            </a:r>
            <a:r>
              <a:rPr lang="pl-PL" b="1" i="1" dirty="0" err="1" smtClean="0"/>
              <a:t>lista_obecności</a:t>
            </a:r>
            <a:endParaRPr lang="pl-PL" b="1" i="1" dirty="0" smtClean="0"/>
          </a:p>
          <a:p>
            <a:pPr lvl="8"/>
            <a:r>
              <a:rPr lang="pl-PL" dirty="0"/>
              <a:t>	</a:t>
            </a:r>
            <a:r>
              <a:rPr lang="pl-PL" dirty="0" err="1" smtClean="0"/>
              <a:t>zcommituj</a:t>
            </a:r>
            <a:r>
              <a:rPr lang="pl-PL" dirty="0" smtClean="0"/>
              <a:t> zmiany do lokalnego </a:t>
            </a:r>
            <a:r>
              <a:rPr lang="pl-PL" dirty="0" err="1" smtClean="0"/>
              <a:t>repo</a:t>
            </a:r>
            <a:endParaRPr lang="pl-PL" dirty="0" smtClean="0"/>
          </a:p>
          <a:p>
            <a:pPr lvl="8"/>
            <a:r>
              <a:rPr lang="pl-PL" dirty="0"/>
              <a:t>	w</a:t>
            </a:r>
            <a:r>
              <a:rPr lang="pl-PL" dirty="0" smtClean="0"/>
              <a:t>ykonaj </a:t>
            </a:r>
            <a:r>
              <a:rPr lang="pl-PL" dirty="0" err="1" smtClean="0"/>
              <a:t>push</a:t>
            </a:r>
            <a:r>
              <a:rPr lang="pl-PL" dirty="0" smtClean="0"/>
              <a:t> zmian z lokalnego </a:t>
            </a:r>
            <a:r>
              <a:rPr lang="pl-PL" dirty="0" err="1" smtClean="0"/>
              <a:t>repo</a:t>
            </a:r>
            <a:r>
              <a:rPr lang="pl-PL" dirty="0" smtClean="0"/>
              <a:t> do zdalnego</a:t>
            </a:r>
          </a:p>
          <a:p>
            <a:pPr lvl="8"/>
            <a:endParaRPr lang="pl-PL" dirty="0"/>
          </a:p>
          <a:p>
            <a:pPr lvl="8"/>
            <a:r>
              <a:rPr lang="pl-PL" b="1" dirty="0" smtClean="0"/>
              <a:t>W domu:</a:t>
            </a:r>
            <a:r>
              <a:rPr lang="pl-PL" b="1" dirty="0"/>
              <a:t>	</a:t>
            </a:r>
            <a:endParaRPr lang="pl-PL" b="1" dirty="0" smtClean="0"/>
          </a:p>
          <a:p>
            <a:endParaRPr lang="pl-PL" dirty="0" smtClean="0"/>
          </a:p>
          <a:p>
            <a:r>
              <a:rPr lang="pl-PL" dirty="0" smtClean="0"/>
              <a:t>1) Stwórz dwa </a:t>
            </a:r>
            <a:r>
              <a:rPr lang="pl-PL" dirty="0" err="1" smtClean="0"/>
              <a:t>branche</a:t>
            </a:r>
            <a:r>
              <a:rPr lang="pl-PL" dirty="0" smtClean="0"/>
              <a:t>. Następnie na nowym </a:t>
            </a:r>
            <a:r>
              <a:rPr lang="pl-PL" dirty="0" err="1" smtClean="0"/>
              <a:t>branchu</a:t>
            </a:r>
            <a:r>
              <a:rPr lang="pl-PL" dirty="0" smtClean="0"/>
              <a:t> dodaj zmianę. Przenieś zmianę wykonując </a:t>
            </a:r>
            <a:r>
              <a:rPr lang="pl-PL" dirty="0" err="1" smtClean="0"/>
              <a:t>rebase</a:t>
            </a:r>
            <a:r>
              <a:rPr lang="pl-PL" dirty="0" smtClean="0"/>
              <a:t>.</a:t>
            </a:r>
            <a:endParaRPr lang="pl-PL" dirty="0" smtClean="0"/>
          </a:p>
          <a:p>
            <a:r>
              <a:rPr lang="pl-PL" dirty="0" smtClean="0"/>
              <a:t>2) Sprawdź w dokumentacji Gita czym jest plik o nazwie </a:t>
            </a:r>
            <a:r>
              <a:rPr lang="pl-PL" b="1" dirty="0" smtClean="0"/>
              <a:t>.</a:t>
            </a:r>
            <a:r>
              <a:rPr lang="pl-PL" b="1" dirty="0" err="1" smtClean="0"/>
              <a:t>gitignore</a:t>
            </a:r>
            <a:r>
              <a:rPr lang="pl-PL" b="1" dirty="0" smtClean="0"/>
              <a:t> </a:t>
            </a:r>
            <a:r>
              <a:rPr lang="pl-PL" dirty="0" smtClean="0"/>
              <a:t>i czemu służy</a:t>
            </a:r>
            <a:r>
              <a:rPr lang="pl-PL" dirty="0" smtClean="0"/>
              <a:t>.</a:t>
            </a:r>
            <a:endParaRPr lang="pl-PL" dirty="0" smtClean="0"/>
          </a:p>
          <a:p>
            <a:r>
              <a:rPr lang="pl-PL" dirty="0" smtClean="0"/>
              <a:t>3) Przejdź przez interaktywny tutorial: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try.github.io/levels/1/challenges/1</a:t>
            </a:r>
            <a:r>
              <a:rPr lang="pl-PL" dirty="0" smtClean="0"/>
              <a:t>   </a:t>
            </a:r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val="3301609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733256"/>
          </a:xfrm>
        </p:spPr>
        <p:txBody>
          <a:bodyPr>
            <a:normAutofit/>
          </a:bodyPr>
          <a:lstStyle/>
          <a:p>
            <a:r>
              <a:rPr lang="pl-PL" dirty="0" smtClean="0"/>
              <a:t>  Historia</a:t>
            </a:r>
          </a:p>
          <a:p>
            <a:r>
              <a:rPr lang="pl-PL" dirty="0" smtClean="0"/>
              <a:t> Czym jest git?</a:t>
            </a:r>
          </a:p>
          <a:p>
            <a:r>
              <a:rPr lang="pl-PL" dirty="0"/>
              <a:t> </a:t>
            </a:r>
            <a:r>
              <a:rPr lang="pl-PL" dirty="0" smtClean="0"/>
              <a:t>Instalacja</a:t>
            </a:r>
          </a:p>
          <a:p>
            <a:r>
              <a:rPr lang="pl-PL" dirty="0" smtClean="0"/>
              <a:t> Zdalne oraz lokalne repozytorium</a:t>
            </a:r>
          </a:p>
          <a:p>
            <a:r>
              <a:rPr lang="pl-PL" dirty="0"/>
              <a:t> SCM – Source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smtClean="0"/>
              <a:t>Management</a:t>
            </a:r>
          </a:p>
          <a:p>
            <a:r>
              <a:rPr lang="pl-PL" dirty="0" smtClean="0"/>
              <a:t> Podstawowe polecenia linii komend</a:t>
            </a:r>
          </a:p>
          <a:p>
            <a:r>
              <a:rPr lang="pl-PL" dirty="0"/>
              <a:t> </a:t>
            </a:r>
            <a:r>
              <a:rPr lang="pl-PL" dirty="0" err="1" smtClean="0"/>
              <a:t>Branching</a:t>
            </a:r>
            <a:endParaRPr lang="pl-PL" dirty="0" smtClean="0"/>
          </a:p>
          <a:p>
            <a:r>
              <a:rPr lang="pl-PL" dirty="0" smtClean="0"/>
              <a:t> </a:t>
            </a:r>
            <a:r>
              <a:rPr lang="pl-PL" dirty="0" err="1"/>
              <a:t>M</a:t>
            </a:r>
            <a:r>
              <a:rPr lang="pl-PL" dirty="0" err="1" smtClean="0"/>
              <a:t>erge</a:t>
            </a:r>
            <a:r>
              <a:rPr lang="pl-PL" dirty="0" smtClean="0"/>
              <a:t> oraz rozwiązywanie konfliktów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4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Historia</a:t>
            </a:r>
            <a:endParaRPr lang="en-US" dirty="0"/>
          </a:p>
        </p:txBody>
      </p:sp>
      <p:sp>
        <p:nvSpPr>
          <p:cNvPr id="3" name="pole tekstowe 2"/>
          <p:cNvSpPr txBox="1"/>
          <p:nvPr/>
        </p:nvSpPr>
        <p:spPr>
          <a:xfrm>
            <a:off x="479376" y="1412776"/>
            <a:ext cx="7260321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Autor: Linus </a:t>
            </a:r>
            <a:r>
              <a:rPr lang="pl-PL" sz="2000" dirty="0" err="1" smtClean="0"/>
              <a:t>Torvalds</a:t>
            </a:r>
            <a:r>
              <a:rPr lang="pl-PL" sz="2000" dirty="0" smtClean="0"/>
              <a:t> (współtwórca </a:t>
            </a:r>
            <a:r>
              <a:rPr lang="pl-PL" sz="2000" dirty="0" err="1" smtClean="0"/>
              <a:t>Linuxa</a:t>
            </a:r>
            <a:r>
              <a:rPr lang="pl-PL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Pierwsza wersja: 07 Kwietnia 2005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Stworzony do kontroli wersji plików źródłowych jądra </a:t>
            </a:r>
            <a:r>
              <a:rPr lang="pl-PL" sz="2000" dirty="0" err="1" smtClean="0"/>
              <a:t>Linuxa</a:t>
            </a:r>
            <a:endParaRPr lang="pl-PL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„Git” – w slangu (ignorant, dziecinna osoba bez manier)</a:t>
            </a:r>
          </a:p>
          <a:p>
            <a:endParaRPr lang="pl-P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b="1" dirty="0" smtClean="0"/>
              <a:t>VCS</a:t>
            </a:r>
            <a:r>
              <a:rPr lang="pl-PL" sz="2000" dirty="0" smtClean="0"/>
              <a:t> (</a:t>
            </a:r>
            <a:r>
              <a:rPr lang="pl-PL" sz="2000" b="1" dirty="0" smtClean="0">
                <a:solidFill>
                  <a:srgbClr val="FF0000"/>
                </a:solidFill>
              </a:rPr>
              <a:t>V</a:t>
            </a:r>
            <a:r>
              <a:rPr lang="pl-PL" sz="2000" dirty="0" smtClean="0"/>
              <a:t>ersion </a:t>
            </a:r>
            <a:r>
              <a:rPr lang="pl-PL" sz="2000" b="1" dirty="0" smtClean="0">
                <a:solidFill>
                  <a:srgbClr val="FF0000"/>
                </a:solidFill>
              </a:rPr>
              <a:t>C</a:t>
            </a:r>
            <a:r>
              <a:rPr lang="pl-PL" sz="2000" dirty="0" smtClean="0"/>
              <a:t>ontrol </a:t>
            </a:r>
            <a:r>
              <a:rPr lang="pl-PL" sz="2000" b="1" dirty="0" smtClean="0">
                <a:solidFill>
                  <a:srgbClr val="FF0000"/>
                </a:solidFill>
              </a:rPr>
              <a:t>S</a:t>
            </a:r>
            <a:r>
              <a:rPr lang="pl-PL" sz="2000" dirty="0" smtClean="0"/>
              <a:t>ystem):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400" dirty="0" smtClean="0"/>
          </a:p>
          <a:p>
            <a:endParaRPr lang="pl-PL" sz="2400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61918943"/>
              </p:ext>
            </p:extLst>
          </p:nvPr>
        </p:nvGraphicFramePr>
        <p:xfrm>
          <a:off x="335360" y="5013762"/>
          <a:ext cx="11161240" cy="1170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88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Czym jest GIT?</a:t>
            </a:r>
            <a:endParaRPr lang="en-US" dirty="0"/>
          </a:p>
        </p:txBody>
      </p:sp>
      <p:sp>
        <p:nvSpPr>
          <p:cNvPr id="3" name="pole tekstowe 2"/>
          <p:cNvSpPr txBox="1"/>
          <p:nvPr/>
        </p:nvSpPr>
        <p:spPr>
          <a:xfrm>
            <a:off x="479376" y="1412776"/>
            <a:ext cx="55579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/>
              <a:t>Rozproszony system kontroli wersji.</a:t>
            </a:r>
          </a:p>
          <a:p>
            <a:endParaRPr lang="pl-PL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smtClean="0"/>
              <a:t>DVCS (Distributed Version Control System)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smtClean="0"/>
              <a:t>P2P </a:t>
            </a:r>
            <a:r>
              <a:rPr lang="pl-PL" sz="2000" dirty="0" err="1" smtClean="0"/>
              <a:t>architecture</a:t>
            </a:r>
            <a:r>
              <a:rPr lang="pl-PL" sz="2000" dirty="0" smtClean="0"/>
              <a:t> (NOT </a:t>
            </a:r>
            <a:r>
              <a:rPr lang="pl-PL" sz="2000" dirty="0" err="1" smtClean="0"/>
              <a:t>client-server</a:t>
            </a:r>
            <a:r>
              <a:rPr lang="pl-PL" sz="20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err="1" smtClean="0"/>
              <a:t>Free</a:t>
            </a:r>
            <a:r>
              <a:rPr lang="pl-PL" sz="2000" dirty="0" smtClean="0"/>
              <a:t> and open </a:t>
            </a:r>
            <a:r>
              <a:rPr lang="pl-PL" sz="2000" dirty="0" err="1" smtClean="0"/>
              <a:t>source</a:t>
            </a:r>
            <a:endParaRPr lang="pl-PL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S</a:t>
            </a:r>
            <a:r>
              <a:rPr lang="en-US" sz="2000" dirty="0" smtClean="0"/>
              <a:t>peed </a:t>
            </a:r>
            <a:r>
              <a:rPr lang="en-US" sz="2000" dirty="0"/>
              <a:t>and efficiency</a:t>
            </a:r>
            <a:endParaRPr lang="pl-PL" sz="2000" dirty="0" smtClean="0"/>
          </a:p>
        </p:txBody>
      </p:sp>
      <p:pic>
        <p:nvPicPr>
          <p:cNvPr id="1028" name="Picture 4" descr="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3801506"/>
            <a:ext cx="4096881" cy="171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thumb/a/af/Revision_controlled_project_visualization-2010-24-02.svg/220px-Revision_controlled_project_visualization-2010-24-0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1229755"/>
            <a:ext cx="20955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82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Instalacja</a:t>
            </a:r>
            <a:endParaRPr lang="en-US" dirty="0"/>
          </a:p>
        </p:txBody>
      </p:sp>
      <p:sp>
        <p:nvSpPr>
          <p:cNvPr id="3" name="pole tekstowe 2"/>
          <p:cNvSpPr txBox="1"/>
          <p:nvPr/>
        </p:nvSpPr>
        <p:spPr>
          <a:xfrm>
            <a:off x="479376" y="1412776"/>
            <a:ext cx="676875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</a:t>
            </a:r>
            <a:endParaRPr lang="pl-PL" dirty="0" smtClean="0"/>
          </a:p>
          <a:p>
            <a:endParaRPr lang="pl-PL" dirty="0"/>
          </a:p>
          <a:p>
            <a:r>
              <a:rPr lang="pl-PL" dirty="0"/>
              <a:t>GUI: </a:t>
            </a:r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git-scm.com/downloads/guis</a:t>
            </a:r>
            <a:r>
              <a:rPr lang="pl-PL" dirty="0" smtClean="0"/>
              <a:t> </a:t>
            </a:r>
          </a:p>
          <a:p>
            <a:endParaRPr lang="pl-PL" dirty="0"/>
          </a:p>
          <a:p>
            <a:r>
              <a:rPr lang="pl-PL" dirty="0" smtClean="0"/>
              <a:t> </a:t>
            </a:r>
          </a:p>
          <a:p>
            <a:endParaRPr lang="pl-PL" sz="2400" dirty="0"/>
          </a:p>
          <a:p>
            <a:endParaRPr lang="pl-PL" sz="2400" dirty="0" smtClean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339" y="1373340"/>
            <a:ext cx="5760640" cy="993543"/>
          </a:xfrm>
          <a:prstGeom prst="rect">
            <a:avLst/>
          </a:prstGeom>
        </p:spPr>
      </p:pic>
      <p:pic>
        <p:nvPicPr>
          <p:cNvPr id="3074" name="Picture 2" descr="Znalezione obrazy dla zapytania git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777185"/>
            <a:ext cx="4510947" cy="375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Znalezione obrazy dla zapytania git sourcetre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2816621"/>
            <a:ext cx="5573217" cy="350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9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Instalacja</a:t>
            </a:r>
            <a:endParaRPr lang="en-US" dirty="0"/>
          </a:p>
        </p:txBody>
      </p:sp>
      <p:sp>
        <p:nvSpPr>
          <p:cNvPr id="3" name="pole tekstowe 2"/>
          <p:cNvSpPr txBox="1"/>
          <p:nvPr/>
        </p:nvSpPr>
        <p:spPr>
          <a:xfrm>
            <a:off x="479376" y="1412776"/>
            <a:ext cx="849694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+mn-lt"/>
                <a:cs typeface="Courier New" panose="02070309020205020404" pitchFamily="49" charset="0"/>
              </a:rPr>
              <a:t>Wyświetl wersję gita:</a:t>
            </a:r>
          </a:p>
          <a:p>
            <a:endParaRPr lang="pl-PL" dirty="0">
              <a:latin typeface="+mn-lt"/>
              <a:cs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$ git --version</a:t>
            </a:r>
            <a:endParaRPr lang="pl-P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 smtClean="0">
              <a:latin typeface="+mn-lt"/>
              <a:cs typeface="Courier New" panose="02070309020205020404" pitchFamily="49" charset="0"/>
            </a:endParaRPr>
          </a:p>
          <a:p>
            <a:endParaRPr lang="pl-PL" dirty="0">
              <a:latin typeface="+mn-lt"/>
              <a:cs typeface="Courier New" panose="02070309020205020404" pitchFamily="49" charset="0"/>
            </a:endParaRPr>
          </a:p>
          <a:p>
            <a:endParaRPr lang="pl-PL" dirty="0" smtClean="0">
              <a:latin typeface="+mn-lt"/>
              <a:cs typeface="Courier New" panose="02070309020205020404" pitchFamily="49" charset="0"/>
            </a:endParaRPr>
          </a:p>
          <a:p>
            <a:r>
              <a:rPr lang="pl-PL" dirty="0" smtClean="0">
                <a:latin typeface="+mn-lt"/>
                <a:cs typeface="Courier New" panose="02070309020205020404" pitchFamily="49" charset="0"/>
              </a:rPr>
              <a:t>Wyświetl konfigurację:</a:t>
            </a: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git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–-list</a:t>
            </a:r>
            <a:endParaRPr lang="pl-P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git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--list --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endParaRPr lang="pl-P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smtClean="0">
                <a:latin typeface="+mn-lt"/>
                <a:cs typeface="Courier New" panose="02070309020205020404" pitchFamily="49" charset="0"/>
              </a:rPr>
              <a:t>Ustaw </a:t>
            </a:r>
            <a:r>
              <a:rPr lang="pl-PL" dirty="0" err="1" smtClean="0">
                <a:latin typeface="+mn-lt"/>
                <a:cs typeface="Courier New" panose="02070309020205020404" pitchFamily="49" charset="0"/>
              </a:rPr>
              <a:t>properties</a:t>
            </a:r>
            <a:r>
              <a:rPr lang="pl-PL" dirty="0" smtClean="0">
                <a:latin typeface="+mn-lt"/>
                <a:cs typeface="Courier New" panose="02070309020205020404" pitchFamily="49" charset="0"/>
              </a:rPr>
              <a:t> na poziomie </a:t>
            </a:r>
            <a:r>
              <a:rPr lang="pl-PL" dirty="0" err="1" smtClean="0">
                <a:latin typeface="+mn-lt"/>
                <a:cs typeface="Courier New" panose="02070309020205020404" pitchFamily="49" charset="0"/>
              </a:rPr>
              <a:t>gllobal</a:t>
            </a:r>
            <a:r>
              <a:rPr lang="pl-PL" dirty="0" smtClean="0">
                <a:latin typeface="+mn-lt"/>
                <a:cs typeface="Courier New" panose="02070309020205020404" pitchFamily="49" charset="0"/>
              </a:rPr>
              <a:t>:</a:t>
            </a: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user.name "John Doe" </a:t>
            </a:r>
            <a:endParaRPr lang="pl-P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johndoe@example.com</a:t>
            </a:r>
            <a:endParaRPr lang="pl-P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core.autocrlf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  <a:endParaRPr lang="pl-P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57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Repozytorium zdalne (</a:t>
            </a:r>
            <a:r>
              <a:rPr lang="pl-PL" dirty="0" err="1" smtClean="0"/>
              <a:t>remote</a:t>
            </a:r>
            <a:r>
              <a:rPr lang="pl-PL" dirty="0" smtClean="0"/>
              <a:t>) oraz lokalne</a:t>
            </a:r>
            <a:endParaRPr lang="en-US" dirty="0"/>
          </a:p>
        </p:txBody>
      </p:sp>
      <p:pic>
        <p:nvPicPr>
          <p:cNvPr id="4104" name="Picture 8" descr="Znalezione obrazy dla zapytania remote and local rep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963038"/>
            <a:ext cx="7344816" cy="551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77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 </a:t>
            </a:r>
            <a:r>
              <a:rPr lang="pl-PL" dirty="0" err="1" smtClean="0"/>
              <a:t>work</a:t>
            </a:r>
            <a:r>
              <a:rPr lang="pl-PL" dirty="0" smtClean="0"/>
              <a:t> </a:t>
            </a:r>
            <a:r>
              <a:rPr lang="pl-PL" dirty="0" err="1" smtClean="0"/>
              <a:t>flow</a:t>
            </a:r>
            <a:endParaRPr lang="en-US" dirty="0"/>
          </a:p>
        </p:txBody>
      </p:sp>
      <p:pic>
        <p:nvPicPr>
          <p:cNvPr id="5122" name="Picture 2" descr="Znalezione obrazy dla zapytania remote and local rep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780" y="987117"/>
            <a:ext cx="8136904" cy="457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/>
          <p:cNvSpPr txBox="1"/>
          <p:nvPr/>
        </p:nvSpPr>
        <p:spPr>
          <a:xfrm>
            <a:off x="263352" y="989739"/>
            <a:ext cx="4538422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WORKSPACE </a:t>
            </a:r>
          </a:p>
          <a:p>
            <a:endParaRPr lang="pl-PL" dirty="0" smtClean="0"/>
          </a:p>
          <a:p>
            <a:r>
              <a:rPr lang="pl-PL" dirty="0" smtClean="0"/>
              <a:t>wszystkie zmienione </a:t>
            </a:r>
            <a:r>
              <a:rPr lang="pl-PL" dirty="0" smtClean="0"/>
              <a:t>pliki (edycja)</a:t>
            </a:r>
            <a:endParaRPr lang="pl-PL" dirty="0" smtClean="0"/>
          </a:p>
          <a:p>
            <a:r>
              <a:rPr lang="pl-PL" dirty="0" smtClean="0"/>
              <a:t>Nowe pliki trafiają prosto do </a:t>
            </a:r>
            <a:r>
              <a:rPr lang="pl-PL" dirty="0" err="1" smtClean="0"/>
              <a:t>staging</a:t>
            </a:r>
            <a:r>
              <a:rPr lang="pl-PL" dirty="0" smtClean="0"/>
              <a:t> </a:t>
            </a:r>
            <a:r>
              <a:rPr lang="pl-PL" dirty="0" err="1" smtClean="0"/>
              <a:t>area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STAGING AREA</a:t>
            </a:r>
          </a:p>
          <a:p>
            <a:endParaRPr lang="pl-PL" dirty="0" smtClean="0"/>
          </a:p>
          <a:p>
            <a:r>
              <a:rPr lang="pl-PL" dirty="0"/>
              <a:t>p</a:t>
            </a:r>
            <a:r>
              <a:rPr lang="pl-PL" dirty="0" smtClean="0"/>
              <a:t>liki które mają stać się składową</a:t>
            </a:r>
          </a:p>
          <a:p>
            <a:r>
              <a:rPr lang="pl-PL" dirty="0"/>
              <a:t>k</a:t>
            </a:r>
            <a:r>
              <a:rPr lang="pl-PL" dirty="0" smtClean="0"/>
              <a:t>olejnej wersji </a:t>
            </a:r>
            <a:r>
              <a:rPr lang="pl-PL" dirty="0" smtClean="0"/>
              <a:t>kodu.</a:t>
            </a:r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LOCAL REPO</a:t>
            </a:r>
          </a:p>
          <a:p>
            <a:endParaRPr lang="pl-PL" dirty="0"/>
          </a:p>
          <a:p>
            <a:r>
              <a:rPr lang="pl-PL" dirty="0"/>
              <a:t>z</a:t>
            </a:r>
            <a:r>
              <a:rPr lang="pl-PL" dirty="0" smtClean="0"/>
              <a:t>awiera aktualny stan </a:t>
            </a:r>
            <a:r>
              <a:rPr lang="pl-PL" dirty="0" smtClean="0"/>
              <a:t>plików (</a:t>
            </a:r>
            <a:r>
              <a:rPr lang="pl-PL" dirty="0" err="1" smtClean="0"/>
              <a:t>snapshot</a:t>
            </a:r>
            <a:r>
              <a:rPr lang="pl-PL" dirty="0" smtClean="0"/>
              <a:t>)</a:t>
            </a: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b="1" dirty="0" smtClean="0">
                <a:solidFill>
                  <a:srgbClr val="FF0000"/>
                </a:solidFill>
              </a:rPr>
              <a:t>COMMIT</a:t>
            </a:r>
            <a:r>
              <a:rPr lang="pl-PL" dirty="0" smtClean="0"/>
              <a:t> = stan kodu z pewnego momentu</a:t>
            </a:r>
          </a:p>
          <a:p>
            <a:r>
              <a:rPr lang="pl-PL" b="1" dirty="0" smtClean="0">
                <a:solidFill>
                  <a:srgbClr val="FF0000"/>
                </a:solidFill>
              </a:rPr>
              <a:t>BRANCH</a:t>
            </a:r>
            <a:r>
              <a:rPr lang="pl-PL" dirty="0" smtClean="0"/>
              <a:t> = </a:t>
            </a:r>
            <a:r>
              <a:rPr lang="pl-PL" dirty="0"/>
              <a:t>sekwencja </a:t>
            </a:r>
            <a:r>
              <a:rPr lang="pl-PL" dirty="0" err="1"/>
              <a:t>commitów</a:t>
            </a:r>
            <a:endParaRPr lang="pl-PL" dirty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Składa się z dwóch elementów: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istniejące plików które nie były zmienione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</a:t>
            </a:r>
            <a:r>
              <a:rPr lang="pl-PL" dirty="0" smtClean="0"/>
              <a:t>liki które zostały przeniesione ze STAGING AREA</a:t>
            </a:r>
          </a:p>
          <a:p>
            <a:endParaRPr lang="pl-P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77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Repozytorium lokalne</a:t>
            </a:r>
            <a:endParaRPr lang="en-US" dirty="0"/>
          </a:p>
        </p:txBody>
      </p:sp>
      <p:sp>
        <p:nvSpPr>
          <p:cNvPr id="4" name="pole tekstowe 3"/>
          <p:cNvSpPr txBox="1"/>
          <p:nvPr/>
        </p:nvSpPr>
        <p:spPr>
          <a:xfrm>
            <a:off x="407368" y="1196752"/>
            <a:ext cx="11305256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pl-PL" dirty="0" smtClean="0"/>
              <a:t>Utworzenie pustego </a:t>
            </a:r>
            <a:r>
              <a:rPr lang="pl-PL" dirty="0" err="1" smtClean="0"/>
              <a:t>repo</a:t>
            </a:r>
            <a:r>
              <a:rPr lang="pl-PL" dirty="0" smtClean="0"/>
              <a:t>, które zawiera </a:t>
            </a:r>
            <a:r>
              <a:rPr lang="pl-PL" b="1" dirty="0" err="1" smtClean="0"/>
              <a:t>branch</a:t>
            </a:r>
            <a:r>
              <a:rPr lang="pl-PL" dirty="0" smtClean="0"/>
              <a:t> o nazwie </a:t>
            </a:r>
            <a:r>
              <a:rPr lang="pl-PL" b="1" dirty="0" smtClean="0">
                <a:solidFill>
                  <a:srgbClr val="FF0000"/>
                </a:solidFill>
              </a:rPr>
              <a:t>master</a:t>
            </a:r>
            <a:r>
              <a:rPr lang="pl-PL" dirty="0" smtClean="0"/>
              <a:t> </a:t>
            </a:r>
          </a:p>
          <a:p>
            <a:pPr marL="342900" indent="-342900">
              <a:buAutoNum type="arabicParenR"/>
            </a:pPr>
            <a:endParaRPr lang="pl-PL" dirty="0"/>
          </a:p>
          <a:p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l-P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pl-PL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pl-PL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/>
          </a:p>
          <a:p>
            <a:r>
              <a:rPr lang="pl-PL" dirty="0" smtClean="0"/>
              <a:t>2) Utwórz plik (</a:t>
            </a:r>
            <a:r>
              <a:rPr lang="pl-PL" dirty="0" err="1" smtClean="0"/>
              <a:t>untracked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r>
              <a:rPr lang="pl-PL" dirty="0" smtClean="0"/>
              <a:t>)</a:t>
            </a:r>
          </a:p>
          <a:p>
            <a:endParaRPr lang="pl-PL" dirty="0"/>
          </a:p>
          <a:p>
            <a:r>
              <a:rPr lang="pl-PL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lang="pl-P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test.txt</a:t>
            </a:r>
          </a:p>
          <a:p>
            <a:endParaRPr lang="pl-PL" dirty="0"/>
          </a:p>
          <a:p>
            <a:r>
              <a:rPr lang="pl-PL" dirty="0" smtClean="0"/>
              <a:t>3) Sprawdź aktualny stan </a:t>
            </a:r>
            <a:r>
              <a:rPr lang="pl-PL" b="1" dirty="0" err="1" smtClean="0"/>
              <a:t>worspace</a:t>
            </a:r>
            <a:r>
              <a:rPr lang="pl-PL" dirty="0" smtClean="0"/>
              <a:t> oraz </a:t>
            </a:r>
            <a:r>
              <a:rPr lang="pl-PL" b="1" dirty="0" err="1" smtClean="0"/>
              <a:t>staging</a:t>
            </a:r>
            <a:r>
              <a:rPr lang="pl-PL" b="1" dirty="0" smtClean="0"/>
              <a:t> </a:t>
            </a:r>
            <a:r>
              <a:rPr lang="pl-PL" b="1" dirty="0" err="1" smtClean="0"/>
              <a:t>area</a:t>
            </a:r>
            <a:r>
              <a:rPr lang="pl-PL" b="1" dirty="0" smtClean="0"/>
              <a:t> (</a:t>
            </a:r>
            <a:r>
              <a:rPr lang="pl-PL" b="1" dirty="0" err="1" smtClean="0"/>
              <a:t>stage</a:t>
            </a:r>
            <a:r>
              <a:rPr lang="pl-PL" b="1" dirty="0" smtClean="0"/>
              <a:t>) </a:t>
            </a:r>
            <a:r>
              <a:rPr lang="pl-PL" dirty="0" smtClean="0"/>
              <a:t>oraz aktualny</a:t>
            </a:r>
            <a:r>
              <a:rPr lang="pl-PL" b="1" dirty="0" smtClean="0"/>
              <a:t> </a:t>
            </a:r>
            <a:r>
              <a:rPr lang="pl-PL" b="1" dirty="0" err="1" smtClean="0"/>
              <a:t>branch</a:t>
            </a:r>
            <a:endParaRPr lang="pl-PL" b="1" dirty="0" smtClean="0"/>
          </a:p>
          <a:p>
            <a:endParaRPr lang="pl-PL" dirty="0"/>
          </a:p>
          <a:p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l-P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status</a:t>
            </a:r>
          </a:p>
          <a:p>
            <a:endParaRPr lang="pl-P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smtClean="0">
                <a:latin typeface="+mn-lt"/>
                <a:cs typeface="Courier New" panose="02070309020205020404" pitchFamily="49" charset="0"/>
              </a:rPr>
              <a:t>4) Dodaj plik do </a:t>
            </a:r>
            <a:r>
              <a:rPr lang="pl-PL" dirty="0" err="1" smtClean="0">
                <a:latin typeface="+mn-lt"/>
                <a:cs typeface="Courier New" panose="02070309020205020404" pitchFamily="49" charset="0"/>
              </a:rPr>
              <a:t>staging</a:t>
            </a:r>
            <a:r>
              <a:rPr lang="pl-PL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pl-PL" dirty="0" err="1" smtClean="0">
                <a:latin typeface="+mn-lt"/>
                <a:cs typeface="Courier New" panose="02070309020205020404" pitchFamily="49" charset="0"/>
              </a:rPr>
              <a:t>area</a:t>
            </a:r>
            <a:endParaRPr lang="pl-PL" dirty="0" smtClean="0">
              <a:latin typeface="+mn-lt"/>
              <a:cs typeface="Courier New" panose="02070309020205020404" pitchFamily="49" charset="0"/>
            </a:endParaRPr>
          </a:p>
          <a:p>
            <a:endParaRPr lang="pl-PL" dirty="0">
              <a:latin typeface="+mn-lt"/>
              <a:cs typeface="Courier New" panose="02070309020205020404" pitchFamily="49" charset="0"/>
            </a:endParaRPr>
          </a:p>
          <a:p>
            <a:r>
              <a:rPr lang="pl-P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l-P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test.txt</a:t>
            </a:r>
          </a:p>
          <a:p>
            <a:endParaRPr lang="pl-PL" dirty="0">
              <a:latin typeface="+mn-lt"/>
              <a:cs typeface="Courier New" panose="02070309020205020404" pitchFamily="49" charset="0"/>
            </a:endParaRPr>
          </a:p>
          <a:p>
            <a:r>
              <a:rPr lang="pl-PL" dirty="0" smtClean="0">
                <a:latin typeface="+mn-lt"/>
                <a:cs typeface="Courier New" panose="02070309020205020404" pitchFamily="49" charset="0"/>
              </a:rPr>
              <a:t>5) Utwórz kolejną wersję kodu (tzw. </a:t>
            </a:r>
            <a:r>
              <a:rPr lang="pl-PL" b="1" dirty="0" err="1">
                <a:latin typeface="+mn-lt"/>
                <a:cs typeface="Courier New" panose="02070309020205020404" pitchFamily="49" charset="0"/>
              </a:rPr>
              <a:t>c</a:t>
            </a:r>
            <a:r>
              <a:rPr lang="pl-PL" b="1" dirty="0" err="1" smtClean="0">
                <a:latin typeface="+mn-lt"/>
                <a:cs typeface="Courier New" panose="02070309020205020404" pitchFamily="49" charset="0"/>
              </a:rPr>
              <a:t>ommit</a:t>
            </a:r>
            <a:r>
              <a:rPr lang="pl-PL" dirty="0" smtClean="0">
                <a:latin typeface="+mn-lt"/>
                <a:cs typeface="Courier New" panose="02070309020205020404" pitchFamily="49" charset="0"/>
              </a:rPr>
              <a:t>)</a:t>
            </a:r>
          </a:p>
          <a:p>
            <a:endParaRPr lang="pl-PL" dirty="0">
              <a:latin typeface="+mn-lt"/>
              <a:cs typeface="Courier New" panose="02070309020205020404" pitchFamily="49" charset="0"/>
            </a:endParaRPr>
          </a:p>
          <a:p>
            <a:r>
              <a:rPr lang="pl-P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pl-P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–m ”My </a:t>
            </a:r>
            <a:r>
              <a:rPr lang="pl-PL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pl-P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pl-PL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pl-P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snapshot</a:t>
            </a:r>
            <a:r>
              <a:rPr lang="pl-P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pl-PL" dirty="0">
              <a:latin typeface="+mn-lt"/>
              <a:cs typeface="Courier New" panose="02070309020205020404" pitchFamily="49" charset="0"/>
            </a:endParaRPr>
          </a:p>
          <a:p>
            <a:r>
              <a:rPr lang="pl-PL" dirty="0" smtClean="0">
                <a:latin typeface="+mn-lt"/>
                <a:cs typeface="Courier New" panose="02070309020205020404" pitchFamily="49" charset="0"/>
              </a:rPr>
              <a:t>6) Podglądnij zmiany dokonane (</a:t>
            </a:r>
            <a:r>
              <a:rPr lang="pl-PL" b="1" dirty="0" smtClean="0">
                <a:latin typeface="+mn-lt"/>
                <a:cs typeface="Courier New" panose="02070309020205020404" pitchFamily="49" charset="0"/>
              </a:rPr>
              <a:t>delta</a:t>
            </a:r>
            <a:r>
              <a:rPr lang="pl-PL" dirty="0" smtClean="0">
                <a:latin typeface="+mn-lt"/>
                <a:cs typeface="Courier New" panose="02070309020205020404" pitchFamily="49" charset="0"/>
              </a:rPr>
              <a:t>) oraz </a:t>
            </a:r>
            <a:r>
              <a:rPr lang="pl-PL" dirty="0" err="1" smtClean="0">
                <a:latin typeface="+mn-lt"/>
                <a:cs typeface="Courier New" panose="02070309020205020404" pitchFamily="49" charset="0"/>
              </a:rPr>
              <a:t>hash</a:t>
            </a:r>
            <a:r>
              <a:rPr lang="pl-PL" dirty="0" smtClean="0">
                <a:latin typeface="+mn-lt"/>
                <a:cs typeface="Courier New" panose="02070309020205020404" pitchFamily="49" charset="0"/>
              </a:rPr>
              <a:t> (SHA1) dla </a:t>
            </a:r>
            <a:r>
              <a:rPr lang="pl-PL" dirty="0" err="1" smtClean="0">
                <a:latin typeface="+mn-lt"/>
                <a:cs typeface="Courier New" panose="02070309020205020404" pitchFamily="49" charset="0"/>
              </a:rPr>
              <a:t>commitu</a:t>
            </a:r>
            <a:r>
              <a:rPr lang="pl-PL" dirty="0" smtClean="0">
                <a:latin typeface="+mn-lt"/>
                <a:cs typeface="Courier New" panose="02070309020205020404" pitchFamily="49" charset="0"/>
              </a:rPr>
              <a:t>, np. </a:t>
            </a:r>
            <a:r>
              <a:rPr lang="pl-PL" dirty="0">
                <a:latin typeface="+mn-lt"/>
                <a:cs typeface="Courier New" panose="02070309020205020404" pitchFamily="49" charset="0"/>
              </a:rPr>
              <a:t>956fff624491b18928d4ea451305b307d24efbf3</a:t>
            </a:r>
            <a:endParaRPr lang="pl-PL" dirty="0" smtClean="0">
              <a:latin typeface="+mn-lt"/>
              <a:cs typeface="Courier New" panose="02070309020205020404" pitchFamily="49" charset="0"/>
            </a:endParaRPr>
          </a:p>
          <a:p>
            <a:endParaRPr lang="pl-PL" dirty="0">
              <a:latin typeface="+mn-lt"/>
              <a:cs typeface="Courier New" panose="02070309020205020404" pitchFamily="49" charset="0"/>
            </a:endParaRPr>
          </a:p>
          <a:p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l-P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log</a:t>
            </a:r>
          </a:p>
          <a:p>
            <a:r>
              <a:rPr lang="pl-P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l-PL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itk</a:t>
            </a:r>
            <a:r>
              <a:rPr lang="pl-P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pl-P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7242345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sdacademy.pl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13480</TotalTime>
  <Words>751</Words>
  <Application>Microsoft Office PowerPoint</Application>
  <PresentationFormat>Panoramiczny</PresentationFormat>
  <Paragraphs>268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Geo</vt:lpstr>
      <vt:lpstr>Motyw sdacademy.pl</vt:lpstr>
      <vt:lpstr>GIT   Rozproszony system kontroli wersji</vt:lpstr>
      <vt:lpstr>Agenda</vt:lpstr>
      <vt:lpstr>Historia</vt:lpstr>
      <vt:lpstr>Czym jest GIT?</vt:lpstr>
      <vt:lpstr>Instalacja</vt:lpstr>
      <vt:lpstr>Instalacja</vt:lpstr>
      <vt:lpstr>Repozytorium zdalne (remote) oraz lokalne</vt:lpstr>
      <vt:lpstr>Git work flow</vt:lpstr>
      <vt:lpstr>Repozytorium lokalne</vt:lpstr>
      <vt:lpstr>SCM – Source Code Management</vt:lpstr>
      <vt:lpstr>Repozytorium zdalne (remote)</vt:lpstr>
      <vt:lpstr>Branching</vt:lpstr>
      <vt:lpstr>Branching – cz. 2</vt:lpstr>
      <vt:lpstr>Łączenie branchy (merge) - typy</vt:lpstr>
      <vt:lpstr>Merge conflicts</vt:lpstr>
      <vt:lpstr>Merge conflicts rosolution (rozwiązanie)</vt:lpstr>
      <vt:lpstr>Zadania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poziom średnio-zaawansowany</dc:title>
  <dc:creator>death</dc:creator>
  <cp:lastModifiedBy>death</cp:lastModifiedBy>
  <cp:revision>961</cp:revision>
  <dcterms:modified xsi:type="dcterms:W3CDTF">2018-04-29T07:17:57Z</dcterms:modified>
</cp:coreProperties>
</file>