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4" r:id="rId5"/>
    <p:sldId id="315" r:id="rId6"/>
    <p:sldId id="312" r:id="rId7"/>
    <p:sldId id="327" r:id="rId8"/>
    <p:sldId id="310" r:id="rId9"/>
    <p:sldId id="328" r:id="rId10"/>
    <p:sldId id="329" r:id="rId11"/>
    <p:sldId id="330" r:id="rId12"/>
    <p:sldId id="314" r:id="rId13"/>
    <p:sldId id="295" r:id="rId14"/>
    <p:sldId id="32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10/23/2020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2606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85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2"/>
                </a:solidFill>
              </a:rPr>
              <a:t>20/10/2020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Coursera Capstone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Dublin, Ireland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Coursera Python Capstone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October 23, 2020</a:t>
            </a:r>
          </a:p>
          <a:p>
            <a:r>
              <a:rPr lang="en-US" dirty="0"/>
              <a:t>Michael Culligan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444"/>
            <a:ext cx="10515600" cy="700115"/>
          </a:xfrm>
        </p:spPr>
        <p:txBody>
          <a:bodyPr/>
          <a:lstStyle/>
          <a:p>
            <a:r>
              <a:rPr lang="en-IE" dirty="0"/>
              <a:t>Top 10 Neighbourhoods by  Criteria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A8E8C2A-A8BD-45E2-9295-7C18164F1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453195"/>
              </p:ext>
            </p:extLst>
          </p:nvPr>
        </p:nvGraphicFramePr>
        <p:xfrm>
          <a:off x="838200" y="1109829"/>
          <a:ext cx="8107680" cy="5110631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02692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484421">
                <a:tc>
                  <a:txBody>
                    <a:bodyPr/>
                    <a:lstStyle/>
                    <a:p>
                      <a:pPr algn="r" fontAlgn="ctr"/>
                      <a:r>
                        <a:rPr lang="en-IE" b="1" dirty="0">
                          <a:solidFill>
                            <a:schemeClr val="tx1"/>
                          </a:solidFill>
                          <a:effectLst/>
                        </a:rPr>
                        <a:t>Neighbourhood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b="1" dirty="0">
                          <a:solidFill>
                            <a:schemeClr val="tx1"/>
                          </a:solidFill>
                          <a:effectLst/>
                        </a:rPr>
                        <a:t>Water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b="1" dirty="0">
                          <a:solidFill>
                            <a:schemeClr val="tx1"/>
                          </a:solidFill>
                          <a:effectLst/>
                        </a:rPr>
                        <a:t>Sports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b="1" dirty="0">
                          <a:solidFill>
                            <a:schemeClr val="tx1"/>
                          </a:solidFill>
                          <a:effectLst/>
                        </a:rPr>
                        <a:t>Sum Criteria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439524"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Rathmines West A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1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58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91466"/>
                  </a:ext>
                </a:extLst>
              </a:tr>
              <a:tr h="484421"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Rathmines West C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52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606299"/>
                  </a:ext>
                </a:extLst>
              </a:tr>
              <a:tr h="484421"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Rathmines East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46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13141"/>
                  </a:ext>
                </a:extLst>
              </a:tr>
              <a:tr h="542552"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Rathmines and Rathgar West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45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182589"/>
                  </a:ext>
                </a:extLst>
              </a:tr>
              <a:tr h="542552"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Rathmines and Rathgar East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45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951586"/>
                  </a:ext>
                </a:extLst>
              </a:tr>
              <a:tr h="484421"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Rathmines West B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45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614542"/>
                  </a:ext>
                </a:extLst>
              </a:tr>
              <a:tr h="484421"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Rathmines West F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43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417633"/>
                  </a:ext>
                </a:extLst>
              </a:tr>
              <a:tr h="484421"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Rotunda A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069585"/>
                  </a:ext>
                </a:extLst>
              </a:tr>
              <a:tr h="484421"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Botanic C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8532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24B3232-D4CF-45AC-BF58-98C350F1903D}"/>
              </a:ext>
            </a:extLst>
          </p:cNvPr>
          <p:cNvSpPr txBox="1"/>
          <p:nvPr/>
        </p:nvSpPr>
        <p:spPr>
          <a:xfrm>
            <a:off x="9647583" y="1258957"/>
            <a:ext cx="2186608" cy="258532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>
                <a:solidFill>
                  <a:schemeClr val="accent4"/>
                </a:solidFill>
              </a:rPr>
              <a:t>Rathmines East D </a:t>
            </a:r>
            <a:r>
              <a:rPr lang="en-IE" dirty="0"/>
              <a:t>satisfies all 9 criteria, with 46 venues from these categories. It also offers a canal walk and sports facilities.</a:t>
            </a:r>
          </a:p>
          <a:p>
            <a:r>
              <a:rPr lang="en-IE" dirty="0"/>
              <a:t>It is the winning neighbourhood.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54E12-8434-4022-A2D0-C00210438FA9}"/>
              </a:ext>
            </a:extLst>
          </p:cNvPr>
          <p:cNvSpPr txBox="1"/>
          <p:nvPr/>
        </p:nvSpPr>
        <p:spPr>
          <a:xfrm>
            <a:off x="9647583" y="4112678"/>
            <a:ext cx="2186608" cy="120032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With 8 of the top ten neighbourhoods, </a:t>
            </a:r>
            <a:r>
              <a:rPr lang="en-IE" b="1" dirty="0">
                <a:solidFill>
                  <a:schemeClr val="accent4"/>
                </a:solidFill>
              </a:rPr>
              <a:t>Rathmines</a:t>
            </a:r>
            <a:r>
              <a:rPr lang="en-IE" dirty="0"/>
              <a:t> is the winning cluster.</a:t>
            </a:r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“The villagelike suburb of Rathmines centres on a cluster of upscale gastropubs, global bistros, and coffee shops. </a:t>
            </a:r>
            <a:r>
              <a:rPr lang="en-US" dirty="0"/>
              <a:t>Redbrick Victorian houses line the leafy streets.”</a:t>
            </a:r>
            <a:br>
              <a:rPr lang="en-IE" dirty="0"/>
            </a:br>
            <a:endParaRPr lang="en-IE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DE5458-0766-49A5-8982-EF9557A6B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3226" y="4636461"/>
            <a:ext cx="3924934" cy="823159"/>
          </a:xfrm>
        </p:spPr>
        <p:txBody>
          <a:bodyPr/>
          <a:lstStyle/>
          <a:p>
            <a:r>
              <a:rPr lang="en-US" dirty="0"/>
              <a:t>Description of Rathmines East D, the winning </a:t>
            </a:r>
            <a:r>
              <a:rPr lang="en-IE" dirty="0"/>
              <a:t>neighbourhood</a:t>
            </a:r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water, outdoor, river, bridge&#10;&#10;Description automatically generated">
            <a:extLst>
              <a:ext uri="{FF2B5EF4-FFF2-40B4-BE49-F238E27FC236}">
                <a16:creationId xmlns:a16="http://schemas.microsoft.com/office/drawing/2014/main" id="{86077FD0-785E-4CFD-98D2-BB671F71214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3085" r="24527" b="1"/>
          <a:stretch/>
        </p:blipFill>
        <p:spPr>
          <a:xfrm>
            <a:off x="5786425" y="613214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600" dirty="0"/>
              <a:t>Dublin is the capital city of Ireland. Over the past two decades Dublin has emerged as a hub for tech companies, with many jobs available in Data Science.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600" dirty="0"/>
              <a:t>County Dublin, in which Dublin City is located, is divided into many small </a:t>
            </a:r>
            <a:r>
              <a:rPr lang="en-IE" sz="1600" dirty="0"/>
              <a:t>neighbourhoods</a:t>
            </a:r>
            <a:r>
              <a:rPr lang="en-US" sz="1600" dirty="0"/>
              <a:t>, called Electoral Districts (EDs).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600" dirty="0"/>
              <a:t>As a Data Analyst, I will be seeking accommodation in Dublin.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600" dirty="0"/>
              <a:t>In this project I will identify the suitable </a:t>
            </a:r>
            <a:r>
              <a:rPr lang="en-IE" sz="1600" dirty="0"/>
              <a:t>neighbourhoods</a:t>
            </a:r>
            <a:r>
              <a:rPr lang="en-US" sz="1600" dirty="0"/>
              <a:t> in Dublin for me to live in using Foursquare location data.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Criteria</a:t>
            </a:r>
            <a:br>
              <a:rPr lang="en-US" dirty="0"/>
            </a:b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F3A0DAD0-3E39-4BBF-88E4-5C3C306DC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7" y="1848310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302878-D117-49D8-8CD3-093E34DF215B}"/>
              </a:ext>
            </a:extLst>
          </p:cNvPr>
          <p:cNvSpPr txBox="1"/>
          <p:nvPr/>
        </p:nvSpPr>
        <p:spPr>
          <a:xfrm>
            <a:off x="1748531" y="1818300"/>
            <a:ext cx="3657600" cy="11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Inside the M50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600" dirty="0">
                <a:cs typeface="Biome Light" panose="020B0303030204020804" pitchFamily="34" charset="0"/>
              </a:rPr>
              <a:t>Dublin City is surrounded by a ring-road to the north, west and south. I wish to live inside this ring-road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B8F5A225-0C56-4A56-9265-DBE9001CC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6" y="1489119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BD184-BCBE-4A38-8DF2-C0C550ADE4C4}"/>
              </a:ext>
            </a:extLst>
          </p:cNvPr>
          <p:cNvSpPr txBox="1"/>
          <p:nvPr/>
        </p:nvSpPr>
        <p:spPr>
          <a:xfrm>
            <a:off x="7492417" y="1334065"/>
            <a:ext cx="3657600" cy="968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E" b="1" dirty="0">
                <a:solidFill>
                  <a:schemeClr val="accent4"/>
                </a:solidFill>
                <a:latin typeface="+mj-lt"/>
                <a:cs typeface="Biome Light" panose="020B0303030204020804" pitchFamily="34" charset="0"/>
              </a:rPr>
              <a:t>Bar</a:t>
            </a:r>
            <a:endParaRPr kumimoji="0" lang="en-IE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IE" dirty="0"/>
              <a:t>Id like to have a nice bar or pub in my neighbourhood.</a:t>
            </a:r>
            <a:endParaRPr kumimoji="0" lang="en-IE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6510D74-8CDF-4500-996B-40C07942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942" y="3183882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Shopping bag">
            <a:extLst>
              <a:ext uri="{FF2B5EF4-FFF2-40B4-BE49-F238E27FC236}">
                <a16:creationId xmlns:a16="http://schemas.microsoft.com/office/drawing/2014/main" id="{245749D8-5A06-44F2-B96E-6718BBEB6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93513" y="3291671"/>
            <a:ext cx="548640" cy="5486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A3F38B-310F-454B-9EF6-EF4B5FD017B0}"/>
              </a:ext>
            </a:extLst>
          </p:cNvPr>
          <p:cNvSpPr txBox="1"/>
          <p:nvPr/>
        </p:nvSpPr>
        <p:spPr>
          <a:xfrm>
            <a:off x="1748531" y="3187914"/>
            <a:ext cx="365760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Supermarket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600" dirty="0">
                <a:cs typeface="Biome Light" panose="020B0303030204020804" pitchFamily="34" charset="0"/>
              </a:rPr>
              <a:t>I need to be within walking distance of a supermarket.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3E68A5-255F-4C3B-82E4-28F5CE1A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6" y="240129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1A11C-0D13-40D5-A96C-6C9C65FDED12}"/>
              </a:ext>
            </a:extLst>
          </p:cNvPr>
          <p:cNvSpPr txBox="1"/>
          <p:nvPr/>
        </p:nvSpPr>
        <p:spPr>
          <a:xfrm>
            <a:off x="7465054" y="2359379"/>
            <a:ext cx="3657600" cy="11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Train / Tram Station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600" dirty="0">
                <a:cs typeface="Biome Light" panose="020B0303030204020804" pitchFamily="34" charset="0"/>
              </a:rPr>
              <a:t>Dublin’s buses can be overcrowded and get delayed by rush hour traffic. So I wish to live close to a train or tram station.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3AEA7C5-E53C-47EB-B54E-E09414923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7" y="4378152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6D4D59-1662-44D5-B239-F9F86487BE32}"/>
              </a:ext>
            </a:extLst>
          </p:cNvPr>
          <p:cNvSpPr txBox="1"/>
          <p:nvPr/>
        </p:nvSpPr>
        <p:spPr>
          <a:xfrm>
            <a:off x="1748531" y="4378152"/>
            <a:ext cx="3657600" cy="691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Gym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cs typeface="Biome Light" panose="020B0303030204020804" pitchFamily="34" charset="0"/>
              </a:rPr>
              <a:t>I want to live close to a Gym</a:t>
            </a:r>
            <a:endParaRPr lang="en-US" sz="1600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BC618CE4-6DEC-4D26-B202-8BAAA269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6" y="3575307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2A63E6-17C3-4C42-AD30-C1D1236CE8C7}"/>
              </a:ext>
            </a:extLst>
          </p:cNvPr>
          <p:cNvSpPr txBox="1"/>
          <p:nvPr/>
        </p:nvSpPr>
        <p:spPr>
          <a:xfrm>
            <a:off x="7492417" y="3565991"/>
            <a:ext cx="3657600" cy="691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accent4"/>
                </a:solidFill>
                <a:latin typeface="+mj-lt"/>
                <a:cs typeface="Biome Light" panose="020B0303030204020804" pitchFamily="34" charset="0"/>
              </a:rPr>
              <a:t>Italian Restaurant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cs typeface="Biome Light" panose="020B0303030204020804" pitchFamily="34" charset="0"/>
              </a:rPr>
              <a:t>One of my </a:t>
            </a:r>
            <a:r>
              <a:rPr lang="en-IE" sz="1600" dirty="0">
                <a:cs typeface="Biome Light" panose="020B0303030204020804" pitchFamily="34" charset="0"/>
              </a:rPr>
              <a:t>favourite</a:t>
            </a:r>
            <a:r>
              <a:rPr lang="en-US" sz="1600" dirty="0">
                <a:cs typeface="Biome Light" panose="020B0303030204020804" pitchFamily="34" charset="0"/>
              </a:rPr>
              <a:t> cuisines.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8E623-C6C7-4C6E-9769-6E901877D6D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3513" y="1960621"/>
            <a:ext cx="548640" cy="548640"/>
          </a:xfrm>
          <a:prstGeom prst="rect">
            <a:avLst/>
          </a:prstGeom>
          <a:solidFill>
            <a:schemeClr val="accent1"/>
          </a:solidFill>
          <a:ln w="5655" cap="flat">
            <a:noFill/>
            <a:prstDash val="solid"/>
            <a:miter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24493D-DE3E-42B1-A298-96FD7E599F1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3513" y="4503998"/>
            <a:ext cx="548640" cy="5486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BCA418E-DD37-414E-BADE-9EE904319F18}"/>
              </a:ext>
            </a:extLst>
          </p:cNvPr>
          <p:cNvSpPr txBox="1"/>
          <p:nvPr/>
        </p:nvSpPr>
        <p:spPr>
          <a:xfrm>
            <a:off x="1748531" y="5277463"/>
            <a:ext cx="3657600" cy="11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accent4"/>
                </a:solidFill>
                <a:latin typeface="+mj-lt"/>
                <a:cs typeface="Biome Light" panose="020B0303030204020804" pitchFamily="34" charset="0"/>
              </a:rPr>
              <a:t>Park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600" dirty="0">
                <a:cs typeface="Biome Light" panose="020B0303030204020804" pitchFamily="34" charset="0"/>
              </a:rPr>
              <a:t>Getting exercise and spending time outdoors is important. So I wish to live close to a park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E81CA50D-93ED-42A3-A7E3-D93EF77D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942" y="5331614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63122255-90DB-4268-8961-EB2A1CFEA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6" y="4489237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D5CD874B-1F68-4115-812A-BE10904C4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6" y="580672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B52C48-7A7F-4DDE-9E40-EC8D48967019}"/>
              </a:ext>
            </a:extLst>
          </p:cNvPr>
          <p:cNvSpPr txBox="1"/>
          <p:nvPr/>
        </p:nvSpPr>
        <p:spPr>
          <a:xfrm>
            <a:off x="7465054" y="622597"/>
            <a:ext cx="3657600" cy="691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accent4"/>
                </a:solidFill>
                <a:latin typeface="+mj-lt"/>
                <a:cs typeface="Biome Light" panose="020B0303030204020804" pitchFamily="34" charset="0"/>
              </a:rPr>
              <a:t>Café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I like Coffee!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453680A-CA98-4E68-AFC7-8FB574ACE6D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3514" y="5398279"/>
            <a:ext cx="548640" cy="5486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B7A012F-9D73-4633-B46D-99EEA617540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65706" y="692336"/>
            <a:ext cx="548640" cy="548640"/>
          </a:xfrm>
          <a:prstGeom prst="rect">
            <a:avLst/>
          </a:prstGeom>
        </p:spPr>
      </p:pic>
      <p:pic>
        <p:nvPicPr>
          <p:cNvPr id="4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4ADA87D9-7C51-4BED-82B4-756CCF4AACF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65706" y="1527507"/>
            <a:ext cx="627637" cy="627637"/>
          </a:xfrm>
          <a:prstGeom prst="rect">
            <a:avLst/>
          </a:prstGeom>
        </p:spPr>
      </p:pic>
      <p:pic>
        <p:nvPicPr>
          <p:cNvPr id="44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50839236-6928-4DF3-ADDA-A6EB1475E225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65706" y="2478607"/>
            <a:ext cx="609600" cy="6096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D8B5A03-1EC6-4913-A8AE-B3E46699470E}"/>
              </a:ext>
            </a:extLst>
          </p:cNvPr>
          <p:cNvSpPr txBox="1"/>
          <p:nvPr/>
        </p:nvSpPr>
        <p:spPr>
          <a:xfrm>
            <a:off x="7492417" y="4492335"/>
            <a:ext cx="3657600" cy="691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accent4"/>
                </a:solidFill>
                <a:latin typeface="+mj-lt"/>
                <a:cs typeface="Biome Light" panose="020B0303030204020804" pitchFamily="34" charset="0"/>
              </a:rPr>
              <a:t>Indian Restaurant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cs typeface="Biome Light" panose="020B0303030204020804" pitchFamily="34" charset="0"/>
              </a:rPr>
              <a:t>My other </a:t>
            </a:r>
            <a:r>
              <a:rPr lang="en-IE" sz="1600" dirty="0">
                <a:cs typeface="Biome Light" panose="020B0303030204020804" pitchFamily="34" charset="0"/>
              </a:rPr>
              <a:t>favourite</a:t>
            </a:r>
            <a:r>
              <a:rPr lang="en-US" sz="1600" dirty="0">
                <a:cs typeface="Biome Light" panose="020B0303030204020804" pitchFamily="34" charset="0"/>
              </a:rPr>
              <a:t> cuisine!</a:t>
            </a:r>
            <a:endParaRPr lang="en-US" sz="16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E318115-0176-4BA2-9B0A-2C6752810FA8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65706" y="3690716"/>
            <a:ext cx="533400" cy="533400"/>
          </a:xfrm>
          <a:prstGeom prst="rect">
            <a:avLst/>
          </a:prstGeom>
        </p:spPr>
      </p:pic>
      <p:pic>
        <p:nvPicPr>
          <p:cNvPr id="49" name="Picture 48" descr="A picture containing shape&#10;&#10;Description automatically generated">
            <a:extLst>
              <a:ext uri="{FF2B5EF4-FFF2-40B4-BE49-F238E27FC236}">
                <a16:creationId xmlns:a16="http://schemas.microsoft.com/office/drawing/2014/main" id="{9623CC94-300B-46D9-B461-583928C120B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65706" y="4588007"/>
            <a:ext cx="566677" cy="566677"/>
          </a:xfrm>
          <a:prstGeom prst="rect">
            <a:avLst/>
          </a:prstGeom>
        </p:spPr>
      </p:pic>
      <p:sp>
        <p:nvSpPr>
          <p:cNvPr id="32" name="Hexagon 31">
            <a:extLst>
              <a:ext uri="{FF2B5EF4-FFF2-40B4-BE49-F238E27FC236}">
                <a16:creationId xmlns:a16="http://schemas.microsoft.com/office/drawing/2014/main" id="{4F87494D-3896-4CF2-A51D-D01FBF93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6" y="5513109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1DE1EF-16C3-48A7-B969-BFA21AA0E110}"/>
              </a:ext>
            </a:extLst>
          </p:cNvPr>
          <p:cNvSpPr txBox="1"/>
          <p:nvPr/>
        </p:nvSpPr>
        <p:spPr>
          <a:xfrm>
            <a:off x="7492417" y="5513109"/>
            <a:ext cx="3657600" cy="691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Cinema / Movie Theatre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cs typeface="Biome Light" panose="020B0303030204020804" pitchFamily="34" charset="0"/>
              </a:rPr>
              <a:t>I enjoy going to see the latest movies.</a:t>
            </a:r>
            <a:endParaRPr lang="en-US" sz="1600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5BEE466-677A-44C6-AC75-931B9049CA4C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41399" y="5651227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</p:spPr>
        <p:txBody>
          <a:bodyPr>
            <a:normAutofit/>
          </a:bodyPr>
          <a:lstStyle/>
          <a:p>
            <a:r>
              <a:rPr lang="en-US" dirty="0"/>
              <a:t>Used Choropleth map from Folium library</a:t>
            </a:r>
          </a:p>
          <a:p>
            <a:r>
              <a:rPr lang="en-US" dirty="0"/>
              <a:t>Dark Green are </a:t>
            </a:r>
            <a:r>
              <a:rPr lang="en-IE" dirty="0"/>
              <a:t>neighbourhoods</a:t>
            </a:r>
            <a:r>
              <a:rPr lang="en-US" dirty="0"/>
              <a:t> partially or entirely inside M50.</a:t>
            </a:r>
          </a:p>
          <a:p>
            <a:r>
              <a:rPr lang="en-US" dirty="0"/>
              <a:t>Other </a:t>
            </a:r>
            <a:r>
              <a:rPr lang="en-IE" dirty="0"/>
              <a:t>neighbourhoods</a:t>
            </a:r>
            <a:r>
              <a:rPr lang="en-US" dirty="0"/>
              <a:t> are outside M50 and excluded from rest of analysis.</a:t>
            </a:r>
          </a:p>
          <a:p>
            <a:r>
              <a:rPr lang="en-US" dirty="0"/>
              <a:t>276 </a:t>
            </a:r>
            <a:r>
              <a:rPr lang="en-IE" dirty="0"/>
              <a:t>neighbourhoods</a:t>
            </a:r>
            <a:r>
              <a:rPr lang="en-US" dirty="0"/>
              <a:t> included.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</p:spPr>
        <p:txBody>
          <a:bodyPr>
            <a:normAutofit/>
          </a:bodyPr>
          <a:lstStyle/>
          <a:p>
            <a:r>
              <a:rPr lang="en-US" dirty="0"/>
              <a:t>Inside M50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A7F03-993C-47D8-B92B-52CED1381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661" y="621036"/>
            <a:ext cx="4275138" cy="56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7198139" cy="830997"/>
          </a:xfrm>
        </p:spPr>
        <p:txBody>
          <a:bodyPr/>
          <a:lstStyle/>
          <a:p>
            <a:r>
              <a:rPr lang="en-US" dirty="0"/>
              <a:t>Foursquare Location Data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Attributes used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 of business / amenity.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/>
              <a:t>Category of that business or amenity e.g. Restaurant. There are 255 distinct categories in Dublin.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Location of that business / amenity, using coordinates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BCCC6-6D52-4984-A92F-8B1A8A9032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Joining to spatial data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5E2CA68-BFC9-485F-A53E-F4C27258E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E" dirty="0"/>
              <a:t>Find all businesses and amenities within 1km of the centre of each neighbourhood. Overall, there are 9187 amenities and businesses.</a:t>
            </a:r>
          </a:p>
          <a:p>
            <a:r>
              <a:rPr lang="en-IE" dirty="0"/>
              <a:t>Identify the neighbourhoods which best match my requirements.</a:t>
            </a:r>
          </a:p>
          <a:p>
            <a:r>
              <a:rPr lang="en-IE" dirty="0"/>
              <a:t>Cluster the remaining neighbourhoods using k-means clustering, an unsupervised machine learning algorithm.</a:t>
            </a:r>
            <a:br>
              <a:rPr lang="en-IE" dirty="0"/>
            </a:br>
            <a:endParaRPr lang="en-IE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722C4D0-2EED-48FD-8444-47E827FF58A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24873" b="248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of Data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A8E8C2A-A8BD-45E2-9295-7C18164F1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985305"/>
              </p:ext>
            </p:extLst>
          </p:nvPr>
        </p:nvGraphicFramePr>
        <p:xfrm>
          <a:off x="1028700" y="1682691"/>
          <a:ext cx="9957353" cy="384048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767509">
                  <a:extLst>
                    <a:ext uri="{9D8B030D-6E8A-4147-A177-3AD203B41FA5}">
                      <a16:colId xmlns:a16="http://schemas.microsoft.com/office/drawing/2014/main" val="1617584665"/>
                    </a:ext>
                  </a:extLst>
                </a:gridCol>
                <a:gridCol w="1245704">
                  <a:extLst>
                    <a:ext uri="{9D8B030D-6E8A-4147-A177-3AD203B41FA5}">
                      <a16:colId xmlns:a16="http://schemas.microsoft.com/office/drawing/2014/main" val="3857492724"/>
                    </a:ext>
                  </a:extLst>
                </a:gridCol>
                <a:gridCol w="1254224">
                  <a:extLst>
                    <a:ext uri="{9D8B030D-6E8A-4147-A177-3AD203B41FA5}">
                      <a16:colId xmlns:a16="http://schemas.microsoft.com/office/drawing/2014/main" val="3694934526"/>
                    </a:ext>
                  </a:extLst>
                </a:gridCol>
                <a:gridCol w="1422479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422479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422479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422479">
                  <a:extLst>
                    <a:ext uri="{9D8B030D-6E8A-4147-A177-3AD203B41FA5}">
                      <a16:colId xmlns:a16="http://schemas.microsoft.com/office/drawing/2014/main" val="189760660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r" fontAlgn="ctr"/>
                      <a:r>
                        <a:rPr lang="en-IE" b="1" dirty="0">
                          <a:solidFill>
                            <a:schemeClr val="tx1"/>
                          </a:solidFill>
                          <a:effectLst/>
                        </a:rPr>
                        <a:t>Neighbourhood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b="1" dirty="0">
                          <a:solidFill>
                            <a:schemeClr val="tx1"/>
                          </a:solidFill>
                          <a:effectLst/>
                        </a:rPr>
                        <a:t>Latitude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b="1" dirty="0">
                          <a:solidFill>
                            <a:schemeClr val="tx1"/>
                          </a:solidFill>
                          <a:effectLst/>
                        </a:rPr>
                        <a:t>Longitude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b="1" dirty="0">
                          <a:solidFill>
                            <a:schemeClr val="tx1"/>
                          </a:solidFill>
                          <a:effectLst/>
                        </a:rPr>
                        <a:t>Venue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b="1" dirty="0">
                          <a:solidFill>
                            <a:schemeClr val="tx1"/>
                          </a:solidFill>
                          <a:effectLst/>
                        </a:rPr>
                        <a:t>Venue Latitude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b="1" dirty="0">
                          <a:solidFill>
                            <a:schemeClr val="tx1"/>
                          </a:solidFill>
                          <a:effectLst/>
                        </a:rPr>
                        <a:t>Venue Longitude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b="1" dirty="0">
                          <a:solidFill>
                            <a:schemeClr val="tx1"/>
                          </a:solidFill>
                          <a:effectLst/>
                        </a:rPr>
                        <a:t>Venue Category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Tallaght-Kingswood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53.296763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-6.365558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Homestore &amp; More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53.293334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-6.370574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Furniture / Home Store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Tallaght-Kingswood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53.296763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-6.365558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Dunnes Stores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53.298851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-6.359697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Supermarket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Tallaght-Kingswood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53.296763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-6.365558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Burger King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53.293286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-6.369308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Fast Food Restaurant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Tallaght-Kingswood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53.296763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-6.365558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Costa Coffee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53.294775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-6.355743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Coffee Shop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4956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Tallaght-Kingswood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53.296763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-6.365558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The Cycle Superstore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53.293976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>
                          <a:effectLst/>
                        </a:rPr>
                        <a:t>-6.362918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E" dirty="0">
                          <a:effectLst/>
                        </a:rPr>
                        <a:t>Sporting Goods Shop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425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91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water, outdoor, river, bridge&#10;&#10;Description automatically generated">
            <a:extLst>
              <a:ext uri="{FF2B5EF4-FFF2-40B4-BE49-F238E27FC236}">
                <a16:creationId xmlns:a16="http://schemas.microsoft.com/office/drawing/2014/main" id="{86077FD0-785E-4CFD-98D2-BB671F71214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3085" r="24527" b="1"/>
          <a:stretch/>
        </p:blipFill>
        <p:spPr>
          <a:xfrm>
            <a:off x="6732105" y="613214"/>
            <a:ext cx="4910073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636210"/>
            <a:ext cx="5766904" cy="4817599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IE" sz="1800" dirty="0"/>
              <a:t>23 neighbourhoods satisfied at least 8 of the 9 criteria listed.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IE" sz="1800" dirty="0"/>
              <a:t>There are 1666 amenities in these 23 neighbourhoods.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IE" sz="1800" dirty="0"/>
              <a:t>19 of the 23 neighbourhoods are located to the south of the city centre.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IE" sz="1800" dirty="0"/>
              <a:t>9 neighbourhoods satisfied all 9 criteria. Two of these, </a:t>
            </a:r>
            <a:r>
              <a:rPr lang="en-IE" sz="1800" b="1" dirty="0"/>
              <a:t>Rathmines West B </a:t>
            </a:r>
            <a:r>
              <a:rPr lang="en-IE" sz="1800" dirty="0"/>
              <a:t>and </a:t>
            </a:r>
            <a:r>
              <a:rPr lang="en-IE" sz="1800" b="1" dirty="0"/>
              <a:t>Rathmines East D</a:t>
            </a:r>
            <a:r>
              <a:rPr lang="en-IE" sz="1800" dirty="0"/>
              <a:t>, also had sports facilities and a waterfront, the two optional extra amenities.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IE" sz="1800" dirty="0"/>
              <a:t>The most common venues across the city are pubs, followed by cafés, coffee shops, supermarkets and restaurants.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</p:spPr>
        <p:txBody>
          <a:bodyPr>
            <a:normAutofit/>
          </a:bodyPr>
          <a:lstStyle/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330458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E69DE731-FD41-45AF-9E38-7393D32EF4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0" y="1636210"/>
            <a:ext cx="4812195" cy="4416577"/>
          </a:xfrm>
        </p:spPr>
        <p:txBody>
          <a:bodyPr/>
          <a:lstStyle/>
          <a:p>
            <a:r>
              <a:rPr lang="en-IE" dirty="0"/>
              <a:t>Neighbourhoods located beside each other usually fall into the same cluster.</a:t>
            </a:r>
          </a:p>
          <a:p>
            <a:r>
              <a:rPr lang="en-IE" dirty="0"/>
              <a:t>4 neighbourhoods to the north of the city centre are in 4 different clusters.</a:t>
            </a:r>
          </a:p>
          <a:p>
            <a:pPr lvl="0"/>
            <a:r>
              <a:rPr lang="en-IE" b="1" dirty="0"/>
              <a:t>Dark Blue:</a:t>
            </a:r>
            <a:r>
              <a:rPr lang="en-IE" dirty="0"/>
              <a:t> Dún Laoghaire (and Rotunda)</a:t>
            </a:r>
          </a:p>
          <a:p>
            <a:pPr lvl="0"/>
            <a:r>
              <a:rPr lang="en-IE" b="1" dirty="0"/>
              <a:t>Blue:</a:t>
            </a:r>
            <a:r>
              <a:rPr lang="en-IE" dirty="0"/>
              <a:t> Rathmines (and Botanic B)</a:t>
            </a:r>
          </a:p>
          <a:p>
            <a:pPr lvl="0"/>
            <a:r>
              <a:rPr lang="en-IE" b="1" dirty="0"/>
              <a:t>Teal:</a:t>
            </a:r>
            <a:r>
              <a:rPr lang="en-IE" dirty="0"/>
              <a:t> Dundrum</a:t>
            </a:r>
          </a:p>
          <a:p>
            <a:pPr lvl="0"/>
            <a:r>
              <a:rPr lang="en-IE" b="1" dirty="0"/>
              <a:t>Yellow:</a:t>
            </a:r>
            <a:r>
              <a:rPr lang="en-IE" dirty="0"/>
              <a:t> Stillorgan</a:t>
            </a:r>
          </a:p>
          <a:p>
            <a:pPr lvl="0"/>
            <a:r>
              <a:rPr lang="en-IE" b="1" dirty="0"/>
              <a:t>Orange:</a:t>
            </a:r>
            <a:r>
              <a:rPr lang="en-IE" dirty="0"/>
              <a:t> Pembroke (and Botanic C)</a:t>
            </a:r>
          </a:p>
          <a:p>
            <a:pPr lvl="0"/>
            <a:r>
              <a:rPr lang="en-IE" b="1" dirty="0"/>
              <a:t>Maroon:</a:t>
            </a:r>
            <a:r>
              <a:rPr lang="en-IE" dirty="0"/>
              <a:t> West Clontarf</a:t>
            </a:r>
          </a:p>
          <a:p>
            <a:pPr lvl="0"/>
            <a:endParaRPr lang="en-IE" dirty="0"/>
          </a:p>
          <a:p>
            <a:pPr lvl="0"/>
            <a:endParaRPr lang="en-IE" dirty="0"/>
          </a:p>
          <a:p>
            <a:endParaRPr lang="en-I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4A7479-E363-4B83-B3D3-85CD03B93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829" r="12784" b="-2"/>
          <a:stretch/>
        </p:blipFill>
        <p:spPr>
          <a:xfrm>
            <a:off x="5887402" y="533063"/>
            <a:ext cx="5542598" cy="5611666"/>
          </a:xfrm>
          <a:prstGeom prst="rect">
            <a:avLst/>
          </a:prstGeom>
          <a:noFill/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4C1A44E7-C155-4E4C-A6AC-92D3D05F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</p:spPr>
        <p:txBody>
          <a:bodyPr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6 Clusters</a:t>
            </a:r>
          </a:p>
        </p:txBody>
      </p:sp>
    </p:spTree>
    <p:extLst>
      <p:ext uri="{BB962C8B-B14F-4D97-AF65-F5344CB8AC3E}">
        <p14:creationId xmlns:p14="http://schemas.microsoft.com/office/powerpoint/2010/main" val="314585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Cluster Analysis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EB84A30F-F3B0-42F4-8DF6-3D9E61AB0E01}"/>
              </a:ext>
            </a:extLst>
          </p:cNvPr>
          <p:cNvSpPr txBox="1">
            <a:spLocks/>
          </p:cNvSpPr>
          <p:nvPr/>
        </p:nvSpPr>
        <p:spPr>
          <a:xfrm>
            <a:off x="298235" y="1389657"/>
            <a:ext cx="1204936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4"/>
                </a:solidFill>
                <a:cs typeface="Biome Light" panose="020B0303030204020804" pitchFamily="34" charset="0"/>
              </a:rPr>
              <a:t>Cluster 1</a:t>
            </a:r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0BEEF0A5-2CB1-4246-A58F-DA45646140C6}"/>
              </a:ext>
            </a:extLst>
          </p:cNvPr>
          <p:cNvSpPr txBox="1">
            <a:spLocks/>
          </p:cNvSpPr>
          <p:nvPr/>
        </p:nvSpPr>
        <p:spPr>
          <a:xfrm>
            <a:off x="2327737" y="1376105"/>
            <a:ext cx="1204936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4"/>
                </a:solidFill>
                <a:cs typeface="Biome Light" panose="020B0303030204020804" pitchFamily="34" charset="0"/>
              </a:rPr>
              <a:t>Cluster  2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F7438FF9-EC22-4A3F-ADDB-34D6A1CA0020}"/>
              </a:ext>
            </a:extLst>
          </p:cNvPr>
          <p:cNvSpPr txBox="1">
            <a:spLocks/>
          </p:cNvSpPr>
          <p:nvPr/>
        </p:nvSpPr>
        <p:spPr>
          <a:xfrm>
            <a:off x="4236902" y="1347814"/>
            <a:ext cx="1204936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4"/>
                </a:solidFill>
                <a:cs typeface="Biome Light" panose="020B0303030204020804" pitchFamily="34" charset="0"/>
              </a:rPr>
              <a:t>Cluster  3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6063F1E3-11C4-4E56-B839-26CD88F2ACF7}"/>
              </a:ext>
            </a:extLst>
          </p:cNvPr>
          <p:cNvSpPr txBox="1">
            <a:spLocks/>
          </p:cNvSpPr>
          <p:nvPr/>
        </p:nvSpPr>
        <p:spPr>
          <a:xfrm>
            <a:off x="6151791" y="1361580"/>
            <a:ext cx="1204936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4"/>
                </a:solidFill>
                <a:cs typeface="Biome Light" panose="020B0303030204020804" pitchFamily="34" charset="0"/>
              </a:rPr>
              <a:t>Cluster  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CA3F56-6B4F-4DFF-B133-DBA85DE68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27737" y="1823584"/>
            <a:ext cx="1620000" cy="40338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56482F-4317-491F-AFBA-E1AC4F3E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37309" y="1823583"/>
            <a:ext cx="1620000" cy="40338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F6EFBC-D760-468D-9BF7-FAAD40B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46881" y="1817113"/>
            <a:ext cx="1620000" cy="40338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80BA8B-9E64-46F6-BB41-F59F1B3E9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6453" y="1817114"/>
            <a:ext cx="1620000" cy="40403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097234-38E0-4114-A29F-508805824B65}"/>
              </a:ext>
            </a:extLst>
          </p:cNvPr>
          <p:cNvSpPr txBox="1"/>
          <p:nvPr/>
        </p:nvSpPr>
        <p:spPr>
          <a:xfrm>
            <a:off x="2332883" y="1795731"/>
            <a:ext cx="1630053" cy="1609290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lvl="0"/>
            <a:r>
              <a:rPr lang="en-IE" sz="1600" dirty="0"/>
              <a:t>Rathmines East D</a:t>
            </a:r>
          </a:p>
          <a:p>
            <a:pPr lvl="0"/>
            <a:r>
              <a:rPr lang="en-IE" sz="1600" dirty="0"/>
              <a:t>Rathmines West A</a:t>
            </a:r>
          </a:p>
          <a:p>
            <a:pPr lvl="0"/>
            <a:r>
              <a:rPr lang="en-IE" sz="1600" dirty="0"/>
              <a:t>Rathmines West B</a:t>
            </a:r>
          </a:p>
          <a:p>
            <a:pPr lvl="0"/>
            <a:r>
              <a:rPr lang="en-IE" sz="1600" dirty="0"/>
              <a:t>Rathmines West C</a:t>
            </a:r>
          </a:p>
          <a:p>
            <a:pPr lvl="0"/>
            <a:r>
              <a:rPr lang="en-IE" sz="1600" dirty="0"/>
              <a:t>Rathmines West D</a:t>
            </a:r>
          </a:p>
          <a:p>
            <a:pPr lvl="0"/>
            <a:r>
              <a:rPr lang="en-IE" sz="1600" dirty="0"/>
              <a:t>Rathmines West F</a:t>
            </a:r>
          </a:p>
          <a:p>
            <a:pPr lvl="0"/>
            <a:r>
              <a:rPr lang="en-IE" sz="1600" dirty="0"/>
              <a:t>Rathmines and Rathgar East</a:t>
            </a:r>
          </a:p>
          <a:p>
            <a:pPr lvl="0"/>
            <a:r>
              <a:rPr lang="en-IE" sz="1600" dirty="0"/>
              <a:t>Rathmines and Rathgar West</a:t>
            </a:r>
          </a:p>
          <a:p>
            <a:pPr lvl="0"/>
            <a:endParaRPr lang="en-IE" sz="1600" dirty="0"/>
          </a:p>
          <a:p>
            <a:pPr lvl="0"/>
            <a:endParaRPr lang="en-IE" sz="1600" dirty="0"/>
          </a:p>
          <a:p>
            <a:pPr lvl="0"/>
            <a:r>
              <a:rPr lang="en-IE" sz="1600" dirty="0"/>
              <a:t>Pubs</a:t>
            </a:r>
          </a:p>
          <a:p>
            <a:pPr lvl="0"/>
            <a:r>
              <a:rPr lang="en-IE" sz="1600" dirty="0"/>
              <a:t>Restaurants</a:t>
            </a:r>
          </a:p>
          <a:p>
            <a:pPr lvl="0"/>
            <a:r>
              <a:rPr lang="en-IE" sz="1600" dirty="0"/>
              <a:t>Cafes</a:t>
            </a:r>
          </a:p>
          <a:p>
            <a:pPr algn="ctr"/>
            <a:endParaRPr lang="en-US" sz="1400" dirty="0">
              <a:cs typeface="Biome Light" panose="020B03030302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9E278-8976-4219-B8E5-16D2E65CD0E0}"/>
              </a:ext>
            </a:extLst>
          </p:cNvPr>
          <p:cNvSpPr txBox="1"/>
          <p:nvPr/>
        </p:nvSpPr>
        <p:spPr>
          <a:xfrm>
            <a:off x="4231823" y="1795731"/>
            <a:ext cx="1620000" cy="3213274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lvl="0"/>
            <a:r>
              <a:rPr lang="en-IE" dirty="0"/>
              <a:t>Dundrum</a:t>
            </a:r>
          </a:p>
          <a:p>
            <a:pPr lvl="0"/>
            <a:r>
              <a:rPr lang="en-IE" dirty="0"/>
              <a:t>Dundrum-Kilmacud</a:t>
            </a:r>
          </a:p>
          <a:p>
            <a:pPr lvl="0"/>
            <a:r>
              <a:rPr lang="en-IE" dirty="0"/>
              <a:t>Dundrum-Sweetmount</a:t>
            </a:r>
          </a:p>
          <a:p>
            <a:pPr lvl="0"/>
            <a:r>
              <a:rPr lang="en-IE" dirty="0"/>
              <a:t>Dundrum-Taney</a:t>
            </a:r>
          </a:p>
          <a:p>
            <a:endParaRPr lang="en-US" dirty="0">
              <a:cs typeface="Biome Light" panose="020B0303030204020804" pitchFamily="34" charset="0"/>
            </a:endParaRPr>
          </a:p>
          <a:p>
            <a:endParaRPr lang="en-US" dirty="0">
              <a:cs typeface="Biome Light" panose="020B0303030204020804" pitchFamily="34" charset="0"/>
            </a:endParaRPr>
          </a:p>
          <a:p>
            <a:r>
              <a:rPr lang="en-US" dirty="0">
                <a:cs typeface="Biome Light" panose="020B0303030204020804" pitchFamily="34" charset="0"/>
              </a:rPr>
              <a:t>Clothing Stores</a:t>
            </a:r>
          </a:p>
          <a:p>
            <a:r>
              <a:rPr lang="en-US" dirty="0">
                <a:cs typeface="Biome Light" panose="020B0303030204020804" pitchFamily="34" charset="0"/>
              </a:rPr>
              <a:t>Coffee Shops</a:t>
            </a:r>
          </a:p>
          <a:p>
            <a:r>
              <a:rPr lang="en-US" dirty="0">
                <a:cs typeface="Biome Light" panose="020B0303030204020804" pitchFamily="34" charset="0"/>
              </a:rPr>
              <a:t>Cafes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0F69B-8088-4A76-862A-5DC3B7B099A1}"/>
              </a:ext>
            </a:extLst>
          </p:cNvPr>
          <p:cNvSpPr txBox="1"/>
          <p:nvPr/>
        </p:nvSpPr>
        <p:spPr>
          <a:xfrm>
            <a:off x="6167400" y="1800454"/>
            <a:ext cx="1615088" cy="2538464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r>
              <a:rPr lang="en-IE" dirty="0"/>
              <a:t>Stillorgan-Kilmacud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Bars</a:t>
            </a:r>
          </a:p>
          <a:p>
            <a:r>
              <a:rPr lang="en-IE" dirty="0"/>
              <a:t>Convenience Stores</a:t>
            </a:r>
          </a:p>
          <a:p>
            <a:r>
              <a:rPr lang="en-IE" dirty="0"/>
              <a:t>Supermarkets</a:t>
            </a:r>
          </a:p>
          <a:p>
            <a:endParaRPr lang="en-IE" dirty="0"/>
          </a:p>
          <a:p>
            <a:pPr algn="ctr"/>
            <a:r>
              <a:rPr lang="en-US" sz="1400" b="0" i="0" u="none" strike="noStrike" dirty="0">
                <a:effectLst/>
                <a:cs typeface="Biome Light" panose="020B0303030204020804" pitchFamily="34" charset="0"/>
              </a:rPr>
              <a:t>.</a:t>
            </a:r>
            <a:endParaRPr lang="en-US" sz="1400" dirty="0">
              <a:cs typeface="Biome Light" panose="020B03030302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673B4-C0B9-43A0-B642-C8D78A87A514}"/>
              </a:ext>
            </a:extLst>
          </p:cNvPr>
          <p:cNvSpPr txBox="1"/>
          <p:nvPr/>
        </p:nvSpPr>
        <p:spPr>
          <a:xfrm>
            <a:off x="8051138" y="1795731"/>
            <a:ext cx="1620000" cy="1609290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lvl="0"/>
            <a:r>
              <a:rPr lang="en-IE" dirty="0"/>
              <a:t>Pembroke East</a:t>
            </a:r>
          </a:p>
          <a:p>
            <a:pPr lvl="0"/>
            <a:r>
              <a:rPr lang="en-IE" dirty="0"/>
              <a:t>Pembroke East B</a:t>
            </a:r>
            <a:endParaRPr lang="en-US" sz="1400" dirty="0">
              <a:cs typeface="Biome Light" panose="020B0303030204020804" pitchFamily="34" charset="0"/>
            </a:endParaRPr>
          </a:p>
          <a:p>
            <a:pPr lvl="0"/>
            <a:r>
              <a:rPr lang="en-US" dirty="0"/>
              <a:t>Botanic C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Pubs</a:t>
            </a:r>
          </a:p>
          <a:p>
            <a:pPr lvl="0"/>
            <a:r>
              <a:rPr lang="en-US" dirty="0"/>
              <a:t>Hotels</a:t>
            </a:r>
          </a:p>
          <a:p>
            <a:pPr lvl="0"/>
            <a:r>
              <a:rPr lang="en-US" dirty="0"/>
              <a:t>Cafes</a:t>
            </a:r>
            <a:endParaRPr lang="en-IE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8FFB14-E99A-4FBC-8028-8D53A54DA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8165" y="1823583"/>
            <a:ext cx="1620000" cy="40338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EE7DCE-BABB-42FF-9D87-1859D1DA6035}"/>
              </a:ext>
            </a:extLst>
          </p:cNvPr>
          <p:cNvSpPr txBox="1"/>
          <p:nvPr/>
        </p:nvSpPr>
        <p:spPr>
          <a:xfrm>
            <a:off x="423311" y="1795731"/>
            <a:ext cx="1630632" cy="1804572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lvl="0"/>
            <a:r>
              <a:rPr lang="en-IE" sz="1600" dirty="0"/>
              <a:t>Dun Laoghaire-East Central</a:t>
            </a:r>
          </a:p>
          <a:p>
            <a:pPr lvl="0"/>
            <a:r>
              <a:rPr lang="en-IE" sz="1600" dirty="0"/>
              <a:t>Dun Laoghaire-Glenageary</a:t>
            </a:r>
          </a:p>
          <a:p>
            <a:pPr lvl="0"/>
            <a:r>
              <a:rPr lang="en-IE" sz="1600" dirty="0"/>
              <a:t>Dun Laoghaire-West Central</a:t>
            </a:r>
          </a:p>
          <a:p>
            <a:r>
              <a:rPr lang="en-IE" sz="1600" dirty="0"/>
              <a:t>Rotunda A</a:t>
            </a:r>
          </a:p>
          <a:p>
            <a:pPr lvl="0"/>
            <a:endParaRPr lang="en-IE" sz="1600" dirty="0"/>
          </a:p>
          <a:p>
            <a:pPr lvl="0"/>
            <a:endParaRPr lang="en-IE" sz="1600" dirty="0"/>
          </a:p>
          <a:p>
            <a:pPr lvl="0"/>
            <a:r>
              <a:rPr lang="en-IE" sz="1600" dirty="0"/>
              <a:t>Cafes</a:t>
            </a:r>
          </a:p>
          <a:p>
            <a:pPr lvl="0"/>
            <a:r>
              <a:rPr lang="en-IE" sz="1600" dirty="0"/>
              <a:t>Coffee Shops</a:t>
            </a:r>
          </a:p>
          <a:p>
            <a:pPr lvl="0"/>
            <a:endParaRPr lang="en-IE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DCEB6AC7-7ABF-422F-B25E-039F42735A0C}"/>
              </a:ext>
            </a:extLst>
          </p:cNvPr>
          <p:cNvSpPr txBox="1">
            <a:spLocks/>
          </p:cNvSpPr>
          <p:nvPr/>
        </p:nvSpPr>
        <p:spPr>
          <a:xfrm>
            <a:off x="8051138" y="1376105"/>
            <a:ext cx="1204936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4"/>
                </a:solidFill>
                <a:cs typeface="Biome Light" panose="020B0303030204020804" pitchFamily="34" charset="0"/>
              </a:rPr>
              <a:t>Cluster 5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F0E910-9866-4E99-B63E-23BDB080D894}"/>
              </a:ext>
            </a:extLst>
          </p:cNvPr>
          <p:cNvSpPr txBox="1">
            <a:spLocks/>
          </p:cNvSpPr>
          <p:nvPr/>
        </p:nvSpPr>
        <p:spPr>
          <a:xfrm>
            <a:off x="9966025" y="1347814"/>
            <a:ext cx="1204936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4"/>
                </a:solidFill>
                <a:cs typeface="Biome Light" panose="020B0303030204020804" pitchFamily="34" charset="0"/>
              </a:rPr>
              <a:t>Cluster 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5C6913-67D6-4313-BBF1-88C19613D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66027" y="1795730"/>
            <a:ext cx="1620000" cy="40617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0A765E-DFBE-4FD3-978A-055865013A73}"/>
              </a:ext>
            </a:extLst>
          </p:cNvPr>
          <p:cNvSpPr txBox="1"/>
          <p:nvPr/>
        </p:nvSpPr>
        <p:spPr>
          <a:xfrm>
            <a:off x="9966027" y="1800454"/>
            <a:ext cx="1620000" cy="1609290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lvl="0"/>
            <a:r>
              <a:rPr lang="en-IE" dirty="0"/>
              <a:t>Clontarf West D</a:t>
            </a:r>
          </a:p>
          <a:p>
            <a:pPr lvl="0"/>
            <a:endParaRPr lang="en-IE" dirty="0"/>
          </a:p>
          <a:p>
            <a:pPr lvl="0"/>
            <a:endParaRPr lang="en-IE" dirty="0"/>
          </a:p>
          <a:p>
            <a:pPr lvl="0"/>
            <a:r>
              <a:rPr lang="en-IE" dirty="0"/>
              <a:t>Cafes</a:t>
            </a:r>
          </a:p>
          <a:p>
            <a:pPr lvl="0"/>
            <a:r>
              <a:rPr lang="en-IE" dirty="0"/>
              <a:t>Convenience Stores</a:t>
            </a:r>
          </a:p>
          <a:p>
            <a:pPr lvl="0"/>
            <a:r>
              <a:rPr lang="en-IE" dirty="0"/>
              <a:t>Pubs</a:t>
            </a:r>
          </a:p>
          <a:p>
            <a:pPr lvl="0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631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Office PowerPoint</Application>
  <PresentationFormat>Widescreen</PresentationFormat>
  <Paragraphs>211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Wingdings</vt:lpstr>
      <vt:lpstr>Office Theme</vt:lpstr>
      <vt:lpstr>Moving to Dublin, Ireland</vt:lpstr>
      <vt:lpstr>Introduction</vt:lpstr>
      <vt:lpstr>My Criteria </vt:lpstr>
      <vt:lpstr>Inside M50</vt:lpstr>
      <vt:lpstr>Foursquare Location Data </vt:lpstr>
      <vt:lpstr>Sample of Data</vt:lpstr>
      <vt:lpstr>Findings</vt:lpstr>
      <vt:lpstr>6 Clusters</vt:lpstr>
      <vt:lpstr>Cluster Analysis</vt:lpstr>
      <vt:lpstr>Top 10 Neighbourhoods by  Criteria</vt:lpstr>
      <vt:lpstr>“The villagelike suburb of Rathmines centres on a cluster of upscale gastropubs, global bistros, and coffee shops. Redbrick Victorian houses line the leafy streets.”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2020-10-23T21:19:45Z</dcterms:created>
  <dcterms:modified xsi:type="dcterms:W3CDTF">2020-10-23T22:05:22Z</dcterms:modified>
</cp:coreProperties>
</file>