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8" r:id="rId3"/>
    <p:sldId id="259" r:id="rId4"/>
    <p:sldId id="261" r:id="rId5"/>
    <p:sldId id="260" r:id="rId6"/>
    <p:sldId id="277" r:id="rId7"/>
    <p:sldId id="278" r:id="rId8"/>
    <p:sldId id="279" r:id="rId9"/>
    <p:sldId id="264" r:id="rId10"/>
    <p:sldId id="280" r:id="rId11"/>
    <p:sldId id="263" r:id="rId12"/>
    <p:sldId id="281" r:id="rId13"/>
    <p:sldId id="262" r:id="rId14"/>
    <p:sldId id="265" r:id="rId1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BFBCCCCE-3167-4112-936A-7BF642B6F88F}" type="datetimeFigureOut">
              <a:rPr lang="pt-PT" smtClean="0"/>
              <a:t>19-12-2013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89C14AC-53F1-4383-BDDD-97E1397590DA}" type="slidenum">
              <a:rPr lang="pt-PT" smtClean="0"/>
              <a:t>‹nº›</a:t>
            </a:fld>
            <a:endParaRPr lang="pt-PT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CCCE-3167-4112-936A-7BF642B6F88F}" type="datetimeFigureOut">
              <a:rPr lang="pt-PT" smtClean="0"/>
              <a:t>19-12-2013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14AC-53F1-4383-BDDD-97E1397590DA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CCCE-3167-4112-936A-7BF642B6F88F}" type="datetimeFigureOut">
              <a:rPr lang="pt-PT" smtClean="0"/>
              <a:t>19-12-2013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14AC-53F1-4383-BDDD-97E1397590DA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CCCE-3167-4112-936A-7BF642B6F88F}" type="datetimeFigureOut">
              <a:rPr lang="pt-PT" smtClean="0"/>
              <a:t>19-12-2013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14AC-53F1-4383-BDDD-97E1397590DA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CCCE-3167-4112-936A-7BF642B6F88F}" type="datetimeFigureOut">
              <a:rPr lang="pt-PT" smtClean="0"/>
              <a:t>19-12-2013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14AC-53F1-4383-BDDD-97E1397590DA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CCCE-3167-4112-936A-7BF642B6F88F}" type="datetimeFigureOut">
              <a:rPr lang="pt-PT" smtClean="0"/>
              <a:t>19-12-2013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14AC-53F1-4383-BDDD-97E1397590DA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CCCE-3167-4112-936A-7BF642B6F88F}" type="datetimeFigureOut">
              <a:rPr lang="pt-PT" smtClean="0"/>
              <a:t>19-12-2013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14AC-53F1-4383-BDDD-97E1397590DA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CCCE-3167-4112-936A-7BF642B6F88F}" type="datetimeFigureOut">
              <a:rPr lang="pt-PT" smtClean="0"/>
              <a:t>19-12-2013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14AC-53F1-4383-BDDD-97E1397590DA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CCCE-3167-4112-936A-7BF642B6F88F}" type="datetimeFigureOut">
              <a:rPr lang="pt-PT" smtClean="0"/>
              <a:t>19-12-2013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14AC-53F1-4383-BDDD-97E1397590DA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CCCE-3167-4112-936A-7BF642B6F88F}" type="datetimeFigureOut">
              <a:rPr lang="pt-PT" smtClean="0"/>
              <a:t>19-12-2013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14AC-53F1-4383-BDDD-97E1397590DA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CCCE-3167-4112-936A-7BF642B6F88F}" type="datetimeFigureOut">
              <a:rPr lang="pt-PT" smtClean="0"/>
              <a:t>19-12-2013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14AC-53F1-4383-BDDD-97E1397590DA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BFBCCCCE-3167-4112-936A-7BF642B6F88F}" type="datetimeFigureOut">
              <a:rPr lang="pt-PT" smtClean="0"/>
              <a:t>19-12-2013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089C14AC-53F1-4383-BDDD-97E1397590DA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360000">
            <a:off x="3346188" y="2813849"/>
            <a:ext cx="4847038" cy="1599722"/>
          </a:xfrm>
        </p:spPr>
        <p:txBody>
          <a:bodyPr/>
          <a:lstStyle/>
          <a:p>
            <a:r>
              <a:rPr lang="pt-PT" dirty="0"/>
              <a:t>University Schedule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360000">
            <a:off x="3244999" y="4471011"/>
            <a:ext cx="4836456" cy="1040845"/>
          </a:xfrm>
        </p:spPr>
        <p:txBody>
          <a:bodyPr>
            <a:noAutofit/>
          </a:bodyPr>
          <a:lstStyle/>
          <a:p>
            <a:r>
              <a:rPr lang="pt-PT" sz="2000" dirty="0" smtClean="0"/>
              <a:t>IC001</a:t>
            </a:r>
          </a:p>
          <a:p>
            <a:r>
              <a:rPr lang="pt-PT" sz="2000" dirty="0" smtClean="0"/>
              <a:t>Jorge Ferreira</a:t>
            </a:r>
            <a:r>
              <a:rPr lang="pt-PT" sz="2000" dirty="0"/>
              <a:t> 43104</a:t>
            </a:r>
            <a:br>
              <a:rPr lang="pt-PT" sz="2000" dirty="0"/>
            </a:br>
            <a:r>
              <a:rPr lang="pt-PT" sz="2000" dirty="0"/>
              <a:t>Flávia </a:t>
            </a:r>
            <a:r>
              <a:rPr lang="pt-PT" sz="2000" dirty="0" smtClean="0"/>
              <a:t>Denise </a:t>
            </a:r>
            <a:r>
              <a:rPr lang="pt-PT" sz="2000" dirty="0"/>
              <a:t>44293</a:t>
            </a:r>
            <a:br>
              <a:rPr lang="pt-PT" sz="2000" dirty="0"/>
            </a:br>
            <a:r>
              <a:rPr lang="pt-PT" sz="2000" dirty="0"/>
              <a:t>Daniela </a:t>
            </a:r>
            <a:r>
              <a:rPr lang="pt-PT" sz="2000" dirty="0" smtClean="0"/>
              <a:t>Santos 44295</a:t>
            </a:r>
            <a:endParaRPr lang="pt-PT" sz="2000" dirty="0"/>
          </a:p>
        </p:txBody>
      </p:sp>
      <p:pic>
        <p:nvPicPr>
          <p:cNvPr id="1028" name="Picture 4" descr="http://luna-ext.di.fc.ul.pt/%7Eic001/images/wwb_img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6737">
            <a:off x="1044182" y="4242411"/>
            <a:ext cx="1799141" cy="168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upload.wikimedia.org/wikipedia/commons/thumb/3/34/ULisboa_logo.svg/288px-ULisboa_logo.svg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2" y="203691"/>
            <a:ext cx="1371600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402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chart.googleapis.com/chart?cht=p&amp;chs=345x150&amp;chl=Sim%20%5B2%5D%7CN%C3%A3o%20%5B10%5D&amp;chco=9601ac&amp;chd=e%3AKq1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1301">
            <a:off x="3016355" y="4032207"/>
            <a:ext cx="5216955" cy="210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360000">
            <a:off x="3377560" y="2755053"/>
            <a:ext cx="4847038" cy="822233"/>
          </a:xfrm>
        </p:spPr>
        <p:txBody>
          <a:bodyPr/>
          <a:lstStyle/>
          <a:p>
            <a:r>
              <a:rPr lang="pt-PT" dirty="0" smtClean="0"/>
              <a:t>Avaliações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360000">
            <a:off x="2831647" y="3584800"/>
            <a:ext cx="5702299" cy="637757"/>
          </a:xfrm>
        </p:spPr>
        <p:txBody>
          <a:bodyPr>
            <a:normAutofit/>
          </a:bodyPr>
          <a:lstStyle/>
          <a:p>
            <a:r>
              <a:rPr lang="pt-PT" dirty="0"/>
              <a:t>Detectou algum erro?</a:t>
            </a:r>
          </a:p>
        </p:txBody>
      </p:sp>
      <p:pic>
        <p:nvPicPr>
          <p:cNvPr id="6" name="Picture 4" descr="http://upload.wikimedia.org/wikipedia/commons/thumb/3/34/ULisboa_logo.svg/288px-ULisboa_logo.svg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2" y="203691"/>
            <a:ext cx="1371600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ubtítulo 2"/>
          <p:cNvSpPr txBox="1">
            <a:spLocks/>
          </p:cNvSpPr>
          <p:nvPr/>
        </p:nvSpPr>
        <p:spPr>
          <a:xfrm rot="360000">
            <a:off x="6915071" y="4428509"/>
            <a:ext cx="1255520" cy="80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Sim -  17%</a:t>
            </a:r>
          </a:p>
          <a:p>
            <a:r>
              <a:rPr lang="pt-PT" dirty="0" smtClean="0"/>
              <a:t>Não – 83%</a:t>
            </a:r>
            <a:endParaRPr lang="pt-PT" dirty="0"/>
          </a:p>
        </p:txBody>
      </p:sp>
      <p:sp>
        <p:nvSpPr>
          <p:cNvPr id="8" name="TextBox 4"/>
          <p:cNvSpPr txBox="1"/>
          <p:nvPr/>
        </p:nvSpPr>
        <p:spPr>
          <a:xfrm rot="20555909">
            <a:off x="1013610" y="3947551"/>
            <a:ext cx="209622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200" dirty="0" smtClean="0"/>
              <a:t>Descrição</a:t>
            </a:r>
          </a:p>
          <a:p>
            <a:pPr>
              <a:lnSpc>
                <a:spcPct val="150000"/>
              </a:lnSpc>
            </a:pPr>
            <a:r>
              <a:rPr lang="pt-PT" sz="1200" dirty="0" smtClean="0"/>
              <a:t>Melhorias</a:t>
            </a:r>
          </a:p>
          <a:p>
            <a:pPr>
              <a:lnSpc>
                <a:spcPct val="150000"/>
              </a:lnSpc>
            </a:pPr>
            <a:r>
              <a:rPr lang="pt-PT" sz="1400" b="1" dirty="0" smtClean="0"/>
              <a:t>Avaliações</a:t>
            </a:r>
          </a:p>
          <a:p>
            <a:pPr>
              <a:lnSpc>
                <a:spcPct val="150000"/>
              </a:lnSpc>
            </a:pPr>
            <a:r>
              <a:rPr lang="pt-PT" sz="1400" b="1" dirty="0" smtClean="0"/>
              <a:t> - Gráficos</a:t>
            </a:r>
          </a:p>
          <a:p>
            <a:pPr>
              <a:lnSpc>
                <a:spcPct val="150000"/>
              </a:lnSpc>
            </a:pPr>
            <a:r>
              <a:rPr lang="pt-PT" sz="1200" b="1" dirty="0" smtClean="0"/>
              <a:t>-  </a:t>
            </a:r>
            <a:r>
              <a:rPr lang="pt-PT" sz="1200" dirty="0" smtClean="0"/>
              <a:t>Observações</a:t>
            </a:r>
            <a:endParaRPr lang="pt-PT" sz="1200" b="1" dirty="0" smtClean="0"/>
          </a:p>
          <a:p>
            <a:pPr>
              <a:lnSpc>
                <a:spcPct val="150000"/>
              </a:lnSpc>
            </a:pPr>
            <a:r>
              <a:rPr lang="pt-PT" sz="1200" dirty="0" smtClean="0"/>
              <a:t>Conclusão dos Avaliadores</a:t>
            </a:r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919592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360000">
            <a:off x="3326560" y="2741840"/>
            <a:ext cx="4847038" cy="1599722"/>
          </a:xfrm>
        </p:spPr>
        <p:txBody>
          <a:bodyPr/>
          <a:lstStyle/>
          <a:p>
            <a:r>
              <a:rPr lang="pt-PT" dirty="0" smtClean="0"/>
              <a:t>Observações sobre os erros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360000">
            <a:off x="3206840" y="4645925"/>
            <a:ext cx="4836456" cy="11621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F</a:t>
            </a:r>
            <a:r>
              <a:rPr lang="pt-PT" dirty="0" smtClean="0"/>
              <a:t>altava </a:t>
            </a:r>
            <a:r>
              <a:rPr lang="pt-PT" dirty="0"/>
              <a:t>uma opção de eliminar de um dos ecrãs</a:t>
            </a:r>
            <a:endParaRPr lang="pt-PT" dirty="0"/>
          </a:p>
        </p:txBody>
      </p:sp>
      <p:pic>
        <p:nvPicPr>
          <p:cNvPr id="5" name="Picture 4" descr="http://upload.wikimedia.org/wikipedia/commons/thumb/3/34/ULisboa_logo.svg/288px-ULisboa_logo.svg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2" y="203691"/>
            <a:ext cx="1371600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4"/>
          <p:cNvSpPr txBox="1"/>
          <p:nvPr/>
        </p:nvSpPr>
        <p:spPr>
          <a:xfrm rot="20555909">
            <a:off x="1013610" y="3947551"/>
            <a:ext cx="209622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200" dirty="0" smtClean="0"/>
              <a:t>Descrição</a:t>
            </a:r>
          </a:p>
          <a:p>
            <a:pPr>
              <a:lnSpc>
                <a:spcPct val="150000"/>
              </a:lnSpc>
            </a:pPr>
            <a:r>
              <a:rPr lang="pt-PT" sz="1200" dirty="0" smtClean="0"/>
              <a:t>Melhorias</a:t>
            </a:r>
          </a:p>
          <a:p>
            <a:pPr>
              <a:lnSpc>
                <a:spcPct val="150000"/>
              </a:lnSpc>
            </a:pPr>
            <a:r>
              <a:rPr lang="pt-PT" sz="1400" b="1" dirty="0" smtClean="0"/>
              <a:t>Avaliações</a:t>
            </a:r>
          </a:p>
          <a:p>
            <a:pPr>
              <a:lnSpc>
                <a:spcPct val="150000"/>
              </a:lnSpc>
            </a:pPr>
            <a:r>
              <a:rPr lang="pt-PT" sz="1200" dirty="0" smtClean="0"/>
              <a:t> - Gráficos</a:t>
            </a:r>
          </a:p>
          <a:p>
            <a:pPr>
              <a:lnSpc>
                <a:spcPct val="150000"/>
              </a:lnSpc>
            </a:pPr>
            <a:r>
              <a:rPr lang="pt-PT" sz="1400" b="1" dirty="0" smtClean="0"/>
              <a:t>-  Observações</a:t>
            </a:r>
          </a:p>
          <a:p>
            <a:pPr>
              <a:lnSpc>
                <a:spcPct val="150000"/>
              </a:lnSpc>
            </a:pPr>
            <a:r>
              <a:rPr lang="pt-PT" sz="1200" dirty="0" smtClean="0"/>
              <a:t>Conclusão dos Avaliadores</a:t>
            </a:r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52926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s://chart.googleapis.com/chart?cht=p&amp;chs=345x150&amp;chl=Sim%20%5B11%5D%7CN%C3%A3o%20%5B1%5D&amp;chco=0000e0&amp;chd=e%3A6pF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13">
            <a:off x="3018086" y="3953531"/>
            <a:ext cx="5245647" cy="223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360000">
            <a:off x="3377560" y="2755053"/>
            <a:ext cx="4847038" cy="822233"/>
          </a:xfrm>
        </p:spPr>
        <p:txBody>
          <a:bodyPr/>
          <a:lstStyle/>
          <a:p>
            <a:r>
              <a:rPr lang="pt-PT" dirty="0" smtClean="0"/>
              <a:t>Avaliações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360000">
            <a:off x="2831647" y="3584800"/>
            <a:ext cx="5702299" cy="637757"/>
          </a:xfrm>
        </p:spPr>
        <p:txBody>
          <a:bodyPr>
            <a:normAutofit/>
          </a:bodyPr>
          <a:lstStyle/>
          <a:p>
            <a:r>
              <a:rPr lang="pt-PT" dirty="0"/>
              <a:t>Usaria a nossa aplicação?</a:t>
            </a:r>
          </a:p>
        </p:txBody>
      </p:sp>
      <p:pic>
        <p:nvPicPr>
          <p:cNvPr id="6" name="Picture 4" descr="http://upload.wikimedia.org/wikipedia/commons/thumb/3/34/ULisboa_logo.svg/288px-ULisboa_logo.svg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2" y="203691"/>
            <a:ext cx="1371600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ubtítulo 2"/>
          <p:cNvSpPr txBox="1">
            <a:spLocks/>
          </p:cNvSpPr>
          <p:nvPr/>
        </p:nvSpPr>
        <p:spPr>
          <a:xfrm rot="360000">
            <a:off x="6915071" y="5436621"/>
            <a:ext cx="1255520" cy="80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Sim -  92%</a:t>
            </a:r>
          </a:p>
          <a:p>
            <a:r>
              <a:rPr lang="pt-PT" dirty="0" smtClean="0"/>
              <a:t>Não – 8%</a:t>
            </a:r>
            <a:endParaRPr lang="pt-PT" dirty="0"/>
          </a:p>
        </p:txBody>
      </p:sp>
      <p:sp>
        <p:nvSpPr>
          <p:cNvPr id="8" name="TextBox 4"/>
          <p:cNvSpPr txBox="1"/>
          <p:nvPr/>
        </p:nvSpPr>
        <p:spPr>
          <a:xfrm rot="20555909">
            <a:off x="1013610" y="3947551"/>
            <a:ext cx="209622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200" dirty="0" smtClean="0"/>
              <a:t>Descrição</a:t>
            </a:r>
          </a:p>
          <a:p>
            <a:pPr>
              <a:lnSpc>
                <a:spcPct val="150000"/>
              </a:lnSpc>
            </a:pPr>
            <a:r>
              <a:rPr lang="pt-PT" sz="1200" dirty="0" smtClean="0"/>
              <a:t>Melhorias</a:t>
            </a:r>
          </a:p>
          <a:p>
            <a:pPr>
              <a:lnSpc>
                <a:spcPct val="150000"/>
              </a:lnSpc>
            </a:pPr>
            <a:r>
              <a:rPr lang="pt-PT" sz="1400" b="1" dirty="0" smtClean="0"/>
              <a:t>Avaliações</a:t>
            </a:r>
          </a:p>
          <a:p>
            <a:pPr>
              <a:lnSpc>
                <a:spcPct val="150000"/>
              </a:lnSpc>
            </a:pPr>
            <a:r>
              <a:rPr lang="pt-PT" sz="1400" b="1" dirty="0" smtClean="0"/>
              <a:t> - Gráficos</a:t>
            </a:r>
          </a:p>
          <a:p>
            <a:pPr>
              <a:lnSpc>
                <a:spcPct val="150000"/>
              </a:lnSpc>
            </a:pPr>
            <a:r>
              <a:rPr lang="pt-PT" sz="1200" b="1" dirty="0" smtClean="0"/>
              <a:t>-  </a:t>
            </a:r>
            <a:r>
              <a:rPr lang="pt-PT" sz="1200" dirty="0" smtClean="0"/>
              <a:t>Observações</a:t>
            </a:r>
            <a:endParaRPr lang="pt-PT" sz="1200" b="1" dirty="0" smtClean="0"/>
          </a:p>
          <a:p>
            <a:pPr>
              <a:lnSpc>
                <a:spcPct val="150000"/>
              </a:lnSpc>
            </a:pPr>
            <a:r>
              <a:rPr lang="pt-PT" sz="1200" dirty="0" smtClean="0"/>
              <a:t>Conclusão dos Avaliadores</a:t>
            </a:r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824654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360000">
            <a:off x="3334492" y="2597826"/>
            <a:ext cx="4847038" cy="1599722"/>
          </a:xfrm>
        </p:spPr>
        <p:txBody>
          <a:bodyPr/>
          <a:lstStyle/>
          <a:p>
            <a:r>
              <a:rPr lang="pt-PT" dirty="0" smtClean="0"/>
              <a:t>Conclusão dos avaliadores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360000">
            <a:off x="3236782" y="4074586"/>
            <a:ext cx="4836456" cy="173507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</a:t>
            </a:r>
            <a:r>
              <a:rPr lang="pt-PT" dirty="0" smtClean="0"/>
              <a:t>uito </a:t>
            </a:r>
            <a:r>
              <a:rPr lang="pt-PT" dirty="0"/>
              <a:t>bom, completo e fácil de entender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 </a:t>
            </a:r>
            <a:r>
              <a:rPr lang="pt-PT" dirty="0" smtClean="0"/>
              <a:t>calendário </a:t>
            </a:r>
            <a:r>
              <a:rPr lang="pt-PT" dirty="0"/>
              <a:t>e os alertas </a:t>
            </a:r>
            <a:r>
              <a:rPr lang="pt-PT" dirty="0" smtClean="0"/>
              <a:t>são </a:t>
            </a:r>
            <a:r>
              <a:rPr lang="pt-PT" dirty="0"/>
              <a:t>muito uteis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Acho que o vosso produto está muito bom, usaria sem dúvida no meu smartphone</a:t>
            </a:r>
            <a:r>
              <a:rPr lang="pt-PT" dirty="0" smtClean="0"/>
              <a:t>/ tablet</a:t>
            </a:r>
            <a:r>
              <a:rPr lang="pt-PT" dirty="0"/>
              <a:t>. Foi uma boa ideia, com grande utilidade</a:t>
            </a:r>
            <a:endParaRPr lang="pt-PT" dirty="0"/>
          </a:p>
        </p:txBody>
      </p:sp>
      <p:pic>
        <p:nvPicPr>
          <p:cNvPr id="5" name="Picture 4" descr="http://upload.wikimedia.org/wikipedia/commons/thumb/3/34/ULisboa_logo.svg/288px-ULisboa_logo.svg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2" y="203691"/>
            <a:ext cx="1371600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/>
          <p:cNvSpPr txBox="1"/>
          <p:nvPr/>
        </p:nvSpPr>
        <p:spPr>
          <a:xfrm rot="20555909">
            <a:off x="1011546" y="3795555"/>
            <a:ext cx="218647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200" dirty="0" smtClean="0"/>
              <a:t>Descrição</a:t>
            </a:r>
          </a:p>
          <a:p>
            <a:pPr>
              <a:lnSpc>
                <a:spcPct val="150000"/>
              </a:lnSpc>
            </a:pPr>
            <a:r>
              <a:rPr lang="pt-PT" sz="1200" dirty="0" smtClean="0"/>
              <a:t>Melhorias</a:t>
            </a:r>
          </a:p>
          <a:p>
            <a:pPr>
              <a:lnSpc>
                <a:spcPct val="150000"/>
              </a:lnSpc>
            </a:pPr>
            <a:r>
              <a:rPr lang="pt-PT" sz="1200" dirty="0" smtClean="0"/>
              <a:t>Avaliações</a:t>
            </a:r>
          </a:p>
          <a:p>
            <a:pPr>
              <a:lnSpc>
                <a:spcPct val="150000"/>
              </a:lnSpc>
            </a:pPr>
            <a:r>
              <a:rPr lang="pt-PT" sz="1200" dirty="0" smtClean="0"/>
              <a:t> - Gráficos</a:t>
            </a:r>
          </a:p>
          <a:p>
            <a:pPr>
              <a:lnSpc>
                <a:spcPct val="150000"/>
              </a:lnSpc>
            </a:pPr>
            <a:r>
              <a:rPr lang="pt-PT" sz="1200" b="1" dirty="0" smtClean="0"/>
              <a:t>-  </a:t>
            </a:r>
            <a:r>
              <a:rPr lang="pt-PT" sz="1200" dirty="0" smtClean="0"/>
              <a:t>Observações</a:t>
            </a:r>
            <a:endParaRPr lang="pt-PT" sz="1200" b="1" dirty="0" smtClean="0"/>
          </a:p>
          <a:p>
            <a:pPr>
              <a:lnSpc>
                <a:spcPct val="150000"/>
              </a:lnSpc>
            </a:pPr>
            <a:r>
              <a:rPr lang="pt-PT" sz="1400" b="1" dirty="0" smtClean="0"/>
              <a:t>Conclusão dos Avaliadores</a:t>
            </a:r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52926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4" name="Picture 4" descr="http://upload.wikimedia.org/wikipedia/commons/thumb/3/34/ULisboa_logo.svg/288px-ULisboa_logo.svg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2" y="203691"/>
            <a:ext cx="1371600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26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360000">
            <a:off x="3385833" y="2815545"/>
            <a:ext cx="4847038" cy="980512"/>
          </a:xfrm>
        </p:spPr>
        <p:txBody>
          <a:bodyPr/>
          <a:lstStyle/>
          <a:p>
            <a:r>
              <a:rPr lang="pt-PT" dirty="0" smtClean="0"/>
              <a:t>Descrição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360000">
            <a:off x="3317008" y="3822939"/>
            <a:ext cx="4836456" cy="10408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Agenda escolar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Destinada a alunos universitários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Organizar  melhor a vida universitária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7" name="Picture 4" descr="http://upload.wikimedia.org/wikipedia/commons/thumb/3/34/ULisboa_logo.svg/288px-ULisboa_logo.svg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2" y="203691"/>
            <a:ext cx="1371600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4"/>
          <p:cNvSpPr txBox="1"/>
          <p:nvPr/>
        </p:nvSpPr>
        <p:spPr>
          <a:xfrm rot="20555909">
            <a:off x="1013610" y="3970634"/>
            <a:ext cx="209622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400" b="1" dirty="0" smtClean="0"/>
              <a:t>Descrição</a:t>
            </a:r>
          </a:p>
          <a:p>
            <a:pPr>
              <a:lnSpc>
                <a:spcPct val="150000"/>
              </a:lnSpc>
            </a:pPr>
            <a:r>
              <a:rPr lang="pt-PT" sz="1200" dirty="0" smtClean="0"/>
              <a:t>Melhorias</a:t>
            </a:r>
          </a:p>
          <a:p>
            <a:pPr>
              <a:lnSpc>
                <a:spcPct val="150000"/>
              </a:lnSpc>
            </a:pPr>
            <a:r>
              <a:rPr lang="pt-PT" sz="1200" dirty="0" smtClean="0"/>
              <a:t>Avaliações</a:t>
            </a:r>
          </a:p>
          <a:p>
            <a:pPr>
              <a:lnSpc>
                <a:spcPct val="150000"/>
              </a:lnSpc>
            </a:pPr>
            <a:r>
              <a:rPr lang="pt-PT" sz="1200" dirty="0" smtClean="0"/>
              <a:t> - Gráficos</a:t>
            </a:r>
          </a:p>
          <a:p>
            <a:pPr>
              <a:lnSpc>
                <a:spcPct val="150000"/>
              </a:lnSpc>
            </a:pPr>
            <a:r>
              <a:rPr lang="pt-PT" sz="1200" b="1" dirty="0" smtClean="0"/>
              <a:t>-  </a:t>
            </a:r>
            <a:r>
              <a:rPr lang="pt-PT" sz="1200" dirty="0" smtClean="0"/>
              <a:t>Observações</a:t>
            </a:r>
            <a:endParaRPr lang="pt-PT" sz="1200" b="1" dirty="0" smtClean="0"/>
          </a:p>
          <a:p>
            <a:pPr>
              <a:lnSpc>
                <a:spcPct val="150000"/>
              </a:lnSpc>
            </a:pPr>
            <a:r>
              <a:rPr lang="pt-PT" sz="1200" dirty="0" smtClean="0"/>
              <a:t>Conclusão dos Avaliadores</a:t>
            </a:r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52926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360000">
            <a:off x="3377561" y="2815980"/>
            <a:ext cx="4847038" cy="822233"/>
          </a:xfrm>
        </p:spPr>
        <p:txBody>
          <a:bodyPr/>
          <a:lstStyle/>
          <a:p>
            <a:r>
              <a:rPr lang="pt-PT" dirty="0" smtClean="0"/>
              <a:t>Melhorias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360000">
            <a:off x="3198656" y="3675096"/>
            <a:ext cx="4836456" cy="24380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Tamanho e botões ajustado com o de um telemóvel real.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A nível de organização dos menus.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Opções mais completas</a:t>
            </a:r>
          </a:p>
          <a:p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8" name="Picture 4" descr="http://upload.wikimedia.org/wikipedia/commons/thumb/3/34/ULisboa_logo.svg/288px-ULisboa_logo.svg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2" y="203691"/>
            <a:ext cx="1371600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4"/>
          <p:cNvSpPr txBox="1"/>
          <p:nvPr/>
        </p:nvSpPr>
        <p:spPr>
          <a:xfrm rot="20555909">
            <a:off x="1013610" y="3970634"/>
            <a:ext cx="209622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200" dirty="0" smtClean="0"/>
              <a:t>Descrição</a:t>
            </a:r>
          </a:p>
          <a:p>
            <a:pPr>
              <a:lnSpc>
                <a:spcPct val="150000"/>
              </a:lnSpc>
            </a:pPr>
            <a:r>
              <a:rPr lang="pt-PT" sz="1400" b="1" dirty="0" smtClean="0"/>
              <a:t>Melhorias</a:t>
            </a:r>
          </a:p>
          <a:p>
            <a:pPr>
              <a:lnSpc>
                <a:spcPct val="150000"/>
              </a:lnSpc>
            </a:pPr>
            <a:r>
              <a:rPr lang="pt-PT" sz="1200" dirty="0" smtClean="0"/>
              <a:t>Avaliações</a:t>
            </a:r>
          </a:p>
          <a:p>
            <a:pPr>
              <a:lnSpc>
                <a:spcPct val="150000"/>
              </a:lnSpc>
            </a:pPr>
            <a:r>
              <a:rPr lang="pt-PT" sz="1200" dirty="0" smtClean="0"/>
              <a:t> - Gráficos</a:t>
            </a:r>
          </a:p>
          <a:p>
            <a:pPr>
              <a:lnSpc>
                <a:spcPct val="150000"/>
              </a:lnSpc>
            </a:pPr>
            <a:r>
              <a:rPr lang="pt-PT" sz="1200" b="1" dirty="0" smtClean="0"/>
              <a:t>-  </a:t>
            </a:r>
            <a:r>
              <a:rPr lang="pt-PT" sz="1200" dirty="0" smtClean="0"/>
              <a:t>Observações</a:t>
            </a:r>
            <a:endParaRPr lang="pt-PT" sz="1200" b="1" dirty="0" smtClean="0"/>
          </a:p>
          <a:p>
            <a:pPr>
              <a:lnSpc>
                <a:spcPct val="150000"/>
              </a:lnSpc>
            </a:pPr>
            <a:r>
              <a:rPr lang="pt-PT" sz="1200" dirty="0" smtClean="0"/>
              <a:t>Conclusão dos Avaliadores</a:t>
            </a:r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52926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https://chart.googleapis.com/chart?cht=p&amp;chs=345x150&amp;chl=N%C3%A3o%20%5B1%5D%7CSim%20%5B11%5D&amp;chco=0000e0&amp;chd=e%3AFV6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1242">
            <a:off x="3002317" y="4298196"/>
            <a:ext cx="5247087" cy="18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upload.wikimedia.org/wikipedia/commons/thumb/3/34/ULisboa_logo.svg/288px-ULisboa_logo.svg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2" y="203691"/>
            <a:ext cx="1371600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 rot="360000">
            <a:off x="2929614" y="3470375"/>
            <a:ext cx="5525439" cy="104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Consideras que a aplicação serve os propósitos do publico alvo, isto é, vês alguma utilidade para os alunos?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360000">
            <a:off x="6952645" y="4571376"/>
            <a:ext cx="1233534" cy="808462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Sim -  92%</a:t>
            </a:r>
          </a:p>
          <a:p>
            <a:r>
              <a:rPr lang="pt-PT" dirty="0" smtClean="0"/>
              <a:t>Não – 8%</a:t>
            </a:r>
            <a:endParaRPr lang="pt-PT" dirty="0"/>
          </a:p>
        </p:txBody>
      </p:sp>
      <p:sp>
        <p:nvSpPr>
          <p:cNvPr id="14" name="Título 1"/>
          <p:cNvSpPr>
            <a:spLocks noGrp="1"/>
          </p:cNvSpPr>
          <p:nvPr>
            <p:ph type="ctrTitle"/>
          </p:nvPr>
        </p:nvSpPr>
        <p:spPr>
          <a:xfrm rot="360000">
            <a:off x="3377560" y="2755053"/>
            <a:ext cx="4847038" cy="822233"/>
          </a:xfrm>
        </p:spPr>
        <p:txBody>
          <a:bodyPr/>
          <a:lstStyle/>
          <a:p>
            <a:r>
              <a:rPr lang="pt-PT" dirty="0" smtClean="0"/>
              <a:t>Avaliações</a:t>
            </a:r>
            <a:endParaRPr lang="pt-PT" dirty="0"/>
          </a:p>
        </p:txBody>
      </p:sp>
      <p:sp>
        <p:nvSpPr>
          <p:cNvPr id="9" name="TextBox 4"/>
          <p:cNvSpPr txBox="1"/>
          <p:nvPr/>
        </p:nvSpPr>
        <p:spPr>
          <a:xfrm rot="20555909">
            <a:off x="1013610" y="3947551"/>
            <a:ext cx="209622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200" dirty="0" smtClean="0"/>
              <a:t>Descrição</a:t>
            </a:r>
          </a:p>
          <a:p>
            <a:pPr>
              <a:lnSpc>
                <a:spcPct val="150000"/>
              </a:lnSpc>
            </a:pPr>
            <a:r>
              <a:rPr lang="pt-PT" sz="1200" dirty="0" smtClean="0"/>
              <a:t>Melhorias</a:t>
            </a:r>
          </a:p>
          <a:p>
            <a:pPr>
              <a:lnSpc>
                <a:spcPct val="150000"/>
              </a:lnSpc>
            </a:pPr>
            <a:r>
              <a:rPr lang="pt-PT" sz="1400" b="1" dirty="0" smtClean="0"/>
              <a:t>Avaliações</a:t>
            </a:r>
          </a:p>
          <a:p>
            <a:pPr>
              <a:lnSpc>
                <a:spcPct val="150000"/>
              </a:lnSpc>
            </a:pPr>
            <a:r>
              <a:rPr lang="pt-PT" sz="1400" b="1" dirty="0" smtClean="0"/>
              <a:t> - Gráficos</a:t>
            </a:r>
          </a:p>
          <a:p>
            <a:pPr>
              <a:lnSpc>
                <a:spcPct val="150000"/>
              </a:lnSpc>
            </a:pPr>
            <a:r>
              <a:rPr lang="pt-PT" sz="1200" b="1" dirty="0" smtClean="0"/>
              <a:t>-  </a:t>
            </a:r>
            <a:r>
              <a:rPr lang="pt-PT" sz="1200" dirty="0" smtClean="0"/>
              <a:t>Observações</a:t>
            </a:r>
            <a:endParaRPr lang="pt-PT" sz="1200" b="1" dirty="0" smtClean="0"/>
          </a:p>
          <a:p>
            <a:pPr>
              <a:lnSpc>
                <a:spcPct val="150000"/>
              </a:lnSpc>
            </a:pPr>
            <a:r>
              <a:rPr lang="pt-PT" sz="1200" dirty="0" smtClean="0"/>
              <a:t>Conclusão dos Avaliadores</a:t>
            </a:r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52926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360000">
            <a:off x="3377560" y="2755053"/>
            <a:ext cx="4847038" cy="822233"/>
          </a:xfrm>
        </p:spPr>
        <p:txBody>
          <a:bodyPr/>
          <a:lstStyle/>
          <a:p>
            <a:r>
              <a:rPr lang="pt-PT" dirty="0" smtClean="0"/>
              <a:t>Avaliações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360000">
            <a:off x="2810580" y="3583695"/>
            <a:ext cx="5702299" cy="1040845"/>
          </a:xfrm>
        </p:spPr>
        <p:txBody>
          <a:bodyPr/>
          <a:lstStyle/>
          <a:p>
            <a:r>
              <a:rPr lang="pt-PT" dirty="0"/>
              <a:t>Considera a navegação dos menus intuitiva?</a:t>
            </a:r>
            <a:endParaRPr lang="pt-PT" b="1" dirty="0"/>
          </a:p>
        </p:txBody>
      </p:sp>
      <p:pic>
        <p:nvPicPr>
          <p:cNvPr id="6" name="Picture 4" descr="http://upload.wikimedia.org/wikipedia/commons/thumb/3/34/ULisboa_logo.svg/288px-ULisboa_logo.svg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2" y="203691"/>
            <a:ext cx="1371600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1" name="Picture 9" descr="https://chart.googleapis.com/chart?cht=p&amp;chs=345x150&amp;chl=Sim%20%5B12%5D%7CN%C3%A3o%20%5B0%5D&amp;chco=ff9900&amp;chd=e%3A..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366">
            <a:off x="2981441" y="4167815"/>
            <a:ext cx="5260742" cy="194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ubtítulo 2"/>
          <p:cNvSpPr txBox="1">
            <a:spLocks/>
          </p:cNvSpPr>
          <p:nvPr/>
        </p:nvSpPr>
        <p:spPr>
          <a:xfrm rot="360000">
            <a:off x="6737225" y="4560087"/>
            <a:ext cx="1449545" cy="80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Sim -  100%</a:t>
            </a:r>
          </a:p>
          <a:p>
            <a:r>
              <a:rPr lang="pt-PT" dirty="0" smtClean="0"/>
              <a:t>Não – 0%</a:t>
            </a:r>
            <a:endParaRPr lang="pt-PT" dirty="0"/>
          </a:p>
        </p:txBody>
      </p:sp>
      <p:sp>
        <p:nvSpPr>
          <p:cNvPr id="8" name="TextBox 4"/>
          <p:cNvSpPr txBox="1"/>
          <p:nvPr/>
        </p:nvSpPr>
        <p:spPr>
          <a:xfrm rot="20555909">
            <a:off x="1013610" y="3947551"/>
            <a:ext cx="209622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200" dirty="0" smtClean="0"/>
              <a:t>Descrição</a:t>
            </a:r>
          </a:p>
          <a:p>
            <a:pPr>
              <a:lnSpc>
                <a:spcPct val="150000"/>
              </a:lnSpc>
            </a:pPr>
            <a:r>
              <a:rPr lang="pt-PT" sz="1200" dirty="0" smtClean="0"/>
              <a:t>Melhorias</a:t>
            </a:r>
          </a:p>
          <a:p>
            <a:pPr>
              <a:lnSpc>
                <a:spcPct val="150000"/>
              </a:lnSpc>
            </a:pPr>
            <a:r>
              <a:rPr lang="pt-PT" sz="1400" b="1" dirty="0" smtClean="0"/>
              <a:t>Avaliações</a:t>
            </a:r>
          </a:p>
          <a:p>
            <a:pPr>
              <a:lnSpc>
                <a:spcPct val="150000"/>
              </a:lnSpc>
            </a:pPr>
            <a:r>
              <a:rPr lang="pt-PT" sz="1400" b="1" dirty="0" smtClean="0"/>
              <a:t> - Gráficos</a:t>
            </a:r>
          </a:p>
          <a:p>
            <a:pPr>
              <a:lnSpc>
                <a:spcPct val="150000"/>
              </a:lnSpc>
            </a:pPr>
            <a:r>
              <a:rPr lang="pt-PT" sz="1200" b="1" dirty="0" smtClean="0"/>
              <a:t>-  </a:t>
            </a:r>
            <a:r>
              <a:rPr lang="pt-PT" sz="1200" dirty="0" smtClean="0"/>
              <a:t>Observações</a:t>
            </a:r>
            <a:endParaRPr lang="pt-PT" sz="1200" b="1" dirty="0" smtClean="0"/>
          </a:p>
          <a:p>
            <a:pPr>
              <a:lnSpc>
                <a:spcPct val="150000"/>
              </a:lnSpc>
            </a:pPr>
            <a:r>
              <a:rPr lang="pt-PT" sz="1200" dirty="0" smtClean="0"/>
              <a:t>Conclusão dos Avaliadores</a:t>
            </a:r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52926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chart.googleapis.com/chart?cht=p&amp;chs=345x150&amp;chl=Sim%20%5B11%5D%7CN%C3%A3o%20%5B1%5D&amp;chco=d00000&amp;chd=e%3A6pF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6194">
            <a:off x="2984831" y="4227119"/>
            <a:ext cx="5161308" cy="19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360000">
            <a:off x="3377560" y="2755053"/>
            <a:ext cx="4847038" cy="822233"/>
          </a:xfrm>
        </p:spPr>
        <p:txBody>
          <a:bodyPr/>
          <a:lstStyle/>
          <a:p>
            <a:r>
              <a:rPr lang="pt-PT" dirty="0" smtClean="0"/>
              <a:t>Avaliações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360000">
            <a:off x="2831647" y="3584800"/>
            <a:ext cx="5702299" cy="637757"/>
          </a:xfrm>
        </p:spPr>
        <p:txBody>
          <a:bodyPr/>
          <a:lstStyle/>
          <a:p>
            <a:r>
              <a:rPr lang="pt-PT" dirty="0"/>
              <a:t>Consideras que a aplicação é </a:t>
            </a:r>
            <a:r>
              <a:rPr lang="pt-PT" dirty="0" smtClean="0"/>
              <a:t>apelativa</a:t>
            </a:r>
            <a:r>
              <a:rPr lang="pt-PT" dirty="0"/>
              <a:t>?</a:t>
            </a:r>
          </a:p>
        </p:txBody>
      </p:sp>
      <p:pic>
        <p:nvPicPr>
          <p:cNvPr id="6" name="Picture 4" descr="http://upload.wikimedia.org/wikipedia/commons/thumb/3/34/ULisboa_logo.svg/288px-ULisboa_logo.svg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2" y="203691"/>
            <a:ext cx="1371600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ubtítulo 2"/>
          <p:cNvSpPr txBox="1">
            <a:spLocks/>
          </p:cNvSpPr>
          <p:nvPr/>
        </p:nvSpPr>
        <p:spPr>
          <a:xfrm rot="360000">
            <a:off x="6771054" y="5505771"/>
            <a:ext cx="1255520" cy="80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Sim -  92%</a:t>
            </a:r>
          </a:p>
          <a:p>
            <a:r>
              <a:rPr lang="pt-PT" dirty="0" smtClean="0"/>
              <a:t>Não – 8%</a:t>
            </a:r>
            <a:endParaRPr lang="pt-PT" dirty="0"/>
          </a:p>
        </p:txBody>
      </p:sp>
      <p:sp>
        <p:nvSpPr>
          <p:cNvPr id="10" name="TextBox 4"/>
          <p:cNvSpPr txBox="1"/>
          <p:nvPr/>
        </p:nvSpPr>
        <p:spPr>
          <a:xfrm rot="20555909">
            <a:off x="1013610" y="3947551"/>
            <a:ext cx="209622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200" dirty="0" smtClean="0"/>
              <a:t>Descrição</a:t>
            </a:r>
          </a:p>
          <a:p>
            <a:pPr>
              <a:lnSpc>
                <a:spcPct val="150000"/>
              </a:lnSpc>
            </a:pPr>
            <a:r>
              <a:rPr lang="pt-PT" sz="1200" dirty="0" smtClean="0"/>
              <a:t>Melhorias</a:t>
            </a:r>
          </a:p>
          <a:p>
            <a:pPr>
              <a:lnSpc>
                <a:spcPct val="150000"/>
              </a:lnSpc>
            </a:pPr>
            <a:r>
              <a:rPr lang="pt-PT" sz="1400" b="1" dirty="0" smtClean="0"/>
              <a:t>Avaliações</a:t>
            </a:r>
          </a:p>
          <a:p>
            <a:pPr>
              <a:lnSpc>
                <a:spcPct val="150000"/>
              </a:lnSpc>
            </a:pPr>
            <a:r>
              <a:rPr lang="pt-PT" sz="1400" b="1" dirty="0" smtClean="0"/>
              <a:t> - Gráficos</a:t>
            </a:r>
          </a:p>
          <a:p>
            <a:pPr>
              <a:lnSpc>
                <a:spcPct val="150000"/>
              </a:lnSpc>
            </a:pPr>
            <a:r>
              <a:rPr lang="pt-PT" sz="1200" b="1" dirty="0" smtClean="0"/>
              <a:t>-  </a:t>
            </a:r>
            <a:r>
              <a:rPr lang="pt-PT" sz="1200" dirty="0" smtClean="0"/>
              <a:t>Observações</a:t>
            </a:r>
            <a:endParaRPr lang="pt-PT" sz="1200" b="1" dirty="0" smtClean="0"/>
          </a:p>
          <a:p>
            <a:pPr>
              <a:lnSpc>
                <a:spcPct val="150000"/>
              </a:lnSpc>
            </a:pPr>
            <a:r>
              <a:rPr lang="pt-PT" sz="1200" dirty="0" smtClean="0"/>
              <a:t>Conclusão dos Avaliadores</a:t>
            </a:r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582656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s://chart.googleapis.com/chart?cht=bvs&amp;chs=345x180&amp;chbh=24%2C6&amp;chxt=x%2Cy&amp;chxl=0%3A%7C1%7C2%7C3%7C4%7C5%7C1%3A%7C0%7C1%7C2%7C3%7C4%7C5%7C6%7C7&amp;chds=0%2C7&amp;chco=e5d844%7Cdcca02%7Ceee686%7Ce1d123%7Ceadf65&amp;chxs=0%2C000000%2C12%2C0%2Clt%7C1%2C000000%2C12%2C1%2Clt&amp;chd=t%3A0%2C0%2C1%2C4%2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52">
            <a:off x="3036423" y="4038301"/>
            <a:ext cx="5212112" cy="218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360000">
            <a:off x="3377560" y="2755053"/>
            <a:ext cx="4847038" cy="822233"/>
          </a:xfrm>
        </p:spPr>
        <p:txBody>
          <a:bodyPr/>
          <a:lstStyle/>
          <a:p>
            <a:r>
              <a:rPr lang="pt-PT" dirty="0" smtClean="0"/>
              <a:t>Avaliações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360000">
            <a:off x="2839133" y="3585193"/>
            <a:ext cx="5702299" cy="494529"/>
          </a:xfrm>
        </p:spPr>
        <p:txBody>
          <a:bodyPr/>
          <a:lstStyle/>
          <a:p>
            <a:r>
              <a:rPr lang="pt-PT" dirty="0"/>
              <a:t>Como classificarias a usabilidade da aplicação</a:t>
            </a:r>
            <a:r>
              <a:rPr lang="pt-PT" dirty="0" smtClean="0"/>
              <a:t>?</a:t>
            </a:r>
            <a:endParaRPr lang="pt-PT" dirty="0"/>
          </a:p>
        </p:txBody>
      </p:sp>
      <p:pic>
        <p:nvPicPr>
          <p:cNvPr id="6" name="Picture 4" descr="http://upload.wikimedia.org/wikipedia/commons/thumb/3/34/ULisboa_logo.svg/288px-ULisboa_logo.svg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2" y="203691"/>
            <a:ext cx="1371600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ubtítulo 2"/>
          <p:cNvSpPr txBox="1">
            <a:spLocks/>
          </p:cNvSpPr>
          <p:nvPr/>
        </p:nvSpPr>
        <p:spPr>
          <a:xfrm rot="360000">
            <a:off x="6420755" y="4278272"/>
            <a:ext cx="1686165" cy="1977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1 – 0%</a:t>
            </a:r>
          </a:p>
          <a:p>
            <a:r>
              <a:rPr lang="pt-PT" dirty="0" smtClean="0"/>
              <a:t>2 – 0%</a:t>
            </a:r>
          </a:p>
          <a:p>
            <a:r>
              <a:rPr lang="pt-PT" dirty="0" smtClean="0"/>
              <a:t>3 – 8%</a:t>
            </a:r>
          </a:p>
          <a:p>
            <a:r>
              <a:rPr lang="pt-PT" dirty="0" smtClean="0"/>
              <a:t>4 – 33%</a:t>
            </a:r>
          </a:p>
          <a:p>
            <a:r>
              <a:rPr lang="pt-PT" dirty="0" smtClean="0"/>
              <a:t>5 – 58%</a:t>
            </a:r>
            <a:endParaRPr lang="pt-PT" dirty="0"/>
          </a:p>
        </p:txBody>
      </p:sp>
      <p:sp>
        <p:nvSpPr>
          <p:cNvPr id="8" name="TextBox 4"/>
          <p:cNvSpPr txBox="1"/>
          <p:nvPr/>
        </p:nvSpPr>
        <p:spPr>
          <a:xfrm rot="20555909">
            <a:off x="1013610" y="3947551"/>
            <a:ext cx="209622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200" dirty="0" smtClean="0"/>
              <a:t>Descrição</a:t>
            </a:r>
          </a:p>
          <a:p>
            <a:pPr>
              <a:lnSpc>
                <a:spcPct val="150000"/>
              </a:lnSpc>
            </a:pPr>
            <a:r>
              <a:rPr lang="pt-PT" sz="1200" dirty="0" smtClean="0"/>
              <a:t>Melhorias</a:t>
            </a:r>
          </a:p>
          <a:p>
            <a:pPr>
              <a:lnSpc>
                <a:spcPct val="150000"/>
              </a:lnSpc>
            </a:pPr>
            <a:r>
              <a:rPr lang="pt-PT" sz="1400" b="1" dirty="0" smtClean="0"/>
              <a:t>Avaliações</a:t>
            </a:r>
          </a:p>
          <a:p>
            <a:pPr>
              <a:lnSpc>
                <a:spcPct val="150000"/>
              </a:lnSpc>
            </a:pPr>
            <a:r>
              <a:rPr lang="pt-PT" sz="1400" b="1" dirty="0" smtClean="0"/>
              <a:t> - Gráficos</a:t>
            </a:r>
          </a:p>
          <a:p>
            <a:pPr>
              <a:lnSpc>
                <a:spcPct val="150000"/>
              </a:lnSpc>
            </a:pPr>
            <a:r>
              <a:rPr lang="pt-PT" sz="1200" b="1" dirty="0" smtClean="0"/>
              <a:t>-  </a:t>
            </a:r>
            <a:r>
              <a:rPr lang="pt-PT" sz="1200" dirty="0" smtClean="0"/>
              <a:t>Observações</a:t>
            </a:r>
            <a:endParaRPr lang="pt-PT" sz="1200" b="1" dirty="0" smtClean="0"/>
          </a:p>
          <a:p>
            <a:pPr>
              <a:lnSpc>
                <a:spcPct val="150000"/>
              </a:lnSpc>
            </a:pPr>
            <a:r>
              <a:rPr lang="pt-PT" sz="1200" dirty="0" smtClean="0"/>
              <a:t>Conclusão dos Avaliadores</a:t>
            </a:r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5424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s://chart.googleapis.com/chart?cht=p&amp;chs=345x150&amp;chl=Sim%20%5B2%5D%7CN%C3%A3o%20%5B10%5D&amp;chco=00d000&amp;chd=e%3AKq1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7801">
            <a:off x="3014782" y="4140159"/>
            <a:ext cx="5265442" cy="20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360000">
            <a:off x="3377560" y="2755053"/>
            <a:ext cx="4847038" cy="822233"/>
          </a:xfrm>
        </p:spPr>
        <p:txBody>
          <a:bodyPr/>
          <a:lstStyle/>
          <a:p>
            <a:r>
              <a:rPr lang="pt-PT" dirty="0" smtClean="0"/>
              <a:t>Avaliações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360000">
            <a:off x="2831647" y="3584800"/>
            <a:ext cx="5702299" cy="637757"/>
          </a:xfrm>
        </p:spPr>
        <p:txBody>
          <a:bodyPr>
            <a:normAutofit/>
          </a:bodyPr>
          <a:lstStyle/>
          <a:p>
            <a:r>
              <a:rPr lang="pt-PT" dirty="0"/>
              <a:t>Considera que existe alguma funcionalidade em falta?</a:t>
            </a:r>
          </a:p>
        </p:txBody>
      </p:sp>
      <p:pic>
        <p:nvPicPr>
          <p:cNvPr id="6" name="Picture 4" descr="http://upload.wikimedia.org/wikipedia/commons/thumb/3/34/ULisboa_logo.svg/288px-ULisboa_logo.svg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2" y="203691"/>
            <a:ext cx="1371600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ubtítulo 2"/>
          <p:cNvSpPr txBox="1">
            <a:spLocks/>
          </p:cNvSpPr>
          <p:nvPr/>
        </p:nvSpPr>
        <p:spPr>
          <a:xfrm rot="360000">
            <a:off x="6915071" y="4428509"/>
            <a:ext cx="1255520" cy="80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Sim -  17%</a:t>
            </a:r>
          </a:p>
          <a:p>
            <a:r>
              <a:rPr lang="pt-PT" dirty="0" smtClean="0"/>
              <a:t>Não – 83%</a:t>
            </a:r>
            <a:endParaRPr lang="pt-PT" dirty="0"/>
          </a:p>
        </p:txBody>
      </p:sp>
      <p:sp>
        <p:nvSpPr>
          <p:cNvPr id="8" name="TextBox 4"/>
          <p:cNvSpPr txBox="1"/>
          <p:nvPr/>
        </p:nvSpPr>
        <p:spPr>
          <a:xfrm rot="20555909">
            <a:off x="1013610" y="3947551"/>
            <a:ext cx="209622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200" dirty="0" smtClean="0"/>
              <a:t>Descrição</a:t>
            </a:r>
          </a:p>
          <a:p>
            <a:pPr>
              <a:lnSpc>
                <a:spcPct val="150000"/>
              </a:lnSpc>
            </a:pPr>
            <a:r>
              <a:rPr lang="pt-PT" sz="1200" dirty="0" smtClean="0"/>
              <a:t>Melhorias</a:t>
            </a:r>
          </a:p>
          <a:p>
            <a:pPr>
              <a:lnSpc>
                <a:spcPct val="150000"/>
              </a:lnSpc>
            </a:pPr>
            <a:r>
              <a:rPr lang="pt-PT" sz="1400" b="1" dirty="0" smtClean="0"/>
              <a:t>Avaliações</a:t>
            </a:r>
          </a:p>
          <a:p>
            <a:pPr>
              <a:lnSpc>
                <a:spcPct val="150000"/>
              </a:lnSpc>
            </a:pPr>
            <a:r>
              <a:rPr lang="pt-PT" sz="1400" b="1" dirty="0" smtClean="0"/>
              <a:t> - Gráficos</a:t>
            </a:r>
          </a:p>
          <a:p>
            <a:pPr>
              <a:lnSpc>
                <a:spcPct val="150000"/>
              </a:lnSpc>
            </a:pPr>
            <a:r>
              <a:rPr lang="pt-PT" sz="1200" b="1" dirty="0" smtClean="0"/>
              <a:t>-  </a:t>
            </a:r>
            <a:r>
              <a:rPr lang="pt-PT" sz="1200" dirty="0" smtClean="0"/>
              <a:t>Observações</a:t>
            </a:r>
            <a:endParaRPr lang="pt-PT" sz="1200" b="1" dirty="0" smtClean="0"/>
          </a:p>
          <a:p>
            <a:pPr>
              <a:lnSpc>
                <a:spcPct val="150000"/>
              </a:lnSpc>
            </a:pPr>
            <a:r>
              <a:rPr lang="pt-PT" sz="1200" dirty="0" smtClean="0"/>
              <a:t>Conclusão dos Avaliadores</a:t>
            </a:r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968467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360000">
            <a:off x="3406488" y="2742455"/>
            <a:ext cx="4847038" cy="1375710"/>
          </a:xfrm>
        </p:spPr>
        <p:txBody>
          <a:bodyPr/>
          <a:lstStyle/>
          <a:p>
            <a:r>
              <a:rPr lang="pt-PT" sz="4400" dirty="0" smtClean="0"/>
              <a:t>Observações sobre opções em falta</a:t>
            </a:r>
            <a:endParaRPr lang="pt-PT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360000">
            <a:off x="3236782" y="4074587"/>
            <a:ext cx="4836456" cy="17350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U</a:t>
            </a:r>
            <a:r>
              <a:rPr lang="pt-PT" dirty="0" smtClean="0"/>
              <a:t>ma </a:t>
            </a:r>
            <a:r>
              <a:rPr lang="pt-PT" dirty="0"/>
              <a:t>pasta com os pfs das aulas ou outros documentos </a:t>
            </a:r>
            <a:r>
              <a:rPr lang="pt-PT" dirty="0" smtClean="0"/>
              <a:t>relevantes ou </a:t>
            </a:r>
            <a:r>
              <a:rPr lang="pt-PT" dirty="0"/>
              <a:t>por exemplo atalho para a </a:t>
            </a:r>
            <a:r>
              <a:rPr lang="pt-PT" dirty="0"/>
              <a:t>D</a:t>
            </a:r>
            <a:r>
              <a:rPr lang="pt-PT" dirty="0" smtClean="0"/>
              <a:t>ropbox.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 calculo da média das notas </a:t>
            </a:r>
            <a:r>
              <a:rPr lang="pt-PT" dirty="0" smtClean="0"/>
              <a:t> e ter </a:t>
            </a:r>
            <a:r>
              <a:rPr lang="pt-PT" dirty="0"/>
              <a:t>em conta os créditos referentes a cada cadeira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 rot="20555909">
            <a:off x="1013610" y="3924468"/>
            <a:ext cx="2096227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200" dirty="0" smtClean="0"/>
              <a:t>Descrição</a:t>
            </a:r>
          </a:p>
          <a:p>
            <a:pPr>
              <a:lnSpc>
                <a:spcPct val="150000"/>
              </a:lnSpc>
            </a:pPr>
            <a:r>
              <a:rPr lang="pt-PT" sz="1200" dirty="0" smtClean="0"/>
              <a:t>Melhorias</a:t>
            </a:r>
          </a:p>
          <a:p>
            <a:pPr>
              <a:lnSpc>
                <a:spcPct val="150000"/>
              </a:lnSpc>
            </a:pPr>
            <a:r>
              <a:rPr lang="pt-PT" sz="1400" b="1" dirty="0" smtClean="0"/>
              <a:t>Avaliações</a:t>
            </a:r>
          </a:p>
          <a:p>
            <a:pPr>
              <a:lnSpc>
                <a:spcPct val="150000"/>
              </a:lnSpc>
            </a:pPr>
            <a:r>
              <a:rPr lang="pt-PT" sz="1400" b="1" dirty="0" smtClean="0"/>
              <a:t> - </a:t>
            </a:r>
            <a:r>
              <a:rPr lang="pt-PT" sz="1200" dirty="0" smtClean="0"/>
              <a:t>Gráficos</a:t>
            </a:r>
          </a:p>
          <a:p>
            <a:pPr>
              <a:lnSpc>
                <a:spcPct val="150000"/>
              </a:lnSpc>
            </a:pPr>
            <a:r>
              <a:rPr lang="pt-PT" sz="1200" b="1" dirty="0" smtClean="0"/>
              <a:t>-  </a:t>
            </a:r>
            <a:r>
              <a:rPr lang="pt-PT" sz="1400" b="1" dirty="0" smtClean="0"/>
              <a:t>Observações</a:t>
            </a:r>
          </a:p>
          <a:p>
            <a:pPr>
              <a:lnSpc>
                <a:spcPct val="150000"/>
              </a:lnSpc>
            </a:pPr>
            <a:r>
              <a:rPr lang="pt-PT" sz="1200" dirty="0" smtClean="0"/>
              <a:t>Conclusão dos Avaliadores</a:t>
            </a:r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52926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Livro de Desenhos</Template>
  <TotalTime>2120</TotalTime>
  <Words>406</Words>
  <Application>Microsoft Office PowerPoint</Application>
  <PresentationFormat>Apresentação no Ecrã (4:3)</PresentationFormat>
  <Paragraphs>131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5" baseType="lpstr">
      <vt:lpstr>Sketchbook</vt:lpstr>
      <vt:lpstr>University Schedule</vt:lpstr>
      <vt:lpstr>Descrição</vt:lpstr>
      <vt:lpstr>Melhorias</vt:lpstr>
      <vt:lpstr>Avaliações</vt:lpstr>
      <vt:lpstr>Avaliações</vt:lpstr>
      <vt:lpstr>Avaliações</vt:lpstr>
      <vt:lpstr>Avaliações</vt:lpstr>
      <vt:lpstr>Avaliações</vt:lpstr>
      <vt:lpstr>Observações sobre opções em falta</vt:lpstr>
      <vt:lpstr>Avaliações</vt:lpstr>
      <vt:lpstr>Observações sobre os erros</vt:lpstr>
      <vt:lpstr>Avaliações</vt:lpstr>
      <vt:lpstr>Conclusão dos avaliadores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</dc:creator>
  <cp:lastModifiedBy>Jorge</cp:lastModifiedBy>
  <cp:revision>18</cp:revision>
  <dcterms:created xsi:type="dcterms:W3CDTF">2013-12-18T17:17:20Z</dcterms:created>
  <dcterms:modified xsi:type="dcterms:W3CDTF">2013-12-20T12:19:10Z</dcterms:modified>
</cp:coreProperties>
</file>