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9"/>
  </p:notesMasterIdLst>
  <p:sldIdLst>
    <p:sldId id="256" r:id="rId2"/>
    <p:sldId id="271" r:id="rId3"/>
    <p:sldId id="257" r:id="rId4"/>
    <p:sldId id="269" r:id="rId5"/>
    <p:sldId id="258" r:id="rId6"/>
    <p:sldId id="263" r:id="rId7"/>
    <p:sldId id="264" r:id="rId8"/>
    <p:sldId id="270" r:id="rId9"/>
    <p:sldId id="265" r:id="rId10"/>
    <p:sldId id="266" r:id="rId11"/>
    <p:sldId id="267" r:id="rId12"/>
    <p:sldId id="268" r:id="rId13"/>
    <p:sldId id="274" r:id="rId14"/>
    <p:sldId id="275" r:id="rId15"/>
    <p:sldId id="260" r:id="rId16"/>
    <p:sldId id="259" r:id="rId17"/>
    <p:sldId id="276" r:id="rId18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9D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0925" autoAdjust="0"/>
  </p:normalViewPr>
  <p:slideViewPr>
    <p:cSldViewPr>
      <p:cViewPr varScale="1">
        <p:scale>
          <a:sx n="67" d="100"/>
          <a:sy n="67" d="100"/>
        </p:scale>
        <p:origin x="-144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43"/>
    </mc:Choice>
    <mc:Fallback>
      <c:style val="43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1ª Variante</c:v>
                </c:pt>
              </c:strCache>
            </c:strRef>
          </c:tx>
          <c:invertIfNegative val="0"/>
          <c:cat>
            <c:strRef>
              <c:f>Sheet1!$A$2:$A$11</c:f>
              <c:strCache>
                <c:ptCount val="10"/>
                <c:pt idx="0">
                  <c:v>Heurística 1</c:v>
                </c:pt>
                <c:pt idx="1">
                  <c:v>Heurística 2</c:v>
                </c:pt>
                <c:pt idx="2">
                  <c:v>Heurística 3</c:v>
                </c:pt>
                <c:pt idx="3">
                  <c:v>Heurística 4</c:v>
                </c:pt>
                <c:pt idx="4">
                  <c:v>Heurística 5</c:v>
                </c:pt>
                <c:pt idx="5">
                  <c:v>Heurística 6</c:v>
                </c:pt>
                <c:pt idx="6">
                  <c:v>Heurística 7</c:v>
                </c:pt>
                <c:pt idx="7">
                  <c:v>Heurística 8</c:v>
                </c:pt>
                <c:pt idx="8">
                  <c:v>Heurística 9</c:v>
                </c:pt>
                <c:pt idx="9">
                  <c:v>Heurística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  <c:pt idx="5">
                  <c:v>3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2230656"/>
        <c:axId val="122232192"/>
        <c:axId val="0"/>
      </c:bar3DChart>
      <c:catAx>
        <c:axId val="122230656"/>
        <c:scaling>
          <c:orientation val="minMax"/>
        </c:scaling>
        <c:delete val="0"/>
        <c:axPos val="b"/>
        <c:majorTickMark val="out"/>
        <c:minorTickMark val="none"/>
        <c:tickLblPos val="nextTo"/>
        <c:crossAx val="122232192"/>
        <c:crosses val="autoZero"/>
        <c:auto val="1"/>
        <c:lblAlgn val="ctr"/>
        <c:lblOffset val="100"/>
        <c:noMultiLvlLbl val="0"/>
      </c:catAx>
      <c:valAx>
        <c:axId val="122232192"/>
        <c:scaling>
          <c:orientation val="minMax"/>
          <c:max val="4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22306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pt-PT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44"/>
    </mc:Choice>
    <mc:Fallback>
      <c:style val="44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Sheet1!$A$2:$A$11</c:f>
              <c:strCache>
                <c:ptCount val="10"/>
                <c:pt idx="0">
                  <c:v>Heurística 1</c:v>
                </c:pt>
                <c:pt idx="1">
                  <c:v>Heurística 2</c:v>
                </c:pt>
                <c:pt idx="2">
                  <c:v>Heurística 3</c:v>
                </c:pt>
                <c:pt idx="3">
                  <c:v>Heurística 4</c:v>
                </c:pt>
                <c:pt idx="4">
                  <c:v>Heurística 5</c:v>
                </c:pt>
                <c:pt idx="5">
                  <c:v>Heurística 6</c:v>
                </c:pt>
                <c:pt idx="6">
                  <c:v>Heurística 7</c:v>
                </c:pt>
                <c:pt idx="7">
                  <c:v>Heurística 8</c:v>
                </c:pt>
                <c:pt idx="8">
                  <c:v>Heurística 9</c:v>
                </c:pt>
                <c:pt idx="9">
                  <c:v>Heurística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2.5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  <c:pt idx="4">
                  <c:v>1</c:v>
                </c:pt>
                <c:pt idx="5">
                  <c:v>2.5</c:v>
                </c:pt>
                <c:pt idx="6">
                  <c:v>2</c:v>
                </c:pt>
                <c:pt idx="7">
                  <c:v>3</c:v>
                </c:pt>
                <c:pt idx="8">
                  <c:v>0</c:v>
                </c:pt>
                <c:pt idx="9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2286848"/>
        <c:axId val="122288384"/>
        <c:axId val="0"/>
      </c:bar3DChart>
      <c:catAx>
        <c:axId val="122286848"/>
        <c:scaling>
          <c:orientation val="minMax"/>
        </c:scaling>
        <c:delete val="0"/>
        <c:axPos val="b"/>
        <c:majorTickMark val="out"/>
        <c:minorTickMark val="none"/>
        <c:tickLblPos val="nextTo"/>
        <c:crossAx val="122288384"/>
        <c:crosses val="autoZero"/>
        <c:auto val="1"/>
        <c:lblAlgn val="ctr"/>
        <c:lblOffset val="100"/>
        <c:noMultiLvlLbl val="0"/>
      </c:catAx>
      <c:valAx>
        <c:axId val="122288384"/>
        <c:scaling>
          <c:orientation val="minMax"/>
          <c:max val="4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22868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pt-PT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31FDF2-B9A3-434D-902F-287C99C22F95}" type="doc">
      <dgm:prSet loTypeId="urn:microsoft.com/office/officeart/2005/8/layout/balance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PT"/>
        </a:p>
      </dgm:t>
    </dgm:pt>
    <dgm:pt modelId="{44250638-C2AF-4245-921A-C94AA72F4E0A}">
      <dgm:prSet phldrT="[Text]"/>
      <dgm:spPr/>
      <dgm:t>
        <a:bodyPr/>
        <a:lstStyle/>
        <a:p>
          <a:r>
            <a:rPr lang="en-US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  <a:latin typeface="Batang" pitchFamily="18" charset="-127"/>
              <a:ea typeface="Batang" pitchFamily="18" charset="-127"/>
            </a:rPr>
            <a:t>1ª Variante</a:t>
          </a:r>
          <a:endParaRPr lang="pt-PT" dirty="0">
            <a:solidFill>
              <a:schemeClr val="bg1"/>
            </a:solidFill>
            <a:latin typeface="Batang" pitchFamily="18" charset="-127"/>
            <a:ea typeface="Batang" pitchFamily="18" charset="-127"/>
          </a:endParaRPr>
        </a:p>
      </dgm:t>
    </dgm:pt>
    <dgm:pt modelId="{04A6C329-A6D8-4572-B8F4-ED9DB90AC43D}" type="parTrans" cxnId="{CB604379-C502-41CC-BF00-1A9A8B068587}">
      <dgm:prSet/>
      <dgm:spPr/>
      <dgm:t>
        <a:bodyPr/>
        <a:lstStyle/>
        <a:p>
          <a:endParaRPr lang="pt-PT"/>
        </a:p>
      </dgm:t>
    </dgm:pt>
    <dgm:pt modelId="{C6D71F80-F524-4438-901D-AAE00A3F0682}" type="sibTrans" cxnId="{CB604379-C502-41CC-BF00-1A9A8B068587}">
      <dgm:prSet/>
      <dgm:spPr/>
      <dgm:t>
        <a:bodyPr/>
        <a:lstStyle/>
        <a:p>
          <a:endParaRPr lang="pt-PT"/>
        </a:p>
      </dgm:t>
    </dgm:pt>
    <dgm:pt modelId="{AF173E91-B095-4B60-AFA6-4BCD499E3A9E}">
      <dgm:prSet phldrT="[Text]"/>
      <dgm:spPr/>
      <dgm:t>
        <a:bodyPr/>
        <a:lstStyle/>
        <a:p>
          <a:r>
            <a:rPr lang="pt-PT" dirty="0" smtClean="0">
              <a:solidFill>
                <a:schemeClr val="bg1"/>
              </a:solidFill>
            </a:rPr>
            <a:t>Problemas nas setas.</a:t>
          </a:r>
          <a:endParaRPr lang="pt-PT" dirty="0"/>
        </a:p>
      </dgm:t>
    </dgm:pt>
    <dgm:pt modelId="{2CC8E6DE-6AED-408B-9DE1-6AD47D3CC5B4}" type="parTrans" cxnId="{2B5F76C6-F726-44C7-AA4F-84A635D0C651}">
      <dgm:prSet/>
      <dgm:spPr/>
      <dgm:t>
        <a:bodyPr/>
        <a:lstStyle/>
        <a:p>
          <a:endParaRPr lang="pt-PT"/>
        </a:p>
      </dgm:t>
    </dgm:pt>
    <dgm:pt modelId="{1727B66A-BE84-44A3-B492-863C7E6AF2AC}" type="sibTrans" cxnId="{2B5F76C6-F726-44C7-AA4F-84A635D0C651}">
      <dgm:prSet/>
      <dgm:spPr/>
      <dgm:t>
        <a:bodyPr/>
        <a:lstStyle/>
        <a:p>
          <a:endParaRPr lang="pt-PT"/>
        </a:p>
      </dgm:t>
    </dgm:pt>
    <dgm:pt modelId="{FA6ADEB3-4A6D-49D7-B982-87E29D01FF29}">
      <dgm:prSet phldrT="[Text]"/>
      <dgm:spPr/>
      <dgm:t>
        <a:bodyPr/>
        <a:lstStyle/>
        <a:p>
          <a:r>
            <a:rPr lang="en-US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rPr>
            <a:t>2ª variante</a:t>
          </a:r>
          <a:endParaRPr lang="pt-PT" dirty="0"/>
        </a:p>
      </dgm:t>
    </dgm:pt>
    <dgm:pt modelId="{4C2A59F3-2C09-491C-88F2-5D6BAC1C3BA2}" type="parTrans" cxnId="{EB331280-6654-4190-84F5-70F85A325BB4}">
      <dgm:prSet/>
      <dgm:spPr/>
      <dgm:t>
        <a:bodyPr/>
        <a:lstStyle/>
        <a:p>
          <a:endParaRPr lang="pt-PT"/>
        </a:p>
      </dgm:t>
    </dgm:pt>
    <dgm:pt modelId="{E5DD925C-D258-415F-B069-6F7A7113EE1F}" type="sibTrans" cxnId="{EB331280-6654-4190-84F5-70F85A325BB4}">
      <dgm:prSet/>
      <dgm:spPr/>
      <dgm:t>
        <a:bodyPr/>
        <a:lstStyle/>
        <a:p>
          <a:endParaRPr lang="pt-PT"/>
        </a:p>
      </dgm:t>
    </dgm:pt>
    <dgm:pt modelId="{117C7A83-F9F7-471E-8A24-1C044FBF8D57}">
      <dgm:prSet phldrT="[Text]"/>
      <dgm:spPr/>
      <dgm:t>
        <a:bodyPr/>
        <a:lstStyle/>
        <a:p>
          <a:endParaRPr lang="pt-PT" dirty="0" smtClean="0">
            <a:solidFill>
              <a:schemeClr val="bg1"/>
            </a:solidFill>
          </a:endParaRPr>
        </a:p>
        <a:p>
          <a:r>
            <a:rPr lang="pt-PT" dirty="0" smtClean="0">
              <a:solidFill>
                <a:schemeClr val="bg1"/>
              </a:solidFill>
            </a:rPr>
            <a:t>Ter que se andar para trás para submeter os apontamentos.</a:t>
          </a:r>
          <a:endParaRPr lang="pt-PT" dirty="0"/>
        </a:p>
      </dgm:t>
    </dgm:pt>
    <dgm:pt modelId="{D98A6259-CCEC-429A-90A1-26AE28B09B31}" type="parTrans" cxnId="{FF0ADCD3-DC05-4620-AA9A-E460787E9CF5}">
      <dgm:prSet/>
      <dgm:spPr/>
      <dgm:t>
        <a:bodyPr/>
        <a:lstStyle/>
        <a:p>
          <a:endParaRPr lang="pt-PT"/>
        </a:p>
      </dgm:t>
    </dgm:pt>
    <dgm:pt modelId="{1F80FAD5-6788-4D77-BFA9-90C58725E619}" type="sibTrans" cxnId="{FF0ADCD3-DC05-4620-AA9A-E460787E9CF5}">
      <dgm:prSet/>
      <dgm:spPr/>
      <dgm:t>
        <a:bodyPr/>
        <a:lstStyle/>
        <a:p>
          <a:endParaRPr lang="pt-PT"/>
        </a:p>
      </dgm:t>
    </dgm:pt>
    <dgm:pt modelId="{C371C225-01F9-489C-8385-93483E3E7137}">
      <dgm:prSet phldrT="[Text]"/>
      <dgm:spPr/>
      <dgm:t>
        <a:bodyPr/>
        <a:lstStyle/>
        <a:p>
          <a:r>
            <a:rPr lang="pt-PT" dirty="0" smtClean="0">
              <a:solidFill>
                <a:schemeClr val="bg1"/>
              </a:solidFill>
            </a:rPr>
            <a:t>Na página da home  tem o botão para a home.</a:t>
          </a:r>
          <a:endParaRPr lang="pt-PT" dirty="0"/>
        </a:p>
      </dgm:t>
    </dgm:pt>
    <dgm:pt modelId="{E0059834-5D60-421F-B71A-E8CCA918E847}" type="parTrans" cxnId="{58416D45-8473-42D7-821F-AA65BCE7F730}">
      <dgm:prSet/>
      <dgm:spPr/>
      <dgm:t>
        <a:bodyPr/>
        <a:lstStyle/>
        <a:p>
          <a:endParaRPr lang="pt-PT"/>
        </a:p>
      </dgm:t>
    </dgm:pt>
    <dgm:pt modelId="{0358A927-8256-40E2-84B4-83DABF460CB3}" type="sibTrans" cxnId="{58416D45-8473-42D7-821F-AA65BCE7F730}">
      <dgm:prSet/>
      <dgm:spPr/>
      <dgm:t>
        <a:bodyPr/>
        <a:lstStyle/>
        <a:p>
          <a:endParaRPr lang="pt-PT"/>
        </a:p>
      </dgm:t>
    </dgm:pt>
    <dgm:pt modelId="{5F74A1F2-E70F-4C40-892C-1DFF5DFC8BC3}">
      <dgm:prSet/>
      <dgm:spPr/>
      <dgm:t>
        <a:bodyPr/>
        <a:lstStyle/>
        <a:p>
          <a:r>
            <a:rPr lang="pt-PT" smtClean="0">
              <a:solidFill>
                <a:schemeClr val="bg1"/>
              </a:solidFill>
            </a:rPr>
            <a:t>Opção de Guardar e apenas rascunho. </a:t>
          </a:r>
          <a:endParaRPr lang="pt-PT" dirty="0" smtClean="0">
            <a:solidFill>
              <a:schemeClr val="bg1"/>
            </a:solidFill>
          </a:endParaRPr>
        </a:p>
      </dgm:t>
    </dgm:pt>
    <dgm:pt modelId="{4E7D8371-55D6-4968-BEA3-B2AE06F64C0C}" type="parTrans" cxnId="{06F6E701-3E45-4DB3-B32B-B55325ECD31F}">
      <dgm:prSet/>
      <dgm:spPr/>
      <dgm:t>
        <a:bodyPr/>
        <a:lstStyle/>
        <a:p>
          <a:endParaRPr lang="pt-PT"/>
        </a:p>
      </dgm:t>
    </dgm:pt>
    <dgm:pt modelId="{802E5521-52F8-48F7-B734-CE4C06B87F47}" type="sibTrans" cxnId="{06F6E701-3E45-4DB3-B32B-B55325ECD31F}">
      <dgm:prSet/>
      <dgm:spPr/>
      <dgm:t>
        <a:bodyPr/>
        <a:lstStyle/>
        <a:p>
          <a:endParaRPr lang="pt-PT"/>
        </a:p>
      </dgm:t>
    </dgm:pt>
    <dgm:pt modelId="{AB30C5F2-B690-4F49-8284-942746F2FB0E}">
      <dgm:prSet/>
      <dgm:spPr/>
      <dgm:t>
        <a:bodyPr/>
        <a:lstStyle/>
        <a:p>
          <a:r>
            <a:rPr lang="pt-PT" smtClean="0">
              <a:solidFill>
                <a:schemeClr val="bg1"/>
              </a:solidFill>
            </a:rPr>
            <a:t>Organizar por disciplinas. </a:t>
          </a:r>
          <a:endParaRPr lang="pt-PT" dirty="0" smtClean="0">
            <a:solidFill>
              <a:schemeClr val="bg1"/>
            </a:solidFill>
          </a:endParaRPr>
        </a:p>
      </dgm:t>
    </dgm:pt>
    <dgm:pt modelId="{6D24BCA1-22FC-4C4F-9454-3F84DE76D266}" type="parTrans" cxnId="{E65E8797-6408-4CCE-8F0C-6F9B92109937}">
      <dgm:prSet/>
      <dgm:spPr/>
      <dgm:t>
        <a:bodyPr/>
        <a:lstStyle/>
        <a:p>
          <a:endParaRPr lang="pt-PT"/>
        </a:p>
      </dgm:t>
    </dgm:pt>
    <dgm:pt modelId="{A80FB536-E6E9-4281-9888-17E42C8A90F8}" type="sibTrans" cxnId="{E65E8797-6408-4CCE-8F0C-6F9B92109937}">
      <dgm:prSet/>
      <dgm:spPr/>
      <dgm:t>
        <a:bodyPr/>
        <a:lstStyle/>
        <a:p>
          <a:endParaRPr lang="pt-PT"/>
        </a:p>
      </dgm:t>
    </dgm:pt>
    <dgm:pt modelId="{EB860A24-A085-4D5E-99C9-BE325D6760B2}" type="pres">
      <dgm:prSet presAssocID="{D031FDF2-B9A3-434D-902F-287C99C22F95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3BEA6E1E-8224-4CD1-9349-AA1DE63729A4}" type="pres">
      <dgm:prSet presAssocID="{D031FDF2-B9A3-434D-902F-287C99C22F95}" presName="dummyMaxCanvas" presStyleCnt="0"/>
      <dgm:spPr/>
    </dgm:pt>
    <dgm:pt modelId="{0C106949-2377-470F-B0D6-8720C5594103}" type="pres">
      <dgm:prSet presAssocID="{D031FDF2-B9A3-434D-902F-287C99C22F95}" presName="parentComposite" presStyleCnt="0"/>
      <dgm:spPr/>
    </dgm:pt>
    <dgm:pt modelId="{B42F3B00-1812-4EB4-8C16-3B492871192A}" type="pres">
      <dgm:prSet presAssocID="{D031FDF2-B9A3-434D-902F-287C99C22F95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pt-PT"/>
        </a:p>
      </dgm:t>
    </dgm:pt>
    <dgm:pt modelId="{434FBACE-7197-430F-A2BB-8949CD3776B1}" type="pres">
      <dgm:prSet presAssocID="{D031FDF2-B9A3-434D-902F-287C99C22F95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pt-PT"/>
        </a:p>
      </dgm:t>
    </dgm:pt>
    <dgm:pt modelId="{D3559815-9A6E-4F5A-A322-EB0C16B8BC3B}" type="pres">
      <dgm:prSet presAssocID="{D031FDF2-B9A3-434D-902F-287C99C22F95}" presName="childrenComposite" presStyleCnt="0"/>
      <dgm:spPr/>
    </dgm:pt>
    <dgm:pt modelId="{3D7C003E-0BF6-4986-B097-7033E923375C}" type="pres">
      <dgm:prSet presAssocID="{D031FDF2-B9A3-434D-902F-287C99C22F95}" presName="dummyMaxCanvas_ChildArea" presStyleCnt="0"/>
      <dgm:spPr/>
    </dgm:pt>
    <dgm:pt modelId="{A3FCD59B-0CCD-4714-8033-0CD9BA69663B}" type="pres">
      <dgm:prSet presAssocID="{D031FDF2-B9A3-434D-902F-287C99C22F95}" presName="fulcrum" presStyleLbl="alignAccFollowNode1" presStyleIdx="2" presStyleCnt="4"/>
      <dgm:spPr/>
    </dgm:pt>
    <dgm:pt modelId="{342C43A3-2F6E-4C0B-A6D6-20DD187D8C1B}" type="pres">
      <dgm:prSet presAssocID="{D031FDF2-B9A3-434D-902F-287C99C22F95}" presName="balance_23" presStyleLbl="alignAccFollowNode1" presStyleIdx="3" presStyleCnt="4">
        <dgm:presLayoutVars>
          <dgm:bulletEnabled val="1"/>
        </dgm:presLayoutVars>
      </dgm:prSet>
      <dgm:spPr/>
    </dgm:pt>
    <dgm:pt modelId="{1C8F62A9-430A-48C2-B3D9-E5091037E7E3}" type="pres">
      <dgm:prSet presAssocID="{D031FDF2-B9A3-434D-902F-287C99C22F95}" presName="right_23_1" presStyleLbl="node1" presStyleIdx="0" presStyleCnt="5">
        <dgm:presLayoutVars>
          <dgm:bulletEnabled val="1"/>
        </dgm:presLayoutVars>
      </dgm:prSet>
      <dgm:spPr/>
    </dgm:pt>
    <dgm:pt modelId="{5A1E49F1-E9CF-43DA-A373-122B959723D3}" type="pres">
      <dgm:prSet presAssocID="{D031FDF2-B9A3-434D-902F-287C99C22F95}" presName="right_23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6EFAEC4-05D9-4947-9C25-67D95489B449}" type="pres">
      <dgm:prSet presAssocID="{D031FDF2-B9A3-434D-902F-287C99C22F95}" presName="right_23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5EF238C-2DAC-44AB-9DAA-39402A9F13B3}" type="pres">
      <dgm:prSet presAssocID="{D031FDF2-B9A3-434D-902F-287C99C22F95}" presName="left_23_1" presStyleLbl="node1" presStyleIdx="3" presStyleCnt="5">
        <dgm:presLayoutVars>
          <dgm:bulletEnabled val="1"/>
        </dgm:presLayoutVars>
      </dgm:prSet>
      <dgm:spPr/>
    </dgm:pt>
    <dgm:pt modelId="{5F6F17EF-43B1-4C39-B8BF-1EC879F0BE64}" type="pres">
      <dgm:prSet presAssocID="{D031FDF2-B9A3-434D-902F-287C99C22F95}" presName="left_23_2" presStyleLbl="node1" presStyleIdx="4" presStyleCnt="5">
        <dgm:presLayoutVars>
          <dgm:bulletEnabled val="1"/>
        </dgm:presLayoutVars>
      </dgm:prSet>
      <dgm:spPr/>
    </dgm:pt>
  </dgm:ptLst>
  <dgm:cxnLst>
    <dgm:cxn modelId="{CB604379-C502-41CC-BF00-1A9A8B068587}" srcId="{D031FDF2-B9A3-434D-902F-287C99C22F95}" destId="{44250638-C2AF-4245-921A-C94AA72F4E0A}" srcOrd="0" destOrd="0" parTransId="{04A6C329-A6D8-4572-B8F4-ED9DB90AC43D}" sibTransId="{C6D71F80-F524-4438-901D-AAE00A3F0682}"/>
    <dgm:cxn modelId="{E65E8797-6408-4CCE-8F0C-6F9B92109937}" srcId="{44250638-C2AF-4245-921A-C94AA72F4E0A}" destId="{AB30C5F2-B690-4F49-8284-942746F2FB0E}" srcOrd="1" destOrd="0" parTransId="{6D24BCA1-22FC-4C4F-9454-3F84DE76D266}" sibTransId="{A80FB536-E6E9-4281-9888-17E42C8A90F8}"/>
    <dgm:cxn modelId="{FF0ADCD3-DC05-4620-AA9A-E460787E9CF5}" srcId="{FA6ADEB3-4A6D-49D7-B982-87E29D01FF29}" destId="{117C7A83-F9F7-471E-8A24-1C044FBF8D57}" srcOrd="1" destOrd="0" parTransId="{D98A6259-CCEC-429A-90A1-26AE28B09B31}" sibTransId="{1F80FAD5-6788-4D77-BFA9-90C58725E619}"/>
    <dgm:cxn modelId="{A3885FB2-BD65-4D05-9830-9AC7C014583D}" type="presOf" srcId="{44250638-C2AF-4245-921A-C94AA72F4E0A}" destId="{B42F3B00-1812-4EB4-8C16-3B492871192A}" srcOrd="0" destOrd="0" presId="urn:microsoft.com/office/officeart/2005/8/layout/balance1"/>
    <dgm:cxn modelId="{1AFB7824-A7F7-4419-8A0C-6F4C50DAB696}" type="presOf" srcId="{5F74A1F2-E70F-4C40-892C-1DFF5DFC8BC3}" destId="{1C8F62A9-430A-48C2-B3D9-E5091037E7E3}" srcOrd="0" destOrd="0" presId="urn:microsoft.com/office/officeart/2005/8/layout/balance1"/>
    <dgm:cxn modelId="{6D2C9E4B-B768-4388-88E6-1FD1630235C8}" type="presOf" srcId="{117C7A83-F9F7-471E-8A24-1C044FBF8D57}" destId="{5A1E49F1-E9CF-43DA-A373-122B959723D3}" srcOrd="0" destOrd="0" presId="urn:microsoft.com/office/officeart/2005/8/layout/balance1"/>
    <dgm:cxn modelId="{2B5F76C6-F726-44C7-AA4F-84A635D0C651}" srcId="{44250638-C2AF-4245-921A-C94AA72F4E0A}" destId="{AF173E91-B095-4B60-AFA6-4BCD499E3A9E}" srcOrd="0" destOrd="0" parTransId="{2CC8E6DE-6AED-408B-9DE1-6AD47D3CC5B4}" sibTransId="{1727B66A-BE84-44A3-B492-863C7E6AF2AC}"/>
    <dgm:cxn modelId="{6F666117-4E75-4631-A13B-7F683E70D55D}" type="presOf" srcId="{AB30C5F2-B690-4F49-8284-942746F2FB0E}" destId="{5F6F17EF-43B1-4C39-B8BF-1EC879F0BE64}" srcOrd="0" destOrd="0" presId="urn:microsoft.com/office/officeart/2005/8/layout/balance1"/>
    <dgm:cxn modelId="{58416D45-8473-42D7-821F-AA65BCE7F730}" srcId="{FA6ADEB3-4A6D-49D7-B982-87E29D01FF29}" destId="{C371C225-01F9-489C-8385-93483E3E7137}" srcOrd="2" destOrd="0" parTransId="{E0059834-5D60-421F-B71A-E8CCA918E847}" sibTransId="{0358A927-8256-40E2-84B4-83DABF460CB3}"/>
    <dgm:cxn modelId="{C2081FD7-0A70-4E02-8299-C8C22A6C9C15}" type="presOf" srcId="{C371C225-01F9-489C-8385-93483E3E7137}" destId="{96EFAEC4-05D9-4947-9C25-67D95489B449}" srcOrd="0" destOrd="0" presId="urn:microsoft.com/office/officeart/2005/8/layout/balance1"/>
    <dgm:cxn modelId="{9607F8CD-E0C1-47EA-9A9D-CBC4B72FEB59}" type="presOf" srcId="{AF173E91-B095-4B60-AFA6-4BCD499E3A9E}" destId="{B5EF238C-2DAC-44AB-9DAA-39402A9F13B3}" srcOrd="0" destOrd="0" presId="urn:microsoft.com/office/officeart/2005/8/layout/balance1"/>
    <dgm:cxn modelId="{06F6E701-3E45-4DB3-B32B-B55325ECD31F}" srcId="{FA6ADEB3-4A6D-49D7-B982-87E29D01FF29}" destId="{5F74A1F2-E70F-4C40-892C-1DFF5DFC8BC3}" srcOrd="0" destOrd="0" parTransId="{4E7D8371-55D6-4968-BEA3-B2AE06F64C0C}" sibTransId="{802E5521-52F8-48F7-B734-CE4C06B87F47}"/>
    <dgm:cxn modelId="{D5E24E62-685B-460A-8850-B7FA8CC9F2AB}" type="presOf" srcId="{D031FDF2-B9A3-434D-902F-287C99C22F95}" destId="{EB860A24-A085-4D5E-99C9-BE325D6760B2}" srcOrd="0" destOrd="0" presId="urn:microsoft.com/office/officeart/2005/8/layout/balance1"/>
    <dgm:cxn modelId="{EB331280-6654-4190-84F5-70F85A325BB4}" srcId="{D031FDF2-B9A3-434D-902F-287C99C22F95}" destId="{FA6ADEB3-4A6D-49D7-B982-87E29D01FF29}" srcOrd="1" destOrd="0" parTransId="{4C2A59F3-2C09-491C-88F2-5D6BAC1C3BA2}" sibTransId="{E5DD925C-D258-415F-B069-6F7A7113EE1F}"/>
    <dgm:cxn modelId="{EFF93400-7CD5-4AD0-91F9-BECE81F7104C}" type="presOf" srcId="{FA6ADEB3-4A6D-49D7-B982-87E29D01FF29}" destId="{434FBACE-7197-430F-A2BB-8949CD3776B1}" srcOrd="0" destOrd="0" presId="urn:microsoft.com/office/officeart/2005/8/layout/balance1"/>
    <dgm:cxn modelId="{AA7F9EB8-0685-47BD-A4C0-B13F1F2E7B29}" type="presParOf" srcId="{EB860A24-A085-4D5E-99C9-BE325D6760B2}" destId="{3BEA6E1E-8224-4CD1-9349-AA1DE63729A4}" srcOrd="0" destOrd="0" presId="urn:microsoft.com/office/officeart/2005/8/layout/balance1"/>
    <dgm:cxn modelId="{8900A125-4923-4163-8743-C06E69F7E258}" type="presParOf" srcId="{EB860A24-A085-4D5E-99C9-BE325D6760B2}" destId="{0C106949-2377-470F-B0D6-8720C5594103}" srcOrd="1" destOrd="0" presId="urn:microsoft.com/office/officeart/2005/8/layout/balance1"/>
    <dgm:cxn modelId="{92D431C7-5EEC-4F32-8169-252B60CCFF1A}" type="presParOf" srcId="{0C106949-2377-470F-B0D6-8720C5594103}" destId="{B42F3B00-1812-4EB4-8C16-3B492871192A}" srcOrd="0" destOrd="0" presId="urn:microsoft.com/office/officeart/2005/8/layout/balance1"/>
    <dgm:cxn modelId="{10B9B8E0-D22D-4E6D-830D-4CD8182B30CD}" type="presParOf" srcId="{0C106949-2377-470F-B0D6-8720C5594103}" destId="{434FBACE-7197-430F-A2BB-8949CD3776B1}" srcOrd="1" destOrd="0" presId="urn:microsoft.com/office/officeart/2005/8/layout/balance1"/>
    <dgm:cxn modelId="{DBFFDEA8-D2EC-4B21-A234-79DF4E7B9815}" type="presParOf" srcId="{EB860A24-A085-4D5E-99C9-BE325D6760B2}" destId="{D3559815-9A6E-4F5A-A322-EB0C16B8BC3B}" srcOrd="2" destOrd="0" presId="urn:microsoft.com/office/officeart/2005/8/layout/balance1"/>
    <dgm:cxn modelId="{BF56B754-D0B9-4725-B0C1-8E1F64FFA3E0}" type="presParOf" srcId="{D3559815-9A6E-4F5A-A322-EB0C16B8BC3B}" destId="{3D7C003E-0BF6-4986-B097-7033E923375C}" srcOrd="0" destOrd="0" presId="urn:microsoft.com/office/officeart/2005/8/layout/balance1"/>
    <dgm:cxn modelId="{F856B33D-E8AE-4FD8-B7C9-398F88A2D905}" type="presParOf" srcId="{D3559815-9A6E-4F5A-A322-EB0C16B8BC3B}" destId="{A3FCD59B-0CCD-4714-8033-0CD9BA69663B}" srcOrd="1" destOrd="0" presId="urn:microsoft.com/office/officeart/2005/8/layout/balance1"/>
    <dgm:cxn modelId="{0C9E2BBB-6454-455E-A0E1-4004C2227650}" type="presParOf" srcId="{D3559815-9A6E-4F5A-A322-EB0C16B8BC3B}" destId="{342C43A3-2F6E-4C0B-A6D6-20DD187D8C1B}" srcOrd="2" destOrd="0" presId="urn:microsoft.com/office/officeart/2005/8/layout/balance1"/>
    <dgm:cxn modelId="{9115D5FF-73B4-4E7C-8878-E37098AD751E}" type="presParOf" srcId="{D3559815-9A6E-4F5A-A322-EB0C16B8BC3B}" destId="{1C8F62A9-430A-48C2-B3D9-E5091037E7E3}" srcOrd="3" destOrd="0" presId="urn:microsoft.com/office/officeart/2005/8/layout/balance1"/>
    <dgm:cxn modelId="{A50458B6-9F69-43A0-9A75-F096061EBF2D}" type="presParOf" srcId="{D3559815-9A6E-4F5A-A322-EB0C16B8BC3B}" destId="{5A1E49F1-E9CF-43DA-A373-122B959723D3}" srcOrd="4" destOrd="0" presId="urn:microsoft.com/office/officeart/2005/8/layout/balance1"/>
    <dgm:cxn modelId="{4440FD30-80FC-455E-BDBF-B83A9FC442F5}" type="presParOf" srcId="{D3559815-9A6E-4F5A-A322-EB0C16B8BC3B}" destId="{96EFAEC4-05D9-4947-9C25-67D95489B449}" srcOrd="5" destOrd="0" presId="urn:microsoft.com/office/officeart/2005/8/layout/balance1"/>
    <dgm:cxn modelId="{B6B94678-F428-4820-9CDB-220DB8CC1AA5}" type="presParOf" srcId="{D3559815-9A6E-4F5A-A322-EB0C16B8BC3B}" destId="{B5EF238C-2DAC-44AB-9DAA-39402A9F13B3}" srcOrd="6" destOrd="0" presId="urn:microsoft.com/office/officeart/2005/8/layout/balance1"/>
    <dgm:cxn modelId="{4F663F42-FF14-47FB-8682-8FEB8E003F10}" type="presParOf" srcId="{D3559815-9A6E-4F5A-A322-EB0C16B8BC3B}" destId="{5F6F17EF-43B1-4C39-B8BF-1EC879F0BE64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F3B00-1812-4EB4-8C16-3B492871192A}">
      <dsp:nvSpPr>
        <dsp:cNvPr id="0" name=""/>
        <dsp:cNvSpPr/>
      </dsp:nvSpPr>
      <dsp:spPr>
        <a:xfrm>
          <a:off x="3677902" y="0"/>
          <a:ext cx="2028093" cy="112671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  <a:latin typeface="Batang" pitchFamily="18" charset="-127"/>
              <a:ea typeface="Batang" pitchFamily="18" charset="-127"/>
            </a:rPr>
            <a:t>1ª Variante</a:t>
          </a:r>
          <a:endParaRPr lang="pt-PT" sz="2500" kern="1200" dirty="0">
            <a:solidFill>
              <a:schemeClr val="bg1"/>
            </a:solidFill>
            <a:latin typeface="Batang" pitchFamily="18" charset="-127"/>
            <a:ea typeface="Batang" pitchFamily="18" charset="-127"/>
          </a:endParaRPr>
        </a:p>
      </dsp:txBody>
      <dsp:txXfrm>
        <a:off x="3710902" y="33000"/>
        <a:ext cx="1962093" cy="1060718"/>
      </dsp:txXfrm>
    </dsp:sp>
    <dsp:sp modelId="{434FBACE-7197-430F-A2BB-8949CD3776B1}">
      <dsp:nvSpPr>
        <dsp:cNvPr id="0" name=""/>
        <dsp:cNvSpPr/>
      </dsp:nvSpPr>
      <dsp:spPr>
        <a:xfrm>
          <a:off x="6607371" y="0"/>
          <a:ext cx="2028093" cy="112671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rPr>
            <a:t>2ª variante</a:t>
          </a:r>
          <a:endParaRPr lang="pt-PT" sz="2500" kern="1200" dirty="0"/>
        </a:p>
      </dsp:txBody>
      <dsp:txXfrm>
        <a:off x="6640371" y="33000"/>
        <a:ext cx="1962093" cy="1060718"/>
      </dsp:txXfrm>
    </dsp:sp>
    <dsp:sp modelId="{A3FCD59B-0CCD-4714-8033-0CD9BA69663B}">
      <dsp:nvSpPr>
        <dsp:cNvPr id="0" name=""/>
        <dsp:cNvSpPr/>
      </dsp:nvSpPr>
      <dsp:spPr>
        <a:xfrm>
          <a:off x="5734164" y="4788554"/>
          <a:ext cx="845039" cy="845039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C43A3-2F6E-4C0B-A6D6-20DD187D8C1B}">
      <dsp:nvSpPr>
        <dsp:cNvPr id="0" name=""/>
        <dsp:cNvSpPr/>
      </dsp:nvSpPr>
      <dsp:spPr>
        <a:xfrm rot="240000">
          <a:off x="3620792" y="4426446"/>
          <a:ext cx="5071783" cy="35465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8F62A9-430A-48C2-B3D9-E5091037E7E3}">
      <dsp:nvSpPr>
        <dsp:cNvPr id="0" name=""/>
        <dsp:cNvSpPr/>
      </dsp:nvSpPr>
      <dsp:spPr>
        <a:xfrm rot="240000">
          <a:off x="6665957" y="3539724"/>
          <a:ext cx="2023593" cy="94278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200" kern="1200" smtClean="0">
              <a:solidFill>
                <a:schemeClr val="bg1"/>
              </a:solidFill>
            </a:rPr>
            <a:t>Opção de Guardar e apenas rascunho. </a:t>
          </a:r>
          <a:endParaRPr lang="pt-PT" sz="1200" kern="1200" dirty="0" smtClean="0">
            <a:solidFill>
              <a:schemeClr val="bg1"/>
            </a:solidFill>
          </a:endParaRPr>
        </a:p>
      </dsp:txBody>
      <dsp:txXfrm>
        <a:off x="6711980" y="3585747"/>
        <a:ext cx="1931547" cy="850741"/>
      </dsp:txXfrm>
    </dsp:sp>
    <dsp:sp modelId="{5A1E49F1-E9CF-43DA-A373-122B959723D3}">
      <dsp:nvSpPr>
        <dsp:cNvPr id="0" name=""/>
        <dsp:cNvSpPr/>
      </dsp:nvSpPr>
      <dsp:spPr>
        <a:xfrm rot="240000">
          <a:off x="6739194" y="2525678"/>
          <a:ext cx="2023593" cy="94278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200" kern="1200" dirty="0" smtClean="0">
            <a:solidFill>
              <a:schemeClr val="bg1"/>
            </a:solidFill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200" kern="1200" dirty="0" smtClean="0">
              <a:solidFill>
                <a:schemeClr val="bg1"/>
              </a:solidFill>
            </a:rPr>
            <a:t>Ter que se andar para trás para submeter os apontamentos.</a:t>
          </a:r>
          <a:endParaRPr lang="pt-PT" sz="1200" kern="1200" dirty="0"/>
        </a:p>
      </dsp:txBody>
      <dsp:txXfrm>
        <a:off x="6785217" y="2571701"/>
        <a:ext cx="1931547" cy="850741"/>
      </dsp:txXfrm>
    </dsp:sp>
    <dsp:sp modelId="{96EFAEC4-05D9-4947-9C25-67D95489B449}">
      <dsp:nvSpPr>
        <dsp:cNvPr id="0" name=""/>
        <dsp:cNvSpPr/>
      </dsp:nvSpPr>
      <dsp:spPr>
        <a:xfrm rot="240000">
          <a:off x="6812431" y="1534165"/>
          <a:ext cx="2023593" cy="94278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200" kern="1200" dirty="0" smtClean="0">
              <a:solidFill>
                <a:schemeClr val="bg1"/>
              </a:solidFill>
            </a:rPr>
            <a:t>Na página da home  tem o botão para a home.</a:t>
          </a:r>
          <a:endParaRPr lang="pt-PT" sz="1200" kern="1200" dirty="0"/>
        </a:p>
      </dsp:txBody>
      <dsp:txXfrm>
        <a:off x="6858454" y="1580188"/>
        <a:ext cx="1931547" cy="850741"/>
      </dsp:txXfrm>
    </dsp:sp>
    <dsp:sp modelId="{B5EF238C-2DAC-44AB-9DAA-39402A9F13B3}">
      <dsp:nvSpPr>
        <dsp:cNvPr id="0" name=""/>
        <dsp:cNvSpPr/>
      </dsp:nvSpPr>
      <dsp:spPr>
        <a:xfrm rot="240000">
          <a:off x="3764656" y="3336915"/>
          <a:ext cx="2023593" cy="94278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200" kern="1200" dirty="0" smtClean="0">
              <a:solidFill>
                <a:schemeClr val="bg1"/>
              </a:solidFill>
            </a:rPr>
            <a:t>Problemas nas setas.</a:t>
          </a:r>
          <a:endParaRPr lang="pt-PT" sz="1200" kern="1200" dirty="0"/>
        </a:p>
      </dsp:txBody>
      <dsp:txXfrm>
        <a:off x="3810679" y="3382938"/>
        <a:ext cx="1931547" cy="850741"/>
      </dsp:txXfrm>
    </dsp:sp>
    <dsp:sp modelId="{5F6F17EF-43B1-4C39-B8BF-1EC879F0BE64}">
      <dsp:nvSpPr>
        <dsp:cNvPr id="0" name=""/>
        <dsp:cNvSpPr/>
      </dsp:nvSpPr>
      <dsp:spPr>
        <a:xfrm rot="240000">
          <a:off x="3837893" y="2322868"/>
          <a:ext cx="2023593" cy="94278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200" kern="1200" smtClean="0">
              <a:solidFill>
                <a:schemeClr val="bg1"/>
              </a:solidFill>
            </a:rPr>
            <a:t>Organizar por disciplinas. </a:t>
          </a:r>
          <a:endParaRPr lang="pt-PT" sz="1200" kern="1200" dirty="0" smtClean="0">
            <a:solidFill>
              <a:schemeClr val="bg1"/>
            </a:solidFill>
          </a:endParaRPr>
        </a:p>
      </dsp:txBody>
      <dsp:txXfrm>
        <a:off x="3883916" y="2368891"/>
        <a:ext cx="1931547" cy="8507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56029-7C66-4073-8FF1-4E81C3E5AFAA}" type="datetimeFigureOut">
              <a:rPr lang="pt-PT" smtClean="0"/>
              <a:t>29/11/2013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38097-B05A-44D2-B86E-96E706EFBF6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366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Este e o gráfico da</a:t>
            </a:r>
            <a:r>
              <a:rPr lang="pt-PT" baseline="0" dirty="0" smtClean="0"/>
              <a:t> media do grau de severidade de cada heurística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38097-B05A-44D2-B86E-96E706EFBF61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2531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pt-PT" dirty="0" smtClean="0"/>
              <a:t>Se os campos necessários não estiverem prenchidos enviar uma mensagem a dizer para preencher(Prevenir erros).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38097-B05A-44D2-B86E-96E706EFBF61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2427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38097-B05A-44D2-B86E-96E706EFBF61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055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0888-501F-47A1-BA11-4E2372D0C8AF}" type="datetimeFigureOut">
              <a:rPr lang="pt-PT" smtClean="0"/>
              <a:t>29/11/2013</a:t>
            </a:fld>
            <a:endParaRPr lang="pt-PT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D3E3-B04B-4A25-8FBE-E37F80B3F965}" type="slidenum">
              <a:rPr lang="pt-PT" smtClean="0"/>
              <a:t>‹#›</a:t>
            </a:fld>
            <a:endParaRPr lang="pt-PT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0888-501F-47A1-BA11-4E2372D0C8AF}" type="datetimeFigureOut">
              <a:rPr lang="pt-PT" smtClean="0"/>
              <a:t>29/11/2013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D3E3-B04B-4A25-8FBE-E37F80B3F96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0888-501F-47A1-BA11-4E2372D0C8AF}" type="datetimeFigureOut">
              <a:rPr lang="pt-PT" smtClean="0"/>
              <a:t>29/11/2013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D3E3-B04B-4A25-8FBE-E37F80B3F96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0888-501F-47A1-BA11-4E2372D0C8AF}" type="datetimeFigureOut">
              <a:rPr lang="pt-PT" smtClean="0"/>
              <a:t>29/11/2013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D3E3-B04B-4A25-8FBE-E37F80B3F96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0888-501F-47A1-BA11-4E2372D0C8AF}" type="datetimeFigureOut">
              <a:rPr lang="pt-PT" smtClean="0"/>
              <a:t>29/11/2013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A1FD3E3-B04B-4A25-8FBE-E37F80B3F965}" type="slidenum">
              <a:rPr lang="pt-PT" smtClean="0"/>
              <a:t>‹#›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0888-501F-47A1-BA11-4E2372D0C8AF}" type="datetimeFigureOut">
              <a:rPr lang="pt-PT" smtClean="0"/>
              <a:t>29/11/2013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D3E3-B04B-4A25-8FBE-E37F80B3F96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0888-501F-47A1-BA11-4E2372D0C8AF}" type="datetimeFigureOut">
              <a:rPr lang="pt-PT" smtClean="0"/>
              <a:t>29/11/2013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D3E3-B04B-4A25-8FBE-E37F80B3F96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0888-501F-47A1-BA11-4E2372D0C8AF}" type="datetimeFigureOut">
              <a:rPr lang="pt-PT" smtClean="0"/>
              <a:t>29/11/2013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D3E3-B04B-4A25-8FBE-E37F80B3F96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0888-501F-47A1-BA11-4E2372D0C8AF}" type="datetimeFigureOut">
              <a:rPr lang="pt-PT" smtClean="0"/>
              <a:t>29/11/2013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D3E3-B04B-4A25-8FBE-E37F80B3F96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0888-501F-47A1-BA11-4E2372D0C8AF}" type="datetimeFigureOut">
              <a:rPr lang="pt-PT" smtClean="0"/>
              <a:t>29/11/2013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D3E3-B04B-4A25-8FBE-E37F80B3F96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0888-501F-47A1-BA11-4E2372D0C8AF}" type="datetimeFigureOut">
              <a:rPr lang="pt-PT" smtClean="0"/>
              <a:t>29/11/2013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D3E3-B04B-4A25-8FBE-E37F80B3F96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08F0888-501F-47A1-BA11-4E2372D0C8AF}" type="datetimeFigureOut">
              <a:rPr lang="pt-PT" smtClean="0"/>
              <a:t>29/11/2013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A1FD3E3-B04B-4A25-8FBE-E37F80B3F965}" type="slidenum">
              <a:rPr lang="pt-PT" smtClean="0"/>
              <a:t>‹#›</a:t>
            </a:fld>
            <a:endParaRPr lang="pt-P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27654"/>
            <a:ext cx="1907704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ctangle 3"/>
          <p:cNvSpPr/>
          <p:nvPr/>
        </p:nvSpPr>
        <p:spPr>
          <a:xfrm>
            <a:off x="2771800" y="476672"/>
            <a:ext cx="613928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Gisha" pitchFamily="34" charset="-79"/>
                <a:ea typeface="Ebrima" pitchFamily="2" charset="0"/>
                <a:cs typeface="Gisha" pitchFamily="34" charset="-79"/>
              </a:rPr>
              <a:t>University </a:t>
            </a: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Gisha" pitchFamily="34" charset="-79"/>
                <a:ea typeface="Ebrima" pitchFamily="2" charset="0"/>
                <a:cs typeface="Gisha" pitchFamily="34" charset="-79"/>
              </a:rPr>
              <a:t>Schedule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Gisha" pitchFamily="34" charset="-79"/>
              <a:ea typeface="Ebrima" pitchFamily="2" charset="0"/>
              <a:cs typeface="Gisha" pitchFamily="34" charset="-79"/>
            </a:endParaRPr>
          </a:p>
        </p:txBody>
      </p:sp>
      <p:pic>
        <p:nvPicPr>
          <p:cNvPr id="1026" name="Picture 2" descr="C:\Users\Flávia\Dropbox\01 Interacção com Computadores\images\wwb_img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781" y="2192401"/>
            <a:ext cx="2365906" cy="22139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52" name="Picture 4" descr="http://upload.wikimedia.org/wikipedia/commons/thumb/3/34/ULisboa_logo.svg/288px-ULisboa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52" y="203691"/>
            <a:ext cx="1371600" cy="230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051720" y="4149080"/>
            <a:ext cx="7003378" cy="24482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>
                <a:solidFill>
                  <a:schemeClr val="bg1"/>
                </a:solidFill>
              </a:rPr>
              <a:t>ICOO1</a:t>
            </a:r>
          </a:p>
          <a:p>
            <a:pPr algn="ctr"/>
            <a:r>
              <a:rPr lang="pt-PT" sz="2400" dirty="0" smtClean="0">
                <a:solidFill>
                  <a:schemeClr val="bg1"/>
                </a:solidFill>
              </a:rPr>
              <a:t>Jorge </a:t>
            </a:r>
            <a:r>
              <a:rPr lang="pt-PT" sz="2400" dirty="0">
                <a:solidFill>
                  <a:schemeClr val="bg1"/>
                </a:solidFill>
              </a:rPr>
              <a:t>Ferreira fc43104</a:t>
            </a:r>
          </a:p>
          <a:p>
            <a:pPr algn="ctr"/>
            <a:r>
              <a:rPr lang="pt-PT" sz="2400" dirty="0">
                <a:solidFill>
                  <a:schemeClr val="bg1"/>
                </a:solidFill>
              </a:rPr>
              <a:t>Flávia Carvalho fc44293</a:t>
            </a:r>
          </a:p>
          <a:p>
            <a:pPr algn="ctr"/>
            <a:r>
              <a:rPr lang="pt-PT" sz="2400" dirty="0">
                <a:solidFill>
                  <a:schemeClr val="bg1"/>
                </a:solidFill>
              </a:rPr>
              <a:t>Daniela Santos </a:t>
            </a:r>
            <a:r>
              <a:rPr lang="pt-PT" sz="2400" dirty="0" smtClean="0">
                <a:solidFill>
                  <a:schemeClr val="bg1"/>
                </a:solidFill>
              </a:rPr>
              <a:t>fc44295</a:t>
            </a:r>
            <a:endParaRPr lang="pt-PT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45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792" y="274638"/>
            <a:ext cx="5987008" cy="1143000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0070C0"/>
                </a:solidFill>
              </a:rPr>
              <a:t>Erro </a:t>
            </a:r>
            <a:r>
              <a:rPr lang="pt-PT" dirty="0" smtClean="0">
                <a:solidFill>
                  <a:srgbClr val="0070C0"/>
                </a:solidFill>
              </a:rPr>
              <a:t>2</a:t>
            </a:r>
            <a:endParaRPr lang="pt-PT"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628800"/>
            <a:ext cx="3198888" cy="40345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159" y="3372002"/>
            <a:ext cx="3513137" cy="1568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38171" y="1628800"/>
            <a:ext cx="28083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chemeClr val="bg2"/>
                </a:solidFill>
              </a:rPr>
              <a:t>Problema:  </a:t>
            </a:r>
            <a:r>
              <a:rPr lang="pt-PT" dirty="0" smtClean="0">
                <a:solidFill>
                  <a:schemeClr val="bg1"/>
                </a:solidFill>
              </a:rPr>
              <a:t>Os nomes não são muito percetíveis para o utilizador amador</a:t>
            </a:r>
          </a:p>
          <a:p>
            <a:endParaRPr lang="pt-PT" b="1" dirty="0" smtClean="0">
              <a:solidFill>
                <a:schemeClr val="bg1"/>
              </a:solidFill>
            </a:endParaRPr>
          </a:p>
          <a:p>
            <a:r>
              <a:rPr lang="pt-PT" b="1" dirty="0">
                <a:solidFill>
                  <a:schemeClr val="bg2"/>
                </a:solidFill>
              </a:rPr>
              <a:t>Heuristica</a:t>
            </a:r>
            <a:r>
              <a:rPr lang="pt-PT" b="1" dirty="0" smtClean="0">
                <a:solidFill>
                  <a:schemeClr val="bg2"/>
                </a:solidFill>
              </a:rPr>
              <a:t>: </a:t>
            </a:r>
            <a:r>
              <a:rPr lang="pt-PT" b="1" dirty="0">
                <a:solidFill>
                  <a:schemeClr val="bg1"/>
                </a:solidFill>
              </a:rPr>
              <a:t>Minimizar a sobrecarga de memória do usuário</a:t>
            </a:r>
          </a:p>
          <a:p>
            <a:endParaRPr lang="pt-PT" b="1" dirty="0" smtClean="0">
              <a:solidFill>
                <a:schemeClr val="bg1"/>
              </a:solidFill>
            </a:endParaRPr>
          </a:p>
          <a:p>
            <a:endParaRPr lang="pt-PT" b="1" dirty="0">
              <a:solidFill>
                <a:schemeClr val="bg1"/>
              </a:solidFill>
            </a:endParaRPr>
          </a:p>
          <a:p>
            <a:endParaRPr lang="pt-PT" b="1" dirty="0" smtClean="0">
              <a:solidFill>
                <a:schemeClr val="bg1"/>
              </a:solidFill>
            </a:endParaRPr>
          </a:p>
          <a:p>
            <a:endParaRPr lang="pt-PT" b="1" dirty="0">
              <a:solidFill>
                <a:schemeClr val="bg1"/>
              </a:solidFill>
            </a:endParaRPr>
          </a:p>
          <a:p>
            <a:endParaRPr lang="pt-PT" b="1" dirty="0" smtClean="0">
              <a:solidFill>
                <a:schemeClr val="bg1"/>
              </a:solidFill>
            </a:endParaRPr>
          </a:p>
          <a:p>
            <a:endParaRPr lang="pt-PT" b="1" dirty="0">
              <a:solidFill>
                <a:schemeClr val="bg1"/>
              </a:solidFill>
            </a:endParaRPr>
          </a:p>
          <a:p>
            <a:r>
              <a:rPr lang="pt-PT" b="1" dirty="0" smtClean="0">
                <a:solidFill>
                  <a:schemeClr val="bg2"/>
                </a:solidFill>
              </a:rPr>
              <a:t>Solução: </a:t>
            </a:r>
            <a:r>
              <a:rPr lang="pt-PT" dirty="0" smtClean="0">
                <a:solidFill>
                  <a:schemeClr val="bg1"/>
                </a:solidFill>
              </a:rPr>
              <a:t>Inserir  os nomes completos.</a:t>
            </a:r>
            <a:endParaRPr lang="pt-PT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219103" y="4437112"/>
            <a:ext cx="1008112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27654"/>
            <a:ext cx="219573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extBox 10"/>
          <p:cNvSpPr txBox="1"/>
          <p:nvPr/>
        </p:nvSpPr>
        <p:spPr>
          <a:xfrm>
            <a:off x="323528" y="534154"/>
            <a:ext cx="165618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b="1" dirty="0" smtClean="0"/>
              <a:t>Melhorias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Avaliações</a:t>
            </a:r>
          </a:p>
          <a:p>
            <a:pPr lvl="1">
              <a:lnSpc>
                <a:spcPct val="200000"/>
              </a:lnSpc>
            </a:pPr>
            <a:r>
              <a:rPr lang="pt-PT" sz="1600" dirty="0" smtClean="0"/>
              <a:t>1ª Variante</a:t>
            </a:r>
          </a:p>
          <a:p>
            <a:pPr lvl="1">
              <a:lnSpc>
                <a:spcPct val="200000"/>
              </a:lnSpc>
            </a:pPr>
            <a:r>
              <a:rPr lang="pt-PT" sz="1600" b="1" dirty="0" smtClean="0"/>
              <a:t>2ªVariante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Gráficos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Avaliações do utilizador 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Alterações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Socrative</a:t>
            </a:r>
          </a:p>
          <a:p>
            <a:pPr>
              <a:lnSpc>
                <a:spcPct val="200000"/>
              </a:lnSpc>
            </a:pPr>
            <a:endParaRPr lang="pt-PT" sz="1600" dirty="0" smtClean="0"/>
          </a:p>
          <a:p>
            <a:pPr lvl="1">
              <a:lnSpc>
                <a:spcPct val="200000"/>
              </a:lnSpc>
            </a:pPr>
            <a:endParaRPr lang="pt-PT" sz="1600" dirty="0"/>
          </a:p>
        </p:txBody>
      </p:sp>
      <p:sp>
        <p:nvSpPr>
          <p:cNvPr id="12" name="Right Arrow 11"/>
          <p:cNvSpPr/>
          <p:nvPr/>
        </p:nvSpPr>
        <p:spPr>
          <a:xfrm>
            <a:off x="1979712" y="2132856"/>
            <a:ext cx="720080" cy="5040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845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274638"/>
            <a:ext cx="6275040" cy="1143000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0070C0"/>
                </a:solidFill>
              </a:rPr>
              <a:t>Erro </a:t>
            </a:r>
            <a:r>
              <a:rPr lang="pt-PT" dirty="0" smtClean="0">
                <a:solidFill>
                  <a:srgbClr val="0070C0"/>
                </a:solidFill>
              </a:rPr>
              <a:t>3 </a:t>
            </a:r>
            <a:endParaRPr lang="pt-PT" dirty="0">
              <a:solidFill>
                <a:srgbClr val="0070C0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103" y="1628800"/>
            <a:ext cx="3387057" cy="4239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99" y="3950493"/>
            <a:ext cx="8207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5576761" y="4679974"/>
            <a:ext cx="36004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56655" y="2204864"/>
            <a:ext cx="295232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smtClean="0">
                <a:solidFill>
                  <a:schemeClr val="bg2"/>
                </a:solidFill>
              </a:rPr>
              <a:t>Problema: </a:t>
            </a:r>
            <a:r>
              <a:rPr lang="pt-PT" dirty="0" smtClean="0">
                <a:solidFill>
                  <a:schemeClr val="bg1"/>
                </a:solidFill>
              </a:rPr>
              <a:t>Os botões  das setas não funcionam como é devido. </a:t>
            </a:r>
          </a:p>
          <a:p>
            <a:endParaRPr lang="pt-PT" dirty="0" smtClean="0">
              <a:solidFill>
                <a:schemeClr val="bg1"/>
              </a:solidFill>
            </a:endParaRPr>
          </a:p>
          <a:p>
            <a:r>
              <a:rPr lang="pt-PT" b="1" dirty="0" smtClean="0">
                <a:solidFill>
                  <a:schemeClr val="bg2"/>
                </a:solidFill>
              </a:rPr>
              <a:t>Heurística </a:t>
            </a:r>
            <a:r>
              <a:rPr lang="pt-PT" dirty="0" smtClean="0">
                <a:solidFill>
                  <a:schemeClr val="bg1"/>
                </a:solidFill>
              </a:rPr>
              <a:t>: Feedback 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sz="2000" b="1" dirty="0" smtClean="0">
                <a:solidFill>
                  <a:schemeClr val="bg2"/>
                </a:solidFill>
              </a:rPr>
              <a:t>Solução: </a:t>
            </a:r>
            <a:r>
              <a:rPr lang="pt-PT" dirty="0" smtClean="0">
                <a:solidFill>
                  <a:schemeClr val="bg1"/>
                </a:solidFill>
              </a:rPr>
              <a:t>Tirar a seta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27654"/>
            <a:ext cx="219573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extBox 9"/>
          <p:cNvSpPr txBox="1"/>
          <p:nvPr/>
        </p:nvSpPr>
        <p:spPr>
          <a:xfrm>
            <a:off x="323528" y="534154"/>
            <a:ext cx="165618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b="1" dirty="0" smtClean="0"/>
              <a:t>Melhorias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Avaliações</a:t>
            </a:r>
          </a:p>
          <a:p>
            <a:pPr lvl="1">
              <a:lnSpc>
                <a:spcPct val="200000"/>
              </a:lnSpc>
            </a:pPr>
            <a:r>
              <a:rPr lang="pt-PT" sz="1600" dirty="0" smtClean="0"/>
              <a:t>1ª Variante</a:t>
            </a:r>
          </a:p>
          <a:p>
            <a:pPr lvl="1">
              <a:lnSpc>
                <a:spcPct val="200000"/>
              </a:lnSpc>
            </a:pPr>
            <a:r>
              <a:rPr lang="pt-PT" sz="1600" b="1" dirty="0" smtClean="0"/>
              <a:t>2ªVariante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Gráficos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Avaliações do utilizador 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Alterações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Socrative</a:t>
            </a:r>
          </a:p>
          <a:p>
            <a:pPr>
              <a:lnSpc>
                <a:spcPct val="200000"/>
              </a:lnSpc>
            </a:pPr>
            <a:endParaRPr lang="pt-PT" sz="1600" dirty="0" smtClean="0"/>
          </a:p>
          <a:p>
            <a:pPr lvl="1">
              <a:lnSpc>
                <a:spcPct val="200000"/>
              </a:lnSpc>
            </a:pPr>
            <a:endParaRPr lang="pt-PT" sz="1600" dirty="0"/>
          </a:p>
        </p:txBody>
      </p:sp>
      <p:sp>
        <p:nvSpPr>
          <p:cNvPr id="11" name="Right Arrow 10"/>
          <p:cNvSpPr/>
          <p:nvPr/>
        </p:nvSpPr>
        <p:spPr>
          <a:xfrm>
            <a:off x="1979712" y="2204864"/>
            <a:ext cx="720080" cy="5040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517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274638"/>
            <a:ext cx="6131024" cy="1143000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0070C0"/>
                </a:solidFill>
              </a:rPr>
              <a:t>Erro </a:t>
            </a:r>
            <a:r>
              <a:rPr lang="pt-PT" dirty="0" smtClean="0">
                <a:solidFill>
                  <a:srgbClr val="0070C0"/>
                </a:solidFill>
              </a:rPr>
              <a:t>4</a:t>
            </a:r>
            <a:endParaRPr lang="pt-PT" dirty="0">
              <a:solidFill>
                <a:srgbClr val="0070C0"/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256" y="1556792"/>
            <a:ext cx="3198888" cy="44353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0152" y="2688590"/>
            <a:ext cx="288032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smtClean="0">
                <a:solidFill>
                  <a:schemeClr val="bg2"/>
                </a:solidFill>
              </a:rPr>
              <a:t>Problema: </a:t>
            </a:r>
            <a:r>
              <a:rPr lang="pt-PT" dirty="0" smtClean="0">
                <a:solidFill>
                  <a:schemeClr val="bg1"/>
                </a:solidFill>
              </a:rPr>
              <a:t>Os menus não estarem todos na mesma página</a:t>
            </a:r>
          </a:p>
          <a:p>
            <a:endParaRPr lang="pt-PT" dirty="0" smtClean="0">
              <a:solidFill>
                <a:schemeClr val="bg1"/>
              </a:solidFill>
            </a:endParaRPr>
          </a:p>
          <a:p>
            <a:r>
              <a:rPr lang="pt-PT" b="1" dirty="0">
                <a:solidFill>
                  <a:schemeClr val="bg2"/>
                </a:solidFill>
              </a:rPr>
              <a:t>Heurística : </a:t>
            </a:r>
            <a:r>
              <a:rPr lang="pt-PT" b="1" dirty="0" smtClean="0">
                <a:solidFill>
                  <a:schemeClr val="bg2"/>
                </a:solidFill>
              </a:rPr>
              <a:t> </a:t>
            </a:r>
            <a:r>
              <a:rPr lang="pt-PT" dirty="0">
                <a:solidFill>
                  <a:schemeClr val="bg1"/>
                </a:solidFill>
              </a:rPr>
              <a:t>Minimizar a sobrecarga de memória do usuário</a:t>
            </a:r>
          </a:p>
          <a:p>
            <a:endParaRPr lang="pt-PT" dirty="0" smtClean="0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sz="2000" dirty="0" smtClean="0">
                <a:solidFill>
                  <a:schemeClr val="bg2"/>
                </a:solidFill>
              </a:rPr>
              <a:t>Solução: </a:t>
            </a:r>
            <a:r>
              <a:rPr lang="pt-PT" dirty="0" smtClean="0">
                <a:solidFill>
                  <a:schemeClr val="bg1"/>
                </a:solidFill>
              </a:rPr>
              <a:t>Colocar todos na mesma página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-27654"/>
            <a:ext cx="219573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TextBox 7"/>
          <p:cNvSpPr txBox="1"/>
          <p:nvPr/>
        </p:nvSpPr>
        <p:spPr>
          <a:xfrm>
            <a:off x="323528" y="534154"/>
            <a:ext cx="165618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b="1" dirty="0" smtClean="0"/>
              <a:t>Melhorias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Avaliações</a:t>
            </a:r>
          </a:p>
          <a:p>
            <a:pPr lvl="1">
              <a:lnSpc>
                <a:spcPct val="200000"/>
              </a:lnSpc>
            </a:pPr>
            <a:r>
              <a:rPr lang="pt-PT" sz="1600" dirty="0" smtClean="0"/>
              <a:t>1ª Variante</a:t>
            </a:r>
          </a:p>
          <a:p>
            <a:pPr lvl="1">
              <a:lnSpc>
                <a:spcPct val="200000"/>
              </a:lnSpc>
            </a:pPr>
            <a:r>
              <a:rPr lang="pt-PT" sz="1600" b="1" dirty="0" smtClean="0"/>
              <a:t>2ªVariante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Gráficos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Avaliações do utilizador Alterações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Socrative</a:t>
            </a:r>
          </a:p>
          <a:p>
            <a:pPr>
              <a:lnSpc>
                <a:spcPct val="200000"/>
              </a:lnSpc>
            </a:pPr>
            <a:endParaRPr lang="pt-PT" sz="1600" dirty="0" smtClean="0"/>
          </a:p>
          <a:p>
            <a:pPr lvl="1">
              <a:lnSpc>
                <a:spcPct val="200000"/>
              </a:lnSpc>
            </a:pPr>
            <a:endParaRPr lang="pt-PT" sz="1600" dirty="0"/>
          </a:p>
        </p:txBody>
      </p:sp>
      <p:sp>
        <p:nvSpPr>
          <p:cNvPr id="9" name="Right Arrow 8"/>
          <p:cNvSpPr/>
          <p:nvPr/>
        </p:nvSpPr>
        <p:spPr>
          <a:xfrm>
            <a:off x="1979712" y="2184533"/>
            <a:ext cx="720080" cy="5040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93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002060"/>
                </a:solidFill>
              </a:rPr>
              <a:t>Gráfico da 1ª Variante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001485"/>
              </p:ext>
            </p:extLst>
          </p:nvPr>
        </p:nvGraphicFramePr>
        <p:xfrm>
          <a:off x="457200" y="1600200"/>
          <a:ext cx="8229600" cy="470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0802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002060"/>
                </a:solidFill>
              </a:rPr>
              <a:t>Gráfico da 2ª Variante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2437851"/>
              </p:ext>
            </p:extLst>
          </p:nvPr>
        </p:nvGraphicFramePr>
        <p:xfrm>
          <a:off x="457200" y="1600200"/>
          <a:ext cx="8229600" cy="470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217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274638"/>
            <a:ext cx="6131024" cy="1143000"/>
          </a:xfrm>
        </p:spPr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Avaliação</a:t>
            </a:r>
            <a:endParaRPr lang="pt-PT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636912"/>
            <a:ext cx="3970784" cy="2404864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endParaRPr lang="pt-PT" sz="2000" dirty="0" smtClean="0">
              <a:solidFill>
                <a:schemeClr val="bg1"/>
              </a:solidFill>
            </a:endParaRPr>
          </a:p>
          <a:p>
            <a:pPr marL="137160" indent="0">
              <a:buNone/>
            </a:pPr>
            <a:endParaRPr lang="pt-PT" sz="2000" dirty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pt-PT" sz="2000" dirty="0" smtClean="0">
                <a:solidFill>
                  <a:schemeClr val="bg1"/>
                </a:solidFill>
              </a:rPr>
              <a:t>notas.  </a:t>
            </a:r>
            <a:endParaRPr lang="pt-PT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27654"/>
            <a:ext cx="219573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TextBox 7"/>
          <p:cNvSpPr txBox="1"/>
          <p:nvPr/>
        </p:nvSpPr>
        <p:spPr>
          <a:xfrm>
            <a:off x="323528" y="534154"/>
            <a:ext cx="165618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1600" dirty="0"/>
              <a:t>Melhorias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Avaliações</a:t>
            </a:r>
          </a:p>
          <a:p>
            <a:pPr lvl="1">
              <a:lnSpc>
                <a:spcPct val="200000"/>
              </a:lnSpc>
            </a:pPr>
            <a:r>
              <a:rPr lang="pt-PT" sz="1600" dirty="0" smtClean="0"/>
              <a:t>1ª Variante</a:t>
            </a:r>
          </a:p>
          <a:p>
            <a:pPr lvl="1">
              <a:lnSpc>
                <a:spcPct val="200000"/>
              </a:lnSpc>
            </a:pPr>
            <a:r>
              <a:rPr lang="pt-PT" sz="1600" dirty="0" smtClean="0"/>
              <a:t>2ª Variante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Gráficos</a:t>
            </a:r>
          </a:p>
          <a:p>
            <a:pPr>
              <a:lnSpc>
                <a:spcPct val="200000"/>
              </a:lnSpc>
            </a:pPr>
            <a:r>
              <a:rPr lang="pt-PT" b="1" dirty="0" smtClean="0"/>
              <a:t>Avaliações do utilizador</a:t>
            </a:r>
            <a:endParaRPr lang="pt-PT" dirty="0" smtClean="0"/>
          </a:p>
          <a:p>
            <a:pPr>
              <a:lnSpc>
                <a:spcPct val="200000"/>
              </a:lnSpc>
            </a:pPr>
            <a:r>
              <a:rPr lang="pt-PT" sz="1600" b="1" dirty="0"/>
              <a:t>Alterações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Socrative</a:t>
            </a:r>
          </a:p>
          <a:p>
            <a:pPr>
              <a:lnSpc>
                <a:spcPct val="200000"/>
              </a:lnSpc>
            </a:pPr>
            <a:endParaRPr lang="pt-PT" sz="1600" dirty="0" smtClean="0"/>
          </a:p>
          <a:p>
            <a:pPr lvl="1">
              <a:lnSpc>
                <a:spcPct val="200000"/>
              </a:lnSpc>
            </a:pPr>
            <a:endParaRPr lang="pt-PT" sz="1600" dirty="0"/>
          </a:p>
        </p:txBody>
      </p:sp>
      <p:sp>
        <p:nvSpPr>
          <p:cNvPr id="11" name="Right Arrow 10"/>
          <p:cNvSpPr/>
          <p:nvPr/>
        </p:nvSpPr>
        <p:spPr>
          <a:xfrm>
            <a:off x="1979712" y="3149317"/>
            <a:ext cx="720080" cy="5040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06780142"/>
              </p:ext>
            </p:extLst>
          </p:nvPr>
        </p:nvGraphicFramePr>
        <p:xfrm>
          <a:off x="-612576" y="1196752"/>
          <a:ext cx="12313368" cy="5633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852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274638"/>
            <a:ext cx="5915000" cy="1143000"/>
          </a:xfrm>
        </p:spPr>
        <p:txBody>
          <a:bodyPr>
            <a:normAutofit/>
          </a:bodyPr>
          <a:lstStyle/>
          <a:p>
            <a:r>
              <a:rPr lang="pt-PT" dirty="0" smtClean="0">
                <a:solidFill>
                  <a:srgbClr val="0070C0"/>
                </a:solidFill>
              </a:rPr>
              <a:t>Alterações</a:t>
            </a:r>
            <a:endParaRPr lang="pt-PT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-27654"/>
            <a:ext cx="219573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TextBox 6"/>
          <p:cNvSpPr txBox="1"/>
          <p:nvPr/>
        </p:nvSpPr>
        <p:spPr>
          <a:xfrm>
            <a:off x="323528" y="534154"/>
            <a:ext cx="16561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b="1" dirty="0" smtClean="0"/>
              <a:t>Melhorias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Avaliações</a:t>
            </a:r>
          </a:p>
          <a:p>
            <a:pPr lvl="1">
              <a:lnSpc>
                <a:spcPct val="200000"/>
              </a:lnSpc>
            </a:pPr>
            <a:r>
              <a:rPr lang="pt-PT" sz="1600" dirty="0" smtClean="0"/>
              <a:t>1ª Variante</a:t>
            </a:r>
          </a:p>
          <a:p>
            <a:pPr lvl="1">
              <a:lnSpc>
                <a:spcPct val="200000"/>
              </a:lnSpc>
            </a:pPr>
            <a:r>
              <a:rPr lang="pt-PT" sz="1600" dirty="0" smtClean="0"/>
              <a:t>2 ªVariante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Gráficos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Avaliações do utilizador </a:t>
            </a:r>
          </a:p>
          <a:p>
            <a:pPr>
              <a:lnSpc>
                <a:spcPct val="200000"/>
              </a:lnSpc>
            </a:pPr>
            <a:r>
              <a:rPr lang="pt-PT" b="1" dirty="0" smtClean="0"/>
              <a:t>Alterações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Socrative</a:t>
            </a:r>
          </a:p>
          <a:p>
            <a:pPr>
              <a:lnSpc>
                <a:spcPct val="200000"/>
              </a:lnSpc>
            </a:pPr>
            <a:endParaRPr lang="pt-PT" sz="1600" dirty="0" smtClean="0"/>
          </a:p>
          <a:p>
            <a:pPr lvl="1">
              <a:lnSpc>
                <a:spcPct val="200000"/>
              </a:lnSpc>
            </a:pPr>
            <a:endParaRPr lang="pt-PT" sz="1600" dirty="0"/>
          </a:p>
        </p:txBody>
      </p:sp>
      <p:sp>
        <p:nvSpPr>
          <p:cNvPr id="8" name="Right Arrow 7"/>
          <p:cNvSpPr/>
          <p:nvPr/>
        </p:nvSpPr>
        <p:spPr>
          <a:xfrm>
            <a:off x="1930599" y="4077072"/>
            <a:ext cx="720080" cy="5040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extBox 8"/>
          <p:cNvSpPr txBox="1"/>
          <p:nvPr/>
        </p:nvSpPr>
        <p:spPr>
          <a:xfrm>
            <a:off x="2771800" y="1844824"/>
            <a:ext cx="55866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sz="2000" dirty="0" smtClean="0">
                <a:solidFill>
                  <a:schemeClr val="bg1"/>
                </a:solidFill>
              </a:rPr>
              <a:t>Fazer  mouseover</a:t>
            </a:r>
          </a:p>
          <a:p>
            <a:pPr marL="285750" indent="-285750">
              <a:buFontTx/>
              <a:buChar char="-"/>
            </a:pPr>
            <a:endParaRPr lang="pt-PT" sz="20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pt-PT" sz="2000" dirty="0" smtClean="0">
                <a:solidFill>
                  <a:schemeClr val="bg1"/>
                </a:solidFill>
              </a:rPr>
              <a:t>Criar página para as disciplinas</a:t>
            </a:r>
          </a:p>
          <a:p>
            <a:pPr marL="285750" indent="-285750">
              <a:buFontTx/>
              <a:buChar char="-"/>
            </a:pPr>
            <a:endParaRPr lang="pt-PT" sz="20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pt-PT" sz="2000" dirty="0" smtClean="0">
                <a:solidFill>
                  <a:schemeClr val="bg1"/>
                </a:solidFill>
              </a:rPr>
              <a:t>Alterções no calendário </a:t>
            </a:r>
          </a:p>
          <a:p>
            <a:pPr marL="285750" indent="-285750">
              <a:buFontTx/>
              <a:buChar char="-"/>
            </a:pPr>
            <a:endParaRPr lang="pt-PT" sz="20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pt-PT" sz="2000" dirty="0" smtClean="0">
                <a:solidFill>
                  <a:schemeClr val="bg1"/>
                </a:solidFill>
              </a:rPr>
              <a:t> Mensagem para preencher os campos </a:t>
            </a:r>
            <a:endParaRPr lang="pt-PT" sz="2000" dirty="0">
              <a:solidFill>
                <a:schemeClr val="bg1"/>
              </a:solidFill>
            </a:endParaRPr>
          </a:p>
          <a:p>
            <a:r>
              <a:rPr lang="pt-PT" sz="2000" dirty="0" smtClean="0">
                <a:solidFill>
                  <a:schemeClr val="bg1"/>
                </a:solidFill>
              </a:rPr>
              <a:t> </a:t>
            </a:r>
            <a:endParaRPr lang="pt-PT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10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808" y="274638"/>
            <a:ext cx="5842992" cy="1143000"/>
          </a:xfrm>
        </p:spPr>
        <p:txBody>
          <a:bodyPr/>
          <a:lstStyle/>
          <a:p>
            <a:r>
              <a:rPr lang="pt-PT" dirty="0" smtClean="0">
                <a:solidFill>
                  <a:schemeClr val="bg1"/>
                </a:solidFill>
              </a:rPr>
              <a:t>ic001</a:t>
            </a: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272" y="1772816"/>
            <a:ext cx="3048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-27654"/>
            <a:ext cx="219573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TextBox 5"/>
          <p:cNvSpPr txBox="1"/>
          <p:nvPr/>
        </p:nvSpPr>
        <p:spPr>
          <a:xfrm>
            <a:off x="323528" y="534154"/>
            <a:ext cx="165618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b="1" dirty="0" smtClean="0"/>
              <a:t>Melhorias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Avaliações</a:t>
            </a:r>
          </a:p>
          <a:p>
            <a:pPr lvl="1">
              <a:lnSpc>
                <a:spcPct val="200000"/>
              </a:lnSpc>
            </a:pPr>
            <a:r>
              <a:rPr lang="pt-PT" sz="1600" dirty="0" smtClean="0"/>
              <a:t>1ª Variante</a:t>
            </a:r>
          </a:p>
          <a:p>
            <a:pPr lvl="1">
              <a:lnSpc>
                <a:spcPct val="200000"/>
              </a:lnSpc>
            </a:pPr>
            <a:r>
              <a:rPr lang="pt-PT" sz="1600" smtClean="0"/>
              <a:t>2ª </a:t>
            </a:r>
            <a:r>
              <a:rPr lang="pt-PT" sz="1600" dirty="0" smtClean="0"/>
              <a:t>Variante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Graficos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Avaliações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Publico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Sugestões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Alterações</a:t>
            </a:r>
          </a:p>
          <a:p>
            <a:pPr>
              <a:lnSpc>
                <a:spcPct val="200000"/>
              </a:lnSpc>
            </a:pPr>
            <a:r>
              <a:rPr lang="pt-PT" b="1" dirty="0" smtClean="0"/>
              <a:t>Socrative</a:t>
            </a:r>
          </a:p>
          <a:p>
            <a:pPr>
              <a:lnSpc>
                <a:spcPct val="200000"/>
              </a:lnSpc>
            </a:pPr>
            <a:endParaRPr lang="pt-PT" sz="1600" dirty="0" smtClean="0"/>
          </a:p>
          <a:p>
            <a:pPr lvl="1">
              <a:lnSpc>
                <a:spcPct val="200000"/>
              </a:lnSpc>
            </a:pPr>
            <a:endParaRPr lang="pt-PT" sz="1600" dirty="0"/>
          </a:p>
        </p:txBody>
      </p:sp>
      <p:sp>
        <p:nvSpPr>
          <p:cNvPr id="7" name="Right Arrow 6"/>
          <p:cNvSpPr/>
          <p:nvPr/>
        </p:nvSpPr>
        <p:spPr>
          <a:xfrm>
            <a:off x="1835696" y="5085184"/>
            <a:ext cx="720080" cy="5040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467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8" name="IC projeto.wm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2125663" y="44450"/>
            <a:ext cx="13322301" cy="7488238"/>
          </a:xfrm>
        </p:spPr>
      </p:pic>
    </p:spTree>
    <p:extLst>
      <p:ext uri="{BB962C8B-B14F-4D97-AF65-F5344CB8AC3E}">
        <p14:creationId xmlns:p14="http://schemas.microsoft.com/office/powerpoint/2010/main" val="342775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274638"/>
            <a:ext cx="6588224" cy="1143000"/>
          </a:xfrm>
        </p:spPr>
        <p:txBody>
          <a:bodyPr>
            <a:normAutofit fontScale="90000"/>
          </a:bodyPr>
          <a:lstStyle/>
          <a:p>
            <a:r>
              <a:rPr lang="pt-PT" dirty="0" smtClean="0">
                <a:solidFill>
                  <a:srgbClr val="0070C0"/>
                </a:solidFill>
              </a:rPr>
              <a:t>O que melhorou desde a </a:t>
            </a:r>
            <a:r>
              <a:rPr lang="pt-PT" dirty="0">
                <a:solidFill>
                  <a:srgbClr val="0070C0"/>
                </a:solidFill>
              </a:rPr>
              <a:t>ú</a:t>
            </a:r>
            <a:r>
              <a:rPr lang="pt-PT" dirty="0" smtClean="0">
                <a:solidFill>
                  <a:srgbClr val="0070C0"/>
                </a:solidFill>
              </a:rPr>
              <a:t>ltima </a:t>
            </a:r>
            <a:r>
              <a:rPr lang="pt-PT" dirty="0" smtClean="0">
                <a:solidFill>
                  <a:srgbClr val="0070C0"/>
                </a:solidFill>
              </a:rPr>
              <a:t>apresentação</a:t>
            </a:r>
            <a:endParaRPr lang="pt-PT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5776" y="1600200"/>
            <a:ext cx="6131024" cy="4709160"/>
          </a:xfrm>
        </p:spPr>
        <p:txBody>
          <a:bodyPr/>
          <a:lstStyle/>
          <a:p>
            <a:pPr>
              <a:buClr>
                <a:schemeClr val="tx1"/>
              </a:buClr>
              <a:buSzPct val="85000"/>
              <a:buFont typeface="Wingdings" pitchFamily="2" charset="2"/>
              <a:buChar char=""/>
            </a:pPr>
            <a:endParaRPr lang="pt-PT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  <a:buSzPct val="85000"/>
              <a:buFont typeface="Wingdings" pitchFamily="2" charset="2"/>
              <a:buChar char=""/>
            </a:pPr>
            <a:r>
              <a:rPr lang="pt-PT" dirty="0" smtClean="0">
                <a:solidFill>
                  <a:schemeClr val="bg1"/>
                </a:solidFill>
              </a:rPr>
              <a:t>Funcionalidades</a:t>
            </a:r>
          </a:p>
          <a:p>
            <a:pPr marL="137160" indent="0">
              <a:buClr>
                <a:schemeClr val="tx1"/>
              </a:buClr>
              <a:buSzPct val="85000"/>
              <a:buNone/>
            </a:pP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smtClean="0">
                <a:solidFill>
                  <a:schemeClr val="bg1"/>
                </a:solidFill>
              </a:rPr>
              <a:t>       - horas </a:t>
            </a:r>
            <a:endParaRPr lang="pt-PT" dirty="0" smtClean="0">
              <a:solidFill>
                <a:schemeClr val="bg1"/>
              </a:solidFill>
            </a:endParaRPr>
          </a:p>
          <a:p>
            <a:pPr marL="137160" indent="0">
              <a:buClr>
                <a:schemeClr val="tx1"/>
              </a:buClr>
              <a:buSzPct val="85000"/>
              <a:buNone/>
            </a:pP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smtClean="0">
                <a:solidFill>
                  <a:schemeClr val="bg1"/>
                </a:solidFill>
              </a:rPr>
              <a:t>       -opção de inserir e ver</a:t>
            </a:r>
            <a:endParaRPr lang="pt-PT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  <a:buSzPct val="85000"/>
              <a:buFont typeface="Wingdings" pitchFamily="2" charset="2"/>
              <a:buChar char=""/>
            </a:pPr>
            <a:r>
              <a:rPr lang="pt-PT" dirty="0" smtClean="0">
                <a:solidFill>
                  <a:schemeClr val="bg1"/>
                </a:solidFill>
              </a:rPr>
              <a:t>Acrescentamos </a:t>
            </a:r>
            <a:r>
              <a:rPr lang="pt-PT" dirty="0" smtClean="0">
                <a:solidFill>
                  <a:schemeClr val="bg1"/>
                </a:solidFill>
              </a:rPr>
              <a:t>o </a:t>
            </a:r>
            <a:r>
              <a:rPr lang="pt-PT" dirty="0" smtClean="0">
                <a:solidFill>
                  <a:schemeClr val="bg1"/>
                </a:solidFill>
              </a:rPr>
              <a:t>Home</a:t>
            </a:r>
            <a:endParaRPr lang="pt-PT" dirty="0" smtClean="0">
              <a:solidFill>
                <a:schemeClr val="bg1"/>
              </a:solidFill>
            </a:endParaRPr>
          </a:p>
          <a:p>
            <a:pPr marL="137160" indent="0">
              <a:buClr>
                <a:schemeClr val="tx1"/>
              </a:buClr>
              <a:buSzPct val="85000"/>
              <a:buNone/>
            </a:pPr>
            <a:r>
              <a:rPr lang="pt-PT" dirty="0" smtClean="0">
                <a:solidFill>
                  <a:schemeClr val="bg1"/>
                </a:solidFill>
              </a:rPr>
              <a:t>     Mudamos </a:t>
            </a:r>
            <a:r>
              <a:rPr lang="pt-PT" dirty="0">
                <a:solidFill>
                  <a:schemeClr val="bg1"/>
                </a:solidFill>
              </a:rPr>
              <a:t>os icones</a:t>
            </a:r>
          </a:p>
          <a:p>
            <a:pPr marL="137160" indent="0">
              <a:buClr>
                <a:schemeClr val="tx1"/>
              </a:buClr>
              <a:buSzPct val="85000"/>
              <a:buNone/>
            </a:pPr>
            <a:endParaRPr lang="pt-PT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  <a:buSzPct val="85000"/>
              <a:buFont typeface="Wingdings" pitchFamily="2" charset="2"/>
              <a:buChar char=""/>
            </a:pP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098" y="5157192"/>
            <a:ext cx="1200944" cy="2222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700808"/>
            <a:ext cx="2794000" cy="20986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501008"/>
            <a:ext cx="2774950" cy="212883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-27654"/>
            <a:ext cx="219573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TextBox 4"/>
          <p:cNvSpPr txBox="1"/>
          <p:nvPr/>
        </p:nvSpPr>
        <p:spPr>
          <a:xfrm>
            <a:off x="323528" y="534154"/>
            <a:ext cx="165618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b="1" dirty="0" smtClean="0"/>
              <a:t>Melhorias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Avaliações</a:t>
            </a:r>
          </a:p>
          <a:p>
            <a:pPr lvl="1">
              <a:lnSpc>
                <a:spcPct val="200000"/>
              </a:lnSpc>
            </a:pPr>
            <a:r>
              <a:rPr lang="pt-PT" sz="1600" dirty="0" smtClean="0"/>
              <a:t>1ªVariante</a:t>
            </a:r>
          </a:p>
          <a:p>
            <a:pPr lvl="1">
              <a:lnSpc>
                <a:spcPct val="200000"/>
              </a:lnSpc>
            </a:pPr>
            <a:r>
              <a:rPr lang="pt-PT" sz="1600" dirty="0" smtClean="0"/>
              <a:t>2ªVariante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Gráficos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Avaliações  do </a:t>
            </a:r>
          </a:p>
          <a:p>
            <a:pPr>
              <a:lnSpc>
                <a:spcPct val="200000"/>
              </a:lnSpc>
            </a:pPr>
            <a:r>
              <a:rPr lang="pt-PT" sz="1600" dirty="0"/>
              <a:t>u</a:t>
            </a:r>
            <a:r>
              <a:rPr lang="pt-PT" sz="1600" dirty="0" smtClean="0"/>
              <a:t>tilizador Alterações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Socrative</a:t>
            </a:r>
          </a:p>
          <a:p>
            <a:pPr>
              <a:lnSpc>
                <a:spcPct val="200000"/>
              </a:lnSpc>
            </a:pPr>
            <a:endParaRPr lang="pt-PT" sz="1600" dirty="0" smtClean="0"/>
          </a:p>
          <a:p>
            <a:pPr lvl="1">
              <a:lnSpc>
                <a:spcPct val="200000"/>
              </a:lnSpc>
            </a:pPr>
            <a:endParaRPr lang="pt-PT" sz="1600" dirty="0"/>
          </a:p>
        </p:txBody>
      </p:sp>
      <p:sp>
        <p:nvSpPr>
          <p:cNvPr id="6" name="Right Arrow 5"/>
          <p:cNvSpPr/>
          <p:nvPr/>
        </p:nvSpPr>
        <p:spPr>
          <a:xfrm>
            <a:off x="1835696" y="548680"/>
            <a:ext cx="720080" cy="5040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933056"/>
            <a:ext cx="2520950" cy="21907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459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422442"/>
            <a:ext cx="3024336" cy="53189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11960" y="5817458"/>
            <a:ext cx="3643946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E69D0A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1ª Variante</a:t>
            </a:r>
            <a:endParaRPr lang="en-US" sz="4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E69D0A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-27654"/>
            <a:ext cx="219573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TextBox 6"/>
          <p:cNvSpPr txBox="1"/>
          <p:nvPr/>
        </p:nvSpPr>
        <p:spPr>
          <a:xfrm>
            <a:off x="323528" y="534154"/>
            <a:ext cx="165618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1600" dirty="0"/>
              <a:t>Melhorias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Avaliações</a:t>
            </a:r>
          </a:p>
          <a:p>
            <a:pPr marL="0" lvl="1">
              <a:lnSpc>
                <a:spcPct val="200000"/>
              </a:lnSpc>
            </a:pPr>
            <a:r>
              <a:rPr lang="pt-PT" b="1" dirty="0" smtClean="0"/>
              <a:t>1ª </a:t>
            </a:r>
            <a:r>
              <a:rPr lang="pt-PT" b="1" dirty="0"/>
              <a:t>Variante</a:t>
            </a:r>
          </a:p>
          <a:p>
            <a:pPr lvl="1">
              <a:lnSpc>
                <a:spcPct val="200000"/>
              </a:lnSpc>
            </a:pPr>
            <a:r>
              <a:rPr lang="pt-PT" sz="1600" dirty="0" smtClean="0"/>
              <a:t>2ªVariante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Gráficos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Avaliações do utilizador Alterações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Socrative</a:t>
            </a:r>
          </a:p>
          <a:p>
            <a:pPr>
              <a:lnSpc>
                <a:spcPct val="200000"/>
              </a:lnSpc>
            </a:pPr>
            <a:endParaRPr lang="pt-PT" sz="1600" dirty="0" smtClean="0"/>
          </a:p>
          <a:p>
            <a:pPr lvl="1">
              <a:lnSpc>
                <a:spcPct val="200000"/>
              </a:lnSpc>
            </a:pPr>
            <a:endParaRPr lang="pt-PT" sz="1600" dirty="0"/>
          </a:p>
        </p:txBody>
      </p:sp>
      <p:sp>
        <p:nvSpPr>
          <p:cNvPr id="8" name="Right Arrow 7"/>
          <p:cNvSpPr/>
          <p:nvPr/>
        </p:nvSpPr>
        <p:spPr>
          <a:xfrm>
            <a:off x="1835696" y="1628799"/>
            <a:ext cx="720080" cy="5040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angle 8"/>
          <p:cNvSpPr/>
          <p:nvPr/>
        </p:nvSpPr>
        <p:spPr>
          <a:xfrm>
            <a:off x="2555776" y="260648"/>
            <a:ext cx="644559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Avaliações 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Heurísticas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950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274638"/>
            <a:ext cx="6131024" cy="1143000"/>
          </a:xfrm>
        </p:spPr>
        <p:txBody>
          <a:bodyPr>
            <a:normAutofit/>
          </a:bodyPr>
          <a:lstStyle/>
          <a:p>
            <a:r>
              <a:rPr lang="pt-PT" dirty="0" smtClean="0">
                <a:solidFill>
                  <a:srgbClr val="0070C0"/>
                </a:solidFill>
              </a:rPr>
              <a:t>Erro 1</a:t>
            </a:r>
            <a:endParaRPr lang="pt-PT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12776"/>
            <a:ext cx="3279532" cy="4346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68144" y="2036454"/>
            <a:ext cx="2808312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PT" sz="2000" b="1" dirty="0" smtClean="0">
                <a:solidFill>
                  <a:schemeClr val="bg2"/>
                </a:solidFill>
              </a:rPr>
              <a:t>Problema: </a:t>
            </a:r>
            <a:r>
              <a:rPr lang="pt-PT" dirty="0" smtClean="0">
                <a:solidFill>
                  <a:schemeClr val="bg1"/>
                </a:solidFill>
              </a:rPr>
              <a:t>Mudança </a:t>
            </a:r>
            <a:r>
              <a:rPr lang="pt-PT" dirty="0" smtClean="0">
                <a:solidFill>
                  <a:schemeClr val="bg1"/>
                </a:solidFill>
              </a:rPr>
              <a:t>para a outra variante.</a:t>
            </a:r>
            <a:endParaRPr lang="pt-PT" dirty="0" smtClean="0">
              <a:solidFill>
                <a:schemeClr val="bg1"/>
              </a:solidFill>
            </a:endParaRPr>
          </a:p>
          <a:p>
            <a:endParaRPr lang="pt-PT" dirty="0" smtClean="0">
              <a:solidFill>
                <a:schemeClr val="bg1"/>
              </a:solidFill>
            </a:endParaRPr>
          </a:p>
          <a:p>
            <a:r>
              <a:rPr lang="pt-PT" sz="2000" b="1" dirty="0">
                <a:solidFill>
                  <a:schemeClr val="bg2"/>
                </a:solidFill>
              </a:rPr>
              <a:t>Heuristica : </a:t>
            </a:r>
            <a:r>
              <a:rPr lang="pt-PT" dirty="0">
                <a:solidFill>
                  <a:schemeClr val="bg1"/>
                </a:solidFill>
              </a:rPr>
              <a:t>Feedback </a:t>
            </a:r>
          </a:p>
          <a:p>
            <a:endParaRPr lang="pt-PT" dirty="0" smtClean="0">
              <a:solidFill>
                <a:schemeClr val="bg1"/>
              </a:solidFill>
            </a:endParaRPr>
          </a:p>
          <a:p>
            <a:r>
              <a:rPr lang="pt-PT" sz="2000" b="1" dirty="0">
                <a:solidFill>
                  <a:schemeClr val="bg2"/>
                </a:solidFill>
              </a:rPr>
              <a:t>Solução: </a:t>
            </a:r>
            <a:r>
              <a:rPr lang="pt-PT" dirty="0">
                <a:solidFill>
                  <a:schemeClr val="bg1"/>
                </a:solidFill>
              </a:rPr>
              <a:t>Linkagem</a:t>
            </a:r>
          </a:p>
          <a:p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-27654"/>
            <a:ext cx="219573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extBox 9"/>
          <p:cNvSpPr txBox="1"/>
          <p:nvPr/>
        </p:nvSpPr>
        <p:spPr>
          <a:xfrm>
            <a:off x="323528" y="534154"/>
            <a:ext cx="165618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1600" dirty="0"/>
              <a:t>Melhorias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Avaliações</a:t>
            </a:r>
          </a:p>
          <a:p>
            <a:pPr marL="0" lvl="1">
              <a:lnSpc>
                <a:spcPct val="200000"/>
              </a:lnSpc>
            </a:pPr>
            <a:r>
              <a:rPr lang="pt-PT" b="1" dirty="0" smtClean="0"/>
              <a:t>1ª </a:t>
            </a:r>
            <a:r>
              <a:rPr lang="pt-PT" b="1" dirty="0"/>
              <a:t>Variante</a:t>
            </a:r>
          </a:p>
          <a:p>
            <a:pPr lvl="1">
              <a:lnSpc>
                <a:spcPct val="200000"/>
              </a:lnSpc>
            </a:pPr>
            <a:r>
              <a:rPr lang="pt-PT" sz="1600" dirty="0" smtClean="0"/>
              <a:t>2ª Variante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Gráficos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Avaliações do utilizador Alterações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Socrative</a:t>
            </a:r>
          </a:p>
          <a:p>
            <a:pPr>
              <a:lnSpc>
                <a:spcPct val="200000"/>
              </a:lnSpc>
            </a:pPr>
            <a:endParaRPr lang="pt-PT" sz="1600" dirty="0" smtClean="0"/>
          </a:p>
          <a:p>
            <a:pPr lvl="1">
              <a:lnSpc>
                <a:spcPct val="200000"/>
              </a:lnSpc>
            </a:pPr>
            <a:endParaRPr lang="pt-PT" sz="1600" dirty="0"/>
          </a:p>
        </p:txBody>
      </p:sp>
      <p:sp>
        <p:nvSpPr>
          <p:cNvPr id="11" name="Right Arrow 10"/>
          <p:cNvSpPr/>
          <p:nvPr/>
        </p:nvSpPr>
        <p:spPr>
          <a:xfrm>
            <a:off x="1835696" y="1628799"/>
            <a:ext cx="720080" cy="5040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687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274638"/>
            <a:ext cx="6131024" cy="1143000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0070C0"/>
                </a:solidFill>
              </a:rPr>
              <a:t>Erro 2</a:t>
            </a:r>
            <a:endParaRPr lang="pt-PT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556792"/>
            <a:ext cx="3430684" cy="4708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12160" y="2490569"/>
            <a:ext cx="259228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smtClean="0">
                <a:solidFill>
                  <a:schemeClr val="bg2"/>
                </a:solidFill>
              </a:rPr>
              <a:t>Problema: </a:t>
            </a:r>
            <a:r>
              <a:rPr lang="pt-PT" dirty="0">
                <a:solidFill>
                  <a:schemeClr val="bg1"/>
                </a:solidFill>
              </a:rPr>
              <a:t>As</a:t>
            </a:r>
            <a:r>
              <a:rPr lang="pt-PT" sz="2000" b="1" dirty="0" smtClean="0">
                <a:solidFill>
                  <a:schemeClr val="bg2"/>
                </a:solidFill>
              </a:rPr>
              <a:t> </a:t>
            </a:r>
            <a:r>
              <a:rPr lang="pt-PT" dirty="0" smtClean="0">
                <a:solidFill>
                  <a:schemeClr val="bg1"/>
                </a:solidFill>
              </a:rPr>
              <a:t>setas</a:t>
            </a:r>
          </a:p>
          <a:p>
            <a:endParaRPr lang="pt-PT" dirty="0" smtClean="0">
              <a:solidFill>
                <a:schemeClr val="bg1"/>
              </a:solidFill>
            </a:endParaRPr>
          </a:p>
          <a:p>
            <a:r>
              <a:rPr lang="pt-PT" sz="2000" b="1" dirty="0" smtClean="0">
                <a:solidFill>
                  <a:schemeClr val="bg2"/>
                </a:solidFill>
              </a:rPr>
              <a:t>Heuristica:</a:t>
            </a:r>
            <a:r>
              <a:rPr lang="pt-PT" sz="2000" dirty="0" smtClean="0">
                <a:solidFill>
                  <a:schemeClr val="bg1"/>
                </a:solidFill>
              </a:rPr>
              <a:t>M</a:t>
            </a:r>
            <a:r>
              <a:rPr lang="pt-PT" dirty="0" smtClean="0">
                <a:solidFill>
                  <a:schemeClr val="bg1"/>
                </a:solidFill>
              </a:rPr>
              <a:t>inimizar </a:t>
            </a:r>
            <a:r>
              <a:rPr lang="pt-PT" dirty="0">
                <a:solidFill>
                  <a:schemeClr val="bg1"/>
                </a:solidFill>
              </a:rPr>
              <a:t>a sobrecarga de memória do usuário</a:t>
            </a:r>
          </a:p>
          <a:p>
            <a:endParaRPr lang="pt-PT" dirty="0" smtClean="0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sz="2000" b="1" dirty="0">
                <a:solidFill>
                  <a:schemeClr val="bg2"/>
                </a:solidFill>
              </a:rPr>
              <a:t>Solução: </a:t>
            </a:r>
            <a:r>
              <a:rPr lang="pt-PT" dirty="0" smtClean="0">
                <a:solidFill>
                  <a:schemeClr val="bg1"/>
                </a:solidFill>
              </a:rPr>
              <a:t>Fazer uma </a:t>
            </a:r>
            <a:r>
              <a:rPr lang="pt-PT" dirty="0" smtClean="0">
                <a:solidFill>
                  <a:schemeClr val="bg1"/>
                </a:solidFill>
              </a:rPr>
              <a:t>legenda</a:t>
            </a:r>
            <a:endParaRPr lang="pt-PT" dirty="0">
              <a:solidFill>
                <a:schemeClr val="bg1"/>
              </a:solidFill>
            </a:endParaRPr>
          </a:p>
          <a:p>
            <a:endParaRPr lang="pt-PT" dirty="0" smtClean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-27654"/>
            <a:ext cx="219573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extBox 10"/>
          <p:cNvSpPr txBox="1"/>
          <p:nvPr/>
        </p:nvSpPr>
        <p:spPr>
          <a:xfrm>
            <a:off x="323528" y="534154"/>
            <a:ext cx="165618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1600" dirty="0"/>
              <a:t>Melhorias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Avaliações</a:t>
            </a:r>
          </a:p>
          <a:p>
            <a:pPr marL="0" lvl="1">
              <a:lnSpc>
                <a:spcPct val="200000"/>
              </a:lnSpc>
            </a:pPr>
            <a:r>
              <a:rPr lang="pt-PT" b="1" dirty="0" smtClean="0"/>
              <a:t>1ª </a:t>
            </a:r>
            <a:r>
              <a:rPr lang="pt-PT" b="1" dirty="0"/>
              <a:t>Variante</a:t>
            </a:r>
          </a:p>
          <a:p>
            <a:pPr lvl="1">
              <a:lnSpc>
                <a:spcPct val="200000"/>
              </a:lnSpc>
            </a:pPr>
            <a:r>
              <a:rPr lang="pt-PT" sz="1600" dirty="0" smtClean="0"/>
              <a:t>2 ªVariante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Gráficos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Avaliações do utilizador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Alterações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Socrative</a:t>
            </a:r>
          </a:p>
          <a:p>
            <a:pPr>
              <a:lnSpc>
                <a:spcPct val="200000"/>
              </a:lnSpc>
            </a:pPr>
            <a:endParaRPr lang="pt-PT" sz="1600" dirty="0" smtClean="0"/>
          </a:p>
          <a:p>
            <a:pPr lvl="1">
              <a:lnSpc>
                <a:spcPct val="200000"/>
              </a:lnSpc>
            </a:pPr>
            <a:endParaRPr lang="pt-PT" sz="1600" dirty="0"/>
          </a:p>
        </p:txBody>
      </p:sp>
      <p:sp>
        <p:nvSpPr>
          <p:cNvPr id="12" name="Right Arrow 11"/>
          <p:cNvSpPr/>
          <p:nvPr/>
        </p:nvSpPr>
        <p:spPr>
          <a:xfrm>
            <a:off x="1835696" y="1628799"/>
            <a:ext cx="720080" cy="5040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046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274638"/>
            <a:ext cx="6131024" cy="1143000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0070C0"/>
                </a:solidFill>
              </a:rPr>
              <a:t>Erro </a:t>
            </a:r>
            <a:r>
              <a:rPr lang="pt-PT" dirty="0" smtClean="0">
                <a:solidFill>
                  <a:srgbClr val="0070C0"/>
                </a:solidFill>
              </a:rPr>
              <a:t>3</a:t>
            </a:r>
            <a:endParaRPr lang="pt-PT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412776"/>
            <a:ext cx="2916489" cy="4708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2199986"/>
            <a:ext cx="345638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</a:t>
            </a:r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pt-PT" dirty="0" smtClean="0">
                <a:solidFill>
                  <a:schemeClr val="bg1"/>
                </a:solidFill>
              </a:rPr>
              <a:t>Quando se entra na página Apontamentos devia ter vários botões com os nomes da disciplina e só depois aparecer esta página.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Heuristica : </a:t>
            </a:r>
            <a:r>
              <a:rPr lang="pt-PT" dirty="0">
                <a:solidFill>
                  <a:schemeClr val="bg1"/>
                </a:solidFill>
              </a:rPr>
              <a:t> Minimizar a sobrecarga de memória do usuário</a:t>
            </a:r>
            <a:endParaRPr lang="pt-PT" b="1" dirty="0" smtClean="0">
              <a:solidFill>
                <a:schemeClr val="bg1"/>
              </a:solidFill>
            </a:endParaRPr>
          </a:p>
          <a:p>
            <a:r>
              <a:rPr lang="pt-PT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Solução: </a:t>
            </a:r>
            <a:r>
              <a:rPr lang="pt-PT" dirty="0" smtClean="0">
                <a:solidFill>
                  <a:schemeClr val="bg1"/>
                </a:solidFill>
              </a:rPr>
              <a:t>Criar uma página onde aparece primeiro as disciplinas</a:t>
            </a:r>
            <a:r>
              <a:rPr lang="pt-PT" dirty="0" smtClean="0">
                <a:solidFill>
                  <a:schemeClr val="bg1"/>
                </a:solidFill>
              </a:rPr>
              <a:t>.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endParaRPr lang="pt-PT" dirty="0" smtClean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-27654"/>
            <a:ext cx="219573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extBox 10"/>
          <p:cNvSpPr txBox="1"/>
          <p:nvPr/>
        </p:nvSpPr>
        <p:spPr>
          <a:xfrm>
            <a:off x="323528" y="534154"/>
            <a:ext cx="165618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1600" dirty="0"/>
              <a:t>Melhorias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Avaliações</a:t>
            </a:r>
          </a:p>
          <a:p>
            <a:pPr marL="0" lvl="1">
              <a:lnSpc>
                <a:spcPct val="200000"/>
              </a:lnSpc>
            </a:pPr>
            <a:r>
              <a:rPr lang="pt-PT" b="1" dirty="0"/>
              <a:t>1 </a:t>
            </a:r>
            <a:r>
              <a:rPr lang="pt-PT" b="1" dirty="0" smtClean="0"/>
              <a:t>ªVariante</a:t>
            </a:r>
            <a:endParaRPr lang="pt-PT" b="1" dirty="0"/>
          </a:p>
          <a:p>
            <a:pPr lvl="1">
              <a:lnSpc>
                <a:spcPct val="200000"/>
              </a:lnSpc>
            </a:pPr>
            <a:r>
              <a:rPr lang="pt-PT" sz="1600" dirty="0" smtClean="0"/>
              <a:t>2 ªVariante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Gráficos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Avaliações do utilizador 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Alterações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Socrative</a:t>
            </a:r>
          </a:p>
          <a:p>
            <a:pPr>
              <a:lnSpc>
                <a:spcPct val="200000"/>
              </a:lnSpc>
            </a:pPr>
            <a:endParaRPr lang="pt-PT" sz="1600" dirty="0" smtClean="0"/>
          </a:p>
          <a:p>
            <a:pPr lvl="1">
              <a:lnSpc>
                <a:spcPct val="200000"/>
              </a:lnSpc>
            </a:pPr>
            <a:endParaRPr lang="pt-PT" sz="1600" dirty="0"/>
          </a:p>
        </p:txBody>
      </p:sp>
      <p:sp>
        <p:nvSpPr>
          <p:cNvPr id="12" name="Right Arrow 11"/>
          <p:cNvSpPr/>
          <p:nvPr/>
        </p:nvSpPr>
        <p:spPr>
          <a:xfrm>
            <a:off x="1835696" y="1628799"/>
            <a:ext cx="720080" cy="5040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13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55776" y="260648"/>
            <a:ext cx="644559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Avaliações 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Heurísticas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585" y="2012277"/>
            <a:ext cx="3330575" cy="43799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42540" y="5627856"/>
            <a:ext cx="3643946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E69D0A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2ª vARIANTE</a:t>
            </a:r>
            <a:endParaRPr lang="en-US" sz="4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E69D0A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27654"/>
            <a:ext cx="219573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TextBox 7"/>
          <p:cNvSpPr txBox="1"/>
          <p:nvPr/>
        </p:nvSpPr>
        <p:spPr>
          <a:xfrm>
            <a:off x="323528" y="534154"/>
            <a:ext cx="165618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1400" dirty="0" smtClean="0"/>
              <a:t>Melhorias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Avaliações</a:t>
            </a:r>
          </a:p>
          <a:p>
            <a:pPr lvl="1">
              <a:lnSpc>
                <a:spcPct val="200000"/>
              </a:lnSpc>
            </a:pPr>
            <a:r>
              <a:rPr lang="pt-PT" sz="1600" dirty="0" smtClean="0"/>
              <a:t>1ª Variante</a:t>
            </a:r>
          </a:p>
          <a:p>
            <a:pPr lvl="1">
              <a:lnSpc>
                <a:spcPct val="200000"/>
              </a:lnSpc>
            </a:pPr>
            <a:r>
              <a:rPr lang="pt-PT" sz="1600" b="1" dirty="0" smtClean="0"/>
              <a:t>2ªVariante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Gráficos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Avaliações do utilizador Alterações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Socrative</a:t>
            </a:r>
          </a:p>
          <a:p>
            <a:pPr>
              <a:lnSpc>
                <a:spcPct val="200000"/>
              </a:lnSpc>
            </a:pPr>
            <a:endParaRPr lang="pt-PT" sz="1600" dirty="0" smtClean="0"/>
          </a:p>
          <a:p>
            <a:pPr lvl="1">
              <a:lnSpc>
                <a:spcPct val="200000"/>
              </a:lnSpc>
            </a:pPr>
            <a:endParaRPr lang="pt-PT" sz="1600" dirty="0"/>
          </a:p>
        </p:txBody>
      </p:sp>
      <p:sp>
        <p:nvSpPr>
          <p:cNvPr id="9" name="Right Arrow 8"/>
          <p:cNvSpPr/>
          <p:nvPr/>
        </p:nvSpPr>
        <p:spPr>
          <a:xfrm>
            <a:off x="1958107" y="2098610"/>
            <a:ext cx="720080" cy="5040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527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236" y="274638"/>
            <a:ext cx="6135563" cy="1143000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0070C0"/>
                </a:solidFill>
              </a:rPr>
              <a:t>Erro 1</a:t>
            </a:r>
            <a:endParaRPr lang="pt-PT" dirty="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852405"/>
            <a:ext cx="3172006" cy="4096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96136" y="1988840"/>
            <a:ext cx="30963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smtClean="0">
                <a:solidFill>
                  <a:schemeClr val="bg2"/>
                </a:solidFill>
              </a:rPr>
              <a:t>Problema</a:t>
            </a:r>
            <a:r>
              <a:rPr lang="pt-PT" b="1" dirty="0" smtClean="0">
                <a:solidFill>
                  <a:schemeClr val="bg2"/>
                </a:solidFill>
              </a:rPr>
              <a:t>: </a:t>
            </a:r>
            <a:r>
              <a:rPr lang="pt-PT" dirty="0" smtClean="0">
                <a:solidFill>
                  <a:schemeClr val="bg1"/>
                </a:solidFill>
              </a:rPr>
              <a:t>O menu roda sozinho. </a:t>
            </a:r>
            <a:endParaRPr lang="pt-PT" dirty="0" smtClean="0">
              <a:solidFill>
                <a:schemeClr val="bg1"/>
              </a:solidFill>
            </a:endParaRPr>
          </a:p>
          <a:p>
            <a:endParaRPr lang="pt-PT" dirty="0">
              <a:solidFill>
                <a:schemeClr val="bg2"/>
              </a:solidFill>
            </a:endParaRPr>
          </a:p>
          <a:p>
            <a:r>
              <a:rPr lang="pt-PT" sz="2000" b="1" dirty="0" smtClean="0">
                <a:solidFill>
                  <a:schemeClr val="bg2"/>
                </a:solidFill>
              </a:rPr>
              <a:t>Heurisitica</a:t>
            </a:r>
            <a:r>
              <a:rPr lang="pt-PT" dirty="0">
                <a:solidFill>
                  <a:schemeClr val="bg2"/>
                </a:solidFill>
              </a:rPr>
              <a:t>:  </a:t>
            </a:r>
            <a:r>
              <a:rPr lang="pt-PT" dirty="0" smtClean="0">
                <a:solidFill>
                  <a:schemeClr val="bg1"/>
                </a:solidFill>
              </a:rPr>
              <a:t>Flexibilidade e eficiência de uso.</a:t>
            </a:r>
            <a:endParaRPr lang="pt-PT" dirty="0" smtClean="0">
              <a:solidFill>
                <a:schemeClr val="bg1"/>
              </a:solidFill>
            </a:endParaRPr>
          </a:p>
          <a:p>
            <a:endParaRPr lang="pt-PT" dirty="0">
              <a:solidFill>
                <a:schemeClr val="bg2"/>
              </a:solidFill>
            </a:endParaRPr>
          </a:p>
          <a:p>
            <a:r>
              <a:rPr lang="pt-PT" sz="2000" b="1" dirty="0" smtClean="0">
                <a:solidFill>
                  <a:schemeClr val="bg2"/>
                </a:solidFill>
              </a:rPr>
              <a:t>Solução</a:t>
            </a:r>
            <a:r>
              <a:rPr lang="pt-PT" b="1" dirty="0" smtClean="0">
                <a:solidFill>
                  <a:schemeClr val="bg2"/>
                </a:solidFill>
              </a:rPr>
              <a:t>: </a:t>
            </a:r>
            <a:r>
              <a:rPr lang="pt-PT" dirty="0" smtClean="0">
                <a:solidFill>
                  <a:schemeClr val="bg1"/>
                </a:solidFill>
              </a:rPr>
              <a:t>Fazer com que seja o utilizador a rodar o menu</a:t>
            </a:r>
            <a:r>
              <a:rPr lang="pt-PT" dirty="0" smtClean="0">
                <a:solidFill>
                  <a:schemeClr val="bg2"/>
                </a:solidFill>
              </a:rPr>
              <a:t>.</a:t>
            </a:r>
            <a:endParaRPr lang="pt-PT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27654"/>
            <a:ext cx="219573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TextBox 7"/>
          <p:cNvSpPr txBox="1"/>
          <p:nvPr/>
        </p:nvSpPr>
        <p:spPr>
          <a:xfrm>
            <a:off x="323528" y="534154"/>
            <a:ext cx="165618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b="1" dirty="0" smtClean="0"/>
              <a:t>Melhorias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Avaliações</a:t>
            </a:r>
          </a:p>
          <a:p>
            <a:pPr lvl="1">
              <a:lnSpc>
                <a:spcPct val="200000"/>
              </a:lnSpc>
            </a:pPr>
            <a:r>
              <a:rPr lang="pt-PT" sz="1600" dirty="0" smtClean="0"/>
              <a:t>1ªVariante</a:t>
            </a:r>
          </a:p>
          <a:p>
            <a:pPr lvl="1">
              <a:lnSpc>
                <a:spcPct val="200000"/>
              </a:lnSpc>
            </a:pPr>
            <a:r>
              <a:rPr lang="pt-PT" sz="1600" b="1" dirty="0" smtClean="0"/>
              <a:t>2ªVariante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Gráficos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Avaliações do utilizador Alterações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Socrative</a:t>
            </a:r>
          </a:p>
          <a:p>
            <a:pPr>
              <a:lnSpc>
                <a:spcPct val="200000"/>
              </a:lnSpc>
            </a:pPr>
            <a:endParaRPr lang="pt-PT" sz="1600" dirty="0" smtClean="0"/>
          </a:p>
          <a:p>
            <a:pPr lvl="1">
              <a:lnSpc>
                <a:spcPct val="200000"/>
              </a:lnSpc>
            </a:pPr>
            <a:endParaRPr lang="pt-PT" sz="1600" dirty="0"/>
          </a:p>
        </p:txBody>
      </p:sp>
      <p:sp>
        <p:nvSpPr>
          <p:cNvPr id="9" name="Right Arrow 8"/>
          <p:cNvSpPr/>
          <p:nvPr/>
        </p:nvSpPr>
        <p:spPr>
          <a:xfrm>
            <a:off x="1979712" y="2132856"/>
            <a:ext cx="720080" cy="5040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521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1350</TotalTime>
  <Words>485</Words>
  <Application>Microsoft Office PowerPoint</Application>
  <PresentationFormat>On-screen Show (4:3)</PresentationFormat>
  <Paragraphs>194</Paragraphs>
  <Slides>17</Slides>
  <Notes>3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Apex</vt:lpstr>
      <vt:lpstr>PowerPoint Presentation</vt:lpstr>
      <vt:lpstr>PowerPoint Presentation</vt:lpstr>
      <vt:lpstr>O que melhorou desde a última apresentação</vt:lpstr>
      <vt:lpstr>PowerPoint Presentation</vt:lpstr>
      <vt:lpstr>Erro 1</vt:lpstr>
      <vt:lpstr>Erro 2</vt:lpstr>
      <vt:lpstr>Erro 3</vt:lpstr>
      <vt:lpstr>PowerPoint Presentation</vt:lpstr>
      <vt:lpstr>Erro 1</vt:lpstr>
      <vt:lpstr>Erro 2</vt:lpstr>
      <vt:lpstr>Erro 3 </vt:lpstr>
      <vt:lpstr>Erro 4</vt:lpstr>
      <vt:lpstr>Gráfico da 1ª Variante</vt:lpstr>
      <vt:lpstr>Gráfico da 2ª Variante</vt:lpstr>
      <vt:lpstr>Avaliação</vt:lpstr>
      <vt:lpstr>Alterações</vt:lpstr>
      <vt:lpstr>ic001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Flávia Denise</dc:creator>
  <cp:lastModifiedBy>Flávia Denise</cp:lastModifiedBy>
  <cp:revision>60</cp:revision>
  <dcterms:created xsi:type="dcterms:W3CDTF">2013-11-27T11:40:21Z</dcterms:created>
  <dcterms:modified xsi:type="dcterms:W3CDTF">2013-11-29T13:58:59Z</dcterms:modified>
</cp:coreProperties>
</file>