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1" r:id="rId2"/>
  </p:sldMasterIdLst>
  <p:notesMasterIdLst>
    <p:notesMasterId r:id="rId29"/>
  </p:notesMasterIdLst>
  <p:sldIdLst>
    <p:sldId id="266" r:id="rId3"/>
    <p:sldId id="273" r:id="rId4"/>
    <p:sldId id="276" r:id="rId5"/>
    <p:sldId id="275" r:id="rId6"/>
    <p:sldId id="274" r:id="rId7"/>
    <p:sldId id="281" r:id="rId8"/>
    <p:sldId id="282" r:id="rId9"/>
    <p:sldId id="283" r:id="rId10"/>
    <p:sldId id="284" r:id="rId11"/>
    <p:sldId id="267" r:id="rId12"/>
    <p:sldId id="272" r:id="rId13"/>
    <p:sldId id="286" r:id="rId14"/>
    <p:sldId id="287" r:id="rId15"/>
    <p:sldId id="285" r:id="rId16"/>
    <p:sldId id="288" r:id="rId17"/>
    <p:sldId id="261" r:id="rId18"/>
    <p:sldId id="269" r:id="rId19"/>
    <p:sldId id="262" r:id="rId20"/>
    <p:sldId id="268" r:id="rId21"/>
    <p:sldId id="270" r:id="rId22"/>
    <p:sldId id="289" r:id="rId23"/>
    <p:sldId id="271"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86433"/>
  </p:normalViewPr>
  <p:slideViewPr>
    <p:cSldViewPr snapToGrid="0">
      <p:cViewPr varScale="1">
        <p:scale>
          <a:sx n="71" d="100"/>
          <a:sy n="71" d="100"/>
        </p:scale>
        <p:origin x="-209"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E5AB5-D5FD-0845-9CB2-99DF1E920971}" type="datetimeFigureOut">
              <a:rPr lang="en-US" smtClean="0"/>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11F9F-4161-854B-AB4C-7AC012B37293}" type="slidenum">
              <a:rPr lang="en-US" smtClean="0"/>
              <a:t>‹#›</a:t>
            </a:fld>
            <a:endParaRPr lang="en-US"/>
          </a:p>
        </p:txBody>
      </p:sp>
    </p:spTree>
    <p:extLst>
      <p:ext uri="{BB962C8B-B14F-4D97-AF65-F5344CB8AC3E}">
        <p14:creationId xmlns:p14="http://schemas.microsoft.com/office/powerpoint/2010/main" val="140502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4</a:t>
            </a:fld>
            <a:endParaRPr lang="en-US"/>
          </a:p>
        </p:txBody>
      </p:sp>
    </p:spTree>
    <p:extLst>
      <p:ext uri="{BB962C8B-B14F-4D97-AF65-F5344CB8AC3E}">
        <p14:creationId xmlns:p14="http://schemas.microsoft.com/office/powerpoint/2010/main" val="24650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5</a:t>
            </a:fld>
            <a:endParaRPr lang="en-US"/>
          </a:p>
        </p:txBody>
      </p:sp>
    </p:spTree>
    <p:extLst>
      <p:ext uri="{BB962C8B-B14F-4D97-AF65-F5344CB8AC3E}">
        <p14:creationId xmlns:p14="http://schemas.microsoft.com/office/powerpoint/2010/main" val="255063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19</a:t>
            </a:fld>
            <a:endParaRPr lang="en-US"/>
          </a:p>
        </p:txBody>
      </p:sp>
    </p:spTree>
    <p:extLst>
      <p:ext uri="{BB962C8B-B14F-4D97-AF65-F5344CB8AC3E}">
        <p14:creationId xmlns:p14="http://schemas.microsoft.com/office/powerpoint/2010/main" val="365622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11F9F-4161-854B-AB4C-7AC012B37293}" type="slidenum">
              <a:rPr lang="en-US" smtClean="0"/>
              <a:t>25</a:t>
            </a:fld>
            <a:endParaRPr lang="en-US"/>
          </a:p>
        </p:txBody>
      </p:sp>
    </p:spTree>
    <p:extLst>
      <p:ext uri="{BB962C8B-B14F-4D97-AF65-F5344CB8AC3E}">
        <p14:creationId xmlns:p14="http://schemas.microsoft.com/office/powerpoint/2010/main" val="24689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a:spLocks noGrp="1"/>
          </p:cNvSpPr>
          <p:nvPr>
            <p:ph type="title"/>
          </p:nvPr>
        </p:nvSpPr>
        <p:spPr>
          <a:xfrm>
            <a:off x="2136972" y="4136088"/>
            <a:ext cx="9436890" cy="1362075"/>
          </a:xfrm>
          <a:prstGeom prst="rect">
            <a:avLst/>
          </a:prstGeom>
          <a:ln>
            <a:noFill/>
          </a:ln>
        </p:spPr>
        <p:txBody>
          <a:bodyPr anchor="t"/>
          <a:lstStyle>
            <a:lvl1pPr algn="l">
              <a:defRPr sz="3600" b="1" cap="all">
                <a:solidFill>
                  <a:schemeClr val="bg1"/>
                </a:solidFill>
                <a:latin typeface="+mn-lt"/>
              </a:defRPr>
            </a:lvl1pPr>
          </a:lstStyle>
          <a:p>
            <a:r>
              <a:rPr lang="en-US"/>
              <a:t>Click to edit Master title style</a:t>
            </a:r>
            <a:endParaRPr lang="en-US" dirty="0"/>
          </a:p>
        </p:txBody>
      </p:sp>
      <p:sp>
        <p:nvSpPr>
          <p:cNvPr id="4" name="TextBox 3"/>
          <p:cNvSpPr txBox="1"/>
          <p:nvPr userDrawn="1"/>
        </p:nvSpPr>
        <p:spPr>
          <a:xfrm>
            <a:off x="2226168" y="2321768"/>
            <a:ext cx="1812432" cy="1395767"/>
          </a:xfrm>
          <a:prstGeom prst="rect">
            <a:avLst/>
          </a:prstGeom>
          <a:noFill/>
        </p:spPr>
        <p:txBody>
          <a:bodyPr wrap="square" rtlCol="0">
            <a:spAutoFit/>
          </a:bodyPr>
          <a:lstStyle/>
          <a:p>
            <a:pPr algn="l">
              <a:lnSpc>
                <a:spcPct val="130000"/>
              </a:lnSpc>
            </a:pPr>
            <a:r>
              <a:rPr lang="en-US" sz="2200" dirty="0">
                <a:solidFill>
                  <a:srgbClr val="FFFFFF"/>
                </a:solidFill>
              </a:rPr>
              <a:t>INNOVATION</a:t>
            </a:r>
            <a:r>
              <a:rPr lang="en-US" sz="2200" baseline="0" dirty="0">
                <a:solidFill>
                  <a:srgbClr val="FFFFFF"/>
                </a:solidFill>
              </a:rPr>
              <a:t> </a:t>
            </a:r>
            <a:r>
              <a:rPr lang="en-US" sz="2200" dirty="0">
                <a:solidFill>
                  <a:srgbClr val="FFFFFF"/>
                </a:solidFill>
              </a:rPr>
              <a:t>IN</a:t>
            </a:r>
            <a:r>
              <a:rPr lang="en-US" sz="2200" baseline="0" dirty="0">
                <a:solidFill>
                  <a:srgbClr val="FFFFFF"/>
                </a:solidFill>
              </a:rPr>
              <a:t> </a:t>
            </a:r>
            <a:r>
              <a:rPr lang="en-US" sz="2200" dirty="0">
                <a:solidFill>
                  <a:srgbClr val="FFFFFF"/>
                </a:solidFill>
              </a:rPr>
              <a:t>SPACE</a:t>
            </a:r>
            <a:r>
              <a:rPr lang="en-US" sz="2200" baseline="0" dirty="0">
                <a:solidFill>
                  <a:srgbClr val="FFFFFF"/>
                </a:solidFill>
              </a:rPr>
              <a:t> </a:t>
            </a:r>
          </a:p>
          <a:p>
            <a:pPr algn="l">
              <a:lnSpc>
                <a:spcPct val="130000"/>
              </a:lnSpc>
            </a:pPr>
            <a:r>
              <a:rPr lang="en-US" sz="2200" dirty="0">
                <a:solidFill>
                  <a:srgbClr val="FFFFFF"/>
                </a:solidFill>
              </a:rPr>
              <a:t>AND DEFENCE</a:t>
            </a:r>
          </a:p>
        </p:txBody>
      </p:sp>
    </p:spTree>
    <p:extLst>
      <p:ext uri="{BB962C8B-B14F-4D97-AF65-F5344CB8AC3E}">
        <p14:creationId xmlns:p14="http://schemas.microsoft.com/office/powerpoint/2010/main" val="270787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9" name="Rectangle 8"/>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336584" y="487352"/>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775267" y="1395597"/>
            <a:ext cx="10578533" cy="23076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2" name="Picture 11"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5"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41462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userDrawn="1"/>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p:cNvSpPr/>
          <p:nvPr userDrawn="1"/>
        </p:nvSpPr>
        <p:spPr>
          <a:xfrm>
            <a:off x="11690350" y="635000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6" name="Picture 15"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7" name="Title 1"/>
          <p:cNvSpPr>
            <a:spLocks noGrp="1"/>
          </p:cNvSpPr>
          <p:nvPr>
            <p:ph type="title"/>
          </p:nvPr>
        </p:nvSpPr>
        <p:spPr>
          <a:xfrm>
            <a:off x="1124516" y="441970"/>
            <a:ext cx="10017215" cy="716260"/>
          </a:xfrm>
          <a:prstGeom prst="rect">
            <a:avLst/>
          </a:prstGeom>
        </p:spPr>
        <p:txBody>
          <a:bodyPr/>
          <a:lstStyle>
            <a:lvl1pPr algn="l">
              <a:defRPr sz="3600" b="1">
                <a:solidFill>
                  <a:schemeClr val="tx1"/>
                </a:solidFill>
              </a:defRPr>
            </a:lvl1pPr>
          </a:lstStyle>
          <a:p>
            <a:r>
              <a:rPr lang="en-US" dirty="0"/>
              <a:t>Click to edit Master title style</a:t>
            </a:r>
          </a:p>
        </p:txBody>
      </p:sp>
      <p:sp>
        <p:nvSpPr>
          <p:cNvPr id="20" name="Content Placeholder 3"/>
          <p:cNvSpPr>
            <a:spLocks noGrp="1"/>
          </p:cNvSpPr>
          <p:nvPr>
            <p:ph sz="half" idx="13"/>
          </p:nvPr>
        </p:nvSpPr>
        <p:spPr>
          <a:xfrm>
            <a:off x="673826" y="1419499"/>
            <a:ext cx="5181600" cy="4351338"/>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134190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368902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p:spPr>
        <p:txBody>
          <a:bodyPr anchor="t"/>
          <a:lstStyle>
            <a:lvl1pPr algn="l">
              <a:defRPr sz="3600" b="1" cap="all"/>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8" name="Rectangle 7"/>
          <p:cNvSpPr/>
          <p:nvPr userDrawn="1"/>
        </p:nvSpPr>
        <p:spPr>
          <a:xfrm>
            <a:off x="0"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userDrawn="1"/>
        </p:nvSpPr>
        <p:spPr>
          <a:xfrm>
            <a:off x="11693893"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ectangle 9"/>
          <p:cNvSpPr/>
          <p:nvPr userDrawn="1"/>
        </p:nvSpPr>
        <p:spPr>
          <a:xfrm>
            <a:off x="0"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userDrawn="1"/>
        </p:nvSpPr>
        <p:spPr>
          <a:xfrm>
            <a:off x="502072"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 name="Picture 1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71229"/>
            <a:ext cx="1024172" cy="301861"/>
          </a:xfrm>
          <a:prstGeom prst="rect">
            <a:avLst/>
          </a:prstGeom>
        </p:spPr>
      </p:pic>
      <p:sp>
        <p:nvSpPr>
          <p:cNvPr id="15" name="Slide Number Placeholder 5"/>
          <p:cNvSpPr txBox="1">
            <a:spLocks/>
          </p:cNvSpPr>
          <p:nvPr userDrawn="1"/>
        </p:nvSpPr>
        <p:spPr>
          <a:xfrm>
            <a:off x="11698656" y="6430191"/>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6990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Footer Placeholder 2"/>
          <p:cNvSpPr>
            <a:spLocks noGrp="1"/>
          </p:cNvSpPr>
          <p:nvPr>
            <p:ph type="ftr" sz="quarter" idx="10"/>
          </p:nvPr>
        </p:nvSpPr>
        <p:spPr>
          <a:xfrm>
            <a:off x="1840430" y="6404490"/>
            <a:ext cx="8183462"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a:ea typeface="+mn-ea"/>
                <a:cs typeface="+mn-cs"/>
              </a:rPr>
              <a:t>Use, duplication or disclosure of this document or any of the information or images contained herein is subject to the restrictions on the title page of this document. COPYRIGHT ©2018 Maxar Technologies  </a:t>
            </a:r>
            <a:endParaRPr kumimoji="0" lang="en-US" sz="7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Slide Number Placeholder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itle 1"/>
          <p:cNvSpPr>
            <a:spLocks noGrp="1"/>
          </p:cNvSpPr>
          <p:nvPr>
            <p:ph type="title"/>
          </p:nvPr>
        </p:nvSpPr>
        <p:spPr>
          <a:xfrm>
            <a:off x="722710" y="2057760"/>
            <a:ext cx="7772400" cy="1362075"/>
          </a:xfrm>
          <a:prstGeom prst="rect">
            <a:avLst/>
          </a:prstGeom>
          <a:ln>
            <a:noFill/>
          </a:ln>
        </p:spPr>
        <p:txBody>
          <a:bodyPr anchor="t"/>
          <a:lstStyle>
            <a:lvl1pPr algn="l">
              <a:defRPr sz="3600" b="1" cap="all">
                <a:solidFill>
                  <a:schemeClr val="bg1"/>
                </a:solidFill>
              </a:defRPr>
            </a:lvl1pPr>
          </a:lstStyle>
          <a:p>
            <a:r>
              <a:rPr lang="en-CA" dirty="0"/>
              <a:t>Click to edit Master title style</a:t>
            </a:r>
            <a:endParaRPr lang="en-US" dirty="0"/>
          </a:p>
        </p:txBody>
      </p:sp>
      <p:sp>
        <p:nvSpPr>
          <p:cNvPr id="7" name="Text Placeholder 2"/>
          <p:cNvSpPr>
            <a:spLocks noGrp="1"/>
          </p:cNvSpPr>
          <p:nvPr>
            <p:ph type="body" idx="1"/>
          </p:nvPr>
        </p:nvSpPr>
        <p:spPr>
          <a:xfrm>
            <a:off x="722710" y="2906713"/>
            <a:ext cx="7772400" cy="1500187"/>
          </a:xfrm>
          <a:prstGeom prst="rect">
            <a:avLst/>
          </a:prstGeom>
          <a:ln>
            <a:noFill/>
          </a:ln>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cxnSp>
        <p:nvCxnSpPr>
          <p:cNvPr id="16" name="Straight Connector 15"/>
          <p:cNvCxnSpPr/>
          <p:nvPr userDrawn="1"/>
        </p:nvCxnSpPr>
        <p:spPr>
          <a:xfrm>
            <a:off x="0" y="6400800"/>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0" y="6356351"/>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userDrawn="1"/>
        </p:nvSpPr>
        <p:spPr>
          <a:xfrm>
            <a:off x="11693893" y="6356351"/>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Rectangle 20"/>
          <p:cNvSpPr/>
          <p:nvPr userDrawn="1"/>
        </p:nvSpPr>
        <p:spPr>
          <a:xfrm>
            <a:off x="13062" y="0"/>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3" name="Picture 22" descr="MDA_Logo_Whit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21658" y="6451692"/>
            <a:ext cx="1024172" cy="301861"/>
          </a:xfrm>
          <a:prstGeom prst="rect">
            <a:avLst/>
          </a:prstGeom>
        </p:spPr>
      </p:pic>
      <p:sp>
        <p:nvSpPr>
          <p:cNvPr id="25" name="Slide Number Placeholder 5"/>
          <p:cNvSpPr txBox="1">
            <a:spLocks/>
          </p:cNvSpPr>
          <p:nvPr userDrawn="1"/>
        </p:nvSpPr>
        <p:spPr>
          <a:xfrm>
            <a:off x="11698656" y="6430192"/>
            <a:ext cx="496887" cy="365125"/>
          </a:xfrm>
          <a:prstGeom prst="rect">
            <a:avLst/>
          </a:prstGeom>
        </p:spPr>
        <p:txBody>
          <a:bodyP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6" name="Straight Connector 25"/>
          <p:cNvCxnSpPr/>
          <p:nvPr userDrawn="1"/>
        </p:nvCxnSpPr>
        <p:spPr>
          <a:xfrm>
            <a:off x="0" y="6351955"/>
            <a:ext cx="12195543" cy="3691"/>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7" name="Footer Placeholder 4"/>
          <p:cNvSpPr txBox="1">
            <a:spLocks/>
          </p:cNvSpPr>
          <p:nvPr userDrawn="1"/>
        </p:nvSpPr>
        <p:spPr>
          <a:xfrm>
            <a:off x="1474573" y="6404490"/>
            <a:ext cx="8915176" cy="365125"/>
          </a:xfrm>
          <a:prstGeom prst="rect">
            <a:avLst/>
          </a:prstGeom>
        </p:spPr>
        <p:txBody>
          <a:bodyPr anchor="b" anchorCtr="0"/>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088217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mining_16x9.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12192000" cy="4242062"/>
          </a:xfrm>
          <a:prstGeom prst="rect">
            <a:avLst/>
          </a:prstGeom>
        </p:spPr>
      </p:pic>
      <p:sp>
        <p:nvSpPr>
          <p:cNvPr id="35" name="Rectangle 34"/>
          <p:cNvSpPr/>
          <p:nvPr/>
        </p:nvSpPr>
        <p:spPr>
          <a:xfrm>
            <a:off x="0" y="4127722"/>
            <a:ext cx="12192000" cy="2730278"/>
          </a:xfrm>
          <a:prstGeom prst="rect">
            <a:avLst/>
          </a:prstGeom>
          <a:solidFill>
            <a:srgbClr val="0A286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513617" y="4127721"/>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0" y="1"/>
            <a:ext cx="2052784" cy="2052784"/>
          </a:xfrm>
          <a:prstGeom prst="rect">
            <a:avLst/>
          </a:prstGeom>
          <a:solidFill>
            <a:schemeClr val="bg1">
              <a:lumMod val="75000"/>
              <a:alpha val="3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2052784" y="2075283"/>
            <a:ext cx="2052439" cy="2052439"/>
          </a:xfrm>
          <a:prstGeom prst="rect">
            <a:avLst/>
          </a:prstGeom>
          <a:solidFill>
            <a:schemeClr val="bg1">
              <a:lumMod val="75000"/>
              <a:alpha val="2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MDA_Logo_White_RGB_Endorsement.png"/>
          <p:cNvPicPr>
            <a:picLocks noChangeAspect="1"/>
          </p:cNvPicPr>
          <p:nvPr/>
        </p:nvPicPr>
        <p:blipFill rotWithShape="1">
          <a:blip r:embed="rId4" cstate="print">
            <a:extLst>
              <a:ext uri="{28A0092B-C50C-407E-A947-70E740481C1C}">
                <a14:useLocalDpi xmlns:a14="http://schemas.microsoft.com/office/drawing/2010/main" val="0"/>
              </a:ext>
            </a:extLst>
          </a:blip>
          <a:srcRect b="37624"/>
          <a:stretch/>
        </p:blipFill>
        <p:spPr>
          <a:xfrm>
            <a:off x="345092" y="580498"/>
            <a:ext cx="1426948" cy="457470"/>
          </a:xfrm>
          <a:prstGeom prst="rect">
            <a:avLst/>
          </a:prstGeom>
        </p:spPr>
      </p:pic>
      <p:sp>
        <p:nvSpPr>
          <p:cNvPr id="42" name="Rectangle 41"/>
          <p:cNvSpPr/>
          <p:nvPr/>
        </p:nvSpPr>
        <p:spPr>
          <a:xfrm>
            <a:off x="11652833" y="6318833"/>
            <a:ext cx="539167" cy="539167"/>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72157" y="1425897"/>
            <a:ext cx="2052439" cy="2052439"/>
          </a:xfrm>
          <a:prstGeom prst="rect">
            <a:avLst/>
          </a:prstGeom>
          <a:solidFill>
            <a:schemeClr val="bg1">
              <a:lumMod val="75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ooter Placeholder 4"/>
          <p:cNvSpPr txBox="1">
            <a:spLocks/>
          </p:cNvSpPr>
          <p:nvPr userDrawn="1"/>
        </p:nvSpPr>
        <p:spPr>
          <a:xfrm>
            <a:off x="551935" y="6356350"/>
            <a:ext cx="11064052" cy="365125"/>
          </a:xfrm>
          <a:prstGeom prst="rect">
            <a:avLst/>
          </a:prstGeom>
        </p:spPr>
        <p:txBody>
          <a:bodyPr vert="horz" lIns="91440" tIns="45720" rIns="91440" bIns="45720" rtlCol="0" anchor="ctr"/>
          <a:lstStyle>
            <a:defPPr>
              <a:defRPr lang="en-US"/>
            </a:defPPr>
            <a:lvl1pPr marL="0" algn="ctr" defTabSz="914400" rtl="0" eaLnBrk="1" latinLnBrk="0" hangingPunct="1">
              <a:defRPr sz="700"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rPr>
              <a:t>RESTRICTION ON USE, PUBLICATION OR DISCLOSURE OF PROPRIETARY INFORMATION AND IMAGES</a:t>
            </a:r>
          </a:p>
          <a:p>
            <a:pPr algn="ctr"/>
            <a:r>
              <a:rPr lang="en-US" sz="600" dirty="0">
                <a:solidFill>
                  <a:schemeClr val="bg1"/>
                </a:solidFill>
              </a:rPr>
              <a:t>This document contains information proprietary to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to its subsidiaries, affiliates or to a third party to whom MDA  may have a legal obligation to protect such information from unauthorized disclosure, transfer, export, use, reproduction or duplication. Any disclosure, transfer, export, use, reproduction or duplication of this document, or of any of the information or images contained </a:t>
            </a:r>
            <a:r>
              <a:rPr lang="en-US" sz="600" baseline="0" dirty="0">
                <a:solidFill>
                  <a:schemeClr val="bg1"/>
                </a:solidFill>
              </a:rPr>
              <a:t> </a:t>
            </a:r>
            <a:r>
              <a:rPr lang="en-US" sz="600" dirty="0">
                <a:solidFill>
                  <a:schemeClr val="bg1"/>
                </a:solidFill>
              </a:rPr>
              <a:t>herein, other than for the specific purpose for which it was disclosed is expressly prohibited, except as  MDA or such appropriate third party may expressly agree to in writing. </a:t>
            </a:r>
            <a:r>
              <a:rPr lang="en-US" sz="600" baseline="0" dirty="0">
                <a:solidFill>
                  <a:schemeClr val="bg1"/>
                </a:solidFill>
              </a:rPr>
              <a:t> C</a:t>
            </a:r>
            <a:r>
              <a:rPr lang="en-US" sz="600" dirty="0">
                <a:solidFill>
                  <a:schemeClr val="bg1"/>
                </a:solidFill>
              </a:rPr>
              <a:t>OPYRIGHT © 2020 </a:t>
            </a:r>
            <a:r>
              <a:rPr lang="en-CA" sz="600" dirty="0">
                <a:solidFill>
                  <a:schemeClr val="bg1"/>
                </a:solidFill>
              </a:rPr>
              <a:t>MacDonald, </a:t>
            </a:r>
            <a:r>
              <a:rPr lang="en-CA" sz="600" dirty="0" err="1">
                <a:solidFill>
                  <a:schemeClr val="bg1"/>
                </a:solidFill>
              </a:rPr>
              <a:t>Dettwiler</a:t>
            </a:r>
            <a:r>
              <a:rPr lang="en-CA" sz="600" dirty="0">
                <a:solidFill>
                  <a:schemeClr val="bg1"/>
                </a:solidFill>
              </a:rPr>
              <a:t> and Associates Inc. (MDA)</a:t>
            </a:r>
            <a:r>
              <a:rPr lang="en-US" sz="600" dirty="0">
                <a:solidFill>
                  <a:schemeClr val="bg1"/>
                </a:solidFill>
              </a:rPr>
              <a:t>, subject to General Acknowledgements for the third parties whose images have been used in permissible forms. All rights reserved.</a:t>
            </a:r>
          </a:p>
        </p:txBody>
      </p:sp>
    </p:spTree>
    <p:extLst>
      <p:ext uri="{BB962C8B-B14F-4D97-AF65-F5344CB8AC3E}">
        <p14:creationId xmlns:p14="http://schemas.microsoft.com/office/powerpoint/2010/main" val="2902984298"/>
      </p:ext>
    </p:extLst>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543" y="6356350"/>
            <a:ext cx="12195543" cy="50164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1690350" y="6356350"/>
            <a:ext cx="501650" cy="5016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ectangle 10"/>
          <p:cNvSpPr/>
          <p:nvPr/>
        </p:nvSpPr>
        <p:spPr>
          <a:xfrm>
            <a:off x="-3543" y="-1"/>
            <a:ext cx="930399" cy="930399"/>
          </a:xfrm>
          <a:prstGeom prst="rect">
            <a:avLst/>
          </a:prstGeom>
          <a:solidFill>
            <a:srgbClr val="0A28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p:cNvSpPr/>
          <p:nvPr/>
        </p:nvSpPr>
        <p:spPr>
          <a:xfrm>
            <a:off x="498529" y="509504"/>
            <a:ext cx="539041" cy="53904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 name="Picture 13" descr="MDA_Logo_White_RG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8115" y="6471229"/>
            <a:ext cx="1024172" cy="301861"/>
          </a:xfrm>
          <a:prstGeom prst="rect">
            <a:avLst/>
          </a:prstGeom>
        </p:spPr>
      </p:pic>
      <p:sp>
        <p:nvSpPr>
          <p:cNvPr id="16" name="Slide Number Placeholder 5"/>
          <p:cNvSpPr>
            <a:spLocks noGrp="1"/>
          </p:cNvSpPr>
          <p:nvPr>
            <p:ph type="sldNum" sz="quarter" idx="4"/>
          </p:nvPr>
        </p:nvSpPr>
        <p:spPr>
          <a:xfrm>
            <a:off x="11695113" y="6430191"/>
            <a:ext cx="496887" cy="365125"/>
          </a:xfrm>
          <a:prstGeom prst="rect">
            <a:avLst/>
          </a:prstGeom>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4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spTree>
    <p:extLst>
      <p:ext uri="{BB962C8B-B14F-4D97-AF65-F5344CB8AC3E}">
        <p14:creationId xmlns:p14="http://schemas.microsoft.com/office/powerpoint/2010/main" val="27401146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i="1" dirty="0">
                <a:latin typeface="+mj-lt"/>
                <a:ea typeface="Baskerville" panose="02020502070401020303" pitchFamily="18" charset="0"/>
                <a:cs typeface="Big Caslon Medium" panose="02000603090000020003" pitchFamily="2" charset="-79"/>
              </a:rPr>
              <a:t>Image Captioning of Earth Observation Imagery</a:t>
            </a:r>
            <a:br>
              <a:rPr lang="en" dirty="0">
                <a:latin typeface="+mj-lt"/>
                <a:ea typeface="Baskerville" panose="02020502070401020303" pitchFamily="18" charset="0"/>
                <a:cs typeface="Big Caslon Medium" panose="02000603090000020003" pitchFamily="2" charset="-79"/>
              </a:rPr>
            </a:br>
            <a:br>
              <a:rPr lang="en" sz="3200" dirty="0">
                <a:latin typeface="+mj-lt"/>
                <a:ea typeface="Baskerville" panose="02020502070401020303" pitchFamily="18" charset="0"/>
                <a:cs typeface="Big Caslon Medium" panose="02000603090000020003" pitchFamily="2" charset="-79"/>
              </a:rPr>
            </a:br>
            <a:r>
              <a:rPr lang="en-CA" sz="2400" dirty="0">
                <a:latin typeface="+mj-lt"/>
                <a:ea typeface="Baskerville" panose="02020502070401020303" pitchFamily="18" charset="0"/>
                <a:cs typeface="Big Caslon Medium" panose="02000603090000020003" pitchFamily="2" charset="-79"/>
              </a:rPr>
              <a:t>MDS-MDA Joint Capstone Project</a:t>
            </a:r>
            <a:br>
              <a:rPr lang="en-CA" dirty="0"/>
            </a:br>
            <a:endParaRPr lang="en-US" dirty="0">
              <a:latin typeface="+mj-lt"/>
              <a:cs typeface="Al Nile" pitchFamily="2" charset="-78"/>
            </a:endParaRPr>
          </a:p>
        </p:txBody>
      </p:sp>
      <p:sp>
        <p:nvSpPr>
          <p:cNvPr id="4" name="TextBox 3">
            <a:extLst>
              <a:ext uri="{FF2B5EF4-FFF2-40B4-BE49-F238E27FC236}">
                <a16:creationId xmlns:a16="http://schemas.microsoft.com/office/drawing/2014/main" id="{AAC9736E-FD81-E849-8263-0A1B02CC59B1}"/>
              </a:ext>
            </a:extLst>
          </p:cNvPr>
          <p:cNvSpPr txBox="1"/>
          <p:nvPr/>
        </p:nvSpPr>
        <p:spPr>
          <a:xfrm>
            <a:off x="2196578" y="5498163"/>
            <a:ext cx="4870564" cy="646331"/>
          </a:xfrm>
          <a:prstGeom prst="rect">
            <a:avLst/>
          </a:prstGeom>
          <a:noFill/>
        </p:spPr>
        <p:txBody>
          <a:bodyPr wrap="none" rtlCol="0">
            <a:spAutoFit/>
          </a:bodyPr>
          <a:lstStyle/>
          <a:p>
            <a:r>
              <a:rPr lang="en-CA" dirty="0">
                <a:solidFill>
                  <a:schemeClr val="bg1"/>
                </a:solidFill>
                <a:latin typeface="Baskerville" panose="02020502070401020303" pitchFamily="18" charset="0"/>
                <a:ea typeface="Baskerville" panose="02020502070401020303" pitchFamily="18" charset="0"/>
              </a:rPr>
              <a:t>Dora Qian, Fanli Zhou, James Huang, Mike Chen</a:t>
            </a:r>
          </a:p>
          <a:p>
            <a:endParaRPr lang="en-US" dirty="0"/>
          </a:p>
        </p:txBody>
      </p:sp>
    </p:spTree>
    <p:extLst>
      <p:ext uri="{BB962C8B-B14F-4D97-AF65-F5344CB8AC3E}">
        <p14:creationId xmlns:p14="http://schemas.microsoft.com/office/powerpoint/2010/main" val="200570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FC9C6-AFC1-8C40-B9EF-0514AFC2185A}"/>
              </a:ext>
            </a:extLst>
          </p:cNvPr>
          <p:cNvSpPr>
            <a:spLocks noGrp="1"/>
          </p:cNvSpPr>
          <p:nvPr>
            <p:ph type="title"/>
          </p:nvPr>
        </p:nvSpPr>
        <p:spPr>
          <a:xfrm>
            <a:off x="1087392" y="242678"/>
            <a:ext cx="10017215" cy="716260"/>
          </a:xfrm>
        </p:spPr>
        <p:txBody>
          <a:bodyPr/>
          <a:lstStyle/>
          <a:p>
            <a:r>
              <a:rPr lang="en-CA" dirty="0"/>
              <a:t>Data Science Techniques</a:t>
            </a:r>
            <a:r>
              <a:rPr lang="en-US" dirty="0"/>
              <a:t>: Evaluation Metrics</a:t>
            </a:r>
          </a:p>
        </p:txBody>
      </p:sp>
      <p:sp>
        <p:nvSpPr>
          <p:cNvPr id="4" name="Content Placeholder 3">
            <a:extLst>
              <a:ext uri="{FF2B5EF4-FFF2-40B4-BE49-F238E27FC236}">
                <a16:creationId xmlns:a16="http://schemas.microsoft.com/office/drawing/2014/main" id="{6E8D4644-885D-E047-A58E-C9F4819C407C}"/>
              </a:ext>
            </a:extLst>
          </p:cNvPr>
          <p:cNvSpPr>
            <a:spLocks noGrp="1"/>
          </p:cNvSpPr>
          <p:nvPr>
            <p:ph sz="half" idx="13"/>
          </p:nvPr>
        </p:nvSpPr>
        <p:spPr>
          <a:xfrm>
            <a:off x="1087392" y="1372607"/>
            <a:ext cx="10227537" cy="4351338"/>
          </a:xfrm>
        </p:spPr>
        <p:txBody>
          <a:bodyPr/>
          <a:lstStyle/>
          <a:p>
            <a:r>
              <a:rPr lang="en-US" sz="2600" dirty="0"/>
              <a:t>Total 9 evaluation metrics</a:t>
            </a:r>
          </a:p>
          <a:p>
            <a:r>
              <a:rPr lang="en-US" sz="2600" dirty="0"/>
              <a:t>N-gram based metrics</a:t>
            </a:r>
          </a:p>
          <a:p>
            <a:pPr lvl="1">
              <a:buFont typeface="Arial" panose="020B0604020202020204" pitchFamily="34" charset="0"/>
              <a:buChar char="•"/>
            </a:pPr>
            <a:r>
              <a:rPr lang="en-US" sz="2600" dirty="0"/>
              <a:t>Bleu 1-4</a:t>
            </a:r>
          </a:p>
          <a:p>
            <a:pPr lvl="1">
              <a:buFont typeface="Arial" panose="020B0604020202020204" pitchFamily="34" charset="0"/>
              <a:buChar char="•"/>
            </a:pPr>
            <a:r>
              <a:rPr lang="en-US" sz="2600" dirty="0"/>
              <a:t>Rouge L</a:t>
            </a:r>
          </a:p>
          <a:p>
            <a:pPr lvl="1">
              <a:buFont typeface="Arial" panose="020B0604020202020204" pitchFamily="34" charset="0"/>
              <a:buChar char="•"/>
            </a:pPr>
            <a:r>
              <a:rPr lang="en-US" sz="2600" dirty="0" err="1"/>
              <a:t>Meteror</a:t>
            </a:r>
            <a:endParaRPr lang="en-US" sz="2600" dirty="0"/>
          </a:p>
          <a:p>
            <a:pPr lvl="1">
              <a:buFont typeface="Arial" panose="020B0604020202020204" pitchFamily="34" charset="0"/>
              <a:buChar char="•"/>
            </a:pPr>
            <a:r>
              <a:rPr lang="en-US" sz="2600" dirty="0" err="1"/>
              <a:t>CIDEr</a:t>
            </a:r>
            <a:endParaRPr lang="en-US" sz="2600" dirty="0"/>
          </a:p>
          <a:p>
            <a:pPr lvl="1">
              <a:buFont typeface="Arial" panose="020B0604020202020204" pitchFamily="34" charset="0"/>
              <a:buChar char="•"/>
            </a:pPr>
            <a:r>
              <a:rPr lang="en-US" sz="2600" dirty="0"/>
              <a:t>Commonly used in the community and research papers</a:t>
            </a:r>
          </a:p>
          <a:p>
            <a:pPr marL="0" indent="0">
              <a:buNone/>
            </a:pPr>
            <a:endParaRPr lang="en-US" sz="2600" dirty="0"/>
          </a:p>
        </p:txBody>
      </p:sp>
      <p:sp>
        <p:nvSpPr>
          <p:cNvPr id="5" name="Footer Placeholder 4">
            <a:extLst>
              <a:ext uri="{FF2B5EF4-FFF2-40B4-BE49-F238E27FC236}">
                <a16:creationId xmlns:a16="http://schemas.microsoft.com/office/drawing/2014/main" id="{132D22B5-1708-BF45-994B-6370B8109D37}"/>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427661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0A15B5-E576-B747-B007-A72F3777A4B5}"/>
              </a:ext>
            </a:extLst>
          </p:cNvPr>
          <p:cNvSpPr>
            <a:spLocks noGrp="1"/>
          </p:cNvSpPr>
          <p:nvPr>
            <p:ph type="title"/>
          </p:nvPr>
        </p:nvSpPr>
        <p:spPr>
          <a:xfrm>
            <a:off x="1112066" y="253978"/>
            <a:ext cx="10017215" cy="716260"/>
          </a:xfrm>
        </p:spPr>
        <p:txBody>
          <a:bodyPr/>
          <a:lstStyle/>
          <a:p>
            <a:r>
              <a:rPr lang="en-CA" dirty="0"/>
              <a:t>Data Science Techniques</a:t>
            </a:r>
            <a:r>
              <a:rPr lang="en-US" dirty="0"/>
              <a:t>: : Evaluation Metrics</a:t>
            </a:r>
          </a:p>
        </p:txBody>
      </p:sp>
      <p:sp>
        <p:nvSpPr>
          <p:cNvPr id="4" name="Content Placeholder 3">
            <a:extLst>
              <a:ext uri="{FF2B5EF4-FFF2-40B4-BE49-F238E27FC236}">
                <a16:creationId xmlns:a16="http://schemas.microsoft.com/office/drawing/2014/main" id="{208FB8C0-31AA-A248-B300-33329EFE891B}"/>
              </a:ext>
            </a:extLst>
          </p:cNvPr>
          <p:cNvSpPr>
            <a:spLocks noGrp="1"/>
          </p:cNvSpPr>
          <p:nvPr>
            <p:ph sz="half" idx="13"/>
          </p:nvPr>
        </p:nvSpPr>
        <p:spPr>
          <a:xfrm>
            <a:off x="1112066" y="1511695"/>
            <a:ext cx="7070642" cy="4351338"/>
          </a:xfrm>
        </p:spPr>
        <p:txBody>
          <a:bodyPr/>
          <a:lstStyle/>
          <a:p>
            <a:r>
              <a:rPr lang="en-US" sz="2600" dirty="0"/>
              <a:t>Semantic-based metrics: </a:t>
            </a:r>
          </a:p>
          <a:p>
            <a:pPr lvl="1">
              <a:buFont typeface="Arial" panose="020B0604020202020204" pitchFamily="34" charset="0"/>
              <a:buChar char="•"/>
            </a:pPr>
            <a:r>
              <a:rPr lang="en-US" sz="2600" dirty="0"/>
              <a:t>SPICE: </a:t>
            </a:r>
            <a:r>
              <a:rPr lang="en-CA" sz="2600" dirty="0"/>
              <a:t>semantic </a:t>
            </a:r>
            <a:r>
              <a:rPr lang="en-US" sz="2600" dirty="0"/>
              <a:t>scene graph</a:t>
            </a:r>
          </a:p>
          <a:p>
            <a:pPr lvl="1">
              <a:buFont typeface="Arial" panose="020B0604020202020204" pitchFamily="34" charset="0"/>
              <a:buChar char="•"/>
            </a:pPr>
            <a:r>
              <a:rPr lang="en-US" sz="2600" dirty="0"/>
              <a:t>Universal Sentence Encoder Similarity</a:t>
            </a:r>
          </a:p>
          <a:p>
            <a:endParaRPr lang="en-US" dirty="0"/>
          </a:p>
        </p:txBody>
      </p:sp>
      <p:sp>
        <p:nvSpPr>
          <p:cNvPr id="5" name="Footer Placeholder 4">
            <a:extLst>
              <a:ext uri="{FF2B5EF4-FFF2-40B4-BE49-F238E27FC236}">
                <a16:creationId xmlns:a16="http://schemas.microsoft.com/office/drawing/2014/main" id="{27546011-A305-C840-80B3-181DE9DE089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a:extLst>
              <a:ext uri="{FF2B5EF4-FFF2-40B4-BE49-F238E27FC236}">
                <a16:creationId xmlns:a16="http://schemas.microsoft.com/office/drawing/2014/main" id="{CC009A8B-C648-5645-862D-E70E3D599938}"/>
              </a:ext>
            </a:extLst>
          </p:cNvPr>
          <p:cNvPicPr>
            <a:picLocks noChangeAspect="1"/>
          </p:cNvPicPr>
          <p:nvPr/>
        </p:nvPicPr>
        <p:blipFill>
          <a:blip r:embed="rId2"/>
          <a:stretch>
            <a:fillRect/>
          </a:stretch>
        </p:blipFill>
        <p:spPr>
          <a:xfrm>
            <a:off x="3093677" y="2933362"/>
            <a:ext cx="5397500" cy="3200400"/>
          </a:xfrm>
          <a:prstGeom prst="rect">
            <a:avLst/>
          </a:prstGeom>
        </p:spPr>
      </p:pic>
    </p:spTree>
    <p:extLst>
      <p:ext uri="{BB962C8B-B14F-4D97-AF65-F5344CB8AC3E}">
        <p14:creationId xmlns:p14="http://schemas.microsoft.com/office/powerpoint/2010/main" val="399626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94F5839-A6D2-7543-8A13-3BFB41744AD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5FCF839-E946-F947-A45B-E2477889AF90}"/>
              </a:ext>
            </a:extLst>
          </p:cNvPr>
          <p:cNvSpPr>
            <a:spLocks noGrp="1"/>
          </p:cNvSpPr>
          <p:nvPr>
            <p:ph type="title"/>
          </p:nvPr>
        </p:nvSpPr>
        <p:spPr>
          <a:xfrm>
            <a:off x="1051564" y="243934"/>
            <a:ext cx="11140436" cy="1325563"/>
          </a:xfrm>
        </p:spPr>
        <p:txBody>
          <a:bodyPr/>
          <a:lstStyle/>
          <a:p>
            <a:r>
              <a:rPr lang="en-US" sz="3600" b="1" dirty="0">
                <a:solidFill>
                  <a:prstClr val="black"/>
                </a:solidFill>
              </a:rPr>
              <a:t>Evaluation scores from the best model of each structure</a:t>
            </a:r>
            <a:endParaRPr lang="en-US" dirty="0"/>
          </a:p>
        </p:txBody>
      </p:sp>
      <p:sp>
        <p:nvSpPr>
          <p:cNvPr id="7" name="TextBox 6">
            <a:extLst>
              <a:ext uri="{FF2B5EF4-FFF2-40B4-BE49-F238E27FC236}">
                <a16:creationId xmlns:a16="http://schemas.microsoft.com/office/drawing/2014/main" id="{54D06011-37BF-AC43-BD71-59304B71C804}"/>
              </a:ext>
            </a:extLst>
          </p:cNvPr>
          <p:cNvSpPr txBox="1"/>
          <p:nvPr/>
        </p:nvSpPr>
        <p:spPr>
          <a:xfrm>
            <a:off x="575980" y="1546168"/>
            <a:ext cx="4615452" cy="2492990"/>
          </a:xfrm>
          <a:prstGeom prst="rect">
            <a:avLst/>
          </a:prstGeom>
          <a:noFill/>
        </p:spPr>
        <p:txBody>
          <a:bodyPr wrap="square" rtlCol="0">
            <a:spAutoFit/>
          </a:bodyPr>
          <a:lstStyle/>
          <a:p>
            <a:pPr marL="457200" indent="-457200">
              <a:buFont typeface="Arial" panose="020B0604020202020204" pitchFamily="34" charset="0"/>
              <a:buChar char="•"/>
            </a:pPr>
            <a:r>
              <a:rPr lang="en-US" sz="2600" dirty="0"/>
              <a:t>Test data and train data are from the </a:t>
            </a:r>
            <a:r>
              <a:rPr lang="en-US" sz="2600" b="1" dirty="0"/>
              <a:t>same</a:t>
            </a:r>
            <a:r>
              <a:rPr lang="en-US" sz="2600" dirty="0"/>
              <a:t> datasets</a:t>
            </a:r>
          </a:p>
          <a:p>
            <a:endParaRPr lang="en-US" sz="2600" dirty="0"/>
          </a:p>
          <a:p>
            <a:pPr marL="457200" indent="-457200">
              <a:buFont typeface="Arial" panose="020B0604020202020204" pitchFamily="34" charset="0"/>
              <a:buChar char="•"/>
            </a:pPr>
            <a:r>
              <a:rPr lang="en-US" sz="2600" dirty="0"/>
              <a:t>BLEU 1 and ROUGE L scores range from 0.5 to 0.8 on the  baseline in literatures</a:t>
            </a:r>
          </a:p>
        </p:txBody>
      </p:sp>
      <p:pic>
        <p:nvPicPr>
          <p:cNvPr id="9" name="Picture 8">
            <a:extLst>
              <a:ext uri="{FF2B5EF4-FFF2-40B4-BE49-F238E27FC236}">
                <a16:creationId xmlns:a16="http://schemas.microsoft.com/office/drawing/2014/main" id="{AC90C3CF-D4EF-488A-932B-D5389BBB9605}"/>
              </a:ext>
            </a:extLst>
          </p:cNvPr>
          <p:cNvPicPr>
            <a:picLocks noChangeAspect="1"/>
          </p:cNvPicPr>
          <p:nvPr/>
        </p:nvPicPr>
        <p:blipFill>
          <a:blip r:embed="rId2"/>
          <a:stretch>
            <a:fillRect/>
          </a:stretch>
        </p:blipFill>
        <p:spPr>
          <a:xfrm>
            <a:off x="5114055" y="1620772"/>
            <a:ext cx="6749319" cy="4138849"/>
          </a:xfrm>
          <a:prstGeom prst="rect">
            <a:avLst/>
          </a:prstGeom>
        </p:spPr>
      </p:pic>
    </p:spTree>
    <p:extLst>
      <p:ext uri="{BB962C8B-B14F-4D97-AF65-F5344CB8AC3E}">
        <p14:creationId xmlns:p14="http://schemas.microsoft.com/office/powerpoint/2010/main" val="167648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88D238-E86C-4146-AB2A-0834022F788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9AD9F70-3C92-FC44-916B-D40CEEAA523D}"/>
              </a:ext>
            </a:extLst>
          </p:cNvPr>
          <p:cNvSpPr>
            <a:spLocks noGrp="1"/>
          </p:cNvSpPr>
          <p:nvPr>
            <p:ph type="title"/>
          </p:nvPr>
        </p:nvSpPr>
        <p:spPr>
          <a:xfrm>
            <a:off x="1121312" y="330045"/>
            <a:ext cx="11005916" cy="1325563"/>
          </a:xfrm>
        </p:spPr>
        <p:txBody>
          <a:bodyPr>
            <a:normAutofit/>
          </a:bodyPr>
          <a:lstStyle/>
          <a:p>
            <a:r>
              <a:rPr lang="en-US" sz="3600" b="1" dirty="0">
                <a:solidFill>
                  <a:prstClr val="black"/>
                </a:solidFill>
              </a:rPr>
              <a:t>Evaluation scores from the best model of each structure</a:t>
            </a:r>
            <a:endParaRPr lang="en-US" sz="3600" b="1" dirty="0"/>
          </a:p>
        </p:txBody>
      </p:sp>
      <p:sp>
        <p:nvSpPr>
          <p:cNvPr id="7" name="TextBox 6">
            <a:extLst>
              <a:ext uri="{FF2B5EF4-FFF2-40B4-BE49-F238E27FC236}">
                <a16:creationId xmlns:a16="http://schemas.microsoft.com/office/drawing/2014/main" id="{F1B81E3C-A6FF-4346-92A6-F2077641832B}"/>
              </a:ext>
            </a:extLst>
          </p:cNvPr>
          <p:cNvSpPr txBox="1"/>
          <p:nvPr/>
        </p:nvSpPr>
        <p:spPr>
          <a:xfrm>
            <a:off x="804223" y="2481147"/>
            <a:ext cx="4382161" cy="892552"/>
          </a:xfrm>
          <a:prstGeom prst="rect">
            <a:avLst/>
          </a:prstGeom>
          <a:noFill/>
        </p:spPr>
        <p:txBody>
          <a:bodyPr wrap="square" rtlCol="0">
            <a:spAutoFit/>
          </a:bodyPr>
          <a:lstStyle/>
          <a:p>
            <a:r>
              <a:rPr lang="en-US" sz="2600" dirty="0"/>
              <a:t>Test data and train data are from </a:t>
            </a:r>
            <a:r>
              <a:rPr lang="en-US" sz="2600" b="1" dirty="0"/>
              <a:t>different</a:t>
            </a:r>
            <a:r>
              <a:rPr lang="en-US" sz="2600" dirty="0"/>
              <a:t> datasets</a:t>
            </a:r>
          </a:p>
        </p:txBody>
      </p:sp>
      <p:sp>
        <p:nvSpPr>
          <p:cNvPr id="8" name="TextBox 7">
            <a:extLst>
              <a:ext uri="{FF2B5EF4-FFF2-40B4-BE49-F238E27FC236}">
                <a16:creationId xmlns:a16="http://schemas.microsoft.com/office/drawing/2014/main" id="{13AC1009-D7F3-E74B-8E01-EC694A547454}"/>
              </a:ext>
            </a:extLst>
          </p:cNvPr>
          <p:cNvSpPr txBox="1"/>
          <p:nvPr/>
        </p:nvSpPr>
        <p:spPr>
          <a:xfrm>
            <a:off x="804223" y="1730485"/>
            <a:ext cx="4221990" cy="492443"/>
          </a:xfrm>
          <a:prstGeom prst="rect">
            <a:avLst/>
          </a:prstGeom>
          <a:noFill/>
        </p:spPr>
        <p:txBody>
          <a:bodyPr wrap="none" rtlCol="0">
            <a:spAutoFit/>
          </a:bodyPr>
          <a:lstStyle/>
          <a:p>
            <a:r>
              <a:rPr lang="en-US" sz="2600" b="1" dirty="0"/>
              <a:t>Testing Model Generalization</a:t>
            </a:r>
          </a:p>
        </p:txBody>
      </p:sp>
      <p:pic>
        <p:nvPicPr>
          <p:cNvPr id="10" name="Picture 9">
            <a:extLst>
              <a:ext uri="{FF2B5EF4-FFF2-40B4-BE49-F238E27FC236}">
                <a16:creationId xmlns:a16="http://schemas.microsoft.com/office/drawing/2014/main" id="{70C88513-638D-4C4B-88E7-D3E2CA46499E}"/>
              </a:ext>
            </a:extLst>
          </p:cNvPr>
          <p:cNvPicPr>
            <a:picLocks noChangeAspect="1"/>
          </p:cNvPicPr>
          <p:nvPr/>
        </p:nvPicPr>
        <p:blipFill>
          <a:blip r:embed="rId2"/>
          <a:stretch>
            <a:fillRect/>
          </a:stretch>
        </p:blipFill>
        <p:spPr>
          <a:xfrm>
            <a:off x="4908224" y="1480816"/>
            <a:ext cx="6704906" cy="4191335"/>
          </a:xfrm>
          <a:prstGeom prst="rect">
            <a:avLst/>
          </a:prstGeom>
        </p:spPr>
      </p:pic>
    </p:spTree>
    <p:extLst>
      <p:ext uri="{BB962C8B-B14F-4D97-AF65-F5344CB8AC3E}">
        <p14:creationId xmlns:p14="http://schemas.microsoft.com/office/powerpoint/2010/main" val="300904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9C9D3CC-B95D-9541-A8DC-E0FADFB5C81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2EC2929-4B37-EB41-8EAE-566B58505BEB}"/>
              </a:ext>
            </a:extLst>
          </p:cNvPr>
          <p:cNvSpPr>
            <a:spLocks noGrp="1"/>
          </p:cNvSpPr>
          <p:nvPr>
            <p:ph type="title"/>
          </p:nvPr>
        </p:nvSpPr>
        <p:spPr>
          <a:xfrm>
            <a:off x="1178169" y="376848"/>
            <a:ext cx="10515600" cy="1325563"/>
          </a:xfrm>
        </p:spPr>
        <p:txBody>
          <a:bodyPr>
            <a:normAutofit/>
          </a:bodyPr>
          <a:lstStyle/>
          <a:p>
            <a:r>
              <a:rPr lang="en-US" sz="3600" b="1" dirty="0"/>
              <a:t>Other considerations</a:t>
            </a:r>
          </a:p>
        </p:txBody>
      </p:sp>
      <p:sp>
        <p:nvSpPr>
          <p:cNvPr id="7" name="TextBox 6">
            <a:extLst>
              <a:ext uri="{FF2B5EF4-FFF2-40B4-BE49-F238E27FC236}">
                <a16:creationId xmlns:a16="http://schemas.microsoft.com/office/drawing/2014/main" id="{13809B36-38A7-7148-AD57-CB8286A826A9}"/>
              </a:ext>
            </a:extLst>
          </p:cNvPr>
          <p:cNvSpPr txBox="1"/>
          <p:nvPr/>
        </p:nvSpPr>
        <p:spPr>
          <a:xfrm>
            <a:off x="1178169" y="1702411"/>
            <a:ext cx="10587111" cy="1692771"/>
          </a:xfrm>
          <a:prstGeom prst="rect">
            <a:avLst/>
          </a:prstGeom>
          <a:noFill/>
        </p:spPr>
        <p:txBody>
          <a:bodyPr wrap="square" rtlCol="0">
            <a:spAutoFit/>
          </a:bodyPr>
          <a:lstStyle/>
          <a:p>
            <a:pPr marL="342900" indent="-342900">
              <a:buAutoNum type="arabicPeriod"/>
            </a:pPr>
            <a:r>
              <a:rPr lang="en-US" sz="2600" dirty="0"/>
              <a:t>CNN models learned from scratch</a:t>
            </a:r>
          </a:p>
          <a:p>
            <a:pPr marL="342900" indent="-342900">
              <a:buAutoNum type="arabicPeriod"/>
            </a:pPr>
            <a:endParaRPr lang="en-US" sz="2600" dirty="0"/>
          </a:p>
          <a:p>
            <a:pPr marL="342900" indent="-342900">
              <a:buAutoNum type="arabicPeriod"/>
            </a:pPr>
            <a:r>
              <a:rPr lang="en-US" sz="2600" dirty="0"/>
              <a:t>Embeddings learned from scratch</a:t>
            </a:r>
          </a:p>
          <a:p>
            <a:endParaRPr lang="en-US" sz="2600" dirty="0"/>
          </a:p>
        </p:txBody>
      </p:sp>
    </p:spTree>
    <p:extLst>
      <p:ext uri="{BB962C8B-B14F-4D97-AF65-F5344CB8AC3E}">
        <p14:creationId xmlns:p14="http://schemas.microsoft.com/office/powerpoint/2010/main" val="47457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71863CC-04F6-F14D-8BAB-582035221FE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CD2A1C05-109F-4B44-B9FF-DED12CBF5A18}"/>
              </a:ext>
            </a:extLst>
          </p:cNvPr>
          <p:cNvSpPr>
            <a:spLocks noGrp="1"/>
          </p:cNvSpPr>
          <p:nvPr>
            <p:ph type="title"/>
          </p:nvPr>
        </p:nvSpPr>
        <p:spPr>
          <a:xfrm>
            <a:off x="1260231" y="376848"/>
            <a:ext cx="10515600" cy="1325563"/>
          </a:xfrm>
        </p:spPr>
        <p:txBody>
          <a:bodyPr>
            <a:normAutofit/>
          </a:bodyPr>
          <a:lstStyle/>
          <a:p>
            <a:r>
              <a:rPr lang="en-US" sz="3600" b="1" dirty="0"/>
              <a:t>Future Improvements</a:t>
            </a:r>
          </a:p>
        </p:txBody>
      </p:sp>
      <p:sp>
        <p:nvSpPr>
          <p:cNvPr id="7" name="TextBox 6">
            <a:extLst>
              <a:ext uri="{FF2B5EF4-FFF2-40B4-BE49-F238E27FC236}">
                <a16:creationId xmlns:a16="http://schemas.microsoft.com/office/drawing/2014/main" id="{D189C22F-5F04-464C-BF69-F56608920584}"/>
              </a:ext>
            </a:extLst>
          </p:cNvPr>
          <p:cNvSpPr txBox="1"/>
          <p:nvPr/>
        </p:nvSpPr>
        <p:spPr>
          <a:xfrm>
            <a:off x="1260231" y="1594925"/>
            <a:ext cx="9027941" cy="2893100"/>
          </a:xfrm>
          <a:prstGeom prst="rect">
            <a:avLst/>
          </a:prstGeom>
          <a:noFill/>
        </p:spPr>
        <p:txBody>
          <a:bodyPr wrap="square" rtlCol="0">
            <a:spAutoFit/>
          </a:bodyPr>
          <a:lstStyle/>
          <a:p>
            <a:pPr marL="342900" indent="-342900">
              <a:buAutoNum type="arabicPeriod"/>
            </a:pPr>
            <a:r>
              <a:rPr lang="en-US" sz="2600" dirty="0"/>
              <a:t>Optimizing hyperparameters</a:t>
            </a:r>
          </a:p>
          <a:p>
            <a:pPr marL="342900" indent="-342900">
              <a:buAutoNum type="arabicPeriod"/>
            </a:pPr>
            <a:endParaRPr lang="en-US" sz="2600" dirty="0"/>
          </a:p>
          <a:p>
            <a:pPr marL="342900" indent="-342900">
              <a:buAutoNum type="arabicPeriod"/>
            </a:pPr>
            <a:r>
              <a:rPr lang="en-US" sz="2600" dirty="0"/>
              <a:t>Finetuning the pre-trained CNN</a:t>
            </a:r>
          </a:p>
          <a:p>
            <a:pPr marL="342900" indent="-342900">
              <a:buAutoNum type="arabicPeriod"/>
            </a:pPr>
            <a:endParaRPr lang="en-US" sz="2600" dirty="0"/>
          </a:p>
          <a:p>
            <a:pPr marL="342900" indent="-342900">
              <a:buAutoNum type="arabicPeriod"/>
            </a:pPr>
            <a:r>
              <a:rPr lang="en-US" sz="2600" dirty="0"/>
              <a:t>Extracting features from different convolutional layers</a:t>
            </a:r>
          </a:p>
          <a:p>
            <a:pPr marL="342900" indent="-342900">
              <a:buAutoNum type="arabicPeriod"/>
            </a:pPr>
            <a:endParaRPr lang="en-US" sz="2600" dirty="0"/>
          </a:p>
          <a:p>
            <a:pPr marL="342900" indent="-342900">
              <a:buAutoNum type="arabicPeriod"/>
            </a:pPr>
            <a:r>
              <a:rPr lang="en-US" sz="2600" dirty="0"/>
              <a:t>Improving attention structures</a:t>
            </a:r>
          </a:p>
        </p:txBody>
      </p:sp>
    </p:spTree>
    <p:extLst>
      <p:ext uri="{BB962C8B-B14F-4D97-AF65-F5344CB8AC3E}">
        <p14:creationId xmlns:p14="http://schemas.microsoft.com/office/powerpoint/2010/main" val="30546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5907" y="376131"/>
            <a:ext cx="10017215" cy="716260"/>
          </a:xfrm>
        </p:spPr>
        <p:txBody>
          <a:bodyPr/>
          <a:lstStyle/>
          <a:p>
            <a:r>
              <a:rPr lang="en-US" dirty="0"/>
              <a:t>Final Data Product</a:t>
            </a:r>
          </a:p>
        </p:txBody>
      </p:sp>
      <p:sp>
        <p:nvSpPr>
          <p:cNvPr id="5" name="Content Placeholder 4"/>
          <p:cNvSpPr>
            <a:spLocks noGrp="1"/>
          </p:cNvSpPr>
          <p:nvPr>
            <p:ph idx="1"/>
          </p:nvPr>
        </p:nvSpPr>
        <p:spPr>
          <a:xfrm>
            <a:off x="1195907" y="1336982"/>
            <a:ext cx="10578533" cy="2307685"/>
          </a:xfrm>
        </p:spPr>
        <p:txBody>
          <a:bodyPr/>
          <a:lstStyle/>
          <a:p>
            <a:r>
              <a:rPr lang="en-US" sz="2600" dirty="0"/>
              <a:t>Complete image captioning pipeline</a:t>
            </a:r>
          </a:p>
          <a:p>
            <a:r>
              <a:rPr lang="en-US" sz="2600" dirty="0"/>
              <a:t>3 independent modules</a:t>
            </a:r>
          </a:p>
        </p:txBody>
      </p:sp>
      <p:sp>
        <p:nvSpPr>
          <p:cNvPr id="7"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8" name="Picture 7" descr="A close up of a logo&#10;&#10;Description automatically generated">
            <a:extLst>
              <a:ext uri="{FF2B5EF4-FFF2-40B4-BE49-F238E27FC236}">
                <a16:creationId xmlns:a16="http://schemas.microsoft.com/office/drawing/2014/main" id="{213D26CF-F880-BA49-831C-0A3DF053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803" y="1947545"/>
            <a:ext cx="7491460" cy="4456945"/>
          </a:xfrm>
          <a:prstGeom prst="rect">
            <a:avLst/>
          </a:prstGeom>
        </p:spPr>
      </p:pic>
    </p:spTree>
    <p:extLst>
      <p:ext uri="{BB962C8B-B14F-4D97-AF65-F5344CB8AC3E}">
        <p14:creationId xmlns:p14="http://schemas.microsoft.com/office/powerpoint/2010/main" val="327457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A0701D-E539-2D4D-8600-9F8EA54DAD47}"/>
              </a:ext>
            </a:extLst>
          </p:cNvPr>
          <p:cNvSpPr>
            <a:spLocks noGrp="1"/>
          </p:cNvSpPr>
          <p:nvPr>
            <p:ph type="title"/>
          </p:nvPr>
        </p:nvSpPr>
        <p:spPr>
          <a:xfrm>
            <a:off x="1087392" y="285596"/>
            <a:ext cx="10017215" cy="716260"/>
          </a:xfrm>
        </p:spPr>
        <p:txBody>
          <a:bodyPr/>
          <a:lstStyle/>
          <a:p>
            <a:r>
              <a:rPr lang="en-US" dirty="0"/>
              <a:t>Product Pipeline</a:t>
            </a:r>
          </a:p>
        </p:txBody>
      </p:sp>
      <p:sp>
        <p:nvSpPr>
          <p:cNvPr id="4" name="Content Placeholder 3">
            <a:extLst>
              <a:ext uri="{FF2B5EF4-FFF2-40B4-BE49-F238E27FC236}">
                <a16:creationId xmlns:a16="http://schemas.microsoft.com/office/drawing/2014/main" id="{FAC026D1-52F0-8C42-A101-2494B3CDB907}"/>
              </a:ext>
            </a:extLst>
          </p:cNvPr>
          <p:cNvSpPr>
            <a:spLocks noGrp="1"/>
          </p:cNvSpPr>
          <p:nvPr>
            <p:ph sz="half" idx="13"/>
          </p:nvPr>
        </p:nvSpPr>
        <p:spPr>
          <a:xfrm>
            <a:off x="1087392" y="1403959"/>
            <a:ext cx="6727099" cy="4351338"/>
          </a:xfrm>
        </p:spPr>
        <p:txBody>
          <a:bodyPr/>
          <a:lstStyle/>
          <a:p>
            <a:r>
              <a:rPr lang="en-US" sz="2600" dirty="0"/>
              <a:t>Database &amp; Model: GNU Make </a:t>
            </a:r>
          </a:p>
          <a:p>
            <a:r>
              <a:rPr lang="en-US" sz="2600" dirty="0"/>
              <a:t>Visualization tool: </a:t>
            </a:r>
            <a:r>
              <a:rPr lang="en-CA" sz="2600" dirty="0"/>
              <a:t>Django</a:t>
            </a:r>
            <a:endParaRPr lang="en-US" sz="2600" dirty="0"/>
          </a:p>
        </p:txBody>
      </p:sp>
      <p:sp>
        <p:nvSpPr>
          <p:cNvPr id="5" name="Footer Placeholder 4">
            <a:extLst>
              <a:ext uri="{FF2B5EF4-FFF2-40B4-BE49-F238E27FC236}">
                <a16:creationId xmlns:a16="http://schemas.microsoft.com/office/drawing/2014/main" id="{62DD6357-3D18-FE48-837F-0915B4E181B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11" name="Picture 10" descr="A screenshot of a cell phone&#10;&#10;Description automatically generated">
            <a:extLst>
              <a:ext uri="{FF2B5EF4-FFF2-40B4-BE49-F238E27FC236}">
                <a16:creationId xmlns:a16="http://schemas.microsoft.com/office/drawing/2014/main" id="{EDDF0152-2E45-394B-9BA2-C10BF01F2833}"/>
              </a:ext>
            </a:extLst>
          </p:cNvPr>
          <p:cNvPicPr>
            <a:picLocks noChangeAspect="1"/>
          </p:cNvPicPr>
          <p:nvPr/>
        </p:nvPicPr>
        <p:blipFill rotWithShape="1">
          <a:blip r:embed="rId2">
            <a:extLst>
              <a:ext uri="{28A0092B-C50C-407E-A947-70E740481C1C}">
                <a14:useLocalDpi xmlns:a14="http://schemas.microsoft.com/office/drawing/2010/main" val="0"/>
              </a:ext>
            </a:extLst>
          </a:blip>
          <a:srcRect t="72292" r="-539"/>
          <a:stretch/>
        </p:blipFill>
        <p:spPr>
          <a:xfrm>
            <a:off x="920009" y="2927627"/>
            <a:ext cx="5723898" cy="282767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6406C93-8477-084E-8811-BE315AAA02E1}"/>
              </a:ext>
            </a:extLst>
          </p:cNvPr>
          <p:cNvPicPr>
            <a:picLocks noChangeAspect="1"/>
          </p:cNvPicPr>
          <p:nvPr/>
        </p:nvPicPr>
        <p:blipFill rotWithShape="1">
          <a:blip r:embed="rId3">
            <a:extLst>
              <a:ext uri="{28A0092B-C50C-407E-A947-70E740481C1C}">
                <a14:useLocalDpi xmlns:a14="http://schemas.microsoft.com/office/drawing/2010/main" val="0"/>
              </a:ext>
            </a:extLst>
          </a:blip>
          <a:srcRect t="8175" r="708" b="28376"/>
          <a:stretch/>
        </p:blipFill>
        <p:spPr>
          <a:xfrm>
            <a:off x="6811290" y="285596"/>
            <a:ext cx="4873477" cy="5582261"/>
          </a:xfrm>
          <a:prstGeom prst="rect">
            <a:avLst/>
          </a:prstGeom>
        </p:spPr>
      </p:pic>
    </p:spTree>
    <p:extLst>
      <p:ext uri="{BB962C8B-B14F-4D97-AF65-F5344CB8AC3E}">
        <p14:creationId xmlns:p14="http://schemas.microsoft.com/office/powerpoint/2010/main" val="120241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87392" y="292730"/>
            <a:ext cx="10017215" cy="716260"/>
          </a:xfrm>
        </p:spPr>
        <p:txBody>
          <a:bodyPr/>
          <a:lstStyle/>
          <a:p>
            <a:r>
              <a:rPr lang="en-US" dirty="0"/>
              <a:t>Final Data Product: Database</a:t>
            </a:r>
          </a:p>
        </p:txBody>
      </p:sp>
      <p:sp>
        <p:nvSpPr>
          <p:cNvPr id="10" name="Content Placeholder 9"/>
          <p:cNvSpPr>
            <a:spLocks noGrp="1"/>
          </p:cNvSpPr>
          <p:nvPr>
            <p:ph sz="half" idx="13"/>
          </p:nvPr>
        </p:nvSpPr>
        <p:spPr>
          <a:xfrm>
            <a:off x="1087392" y="1478691"/>
            <a:ext cx="6255612" cy="4351338"/>
          </a:xfrm>
        </p:spPr>
        <p:txBody>
          <a:bodyPr/>
          <a:lstStyle/>
          <a:p>
            <a:r>
              <a:rPr lang="en-US" sz="2600" dirty="0"/>
              <a:t>AWS S3 bucket</a:t>
            </a:r>
          </a:p>
          <a:p>
            <a:r>
              <a:rPr lang="en-US" sz="2600" dirty="0"/>
              <a:t>Advantages:</a:t>
            </a:r>
          </a:p>
          <a:p>
            <a:pPr marL="0" indent="0">
              <a:buNone/>
            </a:pPr>
            <a:r>
              <a:rPr lang="en-US" sz="2600" dirty="0"/>
              <a:t>	- Integrate well with AWS instance	</a:t>
            </a:r>
          </a:p>
          <a:p>
            <a:pPr marL="0" indent="0">
              <a:buNone/>
            </a:pPr>
            <a:r>
              <a:rPr lang="en-US" sz="2600" dirty="0"/>
              <a:t>	- </a:t>
            </a:r>
            <a:r>
              <a:rPr lang="en-CA" sz="2600" dirty="0"/>
              <a:t>Scalability</a:t>
            </a:r>
          </a:p>
          <a:p>
            <a:pPr marL="0" indent="0">
              <a:buNone/>
            </a:pPr>
            <a:r>
              <a:rPr lang="en-CA" sz="2600" dirty="0"/>
              <a:t>	- Easy to use</a:t>
            </a:r>
          </a:p>
          <a:p>
            <a:pPr marL="457200" lvl="1" indent="0">
              <a:buNone/>
            </a:pPr>
            <a:endParaRPr lang="en-CA" sz="2600" dirty="0"/>
          </a:p>
        </p:txBody>
      </p:sp>
      <p:sp>
        <p:nvSpPr>
          <p:cNvPr id="6" name="Footer Placeholder 4"/>
          <p:cNvSpPr>
            <a:spLocks noGrp="1"/>
          </p:cNvSpPr>
          <p:nvPr>
            <p:ph type="ftr" sz="quarter" idx="3"/>
          </p:nvPr>
        </p:nvSpPr>
        <p:spPr>
          <a:xfrm>
            <a:off x="1474573" y="6404490"/>
            <a:ext cx="8915176" cy="365125"/>
          </a:xfrm>
          <a:prstGeom prst="rect">
            <a:avLst/>
          </a:prstGeom>
        </p:spPr>
        <p:txBody>
          <a:bodyPr anchor="b" anchorCtr="0"/>
          <a:lstStyle>
            <a:lvl1pPr algn="ctr">
              <a:defRPr sz="700">
                <a:solidFill>
                  <a:srgbClr val="FFFFFF"/>
                </a:solidFill>
                <a:latin typeface="+mj-lt"/>
              </a:defRPr>
            </a:lvl1pPr>
          </a:lstStyle>
          <a:p>
            <a:r>
              <a:rPr lang="en-US" dirty="0"/>
              <a:t>Use, duplication or disclosure of this document or any of the information or images contained herein is subject to the restrictions on the title page of this document. </a:t>
            </a:r>
          </a:p>
          <a:p>
            <a:r>
              <a:rPr lang="en-US" dirty="0"/>
              <a:t>COPYRIGHT ©2020 </a:t>
            </a:r>
            <a:r>
              <a:rPr lang="en-CA" dirty="0"/>
              <a:t>MacDonald, </a:t>
            </a:r>
            <a:r>
              <a:rPr lang="en-CA" dirty="0" err="1"/>
              <a:t>Dettwiler</a:t>
            </a:r>
            <a:r>
              <a:rPr lang="en-CA" dirty="0"/>
              <a:t> and Associates Inc. (MDA). </a:t>
            </a:r>
            <a:endParaRPr lang="en-US" dirty="0"/>
          </a:p>
        </p:txBody>
      </p:sp>
      <p:pic>
        <p:nvPicPr>
          <p:cNvPr id="5" name="Picture 4" descr="A screenshot of a cell phone&#10;&#10;Description automatically generated">
            <a:extLst>
              <a:ext uri="{FF2B5EF4-FFF2-40B4-BE49-F238E27FC236}">
                <a16:creationId xmlns:a16="http://schemas.microsoft.com/office/drawing/2014/main" id="{259FA625-5092-414C-A966-A2D194FE5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961" y="558269"/>
            <a:ext cx="5723060" cy="5741462"/>
          </a:xfrm>
          <a:prstGeom prst="rect">
            <a:avLst/>
          </a:prstGeom>
        </p:spPr>
      </p:pic>
    </p:spTree>
    <p:extLst>
      <p:ext uri="{BB962C8B-B14F-4D97-AF65-F5344CB8AC3E}">
        <p14:creationId xmlns:p14="http://schemas.microsoft.com/office/powerpoint/2010/main" val="393862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CB70C5-7591-C74F-A4AB-A523831576C4}"/>
              </a:ext>
            </a:extLst>
          </p:cNvPr>
          <p:cNvSpPr>
            <a:spLocks noGrp="1"/>
          </p:cNvSpPr>
          <p:nvPr>
            <p:ph type="title"/>
          </p:nvPr>
        </p:nvSpPr>
        <p:spPr>
          <a:xfrm>
            <a:off x="1087392" y="307571"/>
            <a:ext cx="10017215" cy="716260"/>
          </a:xfrm>
        </p:spPr>
        <p:txBody>
          <a:bodyPr/>
          <a:lstStyle/>
          <a:p>
            <a:r>
              <a:rPr lang="en-US" dirty="0"/>
              <a:t>Final Data Product: Deep Learning Model</a:t>
            </a:r>
          </a:p>
        </p:txBody>
      </p:sp>
      <p:sp>
        <p:nvSpPr>
          <p:cNvPr id="4" name="Content Placeholder 3">
            <a:extLst>
              <a:ext uri="{FF2B5EF4-FFF2-40B4-BE49-F238E27FC236}">
                <a16:creationId xmlns:a16="http://schemas.microsoft.com/office/drawing/2014/main" id="{9AA0444C-1318-9C43-AC43-2D774A41499B}"/>
              </a:ext>
            </a:extLst>
          </p:cNvPr>
          <p:cNvSpPr>
            <a:spLocks noGrp="1"/>
          </p:cNvSpPr>
          <p:nvPr>
            <p:ph sz="half" idx="13"/>
          </p:nvPr>
        </p:nvSpPr>
        <p:spPr>
          <a:xfrm>
            <a:off x="1087392" y="1253331"/>
            <a:ext cx="9822189" cy="4351338"/>
          </a:xfrm>
        </p:spPr>
        <p:txBody>
          <a:bodyPr/>
          <a:lstStyle/>
          <a:p>
            <a:pPr>
              <a:buFont typeface="Arial" panose="020B0604020202020204" pitchFamily="34" charset="0"/>
              <a:buChar char="•"/>
            </a:pPr>
            <a:r>
              <a:rPr lang="en-US" sz="2600" dirty="0"/>
              <a:t>AWS EC2 P3 instance</a:t>
            </a:r>
          </a:p>
          <a:p>
            <a:pPr>
              <a:buFont typeface="Arial" panose="020B0604020202020204" pitchFamily="34" charset="0"/>
              <a:buChar char="•"/>
            </a:pPr>
            <a:r>
              <a:rPr lang="en-US" sz="2600" dirty="0"/>
              <a:t>Final model: Baseline model with VGG 16 &amp; Glove Embedding</a:t>
            </a:r>
          </a:p>
          <a:p>
            <a:pPr lvl="1">
              <a:buFont typeface="Arial" panose="020B0604020202020204" pitchFamily="34" charset="0"/>
              <a:buChar char="•"/>
            </a:pPr>
            <a:r>
              <a:rPr lang="en-US" sz="2600" dirty="0"/>
              <a:t>Train </a:t>
            </a:r>
          </a:p>
          <a:p>
            <a:pPr lvl="1">
              <a:buFont typeface="Arial" panose="020B0604020202020204" pitchFamily="34" charset="0"/>
              <a:buChar char="•"/>
            </a:pPr>
            <a:r>
              <a:rPr lang="en-US" sz="2600" dirty="0"/>
              <a:t>Generate Caption</a:t>
            </a:r>
          </a:p>
          <a:p>
            <a:pPr lvl="1">
              <a:buFont typeface="Arial" panose="020B0604020202020204" pitchFamily="34" charset="0"/>
              <a:buChar char="•"/>
            </a:pPr>
            <a:r>
              <a:rPr lang="en-US" sz="2600" dirty="0"/>
              <a:t>Evaluate</a:t>
            </a:r>
          </a:p>
          <a:p>
            <a:pPr>
              <a:buFont typeface="Arial" panose="020B0604020202020204" pitchFamily="34" charset="0"/>
              <a:buChar char="•"/>
            </a:pPr>
            <a:r>
              <a:rPr lang="en-US" sz="2600" dirty="0"/>
              <a:t>Save trained model, model results and score back to database</a:t>
            </a:r>
          </a:p>
        </p:txBody>
      </p:sp>
      <p:sp>
        <p:nvSpPr>
          <p:cNvPr id="5" name="Footer Placeholder 4">
            <a:extLst>
              <a:ext uri="{FF2B5EF4-FFF2-40B4-BE49-F238E27FC236}">
                <a16:creationId xmlns:a16="http://schemas.microsoft.com/office/drawing/2014/main" id="{588FA652-6B01-F24D-9793-CD54E56A9C5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pic>
        <p:nvPicPr>
          <p:cNvPr id="6" name="Picture 5" descr="A close up of a sign&#10;&#10;Description automatically generated">
            <a:extLst>
              <a:ext uri="{FF2B5EF4-FFF2-40B4-BE49-F238E27FC236}">
                <a16:creationId xmlns:a16="http://schemas.microsoft.com/office/drawing/2014/main" id="{EB936F0C-E3AC-8442-BBE5-A52B73631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335" y="4810740"/>
            <a:ext cx="4415690" cy="883138"/>
          </a:xfrm>
          <a:prstGeom prst="rect">
            <a:avLst/>
          </a:prstGeom>
        </p:spPr>
      </p:pic>
      <p:pic>
        <p:nvPicPr>
          <p:cNvPr id="8" name="Picture 7" descr="A picture containing plate, clock, drawing&#10;&#10;Description automatically generated">
            <a:extLst>
              <a:ext uri="{FF2B5EF4-FFF2-40B4-BE49-F238E27FC236}">
                <a16:creationId xmlns:a16="http://schemas.microsoft.com/office/drawing/2014/main" id="{43798120-B7AE-B745-8036-7A1CAC169C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1975" y="4810740"/>
            <a:ext cx="1605256" cy="959391"/>
          </a:xfrm>
          <a:prstGeom prst="rect">
            <a:avLst/>
          </a:prstGeom>
        </p:spPr>
      </p:pic>
    </p:spTree>
    <p:extLst>
      <p:ext uri="{BB962C8B-B14F-4D97-AF65-F5344CB8AC3E}">
        <p14:creationId xmlns:p14="http://schemas.microsoft.com/office/powerpoint/2010/main" val="216634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E0B4875-DC2E-4B48-B408-9906533148A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1;p14">
            <a:extLst>
              <a:ext uri="{FF2B5EF4-FFF2-40B4-BE49-F238E27FC236}">
                <a16:creationId xmlns:a16="http://schemas.microsoft.com/office/drawing/2014/main" id="{80196603-6C95-DD4A-A30F-0897026EFD75}"/>
              </a:ext>
            </a:extLst>
          </p:cNvPr>
          <p:cNvSpPr txBox="1">
            <a:spLocks noGrp="1"/>
          </p:cNvSpPr>
          <p:nvPr>
            <p:ph type="title"/>
          </p:nvPr>
        </p:nvSpPr>
        <p:spPr>
          <a:xfrm>
            <a:off x="1177105" y="3440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MDA</a:t>
            </a:r>
            <a:endParaRPr dirty="0"/>
          </a:p>
        </p:txBody>
      </p:sp>
      <p:sp>
        <p:nvSpPr>
          <p:cNvPr id="7" name="Google Shape;62;p14">
            <a:extLst>
              <a:ext uri="{FF2B5EF4-FFF2-40B4-BE49-F238E27FC236}">
                <a16:creationId xmlns:a16="http://schemas.microsoft.com/office/drawing/2014/main" id="{A623FE1A-B6BD-8A48-9C3B-DD5C3A39E5E0}"/>
              </a:ext>
            </a:extLst>
          </p:cNvPr>
          <p:cNvSpPr txBox="1">
            <a:spLocks/>
          </p:cNvSpPr>
          <p:nvPr/>
        </p:nvSpPr>
        <p:spPr>
          <a:xfrm>
            <a:off x="1177105" y="1303848"/>
            <a:ext cx="8520600"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pPr>
            <a:r>
              <a:rPr lang="en-CA" sz="2600" dirty="0"/>
              <a:t>A Canadian aerospace company</a:t>
            </a:r>
            <a:endParaRPr lang="en-US" sz="2600" dirty="0"/>
          </a:p>
          <a:p>
            <a:pPr marL="971550" lvl="1" indent="-457200">
              <a:spcBef>
                <a:spcPts val="0"/>
              </a:spcBef>
              <a:buSzPts val="1800"/>
              <a:buFont typeface="Arial" panose="020B0604020202020204" pitchFamily="34" charset="0"/>
              <a:buChar char="•"/>
            </a:pPr>
            <a:r>
              <a:rPr lang="en-CA" sz="2600" dirty="0"/>
              <a:t>Developed </a:t>
            </a:r>
            <a:r>
              <a:rPr lang="en-CA" sz="2600" dirty="0" err="1"/>
              <a:t>Canadarm</a:t>
            </a:r>
            <a:r>
              <a:rPr lang="en-CA" sz="2600" dirty="0"/>
              <a:t> and Canadarm2</a:t>
            </a:r>
            <a:endParaRPr lang="en-US" sz="2600" dirty="0"/>
          </a:p>
          <a:p>
            <a:pPr marL="571500" indent="-457200">
              <a:spcBef>
                <a:spcPts val="0"/>
              </a:spcBef>
              <a:buSzPts val="1800"/>
            </a:pPr>
            <a:r>
              <a:rPr lang="en-CA" sz="2600" dirty="0"/>
              <a:t>Access to a vast database of satellite images</a:t>
            </a:r>
          </a:p>
          <a:p>
            <a:pPr marL="971550" lvl="1" indent="-457200">
              <a:spcBef>
                <a:spcPts val="0"/>
              </a:spcBef>
              <a:buSzPts val="1800"/>
              <a:buFont typeface="Arial" panose="020B0604020202020204" pitchFamily="34" charset="0"/>
              <a:buChar char="•"/>
            </a:pPr>
            <a:r>
              <a:rPr lang="en-CA" sz="2600" dirty="0"/>
              <a:t>These images are uncaptioned</a:t>
            </a:r>
          </a:p>
        </p:txBody>
      </p:sp>
      <p:pic>
        <p:nvPicPr>
          <p:cNvPr id="8" name="Google Shape;63;p14">
            <a:extLst>
              <a:ext uri="{FF2B5EF4-FFF2-40B4-BE49-F238E27FC236}">
                <a16:creationId xmlns:a16="http://schemas.microsoft.com/office/drawing/2014/main" id="{63721AEC-6B81-FA45-9579-7ECFDCB0645B}"/>
              </a:ext>
            </a:extLst>
          </p:cNvPr>
          <p:cNvPicPr preferRelativeResize="0"/>
          <p:nvPr/>
        </p:nvPicPr>
        <p:blipFill>
          <a:blip r:embed="rId2">
            <a:alphaModFix/>
          </a:blip>
          <a:stretch>
            <a:fillRect/>
          </a:stretch>
        </p:blipFill>
        <p:spPr>
          <a:xfrm>
            <a:off x="1474573" y="3845952"/>
            <a:ext cx="1997125" cy="1997125"/>
          </a:xfrm>
          <a:prstGeom prst="rect">
            <a:avLst/>
          </a:prstGeom>
          <a:noFill/>
          <a:ln>
            <a:noFill/>
          </a:ln>
        </p:spPr>
      </p:pic>
      <p:pic>
        <p:nvPicPr>
          <p:cNvPr id="9" name="Google Shape;64;p14">
            <a:extLst>
              <a:ext uri="{FF2B5EF4-FFF2-40B4-BE49-F238E27FC236}">
                <a16:creationId xmlns:a16="http://schemas.microsoft.com/office/drawing/2014/main" id="{055F23C9-7E13-CF49-9624-86A51249C813}"/>
              </a:ext>
            </a:extLst>
          </p:cNvPr>
          <p:cNvPicPr preferRelativeResize="0"/>
          <p:nvPr/>
        </p:nvPicPr>
        <p:blipFill>
          <a:blip r:embed="rId3">
            <a:alphaModFix/>
          </a:blip>
          <a:stretch>
            <a:fillRect/>
          </a:stretch>
        </p:blipFill>
        <p:spPr>
          <a:xfrm>
            <a:off x="4223303" y="3845952"/>
            <a:ext cx="1997125" cy="1997125"/>
          </a:xfrm>
          <a:prstGeom prst="rect">
            <a:avLst/>
          </a:prstGeom>
          <a:noFill/>
          <a:ln>
            <a:noFill/>
          </a:ln>
        </p:spPr>
      </p:pic>
      <p:pic>
        <p:nvPicPr>
          <p:cNvPr id="10" name="Google Shape;65;p14">
            <a:extLst>
              <a:ext uri="{FF2B5EF4-FFF2-40B4-BE49-F238E27FC236}">
                <a16:creationId xmlns:a16="http://schemas.microsoft.com/office/drawing/2014/main" id="{29F8111A-8CF7-874B-90CE-6B6390E03394}"/>
              </a:ext>
            </a:extLst>
          </p:cNvPr>
          <p:cNvPicPr preferRelativeResize="0"/>
          <p:nvPr/>
        </p:nvPicPr>
        <p:blipFill>
          <a:blip r:embed="rId4">
            <a:alphaModFix/>
          </a:blip>
          <a:stretch>
            <a:fillRect/>
          </a:stretch>
        </p:blipFill>
        <p:spPr>
          <a:xfrm>
            <a:off x="6848691" y="3845951"/>
            <a:ext cx="1997125" cy="1997125"/>
          </a:xfrm>
          <a:prstGeom prst="rect">
            <a:avLst/>
          </a:prstGeom>
          <a:noFill/>
          <a:ln>
            <a:noFill/>
          </a:ln>
        </p:spPr>
      </p:pic>
    </p:spTree>
    <p:extLst>
      <p:ext uri="{BB962C8B-B14F-4D97-AF65-F5344CB8AC3E}">
        <p14:creationId xmlns:p14="http://schemas.microsoft.com/office/powerpoint/2010/main" val="34036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AFBD1CD-DE6C-8747-8D84-69DFCFF8945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0" name="Google Shape;60;p14">
            <a:extLst>
              <a:ext uri="{FF2B5EF4-FFF2-40B4-BE49-F238E27FC236}">
                <a16:creationId xmlns:a16="http://schemas.microsoft.com/office/drawing/2014/main" id="{2D10AC42-41F2-EC43-A2B3-22CB0051F691}"/>
              </a:ext>
            </a:extLst>
          </p:cNvPr>
          <p:cNvSpPr txBox="1">
            <a:spLocks noGrp="1"/>
          </p:cNvSpPr>
          <p:nvPr>
            <p:ph type="title"/>
          </p:nvPr>
        </p:nvSpPr>
        <p:spPr>
          <a:xfrm>
            <a:off x="1087392" y="1241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Client’s Needs	</a:t>
            </a:r>
            <a:endParaRPr sz="3000" dirty="0"/>
          </a:p>
        </p:txBody>
      </p:sp>
      <p:sp>
        <p:nvSpPr>
          <p:cNvPr id="11" name="Google Shape;61;p14">
            <a:extLst>
              <a:ext uri="{FF2B5EF4-FFF2-40B4-BE49-F238E27FC236}">
                <a16:creationId xmlns:a16="http://schemas.microsoft.com/office/drawing/2014/main" id="{C417E1DF-598E-7843-8364-2C9592E743CB}"/>
              </a:ext>
            </a:extLst>
          </p:cNvPr>
          <p:cNvSpPr txBox="1">
            <a:spLocks/>
          </p:cNvSpPr>
          <p:nvPr/>
        </p:nvSpPr>
        <p:spPr>
          <a:xfrm>
            <a:off x="1087392" y="2024123"/>
            <a:ext cx="9606024"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 visualization tool capable of:</a:t>
            </a:r>
          </a:p>
          <a:p>
            <a:pPr marL="1054100" lvl="1" indent="-457200">
              <a:spcBef>
                <a:spcPts val="0"/>
              </a:spcBef>
              <a:buSzPts val="1400"/>
              <a:buFont typeface="Arial" panose="020B0604020202020204" pitchFamily="34" charset="0"/>
              <a:buChar char="•"/>
            </a:pPr>
            <a:r>
              <a:rPr lang="en-CA" sz="2600" dirty="0"/>
              <a:t>Generate caption for new uploaded images </a:t>
            </a:r>
          </a:p>
          <a:p>
            <a:pPr marL="1054100" lvl="1" indent="-457200">
              <a:spcBef>
                <a:spcPts val="0"/>
              </a:spcBef>
              <a:buSzPts val="1400"/>
              <a:buFont typeface="Arial" panose="020B0604020202020204" pitchFamily="34" charset="0"/>
              <a:buChar char="•"/>
            </a:pPr>
            <a:r>
              <a:rPr lang="en-CA" sz="2600" dirty="0"/>
              <a:t>Allow users to submit their own captions for the image </a:t>
            </a:r>
          </a:p>
          <a:p>
            <a:pPr marL="1054100" lvl="1" indent="-457200">
              <a:spcBef>
                <a:spcPts val="0"/>
              </a:spcBef>
              <a:buSzPts val="1400"/>
              <a:buFont typeface="Arial" panose="020B0604020202020204" pitchFamily="34" charset="0"/>
              <a:buChar char="•"/>
            </a:pPr>
            <a:r>
              <a:rPr lang="en-CA" sz="2600" dirty="0"/>
              <a:t>Showcase the evaluation metrics </a:t>
            </a:r>
          </a:p>
          <a:p>
            <a:pPr marL="1054100" lvl="1" indent="-457200">
              <a:spcBef>
                <a:spcPts val="0"/>
              </a:spcBef>
              <a:buSzPts val="1400"/>
              <a:buFont typeface="Arial" panose="020B0604020202020204" pitchFamily="34" charset="0"/>
              <a:buChar char="•"/>
            </a:pPr>
            <a:r>
              <a:rPr lang="en-CA" sz="2600" dirty="0"/>
              <a:t>Allow users to upload multiple images with a json caption file</a:t>
            </a:r>
          </a:p>
        </p:txBody>
      </p:sp>
      <p:sp>
        <p:nvSpPr>
          <p:cNvPr id="13" name="Title 2">
            <a:extLst>
              <a:ext uri="{FF2B5EF4-FFF2-40B4-BE49-F238E27FC236}">
                <a16:creationId xmlns:a16="http://schemas.microsoft.com/office/drawing/2014/main" id="{465EA3A0-FF41-1041-8BF7-219A06A82084}"/>
              </a:ext>
            </a:extLst>
          </p:cNvPr>
          <p:cNvSpPr txBox="1">
            <a:spLocks/>
          </p:cNvSpPr>
          <p:nvPr/>
        </p:nvSpPr>
        <p:spPr>
          <a:xfrm>
            <a:off x="1087392" y="307571"/>
            <a:ext cx="10017215" cy="716260"/>
          </a:xfrm>
          <a:prstGeom prst="rect">
            <a:avLst/>
          </a:prstGeom>
        </p:spPr>
        <p:txBody>
          <a:bodyPr/>
          <a:lstStyle>
            <a:lvl1pPr algn="l" defTabSz="457200" rtl="0" eaLnBrk="1" latinLnBrk="0" hangingPunct="1">
              <a:spcBef>
                <a:spcPct val="0"/>
              </a:spcBef>
              <a:buNone/>
              <a:defRPr sz="3600" b="1" kern="1200">
                <a:solidFill>
                  <a:schemeClr val="tx1"/>
                </a:solidFill>
                <a:latin typeface="+mj-lt"/>
                <a:ea typeface="+mj-ea"/>
                <a:cs typeface="+mj-cs"/>
              </a:defRPr>
            </a:lvl1pPr>
          </a:lstStyle>
          <a:p>
            <a:r>
              <a:rPr lang="en-US" dirty="0"/>
              <a:t>Final Data Product: Visualization Tool</a:t>
            </a:r>
          </a:p>
        </p:txBody>
      </p:sp>
    </p:spTree>
    <p:extLst>
      <p:ext uri="{BB962C8B-B14F-4D97-AF65-F5344CB8AC3E}">
        <p14:creationId xmlns:p14="http://schemas.microsoft.com/office/powerpoint/2010/main" val="3899776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96EDE2-2BDA-0A4A-81C2-BFDCD2906590}"/>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66;p15">
            <a:extLst>
              <a:ext uri="{FF2B5EF4-FFF2-40B4-BE49-F238E27FC236}">
                <a16:creationId xmlns:a16="http://schemas.microsoft.com/office/drawing/2014/main" id="{72A648C9-E1A3-A444-BCE4-3F86F4749FA0}"/>
              </a:ext>
            </a:extLst>
          </p:cNvPr>
          <p:cNvSpPr txBox="1">
            <a:spLocks noGrp="1"/>
          </p:cNvSpPr>
          <p:nvPr>
            <p:ph type="title"/>
          </p:nvPr>
        </p:nvSpPr>
        <p:spPr>
          <a:xfrm>
            <a:off x="1071875" y="245509"/>
            <a:ext cx="8520600" cy="572700"/>
          </a:xfrm>
          <a:prstGeom prst="rect">
            <a:avLst/>
          </a:prstGeom>
        </p:spPr>
        <p:txBody>
          <a:bodyPr spcFirstLastPara="1" wrap="square" lIns="91425" tIns="91425" rIns="91425" bIns="91425" anchor="t" anchorCtr="0">
            <a:noAutofit/>
          </a:bodyPr>
          <a:lstStyle/>
          <a:p>
            <a:pPr>
              <a:spcBef>
                <a:spcPts val="0"/>
              </a:spcBef>
            </a:pPr>
            <a:r>
              <a:rPr lang="en-US" dirty="0"/>
              <a:t>Final Data Product: Visualization Tool</a:t>
            </a:r>
            <a:r>
              <a:rPr lang="en" dirty="0"/>
              <a:t> </a:t>
            </a:r>
            <a:endParaRPr dirty="0"/>
          </a:p>
        </p:txBody>
      </p:sp>
      <p:pic>
        <p:nvPicPr>
          <p:cNvPr id="7" name="Google Shape;67;p15">
            <a:extLst>
              <a:ext uri="{FF2B5EF4-FFF2-40B4-BE49-F238E27FC236}">
                <a16:creationId xmlns:a16="http://schemas.microsoft.com/office/drawing/2014/main" id="{F19801AB-6576-204C-8BE7-8C2A13F256D7}"/>
              </a:ext>
            </a:extLst>
          </p:cNvPr>
          <p:cNvPicPr preferRelativeResize="0"/>
          <p:nvPr/>
        </p:nvPicPr>
        <p:blipFill>
          <a:blip r:embed="rId2">
            <a:alphaModFix/>
          </a:blip>
          <a:stretch>
            <a:fillRect/>
          </a:stretch>
        </p:blipFill>
        <p:spPr>
          <a:xfrm>
            <a:off x="1090324" y="1830737"/>
            <a:ext cx="1422450" cy="1422450"/>
          </a:xfrm>
          <a:prstGeom prst="rect">
            <a:avLst/>
          </a:prstGeom>
          <a:noFill/>
          <a:ln>
            <a:noFill/>
          </a:ln>
        </p:spPr>
      </p:pic>
      <p:pic>
        <p:nvPicPr>
          <p:cNvPr id="8" name="Google Shape;68;p15">
            <a:extLst>
              <a:ext uri="{FF2B5EF4-FFF2-40B4-BE49-F238E27FC236}">
                <a16:creationId xmlns:a16="http://schemas.microsoft.com/office/drawing/2014/main" id="{016C8C1E-00AD-544C-819C-93C454CE27C8}"/>
              </a:ext>
            </a:extLst>
          </p:cNvPr>
          <p:cNvPicPr preferRelativeResize="0"/>
          <p:nvPr/>
        </p:nvPicPr>
        <p:blipFill>
          <a:blip r:embed="rId3">
            <a:alphaModFix/>
          </a:blip>
          <a:stretch>
            <a:fillRect/>
          </a:stretch>
        </p:blipFill>
        <p:spPr>
          <a:xfrm>
            <a:off x="2812969" y="1673059"/>
            <a:ext cx="1008842" cy="1422450"/>
          </a:xfrm>
          <a:prstGeom prst="rect">
            <a:avLst/>
          </a:prstGeom>
          <a:noFill/>
          <a:ln>
            <a:noFill/>
          </a:ln>
        </p:spPr>
      </p:pic>
      <p:pic>
        <p:nvPicPr>
          <p:cNvPr id="9" name="Google Shape;69;p15">
            <a:extLst>
              <a:ext uri="{FF2B5EF4-FFF2-40B4-BE49-F238E27FC236}">
                <a16:creationId xmlns:a16="http://schemas.microsoft.com/office/drawing/2014/main" id="{2F0AC302-85DF-2047-86DA-DA492ED51FEA}"/>
              </a:ext>
            </a:extLst>
          </p:cNvPr>
          <p:cNvPicPr preferRelativeResize="0"/>
          <p:nvPr/>
        </p:nvPicPr>
        <p:blipFill>
          <a:blip r:embed="rId4">
            <a:alphaModFix/>
          </a:blip>
          <a:stretch>
            <a:fillRect/>
          </a:stretch>
        </p:blipFill>
        <p:spPr>
          <a:xfrm>
            <a:off x="2088581" y="3363383"/>
            <a:ext cx="1008850" cy="1420915"/>
          </a:xfrm>
          <a:prstGeom prst="rect">
            <a:avLst/>
          </a:prstGeom>
          <a:noFill/>
          <a:ln>
            <a:noFill/>
          </a:ln>
        </p:spPr>
      </p:pic>
      <p:sp>
        <p:nvSpPr>
          <p:cNvPr id="10" name="Google Shape;70;p15">
            <a:extLst>
              <a:ext uri="{FF2B5EF4-FFF2-40B4-BE49-F238E27FC236}">
                <a16:creationId xmlns:a16="http://schemas.microsoft.com/office/drawing/2014/main" id="{6647AA3D-A9FF-DB42-86A8-8DC2E4D79437}"/>
              </a:ext>
            </a:extLst>
          </p:cNvPr>
          <p:cNvSpPr txBox="1"/>
          <p:nvPr/>
        </p:nvSpPr>
        <p:spPr>
          <a:xfrm>
            <a:off x="143435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Front End</a:t>
            </a:r>
            <a:endParaRPr/>
          </a:p>
          <a:p>
            <a:pPr marL="0" lvl="0" indent="0" algn="ctr" rtl="0">
              <a:spcBef>
                <a:spcPts val="0"/>
              </a:spcBef>
              <a:spcAft>
                <a:spcPts val="0"/>
              </a:spcAft>
              <a:buNone/>
            </a:pPr>
            <a:r>
              <a:rPr lang="en" sz="900"/>
              <a:t>HTML, CSS, JavaScript</a:t>
            </a:r>
            <a:r>
              <a:rPr lang="en"/>
              <a:t> </a:t>
            </a:r>
            <a:endParaRPr/>
          </a:p>
        </p:txBody>
      </p:sp>
      <p:pic>
        <p:nvPicPr>
          <p:cNvPr id="11" name="Google Shape;71;p15">
            <a:extLst>
              <a:ext uri="{FF2B5EF4-FFF2-40B4-BE49-F238E27FC236}">
                <a16:creationId xmlns:a16="http://schemas.microsoft.com/office/drawing/2014/main" id="{035772F4-586F-F046-BEAC-897EB0AD38DF}"/>
              </a:ext>
            </a:extLst>
          </p:cNvPr>
          <p:cNvPicPr preferRelativeResize="0"/>
          <p:nvPr/>
        </p:nvPicPr>
        <p:blipFill>
          <a:blip r:embed="rId5">
            <a:alphaModFix/>
          </a:blip>
          <a:stretch>
            <a:fillRect/>
          </a:stretch>
        </p:blipFill>
        <p:spPr>
          <a:xfrm>
            <a:off x="4183312" y="2829283"/>
            <a:ext cx="2464251" cy="858374"/>
          </a:xfrm>
          <a:prstGeom prst="rect">
            <a:avLst/>
          </a:prstGeom>
          <a:noFill/>
          <a:ln>
            <a:noFill/>
          </a:ln>
        </p:spPr>
      </p:pic>
      <p:sp>
        <p:nvSpPr>
          <p:cNvPr id="12" name="Google Shape;72;p15">
            <a:extLst>
              <a:ext uri="{FF2B5EF4-FFF2-40B4-BE49-F238E27FC236}">
                <a16:creationId xmlns:a16="http://schemas.microsoft.com/office/drawing/2014/main" id="{5F6450DD-FD92-AF49-A27F-10509BF0B1F5}"/>
              </a:ext>
            </a:extLst>
          </p:cNvPr>
          <p:cNvSpPr txBox="1"/>
          <p:nvPr/>
        </p:nvSpPr>
        <p:spPr>
          <a:xfrm>
            <a:off x="42526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Back End</a:t>
            </a:r>
            <a:endParaRPr/>
          </a:p>
          <a:p>
            <a:pPr marL="0" lvl="0" indent="0" algn="ctr" rtl="0">
              <a:spcBef>
                <a:spcPts val="0"/>
              </a:spcBef>
              <a:spcAft>
                <a:spcPts val="0"/>
              </a:spcAft>
              <a:buNone/>
            </a:pPr>
            <a:r>
              <a:rPr lang="en" sz="900">
                <a:solidFill>
                  <a:schemeClr val="dk1"/>
                </a:solidFill>
              </a:rPr>
              <a:t>Django - Python based web framework</a:t>
            </a:r>
            <a:r>
              <a:rPr lang="en"/>
              <a:t> </a:t>
            </a:r>
            <a:endParaRPr/>
          </a:p>
        </p:txBody>
      </p:sp>
      <p:pic>
        <p:nvPicPr>
          <p:cNvPr id="13" name="Google Shape;73;p15">
            <a:extLst>
              <a:ext uri="{FF2B5EF4-FFF2-40B4-BE49-F238E27FC236}">
                <a16:creationId xmlns:a16="http://schemas.microsoft.com/office/drawing/2014/main" id="{2EB050F1-4396-2242-8154-E373ECDD0D98}"/>
              </a:ext>
            </a:extLst>
          </p:cNvPr>
          <p:cNvPicPr preferRelativeResize="0"/>
          <p:nvPr/>
        </p:nvPicPr>
        <p:blipFill>
          <a:blip r:embed="rId6">
            <a:alphaModFix/>
          </a:blip>
          <a:stretch>
            <a:fillRect/>
          </a:stretch>
        </p:blipFill>
        <p:spPr>
          <a:xfrm>
            <a:off x="7891602" y="2315063"/>
            <a:ext cx="1558523" cy="1886825"/>
          </a:xfrm>
          <a:prstGeom prst="rect">
            <a:avLst/>
          </a:prstGeom>
          <a:noFill/>
          <a:ln>
            <a:noFill/>
          </a:ln>
        </p:spPr>
      </p:pic>
      <p:sp>
        <p:nvSpPr>
          <p:cNvPr id="14" name="Google Shape;74;p15">
            <a:extLst>
              <a:ext uri="{FF2B5EF4-FFF2-40B4-BE49-F238E27FC236}">
                <a16:creationId xmlns:a16="http://schemas.microsoft.com/office/drawing/2014/main" id="{2982F8E6-772E-4448-9927-E665E8F159D0}"/>
              </a:ext>
            </a:extLst>
          </p:cNvPr>
          <p:cNvSpPr txBox="1"/>
          <p:nvPr/>
        </p:nvSpPr>
        <p:spPr>
          <a:xfrm>
            <a:off x="7605402" y="4819262"/>
            <a:ext cx="2250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Database</a:t>
            </a:r>
            <a:endParaRPr/>
          </a:p>
          <a:p>
            <a:pPr marL="0" lvl="0" indent="0" algn="ctr" rtl="0">
              <a:spcBef>
                <a:spcPts val="0"/>
              </a:spcBef>
              <a:spcAft>
                <a:spcPts val="0"/>
              </a:spcAft>
              <a:buNone/>
            </a:pPr>
            <a:r>
              <a:rPr lang="en" sz="900">
                <a:solidFill>
                  <a:schemeClr val="dk1"/>
                </a:solidFill>
              </a:rPr>
              <a:t>AWS S3: To store all the images and caption json file</a:t>
            </a:r>
            <a:r>
              <a:rPr lang="en"/>
              <a:t> </a:t>
            </a:r>
            <a:endParaRPr/>
          </a:p>
        </p:txBody>
      </p:sp>
    </p:spTree>
    <p:extLst>
      <p:ext uri="{BB962C8B-B14F-4D97-AF65-F5344CB8AC3E}">
        <p14:creationId xmlns:p14="http://schemas.microsoft.com/office/powerpoint/2010/main" val="4291383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09481-48CF-284C-A47E-9DA840C12098}"/>
              </a:ext>
            </a:extLst>
          </p:cNvPr>
          <p:cNvSpPr>
            <a:spLocks noGrp="1"/>
          </p:cNvSpPr>
          <p:nvPr>
            <p:ph sz="half" idx="2"/>
          </p:nvPr>
        </p:nvSpPr>
        <p:spPr>
          <a:xfrm>
            <a:off x="1124516" y="1605691"/>
            <a:ext cx="7010400" cy="4351338"/>
          </a:xfrm>
        </p:spPr>
        <p:txBody>
          <a:bodyPr/>
          <a:lstStyle/>
          <a:p>
            <a:r>
              <a:rPr lang="en-US" sz="2600" dirty="0"/>
              <a:t>Demo for showcasing</a:t>
            </a:r>
          </a:p>
          <a:p>
            <a:r>
              <a:rPr lang="en-US" sz="2600" dirty="0"/>
              <a:t>Insert screenshot for submission later</a:t>
            </a:r>
          </a:p>
        </p:txBody>
      </p:sp>
      <p:sp>
        <p:nvSpPr>
          <p:cNvPr id="3" name="Title 2">
            <a:extLst>
              <a:ext uri="{FF2B5EF4-FFF2-40B4-BE49-F238E27FC236}">
                <a16:creationId xmlns:a16="http://schemas.microsoft.com/office/drawing/2014/main" id="{06FE5A82-C78F-6544-A895-0CA7C0347951}"/>
              </a:ext>
            </a:extLst>
          </p:cNvPr>
          <p:cNvSpPr>
            <a:spLocks noGrp="1"/>
          </p:cNvSpPr>
          <p:nvPr>
            <p:ph type="title"/>
          </p:nvPr>
        </p:nvSpPr>
        <p:spPr/>
        <p:txBody>
          <a:bodyPr/>
          <a:lstStyle/>
          <a:p>
            <a:r>
              <a:rPr lang="en-US" dirty="0"/>
              <a:t>Visualization Tool Showcasing</a:t>
            </a:r>
          </a:p>
        </p:txBody>
      </p:sp>
      <p:sp>
        <p:nvSpPr>
          <p:cNvPr id="5" name="Footer Placeholder 4">
            <a:extLst>
              <a:ext uri="{FF2B5EF4-FFF2-40B4-BE49-F238E27FC236}">
                <a16:creationId xmlns:a16="http://schemas.microsoft.com/office/drawing/2014/main" id="{5AC88BB0-7336-1E4D-B58F-9F375D79BAB4}"/>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Tree>
    <p:extLst>
      <p:ext uri="{BB962C8B-B14F-4D97-AF65-F5344CB8AC3E}">
        <p14:creationId xmlns:p14="http://schemas.microsoft.com/office/powerpoint/2010/main" val="30928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EEA3329-0097-4640-80CD-3B5CED80B64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95;p19">
            <a:extLst>
              <a:ext uri="{FF2B5EF4-FFF2-40B4-BE49-F238E27FC236}">
                <a16:creationId xmlns:a16="http://schemas.microsoft.com/office/drawing/2014/main" id="{7B5AE88E-7F32-3549-9E7E-2967EFB9D6DB}"/>
              </a:ext>
            </a:extLst>
          </p:cNvPr>
          <p:cNvSpPr txBox="1">
            <a:spLocks noGrp="1"/>
          </p:cNvSpPr>
          <p:nvPr>
            <p:ph type="title"/>
          </p:nvPr>
        </p:nvSpPr>
        <p:spPr>
          <a:xfrm>
            <a:off x="1251835" y="39813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96;p19">
            <a:extLst>
              <a:ext uri="{FF2B5EF4-FFF2-40B4-BE49-F238E27FC236}">
                <a16:creationId xmlns:a16="http://schemas.microsoft.com/office/drawing/2014/main" id="{50A2F62A-6820-3D46-91B4-E15B495E9A0E}"/>
              </a:ext>
            </a:extLst>
          </p:cNvPr>
          <p:cNvSpPr txBox="1">
            <a:spLocks/>
          </p:cNvSpPr>
          <p:nvPr/>
        </p:nvSpPr>
        <p:spPr>
          <a:xfrm>
            <a:off x="1251835" y="1433828"/>
            <a:ext cx="10002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We have been successful in creating a functional data pipeline and visualization tool</a:t>
            </a:r>
          </a:p>
          <a:p>
            <a:pPr marL="1054100" lvl="1" indent="-457200">
              <a:spcBef>
                <a:spcPts val="0"/>
              </a:spcBef>
              <a:buSzPts val="1400"/>
              <a:buFont typeface="Arial" panose="020B0604020202020204" pitchFamily="34" charset="0"/>
              <a:buChar char="•"/>
            </a:pPr>
            <a:r>
              <a:rPr lang="en-CA" sz="2600" dirty="0"/>
              <a:t>Our goals were met and all the features we aimed to create are available</a:t>
            </a:r>
          </a:p>
          <a:p>
            <a:pPr marL="1054100" lvl="1" indent="-457200">
              <a:spcBef>
                <a:spcPts val="0"/>
              </a:spcBef>
              <a:buSzPts val="1400"/>
              <a:buFont typeface="Arial" panose="020B0604020202020204" pitchFamily="34" charset="0"/>
              <a:buChar char="•"/>
            </a:pPr>
            <a:r>
              <a:rPr lang="en-CA" sz="2600" dirty="0"/>
              <a:t>Performance of the model is fair</a:t>
            </a:r>
          </a:p>
          <a:p>
            <a:pPr marL="571500" indent="-457200">
              <a:spcBef>
                <a:spcPts val="0"/>
              </a:spcBef>
              <a:buSzPts val="1800"/>
              <a:buFont typeface="Arial" panose="020B0604020202020204" pitchFamily="34" charset="0"/>
              <a:buChar char="•"/>
            </a:pPr>
            <a:r>
              <a:rPr lang="en-CA" sz="2600" dirty="0"/>
              <a:t>We hope that MDA can iterate and improve upon our work</a:t>
            </a:r>
          </a:p>
        </p:txBody>
      </p:sp>
    </p:spTree>
    <p:extLst>
      <p:ext uri="{BB962C8B-B14F-4D97-AF65-F5344CB8AC3E}">
        <p14:creationId xmlns:p14="http://schemas.microsoft.com/office/powerpoint/2010/main" val="194580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0C0A0C3-A294-444D-B8E9-5AC1B11E3D7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1;p20">
            <a:extLst>
              <a:ext uri="{FF2B5EF4-FFF2-40B4-BE49-F238E27FC236}">
                <a16:creationId xmlns:a16="http://schemas.microsoft.com/office/drawing/2014/main" id="{8B51C700-D69A-3646-9ECD-40653D0B7746}"/>
              </a:ext>
            </a:extLst>
          </p:cNvPr>
          <p:cNvSpPr txBox="1">
            <a:spLocks/>
          </p:cNvSpPr>
          <p:nvPr/>
        </p:nvSpPr>
        <p:spPr>
          <a:xfrm>
            <a:off x="1263557" y="280902"/>
            <a:ext cx="8520600" cy="572700"/>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3600" b="1" kern="1200">
                <a:solidFill>
                  <a:schemeClr val="tx1"/>
                </a:solidFill>
                <a:latin typeface="+mj-lt"/>
                <a:ea typeface="+mj-ea"/>
                <a:cs typeface="+mj-cs"/>
              </a:defRPr>
            </a:lvl1pPr>
          </a:lstStyle>
          <a:p>
            <a:pPr>
              <a:spcBef>
                <a:spcPts val="0"/>
              </a:spcBef>
            </a:pPr>
            <a:r>
              <a:rPr lang="en-CA" dirty="0"/>
              <a:t>Limitations</a:t>
            </a:r>
          </a:p>
        </p:txBody>
      </p:sp>
      <p:sp>
        <p:nvSpPr>
          <p:cNvPr id="7" name="Google Shape;102;p20">
            <a:extLst>
              <a:ext uri="{FF2B5EF4-FFF2-40B4-BE49-F238E27FC236}">
                <a16:creationId xmlns:a16="http://schemas.microsoft.com/office/drawing/2014/main" id="{B72E673E-337D-914A-86A6-1F439DFFDCBA}"/>
              </a:ext>
            </a:extLst>
          </p:cNvPr>
          <p:cNvSpPr txBox="1">
            <a:spLocks/>
          </p:cNvSpPr>
          <p:nvPr/>
        </p:nvSpPr>
        <p:spPr>
          <a:xfrm>
            <a:off x="1263557" y="1175920"/>
            <a:ext cx="10074947" cy="3829833"/>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Relatively small dataset</a:t>
            </a:r>
          </a:p>
          <a:p>
            <a:pPr marL="1054100" lvl="1" indent="-457200">
              <a:spcBef>
                <a:spcPts val="0"/>
              </a:spcBef>
              <a:buSzPts val="1400"/>
              <a:buFont typeface="Arial" panose="020B0604020202020204" pitchFamily="34" charset="0"/>
              <a:buChar char="•"/>
            </a:pPr>
            <a:r>
              <a:rPr lang="en-CA" sz="2600" dirty="0"/>
              <a:t>Poor performance of CNN feature extraction models trained from scratch</a:t>
            </a:r>
          </a:p>
          <a:p>
            <a:pPr marL="1054100" lvl="1" indent="-457200">
              <a:spcBef>
                <a:spcPts val="0"/>
              </a:spcBef>
              <a:buSzPts val="1400"/>
              <a:buFont typeface="Arial" panose="020B0604020202020204" pitchFamily="34" charset="0"/>
              <a:buChar char="•"/>
            </a:pPr>
            <a:r>
              <a:rPr lang="en-CA" sz="2600" dirty="0"/>
              <a:t>Using pre-trained model trained on ImageNet type images</a:t>
            </a:r>
          </a:p>
          <a:p>
            <a:pPr marL="571500" indent="-457200">
              <a:spcBef>
                <a:spcPts val="0"/>
              </a:spcBef>
              <a:buSzPts val="1800"/>
              <a:buFont typeface="Arial" panose="020B0604020202020204" pitchFamily="34" charset="0"/>
              <a:buChar char="•"/>
            </a:pPr>
            <a:r>
              <a:rPr lang="en-CA" sz="2600" dirty="0"/>
              <a:t>Attention model did not perform as expected</a:t>
            </a:r>
          </a:p>
          <a:p>
            <a:pPr marL="1054100" lvl="1" indent="-457200">
              <a:spcBef>
                <a:spcPts val="0"/>
              </a:spcBef>
              <a:buSzPts val="1400"/>
              <a:buFont typeface="Arial" panose="020B0604020202020204" pitchFamily="34" charset="0"/>
              <a:buChar char="•"/>
            </a:pPr>
            <a:r>
              <a:rPr lang="en-CA" sz="2600" dirty="0"/>
              <a:t>The captions were not significantly improved and was at times worse</a:t>
            </a:r>
          </a:p>
          <a:p>
            <a:pPr marL="571500" indent="-457200">
              <a:spcBef>
                <a:spcPts val="0"/>
              </a:spcBef>
              <a:buSzPts val="1800"/>
              <a:buFont typeface="Arial" panose="020B0604020202020204" pitchFamily="34" charset="0"/>
              <a:buChar char="•"/>
            </a:pPr>
            <a:r>
              <a:rPr lang="en-CA" sz="2600" dirty="0"/>
              <a:t>Short project time</a:t>
            </a:r>
          </a:p>
          <a:p>
            <a:pPr marL="1054100" lvl="1" indent="-457200">
              <a:spcBef>
                <a:spcPts val="0"/>
              </a:spcBef>
              <a:buSzPts val="1400"/>
              <a:buFont typeface="Arial" panose="020B0604020202020204" pitchFamily="34" charset="0"/>
              <a:buChar char="•"/>
            </a:pPr>
            <a:r>
              <a:rPr lang="en-CA" sz="2600" dirty="0"/>
              <a:t>Lacked time to add or fine tune more layers</a:t>
            </a:r>
          </a:p>
        </p:txBody>
      </p:sp>
    </p:spTree>
    <p:extLst>
      <p:ext uri="{BB962C8B-B14F-4D97-AF65-F5344CB8AC3E}">
        <p14:creationId xmlns:p14="http://schemas.microsoft.com/office/powerpoint/2010/main" val="89022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A115BC9-8D31-524D-89B0-096BD954F3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107;p21">
            <a:extLst>
              <a:ext uri="{FF2B5EF4-FFF2-40B4-BE49-F238E27FC236}">
                <a16:creationId xmlns:a16="http://schemas.microsoft.com/office/drawing/2014/main" id="{51729C9C-78D2-5141-AB8C-358C42816681}"/>
              </a:ext>
            </a:extLst>
          </p:cNvPr>
          <p:cNvSpPr txBox="1">
            <a:spLocks noGrp="1"/>
          </p:cNvSpPr>
          <p:nvPr>
            <p:ph type="title"/>
          </p:nvPr>
        </p:nvSpPr>
        <p:spPr>
          <a:xfrm>
            <a:off x="1169773"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Recommendations</a:t>
            </a:r>
            <a:endParaRPr/>
          </a:p>
        </p:txBody>
      </p:sp>
      <p:sp>
        <p:nvSpPr>
          <p:cNvPr id="7" name="Google Shape;108;p21">
            <a:extLst>
              <a:ext uri="{FF2B5EF4-FFF2-40B4-BE49-F238E27FC236}">
                <a16:creationId xmlns:a16="http://schemas.microsoft.com/office/drawing/2014/main" id="{020166EA-642C-8043-A15E-28EF8A01E636}"/>
              </a:ext>
            </a:extLst>
          </p:cNvPr>
          <p:cNvSpPr txBox="1">
            <a:spLocks/>
          </p:cNvSpPr>
          <p:nvPr/>
        </p:nvSpPr>
        <p:spPr>
          <a:xfrm>
            <a:off x="1169773" y="1386936"/>
            <a:ext cx="10084382"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Explore training a CNN feature extraction model from scratch</a:t>
            </a:r>
          </a:p>
          <a:p>
            <a:pPr marL="1054100" lvl="1" indent="-457200">
              <a:spcBef>
                <a:spcPts val="0"/>
              </a:spcBef>
              <a:buSzPts val="1400"/>
              <a:buFont typeface="Arial" panose="020B0604020202020204" pitchFamily="34" charset="0"/>
              <a:buChar char="•"/>
            </a:pPr>
            <a:r>
              <a:rPr lang="en-CA" sz="2600" dirty="0"/>
              <a:t>Use much larger captioned satellite image datasets found online</a:t>
            </a:r>
          </a:p>
          <a:p>
            <a:pPr marL="571500" indent="-457200">
              <a:spcBef>
                <a:spcPts val="0"/>
              </a:spcBef>
              <a:buSzPts val="1800"/>
              <a:buFont typeface="Arial" panose="020B0604020202020204" pitchFamily="34" charset="0"/>
              <a:buChar char="•"/>
            </a:pPr>
            <a:r>
              <a:rPr lang="en-CA" sz="2600" dirty="0"/>
              <a:t>Fix or refine attention model</a:t>
            </a:r>
          </a:p>
          <a:p>
            <a:pPr marL="1054100" lvl="1" indent="-457200">
              <a:spcBef>
                <a:spcPts val="0"/>
              </a:spcBef>
              <a:buSzPts val="1400"/>
              <a:buFont typeface="Arial" panose="020B0604020202020204" pitchFamily="34" charset="0"/>
              <a:buChar char="•"/>
            </a:pPr>
            <a:r>
              <a:rPr lang="en-CA" sz="2600" dirty="0"/>
              <a:t>A well implemented attention model should yield better results</a:t>
            </a:r>
          </a:p>
          <a:p>
            <a:pPr marL="571500" indent="-457200">
              <a:spcBef>
                <a:spcPts val="0"/>
              </a:spcBef>
              <a:buSzPts val="1800"/>
              <a:buFont typeface="Arial" panose="020B0604020202020204" pitchFamily="34" charset="0"/>
              <a:buChar char="•"/>
            </a:pPr>
            <a:r>
              <a:rPr lang="en-CA" sz="2600" dirty="0"/>
              <a:t>Add or fine tune model layers</a:t>
            </a:r>
          </a:p>
          <a:p>
            <a:pPr marL="571500" indent="-457200">
              <a:spcBef>
                <a:spcPts val="0"/>
              </a:spcBef>
              <a:buSzPts val="1800"/>
              <a:buFont typeface="Arial" panose="020B0604020202020204" pitchFamily="34" charset="0"/>
              <a:buChar char="•"/>
            </a:pPr>
            <a:r>
              <a:rPr lang="en-CA" sz="2600" dirty="0"/>
              <a:t>More comprehensive cross-dataset performance evaluation</a:t>
            </a:r>
          </a:p>
        </p:txBody>
      </p:sp>
    </p:spTree>
    <p:extLst>
      <p:ext uri="{BB962C8B-B14F-4D97-AF65-F5344CB8AC3E}">
        <p14:creationId xmlns:p14="http://schemas.microsoft.com/office/powerpoint/2010/main" val="21414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68902BD-324D-8C42-B35E-F7DDE570C5A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7" name="Rectangle 6">
            <a:extLst>
              <a:ext uri="{FF2B5EF4-FFF2-40B4-BE49-F238E27FC236}">
                <a16:creationId xmlns:a16="http://schemas.microsoft.com/office/drawing/2014/main" id="{F1A90EA0-2965-1E4D-801E-69C3F28A4D6E}"/>
              </a:ext>
            </a:extLst>
          </p:cNvPr>
          <p:cNvSpPr/>
          <p:nvPr/>
        </p:nvSpPr>
        <p:spPr>
          <a:xfrm>
            <a:off x="2722610" y="2134997"/>
            <a:ext cx="5401481" cy="1846659"/>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Thank </a:t>
            </a:r>
            <a:r>
              <a:rPr lang="en-US" sz="6000" b="0" cap="none" spc="0" dirty="0">
                <a:ln w="0"/>
                <a:solidFill>
                  <a:schemeClr val="tx1"/>
                </a:solidFill>
                <a:effectLst>
                  <a:outerShdw blurRad="38100" dist="19050" dir="2700000" algn="tl" rotWithShape="0">
                    <a:schemeClr val="dk1">
                      <a:alpha val="40000"/>
                    </a:schemeClr>
                  </a:outerShdw>
                </a:effectLst>
                <a:latin typeface="Rockwell Nova" panose="020F0502020204030204" pitchFamily="34" charset="0"/>
                <a:cs typeface="Rockwell Nova" panose="020F0502020204030204" pitchFamily="34" charset="0"/>
              </a:rPr>
              <a:t>you</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F5AC590E-B789-6C47-98C0-6CCC3EBB0882}"/>
              </a:ext>
            </a:extLst>
          </p:cNvPr>
          <p:cNvSpPr txBox="1"/>
          <p:nvPr/>
        </p:nvSpPr>
        <p:spPr>
          <a:xfrm>
            <a:off x="4518294" y="3259180"/>
            <a:ext cx="1810111" cy="523220"/>
          </a:xfrm>
          <a:prstGeom prst="rect">
            <a:avLst/>
          </a:prstGeom>
          <a:noFill/>
        </p:spPr>
        <p:txBody>
          <a:bodyPr wrap="none" rtlCol="0">
            <a:spAutoFit/>
          </a:bodyPr>
          <a:lstStyle/>
          <a:p>
            <a:r>
              <a:rPr lang="en-US" sz="2800" dirty="0">
                <a:latin typeface="Big Caslon Medium" panose="02000603090000020003" pitchFamily="2" charset="-79"/>
                <a:cs typeface="Big Caslon Medium" panose="02000603090000020003" pitchFamily="2" charset="-79"/>
              </a:rPr>
              <a:t>Questions?</a:t>
            </a:r>
          </a:p>
        </p:txBody>
      </p:sp>
    </p:spTree>
    <p:extLst>
      <p:ext uri="{BB962C8B-B14F-4D97-AF65-F5344CB8AC3E}">
        <p14:creationId xmlns:p14="http://schemas.microsoft.com/office/powerpoint/2010/main" val="78750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EBAA139-69D2-404B-AF07-C66437F2D01E}"/>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11" name="Google Shape;70;p15">
            <a:extLst>
              <a:ext uri="{FF2B5EF4-FFF2-40B4-BE49-F238E27FC236}">
                <a16:creationId xmlns:a16="http://schemas.microsoft.com/office/drawing/2014/main" id="{BFFCF541-0761-B346-A0B8-AC8D8BEF17B1}"/>
              </a:ext>
            </a:extLst>
          </p:cNvPr>
          <p:cNvSpPr txBox="1">
            <a:spLocks noGrp="1"/>
          </p:cNvSpPr>
          <p:nvPr>
            <p:ph type="title"/>
          </p:nvPr>
        </p:nvSpPr>
        <p:spPr>
          <a:xfrm>
            <a:off x="1158049" y="33951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 and Goals</a:t>
            </a:r>
            <a:endParaRPr dirty="0"/>
          </a:p>
        </p:txBody>
      </p:sp>
      <p:sp>
        <p:nvSpPr>
          <p:cNvPr id="12" name="Google Shape;71;p15">
            <a:extLst>
              <a:ext uri="{FF2B5EF4-FFF2-40B4-BE49-F238E27FC236}">
                <a16:creationId xmlns:a16="http://schemas.microsoft.com/office/drawing/2014/main" id="{D377CC48-9993-AB4D-8860-E2DB8DB289C0}"/>
              </a:ext>
            </a:extLst>
          </p:cNvPr>
          <p:cNvSpPr txBox="1">
            <a:spLocks/>
          </p:cNvSpPr>
          <p:nvPr/>
        </p:nvSpPr>
        <p:spPr>
          <a:xfrm>
            <a:off x="1158049" y="1340045"/>
            <a:ext cx="1076431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Associate an image with a caption makes it accessible</a:t>
            </a:r>
          </a:p>
          <a:p>
            <a:pPr marL="971550" lvl="1" indent="-457200">
              <a:spcBef>
                <a:spcPts val="0"/>
              </a:spcBef>
              <a:buSzPts val="1800"/>
              <a:buFont typeface="Arial" panose="020B0604020202020204" pitchFamily="34" charset="0"/>
              <a:buChar char="•"/>
            </a:pPr>
            <a:r>
              <a:rPr lang="en-CA" sz="2600" dirty="0"/>
              <a:t>Sort images based on content</a:t>
            </a:r>
          </a:p>
          <a:p>
            <a:pPr marL="971550" lvl="1" indent="-457200">
              <a:spcBef>
                <a:spcPts val="0"/>
              </a:spcBef>
              <a:buSzPts val="1800"/>
              <a:buFont typeface="Arial" panose="020B0604020202020204" pitchFamily="34" charset="0"/>
              <a:buChar char="•"/>
            </a:pPr>
            <a:r>
              <a:rPr lang="en-CA" sz="2600" dirty="0"/>
              <a:t>Return queries</a:t>
            </a:r>
          </a:p>
          <a:p>
            <a:pPr marL="971550" lvl="1" indent="-457200">
              <a:spcBef>
                <a:spcPts val="0"/>
              </a:spcBef>
              <a:buSzPts val="1800"/>
              <a:buFont typeface="Arial" panose="020B0604020202020204" pitchFamily="34" charset="0"/>
              <a:buChar char="•"/>
            </a:pPr>
            <a:r>
              <a:rPr lang="en-CA" sz="2600" dirty="0"/>
              <a:t>Evaluate similarity</a:t>
            </a:r>
          </a:p>
          <a:p>
            <a:pPr marL="571500" indent="-457200">
              <a:spcBef>
                <a:spcPts val="0"/>
              </a:spcBef>
              <a:buSzPts val="1800"/>
              <a:buFont typeface="Arial" panose="020B0604020202020204" pitchFamily="34" charset="0"/>
              <a:buChar char="•"/>
            </a:pPr>
            <a:r>
              <a:rPr lang="en-CA" sz="2600" dirty="0"/>
              <a:t>Develop a pipeline</a:t>
            </a:r>
          </a:p>
          <a:p>
            <a:pPr marL="914400" lvl="1" indent="-317500">
              <a:spcBef>
                <a:spcPts val="0"/>
              </a:spcBef>
              <a:buSzPts val="1400"/>
              <a:buFont typeface="Arial"/>
              <a:buChar char="+"/>
            </a:pPr>
            <a:r>
              <a:rPr lang="en-CA" sz="2600" dirty="0"/>
              <a:t>Generate a model from raw data</a:t>
            </a:r>
          </a:p>
          <a:p>
            <a:pPr marL="571500" indent="-457200">
              <a:spcBef>
                <a:spcPts val="0"/>
              </a:spcBef>
              <a:buSzPts val="1800"/>
              <a:buFont typeface="Arial" panose="020B0604020202020204" pitchFamily="34" charset="0"/>
              <a:buChar char="•"/>
            </a:pPr>
            <a:r>
              <a:rPr lang="en-CA" sz="2600" dirty="0"/>
              <a:t>Create a visualization tool</a:t>
            </a:r>
          </a:p>
          <a:p>
            <a:pPr marL="914400" lvl="1" indent="-317500">
              <a:spcBef>
                <a:spcPts val="0"/>
              </a:spcBef>
              <a:buSzPts val="1400"/>
              <a:buFont typeface="Arial"/>
              <a:buChar char="+"/>
            </a:pPr>
            <a:r>
              <a:rPr lang="en-CA" sz="2600" dirty="0"/>
              <a:t>Aim to help users interact with model and data</a:t>
            </a:r>
          </a:p>
        </p:txBody>
      </p:sp>
    </p:spTree>
    <p:extLst>
      <p:ext uri="{BB962C8B-B14F-4D97-AF65-F5344CB8AC3E}">
        <p14:creationId xmlns:p14="http://schemas.microsoft.com/office/powerpoint/2010/main" val="1445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F745F0C-BC83-CB4F-AD2F-E968C9511215}"/>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76;p16">
            <a:extLst>
              <a:ext uri="{FF2B5EF4-FFF2-40B4-BE49-F238E27FC236}">
                <a16:creationId xmlns:a16="http://schemas.microsoft.com/office/drawing/2014/main" id="{F29B928A-C776-3946-A8A6-B22F785982F6}"/>
              </a:ext>
            </a:extLst>
          </p:cNvPr>
          <p:cNvSpPr txBox="1">
            <a:spLocks noGrp="1"/>
          </p:cNvSpPr>
          <p:nvPr>
            <p:ph type="title"/>
          </p:nvPr>
        </p:nvSpPr>
        <p:spPr>
          <a:xfrm>
            <a:off x="1193219" y="310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7" name="Google Shape;77;p16">
            <a:extLst>
              <a:ext uri="{FF2B5EF4-FFF2-40B4-BE49-F238E27FC236}">
                <a16:creationId xmlns:a16="http://schemas.microsoft.com/office/drawing/2014/main" id="{477DF9DE-102A-4041-AD3D-280E2114BA5E}"/>
              </a:ext>
            </a:extLst>
          </p:cNvPr>
          <p:cNvSpPr txBox="1">
            <a:spLocks/>
          </p:cNvSpPr>
          <p:nvPr/>
        </p:nvSpPr>
        <p:spPr>
          <a:xfrm>
            <a:off x="1193219" y="1211091"/>
            <a:ext cx="1018988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400" dirty="0"/>
              <a:t>Data Processing</a:t>
            </a:r>
          </a:p>
          <a:p>
            <a:pPr marL="971550" lvl="1" indent="-457200">
              <a:spcBef>
                <a:spcPts val="0"/>
              </a:spcBef>
              <a:buSzPts val="1800"/>
              <a:buFont typeface="Arial" panose="020B0604020202020204" pitchFamily="34" charset="0"/>
              <a:buChar char="•"/>
            </a:pPr>
            <a:r>
              <a:rPr lang="en-CA" sz="2400" dirty="0"/>
              <a:t>Transform and store data in a well defined and reproducible structure</a:t>
            </a:r>
          </a:p>
          <a:p>
            <a:pPr marL="571500" indent="-457200">
              <a:spcBef>
                <a:spcPts val="0"/>
              </a:spcBef>
              <a:buSzPts val="1800"/>
              <a:buFont typeface="Arial" panose="020B0604020202020204" pitchFamily="34" charset="0"/>
              <a:buChar char="•"/>
            </a:pPr>
            <a:r>
              <a:rPr lang="en-CA" sz="2400" dirty="0"/>
              <a:t>Creating the Model</a:t>
            </a:r>
          </a:p>
          <a:p>
            <a:pPr marL="1054100" lvl="1" indent="-457200">
              <a:spcBef>
                <a:spcPts val="0"/>
              </a:spcBef>
              <a:buSzPts val="1400"/>
              <a:buFont typeface="Arial" panose="020B0604020202020204" pitchFamily="34" charset="0"/>
              <a:buChar char="•"/>
            </a:pPr>
            <a:r>
              <a:rPr lang="en-CA" sz="2400" dirty="0"/>
              <a:t>Extract features from image</a:t>
            </a:r>
          </a:p>
          <a:p>
            <a:pPr marL="1054100" lvl="1" indent="-457200">
              <a:spcBef>
                <a:spcPts val="0"/>
              </a:spcBef>
              <a:buSzPts val="1400"/>
              <a:buFont typeface="Arial" panose="020B0604020202020204" pitchFamily="34" charset="0"/>
              <a:buChar char="•"/>
            </a:pPr>
            <a:r>
              <a:rPr lang="en-CA" sz="2400" dirty="0"/>
              <a:t>Generate sentence from features</a:t>
            </a:r>
          </a:p>
          <a:p>
            <a:pPr marL="571500" indent="-457200">
              <a:spcBef>
                <a:spcPts val="0"/>
              </a:spcBef>
              <a:buSzPts val="1800"/>
              <a:buFont typeface="Arial" panose="020B0604020202020204" pitchFamily="34" charset="0"/>
              <a:buChar char="•"/>
            </a:pPr>
            <a:r>
              <a:rPr lang="en-CA" sz="2400" dirty="0"/>
              <a:t>Evaluating the Model</a:t>
            </a:r>
          </a:p>
          <a:p>
            <a:pPr marL="971550" lvl="1" indent="-457200">
              <a:spcBef>
                <a:spcPts val="0"/>
              </a:spcBef>
              <a:buSzPts val="1800"/>
              <a:buFont typeface="Arial" panose="020B0604020202020204" pitchFamily="34" charset="0"/>
              <a:buChar char="•"/>
            </a:pPr>
            <a:r>
              <a:rPr lang="en-CA" sz="2400" dirty="0"/>
              <a:t>N-gram based and semantic based metrics</a:t>
            </a:r>
          </a:p>
          <a:p>
            <a:pPr marL="571500" indent="-457200">
              <a:spcBef>
                <a:spcPts val="0"/>
              </a:spcBef>
              <a:buSzPts val="1800"/>
              <a:buFont typeface="Arial" panose="020B0604020202020204" pitchFamily="34" charset="0"/>
              <a:buChar char="•"/>
            </a:pPr>
            <a:r>
              <a:rPr lang="en-CA" sz="2400" dirty="0"/>
              <a:t>Visualization Tool</a:t>
            </a:r>
          </a:p>
          <a:p>
            <a:pPr marL="1054100" lvl="1" indent="-457200">
              <a:spcBef>
                <a:spcPts val="0"/>
              </a:spcBef>
              <a:buSzPts val="1400"/>
              <a:buFont typeface="Arial" panose="020B0604020202020204" pitchFamily="34" charset="0"/>
              <a:buChar char="•"/>
            </a:pPr>
            <a:r>
              <a:rPr lang="en-CA" sz="2400" dirty="0"/>
              <a:t>Caption and upload new images to database</a:t>
            </a:r>
          </a:p>
          <a:p>
            <a:pPr marL="1054100" lvl="1" indent="-457200">
              <a:spcBef>
                <a:spcPts val="0"/>
              </a:spcBef>
              <a:buSzPts val="1400"/>
              <a:buFont typeface="Arial" panose="020B0604020202020204" pitchFamily="34" charset="0"/>
              <a:buChar char="•"/>
            </a:pPr>
            <a:r>
              <a:rPr lang="en-CA" sz="2400" dirty="0"/>
              <a:t>View previously generated image-caption pairs and evaluation scores</a:t>
            </a:r>
          </a:p>
        </p:txBody>
      </p:sp>
    </p:spTree>
    <p:extLst>
      <p:ext uri="{BB962C8B-B14F-4D97-AF65-F5344CB8AC3E}">
        <p14:creationId xmlns:p14="http://schemas.microsoft.com/office/powerpoint/2010/main" val="367727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4B02FB-0D77-3D4E-8604-9A0E57012549}"/>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Google Shape;82;p17">
            <a:extLst>
              <a:ext uri="{FF2B5EF4-FFF2-40B4-BE49-F238E27FC236}">
                <a16:creationId xmlns:a16="http://schemas.microsoft.com/office/drawing/2014/main" id="{39888800-1A64-C04A-989B-88E4F9F22D5E}"/>
              </a:ext>
            </a:extLst>
          </p:cNvPr>
          <p:cNvSpPr txBox="1">
            <a:spLocks noGrp="1"/>
          </p:cNvSpPr>
          <p:nvPr>
            <p:ph type="title"/>
          </p:nvPr>
        </p:nvSpPr>
        <p:spPr>
          <a:xfrm>
            <a:off x="1193219" y="31607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Description</a:t>
            </a:r>
            <a:endParaRPr dirty="0"/>
          </a:p>
        </p:txBody>
      </p:sp>
      <p:sp>
        <p:nvSpPr>
          <p:cNvPr id="7" name="Google Shape;83;p17">
            <a:extLst>
              <a:ext uri="{FF2B5EF4-FFF2-40B4-BE49-F238E27FC236}">
                <a16:creationId xmlns:a16="http://schemas.microsoft.com/office/drawing/2014/main" id="{254775E1-E34E-3E4C-9DA8-45ABDE31D28A}"/>
              </a:ext>
            </a:extLst>
          </p:cNvPr>
          <p:cNvSpPr txBox="1">
            <a:spLocks/>
          </p:cNvSpPr>
          <p:nvPr/>
        </p:nvSpPr>
        <p:spPr>
          <a:xfrm>
            <a:off x="1193219" y="1400865"/>
            <a:ext cx="6415059" cy="3416400"/>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0" indent="-457200">
              <a:spcBef>
                <a:spcPts val="0"/>
              </a:spcBef>
              <a:buSzPts val="1800"/>
              <a:buFont typeface="Arial" panose="020B0604020202020204" pitchFamily="34" charset="0"/>
              <a:buChar char="•"/>
            </a:pPr>
            <a:r>
              <a:rPr lang="en-CA" sz="2600" dirty="0"/>
              <a:t>There are three labeled datasets:</a:t>
            </a:r>
          </a:p>
          <a:p>
            <a:pPr marL="1028700" lvl="1" indent="-457200">
              <a:spcBef>
                <a:spcPts val="0"/>
              </a:spcBef>
              <a:buSzPts val="1800"/>
              <a:buFont typeface="Arial" panose="020B0604020202020204" pitchFamily="34" charset="0"/>
              <a:buChar char="•"/>
            </a:pPr>
            <a:r>
              <a:rPr lang="en-CA" sz="2600" dirty="0" err="1"/>
              <a:t>UCM_Captions</a:t>
            </a:r>
            <a:endParaRPr lang="en-CA" sz="2600" dirty="0"/>
          </a:p>
          <a:p>
            <a:pPr marL="1028700" lvl="1" indent="-457200">
              <a:spcBef>
                <a:spcPts val="0"/>
              </a:spcBef>
              <a:buSzPts val="1800"/>
              <a:buFont typeface="Arial" panose="020B0604020202020204" pitchFamily="34" charset="0"/>
              <a:buChar char="•"/>
            </a:pPr>
            <a:r>
              <a:rPr lang="en-CA" sz="2600" dirty="0"/>
              <a:t>RSICD (Remote Sensing Imaging Captioning Dataset)</a:t>
            </a:r>
          </a:p>
          <a:p>
            <a:pPr marL="1028700" lvl="1" indent="-457200">
              <a:spcBef>
                <a:spcPts val="0"/>
              </a:spcBef>
              <a:buSzPts val="1800"/>
              <a:buFont typeface="Arial" panose="020B0604020202020204" pitchFamily="34" charset="0"/>
              <a:buChar char="•"/>
            </a:pPr>
            <a:r>
              <a:rPr lang="en-CA" sz="2600" dirty="0" err="1"/>
              <a:t>Sydney_Captions</a:t>
            </a:r>
            <a:endParaRPr lang="en-CA" sz="2600" dirty="0"/>
          </a:p>
          <a:p>
            <a:pPr marL="571500" indent="-457200">
              <a:spcBef>
                <a:spcPts val="0"/>
              </a:spcBef>
              <a:buSzPts val="1800"/>
              <a:buFont typeface="Arial" panose="020B0604020202020204" pitchFamily="34" charset="0"/>
              <a:buChar char="•"/>
            </a:pPr>
            <a:r>
              <a:rPr lang="en-CA" sz="2600" dirty="0"/>
              <a:t>Total 13,634 Images</a:t>
            </a:r>
          </a:p>
          <a:p>
            <a:pPr marL="571500" indent="-457200">
              <a:spcBef>
                <a:spcPts val="0"/>
              </a:spcBef>
              <a:buSzPts val="1800"/>
              <a:buFont typeface="Arial" panose="020B0604020202020204" pitchFamily="34" charset="0"/>
              <a:buChar char="•"/>
            </a:pPr>
            <a:r>
              <a:rPr lang="en-CA" sz="2600" dirty="0"/>
              <a:t>Train/valid/test on UCM + RSICD</a:t>
            </a:r>
          </a:p>
          <a:p>
            <a:pPr marL="571500" indent="-457200">
              <a:spcBef>
                <a:spcPts val="0"/>
              </a:spcBef>
              <a:buSzPts val="1800"/>
              <a:buFont typeface="Arial" panose="020B0604020202020204" pitchFamily="34" charset="0"/>
              <a:buChar char="•"/>
            </a:pPr>
            <a:r>
              <a:rPr lang="en-CA" sz="2600" dirty="0"/>
              <a:t>Test on Sydney for generalization ability</a:t>
            </a:r>
          </a:p>
          <a:p>
            <a:pPr marL="571500" indent="-457200">
              <a:spcBef>
                <a:spcPts val="0"/>
              </a:spcBef>
              <a:buSzPts val="1800"/>
              <a:buFont typeface="Arial" panose="020B0604020202020204" pitchFamily="34" charset="0"/>
              <a:buChar char="•"/>
            </a:pPr>
            <a:endParaRPr lang="en-CA" sz="2600" dirty="0"/>
          </a:p>
          <a:p>
            <a:pPr marL="0" indent="0">
              <a:spcBef>
                <a:spcPts val="1600"/>
              </a:spcBef>
              <a:spcAft>
                <a:spcPts val="1600"/>
              </a:spcAft>
              <a:buNone/>
            </a:pPr>
            <a:endParaRPr lang="en-CA" sz="2600" dirty="0"/>
          </a:p>
        </p:txBody>
      </p:sp>
      <p:pic>
        <p:nvPicPr>
          <p:cNvPr id="8" name="Google Shape;84;p17">
            <a:extLst>
              <a:ext uri="{FF2B5EF4-FFF2-40B4-BE49-F238E27FC236}">
                <a16:creationId xmlns:a16="http://schemas.microsoft.com/office/drawing/2014/main" id="{468D9BC5-D169-014A-A2BA-16923A334567}"/>
              </a:ext>
            </a:extLst>
          </p:cNvPr>
          <p:cNvPicPr preferRelativeResize="0"/>
          <p:nvPr/>
        </p:nvPicPr>
        <p:blipFill rotWithShape="1">
          <a:blip r:embed="rId3">
            <a:alphaModFix/>
          </a:blip>
          <a:srcRect t="-3210" r="65413" b="17965"/>
          <a:stretch/>
        </p:blipFill>
        <p:spPr>
          <a:xfrm>
            <a:off x="7471889" y="828165"/>
            <a:ext cx="3292268" cy="2818465"/>
          </a:xfrm>
          <a:prstGeom prst="rect">
            <a:avLst/>
          </a:prstGeom>
          <a:noFill/>
          <a:ln>
            <a:noFill/>
          </a:ln>
        </p:spPr>
      </p:pic>
      <p:pic>
        <p:nvPicPr>
          <p:cNvPr id="9" name="Google Shape;84;p17">
            <a:extLst>
              <a:ext uri="{FF2B5EF4-FFF2-40B4-BE49-F238E27FC236}">
                <a16:creationId xmlns:a16="http://schemas.microsoft.com/office/drawing/2014/main" id="{6E6E5327-C080-724F-9251-A0FF892D37C7}"/>
              </a:ext>
            </a:extLst>
          </p:cNvPr>
          <p:cNvPicPr preferRelativeResize="0"/>
          <p:nvPr/>
        </p:nvPicPr>
        <p:blipFill rotWithShape="1">
          <a:blip r:embed="rId3">
            <a:alphaModFix/>
          </a:blip>
          <a:srcRect l="33094" r="322" b="45148"/>
          <a:stretch/>
        </p:blipFill>
        <p:spPr>
          <a:xfrm>
            <a:off x="7410234" y="3429000"/>
            <a:ext cx="4607169" cy="1721815"/>
          </a:xfrm>
          <a:prstGeom prst="rect">
            <a:avLst/>
          </a:prstGeom>
          <a:noFill/>
          <a:ln>
            <a:noFill/>
          </a:ln>
        </p:spPr>
      </p:pic>
    </p:spTree>
    <p:extLst>
      <p:ext uri="{BB962C8B-B14F-4D97-AF65-F5344CB8AC3E}">
        <p14:creationId xmlns:p14="http://schemas.microsoft.com/office/powerpoint/2010/main" val="120522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9078399-297B-6B4A-B52B-83E0E5490FE2}"/>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FFEA2C75-6089-4642-8074-3C541930AC34}"/>
              </a:ext>
            </a:extLst>
          </p:cNvPr>
          <p:cNvSpPr>
            <a:spLocks noGrp="1"/>
          </p:cNvSpPr>
          <p:nvPr>
            <p:ph type="title"/>
          </p:nvPr>
        </p:nvSpPr>
        <p:spPr>
          <a:xfrm>
            <a:off x="1231141" y="1323109"/>
            <a:ext cx="10515600" cy="1325563"/>
          </a:xfrm>
        </p:spPr>
        <p:txBody>
          <a:bodyPr>
            <a:normAutofit/>
          </a:bodyPr>
          <a:lstStyle/>
          <a:p>
            <a:r>
              <a:rPr lang="en-US" sz="2800" i="1" dirty="0"/>
              <a:t>Baseline Model Structure  (CNN + LSTM)</a:t>
            </a:r>
          </a:p>
        </p:txBody>
      </p:sp>
      <p:pic>
        <p:nvPicPr>
          <p:cNvPr id="7" name="Picture 6" descr="A screenshot of a cell phone&#10;&#10;Description automatically generated">
            <a:extLst>
              <a:ext uri="{FF2B5EF4-FFF2-40B4-BE49-F238E27FC236}">
                <a16:creationId xmlns:a16="http://schemas.microsoft.com/office/drawing/2014/main" id="{0FE76790-935D-7741-AAA8-02B2678BE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01" y="2525152"/>
            <a:ext cx="10857396" cy="2608486"/>
          </a:xfrm>
          <a:prstGeom prst="rect">
            <a:avLst/>
          </a:prstGeom>
        </p:spPr>
      </p:pic>
      <p:sp>
        <p:nvSpPr>
          <p:cNvPr id="8" name="TextBox 7">
            <a:extLst>
              <a:ext uri="{FF2B5EF4-FFF2-40B4-BE49-F238E27FC236}">
                <a16:creationId xmlns:a16="http://schemas.microsoft.com/office/drawing/2014/main" id="{B559FA7F-6453-2F4F-AE80-3EAC3B3D1766}"/>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9" name="Rectangle 8">
            <a:extLst>
              <a:ext uri="{FF2B5EF4-FFF2-40B4-BE49-F238E27FC236}">
                <a16:creationId xmlns:a16="http://schemas.microsoft.com/office/drawing/2014/main" id="{84251EF6-90AB-497E-8A4C-7BCAF233393F}"/>
              </a:ext>
            </a:extLst>
          </p:cNvPr>
          <p:cNvSpPr/>
          <p:nvPr/>
        </p:nvSpPr>
        <p:spPr>
          <a:xfrm>
            <a:off x="7396482" y="5879439"/>
            <a:ext cx="6789174" cy="338554"/>
          </a:xfrm>
          <a:prstGeom prst="rect">
            <a:avLst/>
          </a:prstGeom>
        </p:spPr>
        <p:txBody>
          <a:bodyPr wrap="square">
            <a:spAutoFit/>
          </a:bodyPr>
          <a:lstStyle/>
          <a:p>
            <a:r>
              <a:rPr lang="fr-FR" sz="1600" dirty="0"/>
              <a:t>Sources: Image </a:t>
            </a:r>
            <a:r>
              <a:rPr lang="fr-FR" sz="1600" dirty="0" err="1"/>
              <a:t>adapted</a:t>
            </a:r>
            <a:r>
              <a:rPr lang="fr-FR" sz="1600" dirty="0"/>
              <a:t> </a:t>
            </a:r>
            <a:r>
              <a:rPr lang="fr-FR" sz="1600" dirty="0" err="1"/>
              <a:t>from</a:t>
            </a:r>
            <a:r>
              <a:rPr lang="fr-FR" sz="1600" dirty="0"/>
              <a:t> Lu, X. et al. (2018).</a:t>
            </a:r>
            <a:endParaRPr lang="en-US" sz="1600" dirty="0"/>
          </a:p>
        </p:txBody>
      </p:sp>
    </p:spTree>
    <p:extLst>
      <p:ext uri="{BB962C8B-B14F-4D97-AF65-F5344CB8AC3E}">
        <p14:creationId xmlns:p14="http://schemas.microsoft.com/office/powerpoint/2010/main" val="79248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94B46A0-CB26-2042-BD48-4182A79BB79C}"/>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7C129D1D-A3B8-6A49-BCA5-0632D603CA12}"/>
              </a:ext>
            </a:extLst>
          </p:cNvPr>
          <p:cNvSpPr>
            <a:spLocks noGrp="1"/>
          </p:cNvSpPr>
          <p:nvPr>
            <p:ph type="title"/>
          </p:nvPr>
        </p:nvSpPr>
        <p:spPr>
          <a:xfrm>
            <a:off x="1231141" y="1537433"/>
            <a:ext cx="10515600" cy="1325563"/>
          </a:xfrm>
        </p:spPr>
        <p:txBody>
          <a:bodyPr>
            <a:normAutofit/>
          </a:bodyPr>
          <a:lstStyle/>
          <a:p>
            <a:r>
              <a:rPr lang="en-US" sz="2800" b="1" i="1" dirty="0"/>
              <a:t>Attention Model Structure (CNN + Attention + LSTM)</a:t>
            </a:r>
          </a:p>
        </p:txBody>
      </p:sp>
      <p:pic>
        <p:nvPicPr>
          <p:cNvPr id="7" name="Picture 6" descr="A screenshot of a cell phone&#10;&#10;Description automatically generated">
            <a:extLst>
              <a:ext uri="{FF2B5EF4-FFF2-40B4-BE49-F238E27FC236}">
                <a16:creationId xmlns:a16="http://schemas.microsoft.com/office/drawing/2014/main" id="{10D8554C-A547-254A-A7D3-D9C58A1D8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30" y="2448339"/>
            <a:ext cx="9585932" cy="3244604"/>
          </a:xfrm>
          <a:prstGeom prst="rect">
            <a:avLst/>
          </a:prstGeom>
        </p:spPr>
      </p:pic>
      <p:sp>
        <p:nvSpPr>
          <p:cNvPr id="8" name="TextBox 7">
            <a:extLst>
              <a:ext uri="{FF2B5EF4-FFF2-40B4-BE49-F238E27FC236}">
                <a16:creationId xmlns:a16="http://schemas.microsoft.com/office/drawing/2014/main" id="{BC0CCE37-34E2-4A44-B8BA-7F3D8990FF3D}"/>
              </a:ext>
            </a:extLst>
          </p:cNvPr>
          <p:cNvSpPr txBox="1"/>
          <p:nvPr/>
        </p:nvSpPr>
        <p:spPr>
          <a:xfrm>
            <a:off x="1231141" y="355923"/>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9" name="Rectangle 8">
            <a:extLst>
              <a:ext uri="{FF2B5EF4-FFF2-40B4-BE49-F238E27FC236}">
                <a16:creationId xmlns:a16="http://schemas.microsoft.com/office/drawing/2014/main" id="{11A661CF-35F1-4213-81C4-E0E83E130934}"/>
              </a:ext>
            </a:extLst>
          </p:cNvPr>
          <p:cNvSpPr/>
          <p:nvPr/>
        </p:nvSpPr>
        <p:spPr>
          <a:xfrm>
            <a:off x="7396482" y="5879439"/>
            <a:ext cx="6789174" cy="338554"/>
          </a:xfrm>
          <a:prstGeom prst="rect">
            <a:avLst/>
          </a:prstGeom>
        </p:spPr>
        <p:txBody>
          <a:bodyPr wrap="square">
            <a:spAutoFit/>
          </a:bodyPr>
          <a:lstStyle/>
          <a:p>
            <a:r>
              <a:rPr lang="en-US" sz="1600" dirty="0"/>
              <a:t>Sources: Image adapted from Zhang, X. et al. (2019).</a:t>
            </a:r>
            <a:r>
              <a:rPr lang="fr-FR" sz="1600" dirty="0"/>
              <a:t> </a:t>
            </a:r>
            <a:endParaRPr lang="en-US" sz="1600" dirty="0"/>
          </a:p>
        </p:txBody>
      </p:sp>
    </p:spTree>
    <p:extLst>
      <p:ext uri="{BB962C8B-B14F-4D97-AF65-F5344CB8AC3E}">
        <p14:creationId xmlns:p14="http://schemas.microsoft.com/office/powerpoint/2010/main" val="25004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468BADA-6214-2F4E-82E1-BD782A864F2A}"/>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439A8B78-DCA6-C94F-A8BC-62FB5C8B1977}"/>
              </a:ext>
            </a:extLst>
          </p:cNvPr>
          <p:cNvSpPr>
            <a:spLocks noGrp="1"/>
          </p:cNvSpPr>
          <p:nvPr>
            <p:ph type="title"/>
          </p:nvPr>
        </p:nvSpPr>
        <p:spPr>
          <a:xfrm>
            <a:off x="1231142" y="1327050"/>
            <a:ext cx="11841480" cy="1325563"/>
          </a:xfrm>
        </p:spPr>
        <p:txBody>
          <a:bodyPr>
            <a:normAutofit/>
          </a:bodyPr>
          <a:lstStyle/>
          <a:p>
            <a:r>
              <a:rPr lang="en-US" sz="3000" b="1" i="1" dirty="0"/>
              <a:t>Multi Attention Model Structure (CNN + Multi-Attention+ LSTM)</a:t>
            </a:r>
          </a:p>
        </p:txBody>
      </p:sp>
      <p:pic>
        <p:nvPicPr>
          <p:cNvPr id="7" name="Picture 6" descr="A close up of a map&#10;&#10;Description automatically generated">
            <a:extLst>
              <a:ext uri="{FF2B5EF4-FFF2-40B4-BE49-F238E27FC236}">
                <a16:creationId xmlns:a16="http://schemas.microsoft.com/office/drawing/2014/main" id="{A4BB2111-72DB-F14E-9360-1EDF1801D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73" y="2102033"/>
            <a:ext cx="8113341" cy="3851702"/>
          </a:xfrm>
          <a:prstGeom prst="rect">
            <a:avLst/>
          </a:prstGeom>
        </p:spPr>
      </p:pic>
      <p:sp>
        <p:nvSpPr>
          <p:cNvPr id="8" name="TextBox 7">
            <a:extLst>
              <a:ext uri="{FF2B5EF4-FFF2-40B4-BE49-F238E27FC236}">
                <a16:creationId xmlns:a16="http://schemas.microsoft.com/office/drawing/2014/main" id="{C8D2FC01-E7F6-BF41-8E26-19338B3459B1}"/>
              </a:ext>
            </a:extLst>
          </p:cNvPr>
          <p:cNvSpPr txBox="1"/>
          <p:nvPr/>
        </p:nvSpPr>
        <p:spPr>
          <a:xfrm>
            <a:off x="1231142" y="357555"/>
            <a:ext cx="4864858" cy="646331"/>
          </a:xfrm>
          <a:prstGeom prst="rect">
            <a:avLst/>
          </a:prstGeom>
          <a:noFill/>
        </p:spPr>
        <p:txBody>
          <a:bodyPr wrap="none" rtlCol="0">
            <a:spAutoFit/>
          </a:bodyPr>
          <a:lstStyle/>
          <a:p>
            <a:r>
              <a:rPr lang="en-CA" sz="3600" b="1" dirty="0">
                <a:latin typeface="+mj-lt"/>
              </a:rPr>
              <a:t>Data Science Techniques</a:t>
            </a:r>
            <a:endParaRPr lang="en-US" sz="3600" b="1" dirty="0">
              <a:latin typeface="+mj-lt"/>
            </a:endParaRPr>
          </a:p>
        </p:txBody>
      </p:sp>
      <p:sp>
        <p:nvSpPr>
          <p:cNvPr id="2" name="Rectangle 1">
            <a:extLst>
              <a:ext uri="{FF2B5EF4-FFF2-40B4-BE49-F238E27FC236}">
                <a16:creationId xmlns:a16="http://schemas.microsoft.com/office/drawing/2014/main" id="{3A7C62BE-1B81-45E4-8798-A8AAC201B5BF}"/>
              </a:ext>
            </a:extLst>
          </p:cNvPr>
          <p:cNvSpPr/>
          <p:nvPr/>
        </p:nvSpPr>
        <p:spPr>
          <a:xfrm>
            <a:off x="7819104" y="5953735"/>
            <a:ext cx="6789174" cy="338554"/>
          </a:xfrm>
          <a:prstGeom prst="rect">
            <a:avLst/>
          </a:prstGeom>
        </p:spPr>
        <p:txBody>
          <a:bodyPr wrap="square">
            <a:spAutoFit/>
          </a:bodyPr>
          <a:lstStyle/>
          <a:p>
            <a:r>
              <a:rPr lang="en-US" sz="1600" dirty="0"/>
              <a:t>Sources: Image adapted from Li, Y. et al. (2020).</a:t>
            </a:r>
          </a:p>
        </p:txBody>
      </p:sp>
    </p:spTree>
    <p:extLst>
      <p:ext uri="{BB962C8B-B14F-4D97-AF65-F5344CB8AC3E}">
        <p14:creationId xmlns:p14="http://schemas.microsoft.com/office/powerpoint/2010/main" val="77288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5855654-B946-A943-B37E-8C5A4D643C13}"/>
              </a:ext>
            </a:extLst>
          </p:cNvPr>
          <p:cNvSpPr>
            <a:spLocks noGrp="1"/>
          </p:cNvSpPr>
          <p:nvPr>
            <p:ph type="ftr" sz="quarter" idx="3"/>
          </p:nvPr>
        </p:nvSpPr>
        <p:spPr/>
        <p:txBody>
          <a:bodyPr/>
          <a:lstStyle/>
          <a:p>
            <a:r>
              <a:rPr lang="en-US"/>
              <a:t>Use, duplication or disclosure of this document or any of the information or images contained herein is subject to the restrictions on the title page of this document. </a:t>
            </a:r>
          </a:p>
          <a:p>
            <a:r>
              <a:rPr lang="en-US"/>
              <a:t>COPYRIGHT ©2020 </a:t>
            </a:r>
            <a:r>
              <a:rPr lang="en-CA"/>
              <a:t>MacDonald, Dettwiler and Associates Inc. (MDA). </a:t>
            </a:r>
            <a:endParaRPr lang="en-US" dirty="0"/>
          </a:p>
        </p:txBody>
      </p:sp>
      <p:sp>
        <p:nvSpPr>
          <p:cNvPr id="6" name="Title 1">
            <a:extLst>
              <a:ext uri="{FF2B5EF4-FFF2-40B4-BE49-F238E27FC236}">
                <a16:creationId xmlns:a16="http://schemas.microsoft.com/office/drawing/2014/main" id="{57530E45-299A-A142-8463-4364048E54DC}"/>
              </a:ext>
            </a:extLst>
          </p:cNvPr>
          <p:cNvSpPr>
            <a:spLocks noGrp="1"/>
          </p:cNvSpPr>
          <p:nvPr>
            <p:ph type="title"/>
          </p:nvPr>
        </p:nvSpPr>
        <p:spPr>
          <a:xfrm>
            <a:off x="1143000" y="189279"/>
            <a:ext cx="10515600" cy="1325563"/>
          </a:xfrm>
        </p:spPr>
        <p:txBody>
          <a:bodyPr>
            <a:normAutofit/>
          </a:bodyPr>
          <a:lstStyle/>
          <a:p>
            <a:r>
              <a:rPr lang="en-CA" dirty="0"/>
              <a:t>Data Science Techniques</a:t>
            </a:r>
            <a:r>
              <a:rPr lang="en-US" dirty="0"/>
              <a:t>: </a:t>
            </a:r>
            <a:r>
              <a:rPr lang="en-US" sz="3600" b="1" dirty="0"/>
              <a:t>Transfer Learning</a:t>
            </a:r>
          </a:p>
        </p:txBody>
      </p:sp>
      <p:sp>
        <p:nvSpPr>
          <p:cNvPr id="9" name="TextBox 8">
            <a:extLst>
              <a:ext uri="{FF2B5EF4-FFF2-40B4-BE49-F238E27FC236}">
                <a16:creationId xmlns:a16="http://schemas.microsoft.com/office/drawing/2014/main" id="{17454534-B07D-584F-AFE2-B871F2C5E837}"/>
              </a:ext>
            </a:extLst>
          </p:cNvPr>
          <p:cNvSpPr txBox="1"/>
          <p:nvPr/>
        </p:nvSpPr>
        <p:spPr>
          <a:xfrm>
            <a:off x="1143000" y="1377967"/>
            <a:ext cx="4747260" cy="3693319"/>
          </a:xfrm>
          <a:prstGeom prst="rect">
            <a:avLst/>
          </a:prstGeom>
          <a:noFill/>
        </p:spPr>
        <p:txBody>
          <a:bodyPr wrap="square" rtlCol="0">
            <a:spAutoFit/>
          </a:bodyPr>
          <a:lstStyle/>
          <a:p>
            <a:pPr marL="342900" indent="-342900">
              <a:buAutoNum type="arabicPeriod"/>
            </a:pPr>
            <a:r>
              <a:rPr lang="en-US" sz="2600" dirty="0"/>
              <a:t>Pre-trained CNN: </a:t>
            </a:r>
          </a:p>
          <a:p>
            <a:pPr marL="800100" lvl="1" indent="-342900">
              <a:buFont typeface="Arial" panose="020B0604020202020204" pitchFamily="34" charset="0"/>
              <a:buChar char="•"/>
            </a:pPr>
            <a:r>
              <a:rPr lang="en-US" sz="2600" dirty="0"/>
              <a:t>InceptionV3</a:t>
            </a:r>
          </a:p>
          <a:p>
            <a:pPr marL="800100" lvl="1" indent="-342900">
              <a:buFont typeface="Arial" panose="020B0604020202020204" pitchFamily="34" charset="0"/>
              <a:buChar char="•"/>
            </a:pPr>
            <a:r>
              <a:rPr lang="en-US" sz="2600" dirty="0"/>
              <a:t>Vgg16</a:t>
            </a:r>
          </a:p>
          <a:p>
            <a:pPr marL="800100" lvl="1" indent="-342900">
              <a:buFont typeface="Arial" panose="020B0604020202020204" pitchFamily="34" charset="0"/>
              <a:buChar char="•"/>
            </a:pPr>
            <a:r>
              <a:rPr lang="en-US" sz="2600" dirty="0"/>
              <a:t>…</a:t>
            </a:r>
          </a:p>
          <a:p>
            <a:pPr marL="342900" indent="-342900">
              <a:buAutoNum type="arabicPeriod"/>
            </a:pPr>
            <a:endParaRPr lang="en-US" sz="2600" dirty="0"/>
          </a:p>
          <a:p>
            <a:pPr marL="342900" indent="-342900">
              <a:buAutoNum type="arabicPeriod"/>
            </a:pPr>
            <a:r>
              <a:rPr lang="en-US" sz="2600" dirty="0"/>
              <a:t>Pre-trained embeddings weights :</a:t>
            </a:r>
          </a:p>
          <a:p>
            <a:pPr marL="800100" lvl="1" indent="-342900">
              <a:buFont typeface="Arial" panose="020B0604020202020204" pitchFamily="34" charset="0"/>
              <a:buChar char="•"/>
            </a:pPr>
            <a:r>
              <a:rPr lang="en-US" sz="2600" dirty="0" err="1"/>
              <a:t>GloVe</a:t>
            </a:r>
            <a:r>
              <a:rPr lang="en-US" sz="2600" dirty="0"/>
              <a:t> (200d)</a:t>
            </a:r>
          </a:p>
          <a:p>
            <a:pPr marL="800100" lvl="1" indent="-342900">
              <a:buFont typeface="Arial" panose="020B0604020202020204" pitchFamily="34" charset="0"/>
              <a:buChar char="•"/>
            </a:pPr>
            <a:r>
              <a:rPr lang="en-US" sz="2600" dirty="0"/>
              <a:t>Wikipedia2Vec (500d)</a:t>
            </a:r>
          </a:p>
        </p:txBody>
      </p:sp>
      <p:sp>
        <p:nvSpPr>
          <p:cNvPr id="10" name="TextBox 9">
            <a:extLst>
              <a:ext uri="{FF2B5EF4-FFF2-40B4-BE49-F238E27FC236}">
                <a16:creationId xmlns:a16="http://schemas.microsoft.com/office/drawing/2014/main" id="{FB07A5EB-261D-B144-BC7D-D616EB38CB8A}"/>
              </a:ext>
            </a:extLst>
          </p:cNvPr>
          <p:cNvSpPr txBox="1"/>
          <p:nvPr/>
        </p:nvSpPr>
        <p:spPr>
          <a:xfrm>
            <a:off x="6522084" y="1382286"/>
            <a:ext cx="4747260" cy="4093428"/>
          </a:xfrm>
          <a:prstGeom prst="rect">
            <a:avLst/>
          </a:prstGeom>
          <a:noFill/>
        </p:spPr>
        <p:txBody>
          <a:bodyPr wrap="square" rtlCol="0">
            <a:spAutoFit/>
          </a:bodyPr>
          <a:lstStyle/>
          <a:p>
            <a:pPr marL="342900" indent="-342900">
              <a:buFont typeface="Arial" panose="020B0604020202020204" pitchFamily="34" charset="0"/>
              <a:buChar char="•"/>
            </a:pPr>
            <a:r>
              <a:rPr lang="en-US" sz="2600" dirty="0"/>
              <a:t>Pros: </a:t>
            </a:r>
          </a:p>
          <a:p>
            <a:pPr marL="800100" lvl="1" indent="-342900">
              <a:buFont typeface="Courier New" panose="02070309020205020404" pitchFamily="49" charset="0"/>
              <a:buChar char="o"/>
            </a:pPr>
            <a:r>
              <a:rPr lang="en-US" sz="2600" dirty="0"/>
              <a:t>Good performance</a:t>
            </a:r>
          </a:p>
          <a:p>
            <a:pPr marL="800100" lvl="1" indent="-342900">
              <a:buFont typeface="Courier New" panose="02070309020205020404" pitchFamily="49" charset="0"/>
              <a:buChar char="o"/>
            </a:pPr>
            <a:r>
              <a:rPr lang="en-US" sz="2600" dirty="0"/>
              <a:t>Simple to incorporate</a:t>
            </a:r>
          </a:p>
          <a:p>
            <a:pPr marL="800100" lvl="1" indent="-342900">
              <a:buFont typeface="Courier New" panose="02070309020205020404" pitchFamily="49" charset="0"/>
              <a:buChar char="o"/>
            </a:pPr>
            <a:r>
              <a:rPr lang="en-US" sz="2600" dirty="0"/>
              <a:t>Reduces training time</a:t>
            </a:r>
          </a:p>
          <a:p>
            <a:pPr marL="800100" lvl="1" indent="-342900">
              <a:buFont typeface="Courier New" panose="02070309020205020404" pitchFamily="49" charset="0"/>
              <a:buChar char="o"/>
            </a:pPr>
            <a:r>
              <a:rPr lang="en-US" sz="2600" dirty="0"/>
              <a:t>…</a:t>
            </a:r>
          </a:p>
          <a:p>
            <a:pPr marL="342900" indent="-342900">
              <a:buAutoNum type="arabicPeriod"/>
            </a:pPr>
            <a:endParaRPr lang="en-US" sz="2600" dirty="0"/>
          </a:p>
          <a:p>
            <a:pPr marL="342900" indent="-342900">
              <a:buFont typeface="Arial" panose="020B0604020202020204" pitchFamily="34" charset="0"/>
              <a:buChar char="•"/>
            </a:pPr>
            <a:r>
              <a:rPr lang="en-US" sz="2600" dirty="0"/>
              <a:t>Cons:</a:t>
            </a:r>
          </a:p>
          <a:p>
            <a:pPr marL="800100" lvl="1" indent="-342900">
              <a:buFont typeface="Courier New" panose="02070309020205020404" pitchFamily="49" charset="0"/>
              <a:buChar char="o"/>
            </a:pPr>
            <a:r>
              <a:rPr lang="en-US" sz="2600" dirty="0"/>
              <a:t>Performance depends on task similarity</a:t>
            </a:r>
          </a:p>
          <a:p>
            <a:pPr marL="800100" lvl="1" indent="-342900">
              <a:buFont typeface="Courier New" panose="02070309020205020404" pitchFamily="49" charset="0"/>
              <a:buChar char="o"/>
            </a:pPr>
            <a:r>
              <a:rPr lang="en-US" sz="2600" dirty="0"/>
              <a:t>…</a:t>
            </a:r>
          </a:p>
        </p:txBody>
      </p:sp>
    </p:spTree>
    <p:extLst>
      <p:ext uri="{BB962C8B-B14F-4D97-AF65-F5344CB8AC3E}">
        <p14:creationId xmlns:p14="http://schemas.microsoft.com/office/powerpoint/2010/main" val="53964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4_MDA_Master_16x9_presentation Final">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3056</TotalTime>
  <Words>1835</Words>
  <Application>Microsoft Office PowerPoint</Application>
  <PresentationFormat>Widescreen</PresentationFormat>
  <Paragraphs>205</Paragraphs>
  <Slides>26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Baskerville</vt:lpstr>
      <vt:lpstr>Big Caslon Medium</vt:lpstr>
      <vt:lpstr>Arial</vt:lpstr>
      <vt:lpstr>Calibri</vt:lpstr>
      <vt:lpstr>Calibri Light</vt:lpstr>
      <vt:lpstr>Courier New</vt:lpstr>
      <vt:lpstr>Rockwell Nova</vt:lpstr>
      <vt:lpstr>4_MDA_Master_16x9_presentation Final</vt:lpstr>
      <vt:lpstr>Custom Design</vt:lpstr>
      <vt:lpstr>Image Captioning of Earth Observation Imagery  MDS-MDA Joint Capstone Project </vt:lpstr>
      <vt:lpstr>MDA</vt:lpstr>
      <vt:lpstr>Motivation and Goals</vt:lpstr>
      <vt:lpstr>Objectives</vt:lpstr>
      <vt:lpstr>Data Description</vt:lpstr>
      <vt:lpstr>Baseline Model Structure  (CNN + LSTM)</vt:lpstr>
      <vt:lpstr>Attention Model Structure (CNN + Attention + LSTM)</vt:lpstr>
      <vt:lpstr>Multi Attention Model Structure (CNN + Multi-Attention+ LSTM)</vt:lpstr>
      <vt:lpstr>Data Science Techniques: Transfer Learning</vt:lpstr>
      <vt:lpstr>Data Science Techniques: Evaluation Metrics</vt:lpstr>
      <vt:lpstr>Data Science Techniques: : Evaluation Metrics</vt:lpstr>
      <vt:lpstr>Evaluation scores from the best model of each structure</vt:lpstr>
      <vt:lpstr>Evaluation scores from the best model of each structure</vt:lpstr>
      <vt:lpstr>Other considerations</vt:lpstr>
      <vt:lpstr>Future Improvements</vt:lpstr>
      <vt:lpstr>Final Data Product</vt:lpstr>
      <vt:lpstr>Product Pipeline</vt:lpstr>
      <vt:lpstr>Final Data Product: Database</vt:lpstr>
      <vt:lpstr>Final Data Product: Deep Learning Model</vt:lpstr>
      <vt:lpstr>Client’s Needs </vt:lpstr>
      <vt:lpstr>Final Data Product: Visualization Tool </vt:lpstr>
      <vt:lpstr>Visualization Tool Showcasing</vt:lpstr>
      <vt:lpstr>Conclusion</vt:lpstr>
      <vt:lpstr>PowerPoint Presentation</vt:lpstr>
      <vt:lpstr>Recommendations</vt:lpstr>
      <vt:lpstr>PowerPoint Presentation</vt:lpstr>
    </vt:vector>
  </TitlesOfParts>
  <Company>MDA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Swartman, Leslie</dc:creator>
  <cp:lastModifiedBy>Fanli Zhou</cp:lastModifiedBy>
  <cp:revision>40</cp:revision>
  <dcterms:created xsi:type="dcterms:W3CDTF">2020-04-13T15:35:09Z</dcterms:created>
  <dcterms:modified xsi:type="dcterms:W3CDTF">2020-06-17T20:09:08Z</dcterms:modified>
</cp:coreProperties>
</file>