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 id="2147483691" r:id="rId3"/>
  </p:sldMasterIdLst>
  <p:sldIdLst>
    <p:sldId id="257" r:id="rId4"/>
    <p:sldId id="266" r:id="rId5"/>
    <p:sldId id="261" r:id="rId6"/>
    <p:sldId id="269" r:id="rId7"/>
    <p:sldId id="262" r:id="rId8"/>
    <p:sldId id="267" r:id="rId9"/>
    <p:sldId id="272" r:id="rId10"/>
    <p:sldId id="268" r:id="rId11"/>
    <p:sldId id="270"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57" autoAdjust="0"/>
    <p:restoredTop sz="94660"/>
  </p:normalViewPr>
  <p:slideViewPr>
    <p:cSldViewPr snapToGrid="0">
      <p:cViewPr varScale="1">
        <p:scale>
          <a:sx n="89" d="100"/>
          <a:sy n="89" d="100"/>
        </p:scale>
        <p:origin x="184" y="7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itle 1"/>
          <p:cNvSpPr>
            <a:spLocks noGrp="1"/>
          </p:cNvSpPr>
          <p:nvPr>
            <p:ph type="title"/>
          </p:nvPr>
        </p:nvSpPr>
        <p:spPr>
          <a:xfrm>
            <a:off x="2136972" y="4136088"/>
            <a:ext cx="9436890" cy="1362075"/>
          </a:xfrm>
          <a:prstGeom prst="rect">
            <a:avLst/>
          </a:prstGeom>
          <a:ln>
            <a:noFill/>
          </a:ln>
        </p:spPr>
        <p:txBody>
          <a:bodyPr anchor="t"/>
          <a:lstStyle>
            <a:lvl1pPr algn="l">
              <a:defRPr sz="3600" b="1" cap="all">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438033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itle 1"/>
          <p:cNvSpPr>
            <a:spLocks noGrp="1"/>
          </p:cNvSpPr>
          <p:nvPr>
            <p:ph type="title"/>
          </p:nvPr>
        </p:nvSpPr>
        <p:spPr>
          <a:xfrm>
            <a:off x="2136972" y="4136088"/>
            <a:ext cx="9436890" cy="1362075"/>
          </a:xfrm>
          <a:prstGeom prst="rect">
            <a:avLst/>
          </a:prstGeom>
          <a:ln>
            <a:noFill/>
          </a:ln>
        </p:spPr>
        <p:txBody>
          <a:bodyPr anchor="t"/>
          <a:lstStyle>
            <a:lvl1pPr algn="l">
              <a:defRPr sz="3600" b="1" cap="all">
                <a:solidFill>
                  <a:schemeClr val="bg1"/>
                </a:solidFill>
                <a:latin typeface="+mn-lt"/>
              </a:defRPr>
            </a:lvl1pPr>
          </a:lstStyle>
          <a:p>
            <a:r>
              <a:rPr lang="en-US"/>
              <a:t>Click to edit Master title style</a:t>
            </a:r>
            <a:endParaRPr lang="en-US" dirty="0"/>
          </a:p>
        </p:txBody>
      </p:sp>
      <p:sp>
        <p:nvSpPr>
          <p:cNvPr id="4" name="TextBox 3"/>
          <p:cNvSpPr txBox="1"/>
          <p:nvPr userDrawn="1"/>
        </p:nvSpPr>
        <p:spPr>
          <a:xfrm>
            <a:off x="2226168" y="2321768"/>
            <a:ext cx="1812432" cy="1395767"/>
          </a:xfrm>
          <a:prstGeom prst="rect">
            <a:avLst/>
          </a:prstGeom>
          <a:noFill/>
        </p:spPr>
        <p:txBody>
          <a:bodyPr wrap="square" rtlCol="0">
            <a:spAutoFit/>
          </a:bodyPr>
          <a:lstStyle/>
          <a:p>
            <a:pPr algn="l">
              <a:lnSpc>
                <a:spcPct val="130000"/>
              </a:lnSpc>
            </a:pPr>
            <a:r>
              <a:rPr lang="en-US" sz="2200" dirty="0">
                <a:solidFill>
                  <a:srgbClr val="FFFFFF"/>
                </a:solidFill>
              </a:rPr>
              <a:t>INNOVATION</a:t>
            </a:r>
            <a:r>
              <a:rPr lang="en-US" sz="2200" baseline="0" dirty="0">
                <a:solidFill>
                  <a:srgbClr val="FFFFFF"/>
                </a:solidFill>
              </a:rPr>
              <a:t> </a:t>
            </a:r>
            <a:r>
              <a:rPr lang="en-US" sz="2200" dirty="0">
                <a:solidFill>
                  <a:srgbClr val="FFFFFF"/>
                </a:solidFill>
              </a:rPr>
              <a:t>IN</a:t>
            </a:r>
            <a:r>
              <a:rPr lang="en-US" sz="2200" baseline="0" dirty="0">
                <a:solidFill>
                  <a:srgbClr val="FFFFFF"/>
                </a:solidFill>
              </a:rPr>
              <a:t> </a:t>
            </a:r>
            <a:r>
              <a:rPr lang="en-US" sz="2200" dirty="0">
                <a:solidFill>
                  <a:srgbClr val="FFFFFF"/>
                </a:solidFill>
              </a:rPr>
              <a:t>SPACE</a:t>
            </a:r>
            <a:r>
              <a:rPr lang="en-US" sz="2200" baseline="0" dirty="0">
                <a:solidFill>
                  <a:srgbClr val="FFFFFF"/>
                </a:solidFill>
              </a:rPr>
              <a:t> </a:t>
            </a:r>
          </a:p>
          <a:p>
            <a:pPr algn="l">
              <a:lnSpc>
                <a:spcPct val="130000"/>
              </a:lnSpc>
            </a:pPr>
            <a:r>
              <a:rPr lang="en-US" sz="2200" dirty="0">
                <a:solidFill>
                  <a:srgbClr val="FFFFFF"/>
                </a:solidFill>
              </a:rPr>
              <a:t>AND DEFENCE</a:t>
            </a:r>
          </a:p>
        </p:txBody>
      </p:sp>
    </p:spTree>
    <p:extLst>
      <p:ext uri="{BB962C8B-B14F-4D97-AF65-F5344CB8AC3E}">
        <p14:creationId xmlns:p14="http://schemas.microsoft.com/office/powerpoint/2010/main" val="2707871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9" name="Rectangle 8"/>
          <p:cNvSpPr/>
          <p:nvPr userDrawn="1"/>
        </p:nvSpPr>
        <p:spPr>
          <a:xfrm>
            <a:off x="-3543" y="6356350"/>
            <a:ext cx="12195543" cy="501649"/>
          </a:xfrm>
          <a:prstGeom prst="rect">
            <a:avLst/>
          </a:prstGeom>
          <a:solidFill>
            <a:srgbClr val="0A28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le 9"/>
          <p:cNvSpPr/>
          <p:nvPr userDrawn="1"/>
        </p:nvSpPr>
        <p:spPr>
          <a:xfrm>
            <a:off x="11690350" y="6356350"/>
            <a:ext cx="501650" cy="5016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 name="Title 1"/>
          <p:cNvSpPr>
            <a:spLocks noGrp="1"/>
          </p:cNvSpPr>
          <p:nvPr>
            <p:ph type="title"/>
          </p:nvPr>
        </p:nvSpPr>
        <p:spPr>
          <a:xfrm>
            <a:off x="1336584" y="487352"/>
            <a:ext cx="10017215" cy="716260"/>
          </a:xfrm>
          <a:prstGeom prst="rect">
            <a:avLst/>
          </a:prstGeom>
        </p:spPr>
        <p:txBody>
          <a:bodyPr/>
          <a:lstStyle>
            <a:lvl1pPr algn="l">
              <a:defRPr sz="3600" b="1">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775267" y="1395597"/>
            <a:ext cx="10578533" cy="2307685"/>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p:cNvSpPr/>
          <p:nvPr userDrawn="1"/>
        </p:nvSpPr>
        <p:spPr>
          <a:xfrm>
            <a:off x="-3543" y="-1"/>
            <a:ext cx="930399" cy="930399"/>
          </a:xfrm>
          <a:prstGeom prst="rect">
            <a:avLst/>
          </a:prstGeom>
          <a:solidFill>
            <a:srgbClr val="0A28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Rectangle 6"/>
          <p:cNvSpPr/>
          <p:nvPr userDrawn="1"/>
        </p:nvSpPr>
        <p:spPr>
          <a:xfrm>
            <a:off x="498529" y="509504"/>
            <a:ext cx="539041" cy="53904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12" name="Picture 11" descr="MDA_Logo_White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18115" y="6471229"/>
            <a:ext cx="1024172" cy="301861"/>
          </a:xfrm>
          <a:prstGeom prst="rect">
            <a:avLst/>
          </a:prstGeom>
        </p:spPr>
      </p:pic>
      <p:sp>
        <p:nvSpPr>
          <p:cNvPr id="15" name="Slide Number Placeholder 5"/>
          <p:cNvSpPr>
            <a:spLocks noGrp="1"/>
          </p:cNvSpPr>
          <p:nvPr>
            <p:ph type="sldNum" sz="quarter" idx="4"/>
          </p:nvPr>
        </p:nvSpPr>
        <p:spPr>
          <a:xfrm>
            <a:off x="11695113" y="6430191"/>
            <a:ext cx="496887" cy="365125"/>
          </a:xfrm>
          <a:prstGeom prst="rect">
            <a:avLst/>
          </a:prstGeom>
        </p:spPr>
        <p:txBody>
          <a:bodyPr/>
          <a:lstStyle>
            <a:lvl1pPr algn="ctr">
              <a:defRPr sz="14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Footer Placeholder 4"/>
          <p:cNvSpPr>
            <a:spLocks noGrp="1"/>
          </p:cNvSpPr>
          <p:nvPr>
            <p:ph type="ftr" sz="quarter" idx="3"/>
          </p:nvPr>
        </p:nvSpPr>
        <p:spPr>
          <a:xfrm>
            <a:off x="1474573" y="6404490"/>
            <a:ext cx="8915176" cy="365125"/>
          </a:xfrm>
          <a:prstGeom prst="rect">
            <a:avLst/>
          </a:prstGeom>
        </p:spPr>
        <p:txBody>
          <a:bodyPr anchor="b" anchorCtr="0"/>
          <a:lstStyle>
            <a:lvl1pPr algn="ctr">
              <a:defRPr sz="700">
                <a:solidFill>
                  <a:srgbClr val="FFFFFF"/>
                </a:solidFill>
                <a:latin typeface="+mj-lt"/>
              </a:defRPr>
            </a:lvl1pPr>
          </a:lstStyle>
          <a:p>
            <a:r>
              <a:rPr lang="en-US" dirty="0"/>
              <a:t>Use, duplication or disclosure of this document or any of the information or images contained herein is subject to the restrictions on the title page of this document. </a:t>
            </a:r>
          </a:p>
          <a:p>
            <a:r>
              <a:rPr lang="en-US" dirty="0"/>
              <a:t>COPYRIGHT ©2020 </a:t>
            </a:r>
            <a:r>
              <a:rPr lang="en-CA" dirty="0"/>
              <a:t>MacDonald, </a:t>
            </a:r>
            <a:r>
              <a:rPr lang="en-CA" dirty="0" err="1"/>
              <a:t>Dettwiler</a:t>
            </a:r>
            <a:r>
              <a:rPr lang="en-CA" dirty="0"/>
              <a:t> and Associates Inc. (MDA). </a:t>
            </a:r>
            <a:endParaRPr lang="en-US" dirty="0"/>
          </a:p>
        </p:txBody>
      </p:sp>
    </p:spTree>
    <p:extLst>
      <p:ext uri="{BB962C8B-B14F-4D97-AF65-F5344CB8AC3E}">
        <p14:creationId xmlns:p14="http://schemas.microsoft.com/office/powerpoint/2010/main" val="414622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72200" y="1419499"/>
            <a:ext cx="5181600" cy="4351338"/>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3543" y="-1"/>
            <a:ext cx="930399" cy="930399"/>
          </a:xfrm>
          <a:prstGeom prst="rect">
            <a:avLst/>
          </a:prstGeom>
          <a:solidFill>
            <a:srgbClr val="0A28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le 9"/>
          <p:cNvSpPr/>
          <p:nvPr userDrawn="1"/>
        </p:nvSpPr>
        <p:spPr>
          <a:xfrm>
            <a:off x="498529" y="509504"/>
            <a:ext cx="539041" cy="53904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Rectangle 10"/>
          <p:cNvSpPr/>
          <p:nvPr userDrawn="1"/>
        </p:nvSpPr>
        <p:spPr>
          <a:xfrm>
            <a:off x="-3543" y="6356350"/>
            <a:ext cx="12195543" cy="501649"/>
          </a:xfrm>
          <a:prstGeom prst="rect">
            <a:avLst/>
          </a:prstGeom>
          <a:solidFill>
            <a:srgbClr val="0A28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2" name="Rectangle 11"/>
          <p:cNvSpPr/>
          <p:nvPr userDrawn="1"/>
        </p:nvSpPr>
        <p:spPr>
          <a:xfrm>
            <a:off x="11690350" y="6350000"/>
            <a:ext cx="501650" cy="5016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16" name="Picture 15" descr="MDA_Logo_White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18115" y="6471229"/>
            <a:ext cx="1024172" cy="301861"/>
          </a:xfrm>
          <a:prstGeom prst="rect">
            <a:avLst/>
          </a:prstGeom>
        </p:spPr>
      </p:pic>
      <p:sp>
        <p:nvSpPr>
          <p:cNvPr id="17" name="Title 1"/>
          <p:cNvSpPr>
            <a:spLocks noGrp="1"/>
          </p:cNvSpPr>
          <p:nvPr>
            <p:ph type="title"/>
          </p:nvPr>
        </p:nvSpPr>
        <p:spPr>
          <a:xfrm>
            <a:off x="1124516" y="441970"/>
            <a:ext cx="10017215" cy="716260"/>
          </a:xfrm>
          <a:prstGeom prst="rect">
            <a:avLst/>
          </a:prstGeom>
        </p:spPr>
        <p:txBody>
          <a:bodyPr/>
          <a:lstStyle>
            <a:lvl1pPr algn="l">
              <a:defRPr sz="3600" b="1">
                <a:solidFill>
                  <a:schemeClr val="tx1"/>
                </a:solidFill>
              </a:defRPr>
            </a:lvl1pPr>
          </a:lstStyle>
          <a:p>
            <a:r>
              <a:rPr lang="en-US" dirty="0"/>
              <a:t>Click to edit Master title style</a:t>
            </a:r>
          </a:p>
        </p:txBody>
      </p:sp>
      <p:sp>
        <p:nvSpPr>
          <p:cNvPr id="20" name="Content Placeholder 3"/>
          <p:cNvSpPr>
            <a:spLocks noGrp="1"/>
          </p:cNvSpPr>
          <p:nvPr>
            <p:ph sz="half" idx="13"/>
          </p:nvPr>
        </p:nvSpPr>
        <p:spPr>
          <a:xfrm>
            <a:off x="673826" y="1419499"/>
            <a:ext cx="5181600" cy="4351338"/>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5"/>
          <p:cNvSpPr>
            <a:spLocks noGrp="1"/>
          </p:cNvSpPr>
          <p:nvPr>
            <p:ph type="sldNum" sz="quarter" idx="4"/>
          </p:nvPr>
        </p:nvSpPr>
        <p:spPr>
          <a:xfrm>
            <a:off x="11695113" y="6430191"/>
            <a:ext cx="496887" cy="365125"/>
          </a:xfrm>
          <a:prstGeom prst="rect">
            <a:avLst/>
          </a:prstGeom>
        </p:spPr>
        <p:txBody>
          <a:bodyPr/>
          <a:lstStyle>
            <a:lvl1pPr algn="ctr">
              <a:defRPr sz="14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Footer Placeholder 4"/>
          <p:cNvSpPr>
            <a:spLocks noGrp="1"/>
          </p:cNvSpPr>
          <p:nvPr>
            <p:ph type="ftr" sz="quarter" idx="3"/>
          </p:nvPr>
        </p:nvSpPr>
        <p:spPr>
          <a:xfrm>
            <a:off x="1474573" y="6404490"/>
            <a:ext cx="8915176" cy="365125"/>
          </a:xfrm>
          <a:prstGeom prst="rect">
            <a:avLst/>
          </a:prstGeom>
        </p:spPr>
        <p:txBody>
          <a:bodyPr anchor="b" anchorCtr="0"/>
          <a:lstStyle>
            <a:lvl1pPr algn="ctr">
              <a:defRPr sz="700">
                <a:solidFill>
                  <a:srgbClr val="FFFFFF"/>
                </a:solidFill>
                <a:latin typeface="+mj-lt"/>
              </a:defRPr>
            </a:lvl1pPr>
          </a:lstStyle>
          <a:p>
            <a:r>
              <a:rPr lang="en-US" dirty="0"/>
              <a:t>Use, duplication or disclosure of this document or any of the information or images contained herein is subject to the restrictions on the title page of this document. </a:t>
            </a:r>
          </a:p>
          <a:p>
            <a:r>
              <a:rPr lang="en-US" dirty="0"/>
              <a:t>COPYRIGHT ©2020 </a:t>
            </a:r>
            <a:r>
              <a:rPr lang="en-CA" dirty="0"/>
              <a:t>MacDonald, </a:t>
            </a:r>
            <a:r>
              <a:rPr lang="en-CA" dirty="0" err="1"/>
              <a:t>Dettwiler</a:t>
            </a:r>
            <a:r>
              <a:rPr lang="en-CA" dirty="0"/>
              <a:t> and Associates Inc. (MDA). </a:t>
            </a:r>
            <a:endParaRPr lang="en-US" dirty="0"/>
          </a:p>
        </p:txBody>
      </p:sp>
    </p:spTree>
    <p:extLst>
      <p:ext uri="{BB962C8B-B14F-4D97-AF65-F5344CB8AC3E}">
        <p14:creationId xmlns:p14="http://schemas.microsoft.com/office/powerpoint/2010/main" val="1341908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1695113" y="6430191"/>
            <a:ext cx="496887" cy="365125"/>
          </a:xfrm>
          <a:prstGeom prst="rect">
            <a:avLst/>
          </a:prstGeom>
        </p:spPr>
        <p:txBody>
          <a:bodyPr/>
          <a:lstStyle>
            <a:lvl1pPr algn="ctr">
              <a:defRPr sz="14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Footer Placeholder 4"/>
          <p:cNvSpPr>
            <a:spLocks noGrp="1"/>
          </p:cNvSpPr>
          <p:nvPr>
            <p:ph type="ftr" sz="quarter" idx="3"/>
          </p:nvPr>
        </p:nvSpPr>
        <p:spPr>
          <a:xfrm>
            <a:off x="1474573" y="6404490"/>
            <a:ext cx="8915176" cy="365125"/>
          </a:xfrm>
          <a:prstGeom prst="rect">
            <a:avLst/>
          </a:prstGeom>
        </p:spPr>
        <p:txBody>
          <a:bodyPr anchor="b" anchorCtr="0"/>
          <a:lstStyle>
            <a:lvl1pPr algn="ctr">
              <a:defRPr sz="700">
                <a:solidFill>
                  <a:srgbClr val="FFFFFF"/>
                </a:solidFill>
                <a:latin typeface="+mj-lt"/>
              </a:defRPr>
            </a:lvl1pPr>
          </a:lstStyle>
          <a:p>
            <a:r>
              <a:rPr lang="en-US" dirty="0"/>
              <a:t>Use, duplication or disclosure of this document or any of the information or images contained herein is subject to the restrictions on the title page of this document. </a:t>
            </a:r>
          </a:p>
          <a:p>
            <a:r>
              <a:rPr lang="en-US" dirty="0"/>
              <a:t>COPYRIGHT ©2020 </a:t>
            </a:r>
            <a:r>
              <a:rPr lang="en-CA" dirty="0"/>
              <a:t>MacDonald, </a:t>
            </a:r>
            <a:r>
              <a:rPr lang="en-CA" dirty="0" err="1"/>
              <a:t>Dettwiler</a:t>
            </a:r>
            <a:r>
              <a:rPr lang="en-CA" dirty="0"/>
              <a:t> and Associates Inc. (MDA). </a:t>
            </a:r>
            <a:endParaRPr lang="en-US" dirty="0"/>
          </a:p>
        </p:txBody>
      </p:sp>
    </p:spTree>
    <p:extLst>
      <p:ext uri="{BB962C8B-B14F-4D97-AF65-F5344CB8AC3E}">
        <p14:creationId xmlns:p14="http://schemas.microsoft.com/office/powerpoint/2010/main" val="3689023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Footer Placeholder 2"/>
          <p:cNvSpPr>
            <a:spLocks noGrp="1"/>
          </p:cNvSpPr>
          <p:nvPr>
            <p:ph type="ftr" sz="quarter" idx="10"/>
          </p:nvPr>
        </p:nvSpPr>
        <p:spPr>
          <a:xfrm>
            <a:off x="1840430" y="6404490"/>
            <a:ext cx="8183462" cy="36512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alibri"/>
                <a:ea typeface="+mn-ea"/>
                <a:cs typeface="+mn-cs"/>
              </a:rPr>
              <a:t>Use, duplication or disclosure of this document or any of the information or images contained herein is subject to the restrictions on the title page of this document. COPYRIGHT ©2018 Maxar Technologies  </a:t>
            </a:r>
            <a:endParaRPr kumimoji="0" lang="en-US" sz="7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 name="Slide Number Placeholder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Title 1"/>
          <p:cNvSpPr>
            <a:spLocks noGrp="1"/>
          </p:cNvSpPr>
          <p:nvPr>
            <p:ph type="title"/>
          </p:nvPr>
        </p:nvSpPr>
        <p:spPr>
          <a:xfrm>
            <a:off x="722710" y="2057760"/>
            <a:ext cx="7772400" cy="1362075"/>
          </a:xfrm>
          <a:prstGeom prst="rect">
            <a:avLst/>
          </a:prstGeom>
        </p:spPr>
        <p:txBody>
          <a:bodyPr anchor="t"/>
          <a:lstStyle>
            <a:lvl1pPr algn="l">
              <a:defRPr sz="3600" b="1" cap="all"/>
            </a:lvl1pPr>
          </a:lstStyle>
          <a:p>
            <a:r>
              <a:rPr lang="en-CA" dirty="0"/>
              <a:t>Click to edit Master title style</a:t>
            </a:r>
            <a:endParaRPr lang="en-US" dirty="0"/>
          </a:p>
        </p:txBody>
      </p:sp>
      <p:sp>
        <p:nvSpPr>
          <p:cNvPr id="7" name="Text Placeholder 2"/>
          <p:cNvSpPr>
            <a:spLocks noGrp="1"/>
          </p:cNvSpPr>
          <p:nvPr>
            <p:ph type="body" idx="1"/>
          </p:nvPr>
        </p:nvSpPr>
        <p:spPr>
          <a:xfrm>
            <a:off x="722710" y="2906713"/>
            <a:ext cx="7772400" cy="1500187"/>
          </a:xfrm>
          <a:prstGeom prst="rect">
            <a:avLst/>
          </a:prstGeo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dirty="0"/>
              <a:t>Click to edit Master text styles</a:t>
            </a:r>
          </a:p>
        </p:txBody>
      </p:sp>
      <p:sp>
        <p:nvSpPr>
          <p:cNvPr id="8" name="Rectangle 7"/>
          <p:cNvSpPr/>
          <p:nvPr userDrawn="1"/>
        </p:nvSpPr>
        <p:spPr>
          <a:xfrm>
            <a:off x="0" y="6356350"/>
            <a:ext cx="12195543" cy="501649"/>
          </a:xfrm>
          <a:prstGeom prst="rect">
            <a:avLst/>
          </a:prstGeom>
          <a:solidFill>
            <a:srgbClr val="0A28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Rectangle 8"/>
          <p:cNvSpPr/>
          <p:nvPr userDrawn="1"/>
        </p:nvSpPr>
        <p:spPr>
          <a:xfrm>
            <a:off x="11693893" y="6356350"/>
            <a:ext cx="501650" cy="5016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 name="Rectangle 9"/>
          <p:cNvSpPr/>
          <p:nvPr userDrawn="1"/>
        </p:nvSpPr>
        <p:spPr>
          <a:xfrm>
            <a:off x="0" y="-1"/>
            <a:ext cx="930399" cy="930399"/>
          </a:xfrm>
          <a:prstGeom prst="rect">
            <a:avLst/>
          </a:prstGeom>
          <a:solidFill>
            <a:srgbClr val="0A28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Rectangle 10"/>
          <p:cNvSpPr/>
          <p:nvPr userDrawn="1"/>
        </p:nvSpPr>
        <p:spPr>
          <a:xfrm>
            <a:off x="502072" y="509504"/>
            <a:ext cx="539041" cy="53904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13" name="Picture 12" descr="MDA_Logo_White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21658" y="6471229"/>
            <a:ext cx="1024172" cy="301861"/>
          </a:xfrm>
          <a:prstGeom prst="rect">
            <a:avLst/>
          </a:prstGeom>
        </p:spPr>
      </p:pic>
      <p:sp>
        <p:nvSpPr>
          <p:cNvPr id="15" name="Slide Number Placeholder 5"/>
          <p:cNvSpPr txBox="1">
            <a:spLocks/>
          </p:cNvSpPr>
          <p:nvPr userDrawn="1"/>
        </p:nvSpPr>
        <p:spPr>
          <a:xfrm>
            <a:off x="11698656" y="6430191"/>
            <a:ext cx="496887" cy="365125"/>
          </a:xfrm>
          <a:prstGeom prst="rect">
            <a:avLst/>
          </a:prstGeom>
        </p:spPr>
        <p:txBody>
          <a:bodyPr/>
          <a:lstStyle>
            <a:defPPr>
              <a:defRPr lang="en-US"/>
            </a:defPPr>
            <a:lvl1pPr marL="0" algn="ctr" defTabSz="914400" rtl="0" eaLnBrk="1" latinLnBrk="0" hangingPunct="1">
              <a:defRPr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16" name="Footer Placeholder 4"/>
          <p:cNvSpPr txBox="1">
            <a:spLocks/>
          </p:cNvSpPr>
          <p:nvPr userDrawn="1"/>
        </p:nvSpPr>
        <p:spPr>
          <a:xfrm>
            <a:off x="1474573" y="6404490"/>
            <a:ext cx="8915176" cy="365125"/>
          </a:xfrm>
          <a:prstGeom prst="rect">
            <a:avLst/>
          </a:prstGeom>
        </p:spPr>
        <p:txBody>
          <a:bodyPr anchor="b" anchorCtr="0"/>
          <a:lstStyle>
            <a:defPPr>
              <a:defRPr lang="en-US"/>
            </a:defPPr>
            <a:lvl1pPr marL="0" algn="ctr" defTabSz="914400" rtl="0" eaLnBrk="1" latinLnBrk="0" hangingPunct="1">
              <a:defRPr sz="700"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Tree>
    <p:extLst>
      <p:ext uri="{BB962C8B-B14F-4D97-AF65-F5344CB8AC3E}">
        <p14:creationId xmlns:p14="http://schemas.microsoft.com/office/powerpoint/2010/main" val="4269902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rgbClr val="0A28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Footer Placeholder 2"/>
          <p:cNvSpPr>
            <a:spLocks noGrp="1"/>
          </p:cNvSpPr>
          <p:nvPr>
            <p:ph type="ftr" sz="quarter" idx="10"/>
          </p:nvPr>
        </p:nvSpPr>
        <p:spPr>
          <a:xfrm>
            <a:off x="1840430" y="6404490"/>
            <a:ext cx="8183462" cy="36512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alibri"/>
                <a:ea typeface="+mn-ea"/>
                <a:cs typeface="+mn-cs"/>
              </a:rPr>
              <a:t>Use, duplication or disclosure of this document or any of the information or images contained herein is subject to the restrictions on the title page of this document. COPYRIGHT ©2018 Maxar Technologies  </a:t>
            </a:r>
            <a:endParaRPr kumimoji="0" lang="en-US" sz="7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 name="Slide Number Placeholder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Title 1"/>
          <p:cNvSpPr>
            <a:spLocks noGrp="1"/>
          </p:cNvSpPr>
          <p:nvPr>
            <p:ph type="title"/>
          </p:nvPr>
        </p:nvSpPr>
        <p:spPr>
          <a:xfrm>
            <a:off x="722710" y="2057760"/>
            <a:ext cx="7772400" cy="1362075"/>
          </a:xfrm>
          <a:prstGeom prst="rect">
            <a:avLst/>
          </a:prstGeom>
          <a:ln>
            <a:noFill/>
          </a:ln>
        </p:spPr>
        <p:txBody>
          <a:bodyPr anchor="t"/>
          <a:lstStyle>
            <a:lvl1pPr algn="l">
              <a:defRPr sz="3600" b="1" cap="all">
                <a:solidFill>
                  <a:schemeClr val="bg1"/>
                </a:solidFill>
              </a:defRPr>
            </a:lvl1pPr>
          </a:lstStyle>
          <a:p>
            <a:r>
              <a:rPr lang="en-CA" dirty="0"/>
              <a:t>Click to edit Master title style</a:t>
            </a:r>
            <a:endParaRPr lang="en-US" dirty="0"/>
          </a:p>
        </p:txBody>
      </p:sp>
      <p:sp>
        <p:nvSpPr>
          <p:cNvPr id="7" name="Text Placeholder 2"/>
          <p:cNvSpPr>
            <a:spLocks noGrp="1"/>
          </p:cNvSpPr>
          <p:nvPr>
            <p:ph type="body" idx="1"/>
          </p:nvPr>
        </p:nvSpPr>
        <p:spPr>
          <a:xfrm>
            <a:off x="722710" y="2906713"/>
            <a:ext cx="7772400" cy="1500187"/>
          </a:xfrm>
          <a:prstGeom prst="rect">
            <a:avLst/>
          </a:prstGeom>
          <a:ln>
            <a:noFill/>
          </a:ln>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dirty="0"/>
              <a:t>Click to edit Master text styles</a:t>
            </a:r>
          </a:p>
        </p:txBody>
      </p:sp>
      <p:cxnSp>
        <p:nvCxnSpPr>
          <p:cNvPr id="16" name="Straight Connector 15"/>
          <p:cNvCxnSpPr/>
          <p:nvPr userDrawn="1"/>
        </p:nvCxnSpPr>
        <p:spPr>
          <a:xfrm>
            <a:off x="0" y="6400800"/>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userDrawn="1"/>
        </p:nvSpPr>
        <p:spPr>
          <a:xfrm>
            <a:off x="0" y="6356351"/>
            <a:ext cx="12195543" cy="501649"/>
          </a:xfrm>
          <a:prstGeom prst="rect">
            <a:avLst/>
          </a:prstGeom>
          <a:solidFill>
            <a:srgbClr val="0A28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Rectangle 18"/>
          <p:cNvSpPr/>
          <p:nvPr userDrawn="1"/>
        </p:nvSpPr>
        <p:spPr>
          <a:xfrm>
            <a:off x="11693893" y="6356351"/>
            <a:ext cx="501650" cy="5016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1" name="Rectangle 20"/>
          <p:cNvSpPr/>
          <p:nvPr userDrawn="1"/>
        </p:nvSpPr>
        <p:spPr>
          <a:xfrm>
            <a:off x="13062" y="0"/>
            <a:ext cx="539041" cy="53904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3" name="Picture 22" descr="MDA_Logo_White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21658" y="6451692"/>
            <a:ext cx="1024172" cy="301861"/>
          </a:xfrm>
          <a:prstGeom prst="rect">
            <a:avLst/>
          </a:prstGeom>
        </p:spPr>
      </p:pic>
      <p:sp>
        <p:nvSpPr>
          <p:cNvPr id="25" name="Slide Number Placeholder 5"/>
          <p:cNvSpPr txBox="1">
            <a:spLocks/>
          </p:cNvSpPr>
          <p:nvPr userDrawn="1"/>
        </p:nvSpPr>
        <p:spPr>
          <a:xfrm>
            <a:off x="11698656" y="6430192"/>
            <a:ext cx="496887" cy="365125"/>
          </a:xfrm>
          <a:prstGeom prst="rect">
            <a:avLst/>
          </a:prstGeom>
        </p:spPr>
        <p:txBody>
          <a:bodyPr/>
          <a:lstStyle>
            <a:defPPr>
              <a:defRPr lang="en-US"/>
            </a:defPPr>
            <a:lvl1pPr marL="0" algn="ctr" defTabSz="914400" rtl="0" eaLnBrk="1" latinLnBrk="0" hangingPunct="1">
              <a:defRPr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26" name="Straight Connector 25"/>
          <p:cNvCxnSpPr/>
          <p:nvPr userDrawn="1"/>
        </p:nvCxnSpPr>
        <p:spPr>
          <a:xfrm>
            <a:off x="0" y="6351955"/>
            <a:ext cx="12195543" cy="3691"/>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7" name="Footer Placeholder 4"/>
          <p:cNvSpPr txBox="1">
            <a:spLocks/>
          </p:cNvSpPr>
          <p:nvPr userDrawn="1"/>
        </p:nvSpPr>
        <p:spPr>
          <a:xfrm>
            <a:off x="1474573" y="6404490"/>
            <a:ext cx="8915176" cy="365125"/>
          </a:xfrm>
          <a:prstGeom prst="rect">
            <a:avLst/>
          </a:prstGeom>
        </p:spPr>
        <p:txBody>
          <a:bodyPr anchor="b" anchorCtr="0"/>
          <a:lstStyle>
            <a:defPPr>
              <a:defRPr lang="en-US"/>
            </a:defPPr>
            <a:lvl1pPr marL="0" algn="ctr" defTabSz="914400" rtl="0" eaLnBrk="1" latinLnBrk="0" hangingPunct="1">
              <a:defRPr sz="700"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Tree>
    <p:extLst>
      <p:ext uri="{BB962C8B-B14F-4D97-AF65-F5344CB8AC3E}">
        <p14:creationId xmlns:p14="http://schemas.microsoft.com/office/powerpoint/2010/main" val="40882179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3.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3" name="Picture 32" descr="ISS-32_HTV-3_Canadarm2_grapples_copped 16x9-2.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
            <a:ext cx="12192000" cy="4294717"/>
          </a:xfrm>
          <a:prstGeom prst="rect">
            <a:avLst/>
          </a:prstGeom>
        </p:spPr>
      </p:pic>
      <p:sp>
        <p:nvSpPr>
          <p:cNvPr id="35" name="Rectangle 34"/>
          <p:cNvSpPr/>
          <p:nvPr/>
        </p:nvSpPr>
        <p:spPr>
          <a:xfrm>
            <a:off x="0" y="4127722"/>
            <a:ext cx="12192000" cy="2730278"/>
          </a:xfrm>
          <a:prstGeom prst="rect">
            <a:avLst/>
          </a:prstGeom>
          <a:solidFill>
            <a:srgbClr val="0A286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1513617" y="4127721"/>
            <a:ext cx="539167" cy="539167"/>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0" y="1"/>
            <a:ext cx="2052784" cy="2052784"/>
          </a:xfrm>
          <a:prstGeom prst="rect">
            <a:avLst/>
          </a:prstGeom>
          <a:solidFill>
            <a:schemeClr val="bg1">
              <a:lumMod val="75000"/>
              <a:alpha val="3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2052784" y="2075283"/>
            <a:ext cx="2052439" cy="2052439"/>
          </a:xfrm>
          <a:prstGeom prst="rect">
            <a:avLst/>
          </a:prstGeom>
          <a:solidFill>
            <a:schemeClr val="bg1">
              <a:lumMod val="75000"/>
              <a:alpha val="2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0" name="Picture 39" descr="MDA_Logo_White_RGB_Endorsement.png"/>
          <p:cNvPicPr>
            <a:picLocks noChangeAspect="1"/>
          </p:cNvPicPr>
          <p:nvPr/>
        </p:nvPicPr>
        <p:blipFill rotWithShape="1">
          <a:blip r:embed="rId4" cstate="print">
            <a:extLst>
              <a:ext uri="{28A0092B-C50C-407E-A947-70E740481C1C}">
                <a14:useLocalDpi xmlns:a14="http://schemas.microsoft.com/office/drawing/2010/main" val="0"/>
              </a:ext>
            </a:extLst>
          </a:blip>
          <a:srcRect b="36501"/>
          <a:stretch/>
        </p:blipFill>
        <p:spPr>
          <a:xfrm>
            <a:off x="345092" y="580498"/>
            <a:ext cx="1426948" cy="465707"/>
          </a:xfrm>
          <a:prstGeom prst="rect">
            <a:avLst/>
          </a:prstGeom>
        </p:spPr>
      </p:pic>
      <p:sp>
        <p:nvSpPr>
          <p:cNvPr id="42" name="Rectangle 41"/>
          <p:cNvSpPr/>
          <p:nvPr/>
        </p:nvSpPr>
        <p:spPr>
          <a:xfrm>
            <a:off x="11652833" y="6318833"/>
            <a:ext cx="539167" cy="539167"/>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226168" y="2321768"/>
            <a:ext cx="1812432" cy="1395767"/>
          </a:xfrm>
          <a:prstGeom prst="rect">
            <a:avLst/>
          </a:prstGeom>
          <a:noFill/>
        </p:spPr>
        <p:txBody>
          <a:bodyPr wrap="square" rtlCol="0">
            <a:spAutoFit/>
          </a:bodyPr>
          <a:lstStyle/>
          <a:p>
            <a:pPr algn="l">
              <a:lnSpc>
                <a:spcPct val="130000"/>
              </a:lnSpc>
            </a:pPr>
            <a:r>
              <a:rPr lang="en-US" sz="2200" dirty="0">
                <a:solidFill>
                  <a:srgbClr val="FFFFFF"/>
                </a:solidFill>
              </a:rPr>
              <a:t>INNOVATION</a:t>
            </a:r>
            <a:r>
              <a:rPr lang="en-US" sz="2200" baseline="0" dirty="0">
                <a:solidFill>
                  <a:srgbClr val="FFFFFF"/>
                </a:solidFill>
              </a:rPr>
              <a:t> </a:t>
            </a:r>
            <a:r>
              <a:rPr lang="en-US" sz="2200" dirty="0">
                <a:solidFill>
                  <a:srgbClr val="FFFFFF"/>
                </a:solidFill>
              </a:rPr>
              <a:t>IN</a:t>
            </a:r>
            <a:r>
              <a:rPr lang="en-US" sz="2200" baseline="0" dirty="0">
                <a:solidFill>
                  <a:srgbClr val="FFFFFF"/>
                </a:solidFill>
              </a:rPr>
              <a:t> </a:t>
            </a:r>
            <a:r>
              <a:rPr lang="en-US" sz="2200" dirty="0">
                <a:solidFill>
                  <a:srgbClr val="FFFFFF"/>
                </a:solidFill>
              </a:rPr>
              <a:t>SPACE</a:t>
            </a:r>
            <a:r>
              <a:rPr lang="en-US" sz="2200" baseline="0" dirty="0">
                <a:solidFill>
                  <a:srgbClr val="FFFFFF"/>
                </a:solidFill>
              </a:rPr>
              <a:t> </a:t>
            </a:r>
          </a:p>
          <a:p>
            <a:pPr algn="l">
              <a:lnSpc>
                <a:spcPct val="130000"/>
              </a:lnSpc>
            </a:pPr>
            <a:r>
              <a:rPr lang="en-US" sz="2200" dirty="0">
                <a:solidFill>
                  <a:srgbClr val="FFFFFF"/>
                </a:solidFill>
              </a:rPr>
              <a:t>AND DEFENCE</a:t>
            </a:r>
          </a:p>
        </p:txBody>
      </p:sp>
      <p:sp>
        <p:nvSpPr>
          <p:cNvPr id="44" name="Rectangle 43"/>
          <p:cNvSpPr/>
          <p:nvPr/>
        </p:nvSpPr>
        <p:spPr>
          <a:xfrm>
            <a:off x="672157" y="1425897"/>
            <a:ext cx="2052439" cy="2052439"/>
          </a:xfrm>
          <a:prstGeom prst="rect">
            <a:avLst/>
          </a:prstGeom>
          <a:solidFill>
            <a:schemeClr val="bg1">
              <a:lumMod val="75000"/>
              <a:alpha val="1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Footer Placeholder 4"/>
          <p:cNvSpPr txBox="1">
            <a:spLocks/>
          </p:cNvSpPr>
          <p:nvPr userDrawn="1"/>
        </p:nvSpPr>
        <p:spPr>
          <a:xfrm>
            <a:off x="551935" y="6356350"/>
            <a:ext cx="11064052" cy="365125"/>
          </a:xfrm>
          <a:prstGeom prst="rect">
            <a:avLst/>
          </a:prstGeom>
        </p:spPr>
        <p:txBody>
          <a:bodyPr vert="horz" lIns="91440" tIns="45720" rIns="91440" bIns="45720" rtlCol="0" anchor="ctr"/>
          <a:lstStyle>
            <a:defPPr>
              <a:defRPr lang="en-US"/>
            </a:defPPr>
            <a:lvl1pPr marL="0" algn="ctr" defTabSz="914400" rtl="0" eaLnBrk="1" latinLnBrk="0" hangingPunct="1">
              <a:defRPr sz="700"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a:solidFill>
                  <a:schemeClr val="bg1"/>
                </a:solidFill>
              </a:rPr>
              <a:t>RESTRICTION ON USE, PUBLICATION OR DISCLOSURE OF PROPRIETARY INFORMATION AND IMAGES</a:t>
            </a:r>
          </a:p>
          <a:p>
            <a:pPr algn="ctr"/>
            <a:r>
              <a:rPr lang="en-US" sz="600" dirty="0">
                <a:solidFill>
                  <a:schemeClr val="bg1"/>
                </a:solidFill>
              </a:rPr>
              <a:t>This document contains information proprietary to </a:t>
            </a:r>
            <a:r>
              <a:rPr lang="en-CA" sz="600" dirty="0">
                <a:solidFill>
                  <a:schemeClr val="bg1"/>
                </a:solidFill>
              </a:rPr>
              <a:t>MacDonald, </a:t>
            </a:r>
            <a:r>
              <a:rPr lang="en-CA" sz="600" dirty="0" err="1">
                <a:solidFill>
                  <a:schemeClr val="bg1"/>
                </a:solidFill>
              </a:rPr>
              <a:t>Dettwiler</a:t>
            </a:r>
            <a:r>
              <a:rPr lang="en-CA" sz="600" dirty="0">
                <a:solidFill>
                  <a:schemeClr val="bg1"/>
                </a:solidFill>
              </a:rPr>
              <a:t> and Associates Inc. (MDA)</a:t>
            </a:r>
            <a:r>
              <a:rPr lang="en-US" sz="600" dirty="0">
                <a:solidFill>
                  <a:schemeClr val="bg1"/>
                </a:solidFill>
              </a:rPr>
              <a:t>, to its subsidiaries, affiliates or to a third party to whom MDA  may have a legal obligation to protect such information from unauthorized disclosure, transfer, export, use, reproduction or duplication. Any disclosure, transfer, export, use, reproduction or duplication of this document, or of any of the information or images contained </a:t>
            </a:r>
            <a:r>
              <a:rPr lang="en-US" sz="600" baseline="0" dirty="0">
                <a:solidFill>
                  <a:schemeClr val="bg1"/>
                </a:solidFill>
              </a:rPr>
              <a:t> </a:t>
            </a:r>
            <a:r>
              <a:rPr lang="en-US" sz="600" dirty="0">
                <a:solidFill>
                  <a:schemeClr val="bg1"/>
                </a:solidFill>
              </a:rPr>
              <a:t>herein, other than for the specific purpose for which it was disclosed is expressly prohibited, except as  MDA or such appropriate third party may expressly agree to in writing. </a:t>
            </a:r>
            <a:r>
              <a:rPr lang="en-US" sz="600" baseline="0" dirty="0">
                <a:solidFill>
                  <a:schemeClr val="bg1"/>
                </a:solidFill>
              </a:rPr>
              <a:t> C</a:t>
            </a:r>
            <a:r>
              <a:rPr lang="en-US" sz="600" dirty="0">
                <a:solidFill>
                  <a:schemeClr val="bg1"/>
                </a:solidFill>
              </a:rPr>
              <a:t>OPYRIGHT © 2020 </a:t>
            </a:r>
            <a:r>
              <a:rPr lang="en-CA" sz="600" dirty="0">
                <a:solidFill>
                  <a:schemeClr val="bg1"/>
                </a:solidFill>
              </a:rPr>
              <a:t>MacDonald, </a:t>
            </a:r>
            <a:r>
              <a:rPr lang="en-CA" sz="600" dirty="0" err="1">
                <a:solidFill>
                  <a:schemeClr val="bg1"/>
                </a:solidFill>
              </a:rPr>
              <a:t>Dettwiler</a:t>
            </a:r>
            <a:r>
              <a:rPr lang="en-CA" sz="600" dirty="0">
                <a:solidFill>
                  <a:schemeClr val="bg1"/>
                </a:solidFill>
              </a:rPr>
              <a:t> and Associates Inc. (MDA)</a:t>
            </a:r>
            <a:r>
              <a:rPr lang="en-US" sz="600" dirty="0">
                <a:solidFill>
                  <a:schemeClr val="bg1"/>
                </a:solidFill>
              </a:rPr>
              <a:t>, subject to General Acknowledgements for the third parties whose images have been used in permissible forms. All rights reserved.</a:t>
            </a:r>
          </a:p>
        </p:txBody>
      </p:sp>
    </p:spTree>
    <p:extLst>
      <p:ext uri="{BB962C8B-B14F-4D97-AF65-F5344CB8AC3E}">
        <p14:creationId xmlns:p14="http://schemas.microsoft.com/office/powerpoint/2010/main" val="772113509"/>
      </p:ext>
    </p:extLst>
  </p:cSld>
  <p:clrMap bg1="lt1" tx1="dk1" bg2="lt2" tx2="dk2" accent1="accent1" accent2="accent2" accent3="accent3" accent4="accent4" accent5="accent5" accent6="accent6" hlink="hlink" folHlink="folHlink"/>
  <p:sldLayoutIdLst>
    <p:sldLayoutId id="2147483661" r:id="rId1"/>
  </p:sldLayoutIdLst>
  <p:hf sldNum="0" hd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descr="mining_16x9.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
            <a:ext cx="12192000" cy="4242062"/>
          </a:xfrm>
          <a:prstGeom prst="rect">
            <a:avLst/>
          </a:prstGeom>
        </p:spPr>
      </p:pic>
      <p:sp>
        <p:nvSpPr>
          <p:cNvPr id="35" name="Rectangle 34"/>
          <p:cNvSpPr/>
          <p:nvPr/>
        </p:nvSpPr>
        <p:spPr>
          <a:xfrm>
            <a:off x="0" y="4127722"/>
            <a:ext cx="12192000" cy="2730278"/>
          </a:xfrm>
          <a:prstGeom prst="rect">
            <a:avLst/>
          </a:prstGeom>
          <a:solidFill>
            <a:srgbClr val="0A286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1513617" y="4127721"/>
            <a:ext cx="539167" cy="539167"/>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0" y="1"/>
            <a:ext cx="2052784" cy="2052784"/>
          </a:xfrm>
          <a:prstGeom prst="rect">
            <a:avLst/>
          </a:prstGeom>
          <a:solidFill>
            <a:schemeClr val="bg1">
              <a:lumMod val="75000"/>
              <a:alpha val="3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2052784" y="2075283"/>
            <a:ext cx="2052439" cy="2052439"/>
          </a:xfrm>
          <a:prstGeom prst="rect">
            <a:avLst/>
          </a:prstGeom>
          <a:solidFill>
            <a:schemeClr val="bg1">
              <a:lumMod val="75000"/>
              <a:alpha val="2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0" name="Picture 39" descr="MDA_Logo_White_RGB_Endorsement.png"/>
          <p:cNvPicPr>
            <a:picLocks noChangeAspect="1"/>
          </p:cNvPicPr>
          <p:nvPr/>
        </p:nvPicPr>
        <p:blipFill rotWithShape="1">
          <a:blip r:embed="rId4" cstate="print">
            <a:extLst>
              <a:ext uri="{28A0092B-C50C-407E-A947-70E740481C1C}">
                <a14:useLocalDpi xmlns:a14="http://schemas.microsoft.com/office/drawing/2010/main" val="0"/>
              </a:ext>
            </a:extLst>
          </a:blip>
          <a:srcRect b="37624"/>
          <a:stretch/>
        </p:blipFill>
        <p:spPr>
          <a:xfrm>
            <a:off x="345092" y="580498"/>
            <a:ext cx="1426948" cy="457470"/>
          </a:xfrm>
          <a:prstGeom prst="rect">
            <a:avLst/>
          </a:prstGeom>
        </p:spPr>
      </p:pic>
      <p:sp>
        <p:nvSpPr>
          <p:cNvPr id="42" name="Rectangle 41"/>
          <p:cNvSpPr/>
          <p:nvPr/>
        </p:nvSpPr>
        <p:spPr>
          <a:xfrm>
            <a:off x="11652833" y="6318833"/>
            <a:ext cx="539167" cy="539167"/>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p:cNvSpPr/>
          <p:nvPr/>
        </p:nvSpPr>
        <p:spPr>
          <a:xfrm>
            <a:off x="672157" y="1425897"/>
            <a:ext cx="2052439" cy="2052439"/>
          </a:xfrm>
          <a:prstGeom prst="rect">
            <a:avLst/>
          </a:prstGeom>
          <a:solidFill>
            <a:schemeClr val="bg1">
              <a:lumMod val="75000"/>
              <a:alpha val="1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Footer Placeholder 4"/>
          <p:cNvSpPr txBox="1">
            <a:spLocks/>
          </p:cNvSpPr>
          <p:nvPr userDrawn="1"/>
        </p:nvSpPr>
        <p:spPr>
          <a:xfrm>
            <a:off x="551935" y="6356350"/>
            <a:ext cx="11064052" cy="365125"/>
          </a:xfrm>
          <a:prstGeom prst="rect">
            <a:avLst/>
          </a:prstGeom>
        </p:spPr>
        <p:txBody>
          <a:bodyPr vert="horz" lIns="91440" tIns="45720" rIns="91440" bIns="45720" rtlCol="0" anchor="ctr"/>
          <a:lstStyle>
            <a:defPPr>
              <a:defRPr lang="en-US"/>
            </a:defPPr>
            <a:lvl1pPr marL="0" algn="ctr" defTabSz="914400" rtl="0" eaLnBrk="1" latinLnBrk="0" hangingPunct="1">
              <a:defRPr sz="700"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a:solidFill>
                  <a:schemeClr val="bg1"/>
                </a:solidFill>
              </a:rPr>
              <a:t>RESTRICTION ON USE, PUBLICATION OR DISCLOSURE OF PROPRIETARY INFORMATION AND IMAGES</a:t>
            </a:r>
          </a:p>
          <a:p>
            <a:pPr algn="ctr"/>
            <a:r>
              <a:rPr lang="en-US" sz="600" dirty="0">
                <a:solidFill>
                  <a:schemeClr val="bg1"/>
                </a:solidFill>
              </a:rPr>
              <a:t>This document contains information proprietary to </a:t>
            </a:r>
            <a:r>
              <a:rPr lang="en-CA" sz="600" dirty="0">
                <a:solidFill>
                  <a:schemeClr val="bg1"/>
                </a:solidFill>
              </a:rPr>
              <a:t>MacDonald, </a:t>
            </a:r>
            <a:r>
              <a:rPr lang="en-CA" sz="600" dirty="0" err="1">
                <a:solidFill>
                  <a:schemeClr val="bg1"/>
                </a:solidFill>
              </a:rPr>
              <a:t>Dettwiler</a:t>
            </a:r>
            <a:r>
              <a:rPr lang="en-CA" sz="600" dirty="0">
                <a:solidFill>
                  <a:schemeClr val="bg1"/>
                </a:solidFill>
              </a:rPr>
              <a:t> and Associates Inc. (MDA)</a:t>
            </a:r>
            <a:r>
              <a:rPr lang="en-US" sz="600" dirty="0">
                <a:solidFill>
                  <a:schemeClr val="bg1"/>
                </a:solidFill>
              </a:rPr>
              <a:t>, to its subsidiaries, affiliates or to a third party to whom MDA  may have a legal obligation to protect such information from unauthorized disclosure, transfer, export, use, reproduction or duplication. Any disclosure, transfer, export, use, reproduction or duplication of this document, or of any of the information or images contained </a:t>
            </a:r>
            <a:r>
              <a:rPr lang="en-US" sz="600" baseline="0" dirty="0">
                <a:solidFill>
                  <a:schemeClr val="bg1"/>
                </a:solidFill>
              </a:rPr>
              <a:t> </a:t>
            </a:r>
            <a:r>
              <a:rPr lang="en-US" sz="600" dirty="0">
                <a:solidFill>
                  <a:schemeClr val="bg1"/>
                </a:solidFill>
              </a:rPr>
              <a:t>herein, other than for the specific purpose for which it was disclosed is expressly prohibited, except as  MDA or such appropriate third party may expressly agree to in writing. </a:t>
            </a:r>
            <a:r>
              <a:rPr lang="en-US" sz="600" baseline="0" dirty="0">
                <a:solidFill>
                  <a:schemeClr val="bg1"/>
                </a:solidFill>
              </a:rPr>
              <a:t> C</a:t>
            </a:r>
            <a:r>
              <a:rPr lang="en-US" sz="600" dirty="0">
                <a:solidFill>
                  <a:schemeClr val="bg1"/>
                </a:solidFill>
              </a:rPr>
              <a:t>OPYRIGHT © 2020 </a:t>
            </a:r>
            <a:r>
              <a:rPr lang="en-CA" sz="600" dirty="0">
                <a:solidFill>
                  <a:schemeClr val="bg1"/>
                </a:solidFill>
              </a:rPr>
              <a:t>MacDonald, </a:t>
            </a:r>
            <a:r>
              <a:rPr lang="en-CA" sz="600" dirty="0" err="1">
                <a:solidFill>
                  <a:schemeClr val="bg1"/>
                </a:solidFill>
              </a:rPr>
              <a:t>Dettwiler</a:t>
            </a:r>
            <a:r>
              <a:rPr lang="en-CA" sz="600" dirty="0">
                <a:solidFill>
                  <a:schemeClr val="bg1"/>
                </a:solidFill>
              </a:rPr>
              <a:t> and Associates Inc. (MDA)</a:t>
            </a:r>
            <a:r>
              <a:rPr lang="en-US" sz="600" dirty="0">
                <a:solidFill>
                  <a:schemeClr val="bg1"/>
                </a:solidFill>
              </a:rPr>
              <a:t>, subject to General Acknowledgements for the third parties whose images have been used in permissible forms. All rights reserved.</a:t>
            </a:r>
          </a:p>
        </p:txBody>
      </p:sp>
    </p:spTree>
    <p:extLst>
      <p:ext uri="{BB962C8B-B14F-4D97-AF65-F5344CB8AC3E}">
        <p14:creationId xmlns:p14="http://schemas.microsoft.com/office/powerpoint/2010/main" val="2902984298"/>
      </p:ext>
    </p:extLst>
  </p:cSld>
  <p:clrMap bg1="lt1" tx1="dk1" bg2="lt2" tx2="dk2" accent1="accent1" accent2="accent2" accent3="accent3" accent4="accent4" accent5="accent5" accent6="accent6" hlink="hlink" folHlink="folHlink"/>
  <p:sldLayoutIdLst>
    <p:sldLayoutId id="2147483678" r:id="rId1"/>
  </p:sldLayoutIdLst>
  <p:hf sldNum="0" hd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543" y="6356350"/>
            <a:ext cx="12195543" cy="501649"/>
          </a:xfrm>
          <a:prstGeom prst="rect">
            <a:avLst/>
          </a:prstGeom>
          <a:solidFill>
            <a:srgbClr val="0A28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Rectangle 7"/>
          <p:cNvSpPr/>
          <p:nvPr/>
        </p:nvSpPr>
        <p:spPr>
          <a:xfrm>
            <a:off x="11690350" y="6356350"/>
            <a:ext cx="501650" cy="5016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 name="Rectangle 10"/>
          <p:cNvSpPr/>
          <p:nvPr/>
        </p:nvSpPr>
        <p:spPr>
          <a:xfrm>
            <a:off x="-3543" y="-1"/>
            <a:ext cx="930399" cy="930399"/>
          </a:xfrm>
          <a:prstGeom prst="rect">
            <a:avLst/>
          </a:prstGeom>
          <a:solidFill>
            <a:srgbClr val="0A28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Rectangle 11"/>
          <p:cNvSpPr/>
          <p:nvPr/>
        </p:nvSpPr>
        <p:spPr>
          <a:xfrm>
            <a:off x="498529" y="509504"/>
            <a:ext cx="539041" cy="53904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14" name="Picture 13" descr="MDA_Logo_White_RGB.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18115" y="6471229"/>
            <a:ext cx="1024172" cy="301861"/>
          </a:xfrm>
          <a:prstGeom prst="rect">
            <a:avLst/>
          </a:prstGeom>
        </p:spPr>
      </p:pic>
      <p:sp>
        <p:nvSpPr>
          <p:cNvPr id="16" name="Slide Number Placeholder 5"/>
          <p:cNvSpPr>
            <a:spLocks noGrp="1"/>
          </p:cNvSpPr>
          <p:nvPr>
            <p:ph type="sldNum" sz="quarter" idx="4"/>
          </p:nvPr>
        </p:nvSpPr>
        <p:spPr>
          <a:xfrm>
            <a:off x="11695113" y="6430191"/>
            <a:ext cx="496887" cy="365125"/>
          </a:xfrm>
          <a:prstGeom prst="rect">
            <a:avLst/>
          </a:prstGeom>
        </p:spPr>
        <p:txBody>
          <a:bodyPr/>
          <a:lstStyle>
            <a:lvl1pPr algn="ctr">
              <a:defRPr sz="14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 name="Footer Placeholder 4"/>
          <p:cNvSpPr>
            <a:spLocks noGrp="1"/>
          </p:cNvSpPr>
          <p:nvPr>
            <p:ph type="ftr" sz="quarter" idx="3"/>
          </p:nvPr>
        </p:nvSpPr>
        <p:spPr>
          <a:xfrm>
            <a:off x="1474573" y="6404490"/>
            <a:ext cx="8915176" cy="365125"/>
          </a:xfrm>
          <a:prstGeom prst="rect">
            <a:avLst/>
          </a:prstGeom>
        </p:spPr>
        <p:txBody>
          <a:bodyPr anchor="b" anchorCtr="0"/>
          <a:lstStyle>
            <a:lvl1pPr algn="ctr">
              <a:defRPr sz="700">
                <a:solidFill>
                  <a:srgbClr val="FFFFFF"/>
                </a:solidFill>
                <a:latin typeface="+mj-lt"/>
              </a:defRPr>
            </a:lvl1pPr>
          </a:lstStyle>
          <a:p>
            <a:r>
              <a:rPr lang="en-US" dirty="0"/>
              <a:t>Use, duplication or disclosure of this document or any of the information or images contained herein is subject to the restrictions on the title page of this document. </a:t>
            </a:r>
          </a:p>
          <a:p>
            <a:r>
              <a:rPr lang="en-US" dirty="0"/>
              <a:t>COPYRIGHT ©2020 </a:t>
            </a:r>
            <a:r>
              <a:rPr lang="en-CA" dirty="0"/>
              <a:t>MacDonald, </a:t>
            </a:r>
            <a:r>
              <a:rPr lang="en-CA" dirty="0" err="1"/>
              <a:t>Dettwiler</a:t>
            </a:r>
            <a:r>
              <a:rPr lang="en-CA" dirty="0"/>
              <a:t> and Associates Inc. (MDA). </a:t>
            </a:r>
            <a:endParaRPr lang="en-US" dirty="0"/>
          </a:p>
        </p:txBody>
      </p:sp>
    </p:spTree>
    <p:extLst>
      <p:ext uri="{BB962C8B-B14F-4D97-AF65-F5344CB8AC3E}">
        <p14:creationId xmlns:p14="http://schemas.microsoft.com/office/powerpoint/2010/main" val="2740114654"/>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Lst>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2093355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209481-48CF-284C-A47E-9DA840C12098}"/>
              </a:ext>
            </a:extLst>
          </p:cNvPr>
          <p:cNvSpPr>
            <a:spLocks noGrp="1"/>
          </p:cNvSpPr>
          <p:nvPr>
            <p:ph sz="half" idx="2"/>
          </p:nvPr>
        </p:nvSpPr>
        <p:spPr>
          <a:xfrm>
            <a:off x="914400" y="1605691"/>
            <a:ext cx="5181600" cy="4351338"/>
          </a:xfrm>
        </p:spPr>
        <p:txBody>
          <a:bodyPr/>
          <a:lstStyle/>
          <a:p>
            <a:r>
              <a:rPr lang="en-US" dirty="0"/>
              <a:t>Demo for showcasing</a:t>
            </a:r>
          </a:p>
        </p:txBody>
      </p:sp>
      <p:sp>
        <p:nvSpPr>
          <p:cNvPr id="3" name="Title 2">
            <a:extLst>
              <a:ext uri="{FF2B5EF4-FFF2-40B4-BE49-F238E27FC236}">
                <a16:creationId xmlns:a16="http://schemas.microsoft.com/office/drawing/2014/main" id="{06FE5A82-C78F-6544-A895-0CA7C0347951}"/>
              </a:ext>
            </a:extLst>
          </p:cNvPr>
          <p:cNvSpPr>
            <a:spLocks noGrp="1"/>
          </p:cNvSpPr>
          <p:nvPr>
            <p:ph type="title"/>
          </p:nvPr>
        </p:nvSpPr>
        <p:spPr/>
        <p:txBody>
          <a:bodyPr/>
          <a:lstStyle/>
          <a:p>
            <a:r>
              <a:rPr lang="en-US" dirty="0"/>
              <a:t>Visualization Tool</a:t>
            </a:r>
          </a:p>
        </p:txBody>
      </p:sp>
      <p:sp>
        <p:nvSpPr>
          <p:cNvPr id="5" name="Footer Placeholder 4">
            <a:extLst>
              <a:ext uri="{FF2B5EF4-FFF2-40B4-BE49-F238E27FC236}">
                <a16:creationId xmlns:a16="http://schemas.microsoft.com/office/drawing/2014/main" id="{5AC88BB0-7336-1E4D-B58F-9F375D79BAB4}"/>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Tree>
    <p:extLst>
      <p:ext uri="{BB962C8B-B14F-4D97-AF65-F5344CB8AC3E}">
        <p14:creationId xmlns:p14="http://schemas.microsoft.com/office/powerpoint/2010/main" val="309285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2005708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Final Data Product</a:t>
            </a:r>
          </a:p>
        </p:txBody>
      </p:sp>
      <p:sp>
        <p:nvSpPr>
          <p:cNvPr id="5" name="Content Placeholder 4"/>
          <p:cNvSpPr>
            <a:spLocks noGrp="1"/>
          </p:cNvSpPr>
          <p:nvPr>
            <p:ph idx="1"/>
          </p:nvPr>
        </p:nvSpPr>
        <p:spPr/>
        <p:txBody>
          <a:bodyPr/>
          <a:lstStyle/>
          <a:p>
            <a:r>
              <a:rPr lang="en-US" dirty="0"/>
              <a:t>Complete image captioning pipeline</a:t>
            </a:r>
          </a:p>
          <a:p>
            <a:r>
              <a:rPr lang="en-US" dirty="0"/>
              <a:t>3 independent modules</a:t>
            </a:r>
          </a:p>
        </p:txBody>
      </p:sp>
      <p:sp>
        <p:nvSpPr>
          <p:cNvPr id="7" name="Footer Placeholder 4"/>
          <p:cNvSpPr>
            <a:spLocks noGrp="1"/>
          </p:cNvSpPr>
          <p:nvPr>
            <p:ph type="ftr" sz="quarter" idx="3"/>
          </p:nvPr>
        </p:nvSpPr>
        <p:spPr>
          <a:xfrm>
            <a:off x="1474573" y="6404490"/>
            <a:ext cx="8915176" cy="365125"/>
          </a:xfrm>
          <a:prstGeom prst="rect">
            <a:avLst/>
          </a:prstGeom>
        </p:spPr>
        <p:txBody>
          <a:bodyPr anchor="b" anchorCtr="0"/>
          <a:lstStyle>
            <a:lvl1pPr algn="ctr">
              <a:defRPr sz="700">
                <a:solidFill>
                  <a:srgbClr val="FFFFFF"/>
                </a:solidFill>
                <a:latin typeface="+mj-lt"/>
              </a:defRPr>
            </a:lvl1pPr>
          </a:lstStyle>
          <a:p>
            <a:r>
              <a:rPr lang="en-US" dirty="0"/>
              <a:t>Use, duplication or disclosure of this document or any of the information or images contained herein is subject to the restrictions on the title page of this document. </a:t>
            </a:r>
          </a:p>
          <a:p>
            <a:r>
              <a:rPr lang="en-US" dirty="0"/>
              <a:t>COPYRIGHT ©2020 </a:t>
            </a:r>
            <a:r>
              <a:rPr lang="en-CA" dirty="0"/>
              <a:t>MacDonald, </a:t>
            </a:r>
            <a:r>
              <a:rPr lang="en-CA" dirty="0" err="1"/>
              <a:t>Dettwiler</a:t>
            </a:r>
            <a:r>
              <a:rPr lang="en-CA" dirty="0"/>
              <a:t> and Associates Inc. (MDA). </a:t>
            </a:r>
            <a:endParaRPr lang="en-US" dirty="0"/>
          </a:p>
        </p:txBody>
      </p:sp>
      <p:pic>
        <p:nvPicPr>
          <p:cNvPr id="8" name="Picture 7" descr="A close up of a logo&#10;&#10;Description automatically generated">
            <a:extLst>
              <a:ext uri="{FF2B5EF4-FFF2-40B4-BE49-F238E27FC236}">
                <a16:creationId xmlns:a16="http://schemas.microsoft.com/office/drawing/2014/main" id="{213D26CF-F880-BA49-831C-0A3DF05369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0540" y="1666794"/>
            <a:ext cx="7491460" cy="4456945"/>
          </a:xfrm>
          <a:prstGeom prst="rect">
            <a:avLst/>
          </a:prstGeom>
        </p:spPr>
      </p:pic>
    </p:spTree>
    <p:extLst>
      <p:ext uri="{BB962C8B-B14F-4D97-AF65-F5344CB8AC3E}">
        <p14:creationId xmlns:p14="http://schemas.microsoft.com/office/powerpoint/2010/main" val="3274576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A0701D-E539-2D4D-8600-9F8EA54DAD47}"/>
              </a:ext>
            </a:extLst>
          </p:cNvPr>
          <p:cNvSpPr>
            <a:spLocks noGrp="1"/>
          </p:cNvSpPr>
          <p:nvPr>
            <p:ph type="title"/>
          </p:nvPr>
        </p:nvSpPr>
        <p:spPr/>
        <p:txBody>
          <a:bodyPr/>
          <a:lstStyle/>
          <a:p>
            <a:r>
              <a:rPr lang="en-US" dirty="0"/>
              <a:t>Product Pipeline</a:t>
            </a:r>
          </a:p>
        </p:txBody>
      </p:sp>
      <p:sp>
        <p:nvSpPr>
          <p:cNvPr id="4" name="Content Placeholder 3">
            <a:extLst>
              <a:ext uri="{FF2B5EF4-FFF2-40B4-BE49-F238E27FC236}">
                <a16:creationId xmlns:a16="http://schemas.microsoft.com/office/drawing/2014/main" id="{FAC026D1-52F0-8C42-A101-2494B3CDB907}"/>
              </a:ext>
            </a:extLst>
          </p:cNvPr>
          <p:cNvSpPr>
            <a:spLocks noGrp="1"/>
          </p:cNvSpPr>
          <p:nvPr>
            <p:ph sz="half" idx="13"/>
          </p:nvPr>
        </p:nvSpPr>
        <p:spPr>
          <a:xfrm>
            <a:off x="673825" y="1419499"/>
            <a:ext cx="6727099" cy="4351338"/>
          </a:xfrm>
        </p:spPr>
        <p:txBody>
          <a:bodyPr/>
          <a:lstStyle/>
          <a:p>
            <a:r>
              <a:rPr lang="en-US" dirty="0"/>
              <a:t>Database &amp; Model: GNU Make </a:t>
            </a:r>
          </a:p>
          <a:p>
            <a:r>
              <a:rPr lang="en-US" dirty="0"/>
              <a:t>Visualization tool: </a:t>
            </a:r>
            <a:r>
              <a:rPr lang="en-CA" dirty="0"/>
              <a:t>Django</a:t>
            </a:r>
            <a:endParaRPr lang="en-US" dirty="0"/>
          </a:p>
        </p:txBody>
      </p:sp>
      <p:sp>
        <p:nvSpPr>
          <p:cNvPr id="5" name="Footer Placeholder 4">
            <a:extLst>
              <a:ext uri="{FF2B5EF4-FFF2-40B4-BE49-F238E27FC236}">
                <a16:creationId xmlns:a16="http://schemas.microsoft.com/office/drawing/2014/main" id="{62DD6357-3D18-FE48-837F-0915B4E181B9}"/>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pic>
        <p:nvPicPr>
          <p:cNvPr id="9" name="Picture 8" descr="A screenshot of a cell phone&#10;&#10;Description automatically generated">
            <a:extLst>
              <a:ext uri="{FF2B5EF4-FFF2-40B4-BE49-F238E27FC236}">
                <a16:creationId xmlns:a16="http://schemas.microsoft.com/office/drawing/2014/main" id="{641EB44F-1366-E84C-A3B5-3070B025307D}"/>
              </a:ext>
            </a:extLst>
          </p:cNvPr>
          <p:cNvPicPr>
            <a:picLocks noChangeAspect="1"/>
          </p:cNvPicPr>
          <p:nvPr/>
        </p:nvPicPr>
        <p:blipFill rotWithShape="1">
          <a:blip r:embed="rId2">
            <a:extLst>
              <a:ext uri="{28A0092B-C50C-407E-A947-70E740481C1C}">
                <a14:useLocalDpi xmlns:a14="http://schemas.microsoft.com/office/drawing/2010/main" val="0"/>
              </a:ext>
            </a:extLst>
          </a:blip>
          <a:srcRect t="9137" r="1201"/>
          <a:stretch/>
        </p:blipFill>
        <p:spPr>
          <a:xfrm>
            <a:off x="6998342" y="584212"/>
            <a:ext cx="4519833" cy="5289526"/>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EDDF0152-2E45-394B-9BA2-C10BF01F2833}"/>
              </a:ext>
            </a:extLst>
          </p:cNvPr>
          <p:cNvPicPr>
            <a:picLocks noChangeAspect="1"/>
          </p:cNvPicPr>
          <p:nvPr/>
        </p:nvPicPr>
        <p:blipFill rotWithShape="1">
          <a:blip r:embed="rId3">
            <a:extLst>
              <a:ext uri="{28A0092B-C50C-407E-A947-70E740481C1C}">
                <a14:useLocalDpi xmlns:a14="http://schemas.microsoft.com/office/drawing/2010/main" val="0"/>
              </a:ext>
            </a:extLst>
          </a:blip>
          <a:srcRect t="72292" r="-539"/>
          <a:stretch/>
        </p:blipFill>
        <p:spPr>
          <a:xfrm>
            <a:off x="873703" y="3046068"/>
            <a:ext cx="5723898" cy="2827670"/>
          </a:xfrm>
          <a:prstGeom prst="rect">
            <a:avLst/>
          </a:prstGeom>
        </p:spPr>
      </p:pic>
    </p:spTree>
    <p:extLst>
      <p:ext uri="{BB962C8B-B14F-4D97-AF65-F5344CB8AC3E}">
        <p14:creationId xmlns:p14="http://schemas.microsoft.com/office/powerpoint/2010/main" val="1202418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Database</a:t>
            </a:r>
          </a:p>
        </p:txBody>
      </p:sp>
      <p:sp>
        <p:nvSpPr>
          <p:cNvPr id="10" name="Content Placeholder 9"/>
          <p:cNvSpPr>
            <a:spLocks noGrp="1"/>
          </p:cNvSpPr>
          <p:nvPr>
            <p:ph sz="half" idx="13"/>
          </p:nvPr>
        </p:nvSpPr>
        <p:spPr>
          <a:xfrm>
            <a:off x="673826" y="1419499"/>
            <a:ext cx="6255612" cy="4351338"/>
          </a:xfrm>
        </p:spPr>
        <p:txBody>
          <a:bodyPr/>
          <a:lstStyle/>
          <a:p>
            <a:r>
              <a:rPr lang="en-US" dirty="0"/>
              <a:t>AWS S3 bucket</a:t>
            </a:r>
          </a:p>
          <a:p>
            <a:r>
              <a:rPr lang="en-US" dirty="0"/>
              <a:t>Advantages:</a:t>
            </a:r>
          </a:p>
          <a:p>
            <a:pPr marL="0" indent="0">
              <a:buNone/>
            </a:pPr>
            <a:r>
              <a:rPr lang="en-US" dirty="0"/>
              <a:t>	- Integrate with AWS GPU	</a:t>
            </a:r>
          </a:p>
          <a:p>
            <a:pPr marL="0" indent="0">
              <a:buNone/>
            </a:pPr>
            <a:r>
              <a:rPr lang="en-US" dirty="0"/>
              <a:t>	- </a:t>
            </a:r>
            <a:r>
              <a:rPr lang="en-CA" dirty="0"/>
              <a:t>Scalability</a:t>
            </a:r>
          </a:p>
          <a:p>
            <a:pPr marL="0" indent="0">
              <a:buNone/>
            </a:pPr>
            <a:r>
              <a:rPr lang="en-CA" dirty="0"/>
              <a:t>	- Easy to use</a:t>
            </a:r>
          </a:p>
          <a:p>
            <a:r>
              <a:rPr lang="en-US" dirty="0"/>
              <a:t>Future improvements</a:t>
            </a:r>
          </a:p>
          <a:p>
            <a:pPr lvl="1"/>
            <a:endParaRPr lang="en-CA" dirty="0"/>
          </a:p>
        </p:txBody>
      </p:sp>
      <p:sp>
        <p:nvSpPr>
          <p:cNvPr id="6" name="Footer Placeholder 4"/>
          <p:cNvSpPr>
            <a:spLocks noGrp="1"/>
          </p:cNvSpPr>
          <p:nvPr>
            <p:ph type="ftr" sz="quarter" idx="3"/>
          </p:nvPr>
        </p:nvSpPr>
        <p:spPr>
          <a:xfrm>
            <a:off x="1474573" y="6404490"/>
            <a:ext cx="8915176" cy="365125"/>
          </a:xfrm>
          <a:prstGeom prst="rect">
            <a:avLst/>
          </a:prstGeom>
        </p:spPr>
        <p:txBody>
          <a:bodyPr anchor="b" anchorCtr="0"/>
          <a:lstStyle>
            <a:lvl1pPr algn="ctr">
              <a:defRPr sz="700">
                <a:solidFill>
                  <a:srgbClr val="FFFFFF"/>
                </a:solidFill>
                <a:latin typeface="+mj-lt"/>
              </a:defRPr>
            </a:lvl1pPr>
          </a:lstStyle>
          <a:p>
            <a:r>
              <a:rPr lang="en-US" dirty="0"/>
              <a:t>Use, duplication or disclosure of this document or any of the information or images contained herein is subject to the restrictions on the title page of this document. </a:t>
            </a:r>
          </a:p>
          <a:p>
            <a:r>
              <a:rPr lang="en-US" dirty="0"/>
              <a:t>COPYRIGHT ©2020 </a:t>
            </a:r>
            <a:r>
              <a:rPr lang="en-CA" dirty="0"/>
              <a:t>MacDonald, </a:t>
            </a:r>
            <a:r>
              <a:rPr lang="en-CA" dirty="0" err="1"/>
              <a:t>Dettwiler</a:t>
            </a:r>
            <a:r>
              <a:rPr lang="en-CA" dirty="0"/>
              <a:t> and Associates Inc. (MDA). </a:t>
            </a:r>
            <a:endParaRPr lang="en-US" dirty="0"/>
          </a:p>
        </p:txBody>
      </p:sp>
      <p:pic>
        <p:nvPicPr>
          <p:cNvPr id="5" name="Picture 4" descr="A screenshot of a cell phone&#10;&#10;Description automatically generated">
            <a:extLst>
              <a:ext uri="{FF2B5EF4-FFF2-40B4-BE49-F238E27FC236}">
                <a16:creationId xmlns:a16="http://schemas.microsoft.com/office/drawing/2014/main" id="{259FA625-5092-414C-A966-A2D194FE57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8366" y="558269"/>
            <a:ext cx="5723060" cy="5741462"/>
          </a:xfrm>
          <a:prstGeom prst="rect">
            <a:avLst/>
          </a:prstGeom>
        </p:spPr>
      </p:pic>
    </p:spTree>
    <p:extLst>
      <p:ext uri="{BB962C8B-B14F-4D97-AF65-F5344CB8AC3E}">
        <p14:creationId xmlns:p14="http://schemas.microsoft.com/office/powerpoint/2010/main" val="3938620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9FC9C6-AFC1-8C40-B9EF-0514AFC2185A}"/>
              </a:ext>
            </a:extLst>
          </p:cNvPr>
          <p:cNvSpPr>
            <a:spLocks noGrp="1"/>
          </p:cNvSpPr>
          <p:nvPr>
            <p:ph type="title"/>
          </p:nvPr>
        </p:nvSpPr>
        <p:spPr/>
        <p:txBody>
          <a:bodyPr/>
          <a:lstStyle/>
          <a:p>
            <a:r>
              <a:rPr lang="en-US" dirty="0"/>
              <a:t>Deep Learning Model: Evaluation Metrics</a:t>
            </a:r>
          </a:p>
        </p:txBody>
      </p:sp>
      <p:sp>
        <p:nvSpPr>
          <p:cNvPr id="4" name="Content Placeholder 3">
            <a:extLst>
              <a:ext uri="{FF2B5EF4-FFF2-40B4-BE49-F238E27FC236}">
                <a16:creationId xmlns:a16="http://schemas.microsoft.com/office/drawing/2014/main" id="{6E8D4644-885D-E047-A58E-C9F4819C407C}"/>
              </a:ext>
            </a:extLst>
          </p:cNvPr>
          <p:cNvSpPr>
            <a:spLocks noGrp="1"/>
          </p:cNvSpPr>
          <p:nvPr>
            <p:ph sz="half" idx="13"/>
          </p:nvPr>
        </p:nvSpPr>
        <p:spPr>
          <a:xfrm>
            <a:off x="673825" y="1419499"/>
            <a:ext cx="10227537" cy="4351338"/>
          </a:xfrm>
        </p:spPr>
        <p:txBody>
          <a:bodyPr/>
          <a:lstStyle/>
          <a:p>
            <a:r>
              <a:rPr lang="en-US" dirty="0"/>
              <a:t>Total 9 evaluation metrics</a:t>
            </a:r>
          </a:p>
          <a:p>
            <a:r>
              <a:rPr lang="en-US" dirty="0"/>
              <a:t>N-gram based metrics: Used in research papers</a:t>
            </a:r>
          </a:p>
          <a:p>
            <a:pPr lvl="1"/>
            <a:r>
              <a:rPr lang="en-US" dirty="0"/>
              <a:t>Bleu 1-4</a:t>
            </a:r>
          </a:p>
          <a:p>
            <a:pPr lvl="1"/>
            <a:r>
              <a:rPr lang="en-US" dirty="0"/>
              <a:t>Rouge L </a:t>
            </a:r>
          </a:p>
          <a:p>
            <a:pPr lvl="1"/>
            <a:r>
              <a:rPr lang="en-US" dirty="0" err="1"/>
              <a:t>Meteror</a:t>
            </a:r>
            <a:endParaRPr lang="en-US" dirty="0"/>
          </a:p>
          <a:p>
            <a:pPr lvl="1"/>
            <a:r>
              <a:rPr lang="en-US" dirty="0" err="1"/>
              <a:t>CIDEr</a:t>
            </a:r>
            <a:endParaRPr lang="en-US" dirty="0"/>
          </a:p>
          <a:p>
            <a:pPr marL="0" indent="0">
              <a:buNone/>
            </a:pPr>
            <a:endParaRPr lang="en-US" dirty="0"/>
          </a:p>
        </p:txBody>
      </p:sp>
      <p:sp>
        <p:nvSpPr>
          <p:cNvPr id="5" name="Footer Placeholder 4">
            <a:extLst>
              <a:ext uri="{FF2B5EF4-FFF2-40B4-BE49-F238E27FC236}">
                <a16:creationId xmlns:a16="http://schemas.microsoft.com/office/drawing/2014/main" id="{132D22B5-1708-BF45-994B-6370B8109D37}"/>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Tree>
    <p:extLst>
      <p:ext uri="{BB962C8B-B14F-4D97-AF65-F5344CB8AC3E}">
        <p14:creationId xmlns:p14="http://schemas.microsoft.com/office/powerpoint/2010/main" val="4276612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0A15B5-E576-B747-B007-A72F3777A4B5}"/>
              </a:ext>
            </a:extLst>
          </p:cNvPr>
          <p:cNvSpPr>
            <a:spLocks noGrp="1"/>
          </p:cNvSpPr>
          <p:nvPr>
            <p:ph type="title"/>
          </p:nvPr>
        </p:nvSpPr>
        <p:spPr/>
        <p:txBody>
          <a:bodyPr/>
          <a:lstStyle/>
          <a:p>
            <a:r>
              <a:rPr lang="en-US" dirty="0"/>
              <a:t>Deep Learning Model: Evaluation Metrics</a:t>
            </a:r>
          </a:p>
        </p:txBody>
      </p:sp>
      <p:sp>
        <p:nvSpPr>
          <p:cNvPr id="4" name="Content Placeholder 3">
            <a:extLst>
              <a:ext uri="{FF2B5EF4-FFF2-40B4-BE49-F238E27FC236}">
                <a16:creationId xmlns:a16="http://schemas.microsoft.com/office/drawing/2014/main" id="{208FB8C0-31AA-A248-B300-33329EFE891B}"/>
              </a:ext>
            </a:extLst>
          </p:cNvPr>
          <p:cNvSpPr>
            <a:spLocks noGrp="1"/>
          </p:cNvSpPr>
          <p:nvPr>
            <p:ph sz="half" idx="13"/>
          </p:nvPr>
        </p:nvSpPr>
        <p:spPr/>
        <p:txBody>
          <a:bodyPr/>
          <a:lstStyle/>
          <a:p>
            <a:r>
              <a:rPr lang="en-US" dirty="0"/>
              <a:t>Semantic-based metrics: </a:t>
            </a:r>
          </a:p>
          <a:p>
            <a:pPr lvl="1"/>
            <a:r>
              <a:rPr lang="en-US" dirty="0"/>
              <a:t>SPICE: scene graph</a:t>
            </a:r>
          </a:p>
          <a:p>
            <a:pPr lvl="1"/>
            <a:r>
              <a:rPr lang="en-US" dirty="0"/>
              <a:t>Universal Sentence Encoder Similarity</a:t>
            </a:r>
          </a:p>
          <a:p>
            <a:endParaRPr lang="en-US" dirty="0"/>
          </a:p>
        </p:txBody>
      </p:sp>
      <p:sp>
        <p:nvSpPr>
          <p:cNvPr id="5" name="Footer Placeholder 4">
            <a:extLst>
              <a:ext uri="{FF2B5EF4-FFF2-40B4-BE49-F238E27FC236}">
                <a16:creationId xmlns:a16="http://schemas.microsoft.com/office/drawing/2014/main" id="{27546011-A305-C840-80B3-181DE9DE0892}"/>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pic>
        <p:nvPicPr>
          <p:cNvPr id="6" name="Picture 5">
            <a:extLst>
              <a:ext uri="{FF2B5EF4-FFF2-40B4-BE49-F238E27FC236}">
                <a16:creationId xmlns:a16="http://schemas.microsoft.com/office/drawing/2014/main" id="{CC009A8B-C648-5645-862D-E70E3D599938}"/>
              </a:ext>
            </a:extLst>
          </p:cNvPr>
          <p:cNvPicPr>
            <a:picLocks noChangeAspect="1"/>
          </p:cNvPicPr>
          <p:nvPr/>
        </p:nvPicPr>
        <p:blipFill>
          <a:blip r:embed="rId2"/>
          <a:stretch>
            <a:fillRect/>
          </a:stretch>
        </p:blipFill>
        <p:spPr>
          <a:xfrm>
            <a:off x="6120674" y="1287064"/>
            <a:ext cx="5397500" cy="3200400"/>
          </a:xfrm>
          <a:prstGeom prst="rect">
            <a:avLst/>
          </a:prstGeom>
        </p:spPr>
      </p:pic>
    </p:spTree>
    <p:extLst>
      <p:ext uri="{BB962C8B-B14F-4D97-AF65-F5344CB8AC3E}">
        <p14:creationId xmlns:p14="http://schemas.microsoft.com/office/powerpoint/2010/main" val="3996265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CB70C5-7591-C74F-A4AB-A523831576C4}"/>
              </a:ext>
            </a:extLst>
          </p:cNvPr>
          <p:cNvSpPr>
            <a:spLocks noGrp="1"/>
          </p:cNvSpPr>
          <p:nvPr>
            <p:ph type="title"/>
          </p:nvPr>
        </p:nvSpPr>
        <p:spPr/>
        <p:txBody>
          <a:bodyPr/>
          <a:lstStyle/>
          <a:p>
            <a:r>
              <a:rPr lang="en-US" dirty="0"/>
              <a:t>Deep Learning Model</a:t>
            </a:r>
          </a:p>
        </p:txBody>
      </p:sp>
      <p:sp>
        <p:nvSpPr>
          <p:cNvPr id="4" name="Content Placeholder 3">
            <a:extLst>
              <a:ext uri="{FF2B5EF4-FFF2-40B4-BE49-F238E27FC236}">
                <a16:creationId xmlns:a16="http://schemas.microsoft.com/office/drawing/2014/main" id="{9AA0444C-1318-9C43-AC43-2D774A41499B}"/>
              </a:ext>
            </a:extLst>
          </p:cNvPr>
          <p:cNvSpPr>
            <a:spLocks noGrp="1"/>
          </p:cNvSpPr>
          <p:nvPr>
            <p:ph sz="half" idx="13"/>
          </p:nvPr>
        </p:nvSpPr>
        <p:spPr>
          <a:xfrm>
            <a:off x="750560" y="1605691"/>
            <a:ext cx="9822189" cy="4351338"/>
          </a:xfrm>
        </p:spPr>
        <p:txBody>
          <a:bodyPr/>
          <a:lstStyle/>
          <a:p>
            <a:r>
              <a:rPr lang="en-US" dirty="0"/>
              <a:t>Final model: Baseline model with VGG 16 &amp; Glove Embedding</a:t>
            </a:r>
          </a:p>
          <a:p>
            <a:pPr lvl="1"/>
            <a:r>
              <a:rPr lang="en-US" dirty="0"/>
              <a:t>Train </a:t>
            </a:r>
          </a:p>
          <a:p>
            <a:pPr lvl="1"/>
            <a:r>
              <a:rPr lang="en-US" dirty="0"/>
              <a:t>Generate Caption</a:t>
            </a:r>
          </a:p>
          <a:p>
            <a:pPr lvl="1"/>
            <a:r>
              <a:rPr lang="en-US" dirty="0"/>
              <a:t>Evaluate</a:t>
            </a:r>
          </a:p>
          <a:p>
            <a:r>
              <a:rPr lang="en-US" dirty="0"/>
              <a:t>Save trained model, model results and score back to database</a:t>
            </a:r>
          </a:p>
          <a:p>
            <a:r>
              <a:rPr lang="en-US" dirty="0"/>
              <a:t>Future Improvements</a:t>
            </a:r>
          </a:p>
          <a:p>
            <a:endParaRPr lang="en-US" dirty="0"/>
          </a:p>
        </p:txBody>
      </p:sp>
      <p:sp>
        <p:nvSpPr>
          <p:cNvPr id="5" name="Footer Placeholder 4">
            <a:extLst>
              <a:ext uri="{FF2B5EF4-FFF2-40B4-BE49-F238E27FC236}">
                <a16:creationId xmlns:a16="http://schemas.microsoft.com/office/drawing/2014/main" id="{588FA652-6B01-F24D-9793-CD54E56A9C59}"/>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Tree>
    <p:extLst>
      <p:ext uri="{BB962C8B-B14F-4D97-AF65-F5344CB8AC3E}">
        <p14:creationId xmlns:p14="http://schemas.microsoft.com/office/powerpoint/2010/main" val="2166348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3332C9-D539-AB40-A7CE-00A2864623B1}"/>
              </a:ext>
            </a:extLst>
          </p:cNvPr>
          <p:cNvSpPr>
            <a:spLocks noGrp="1"/>
          </p:cNvSpPr>
          <p:nvPr>
            <p:ph type="title"/>
          </p:nvPr>
        </p:nvSpPr>
        <p:spPr/>
        <p:txBody>
          <a:bodyPr/>
          <a:lstStyle/>
          <a:p>
            <a:r>
              <a:rPr lang="en-US" dirty="0"/>
              <a:t>Visualization Tool</a:t>
            </a:r>
          </a:p>
        </p:txBody>
      </p:sp>
      <p:sp>
        <p:nvSpPr>
          <p:cNvPr id="4" name="Content Placeholder 3">
            <a:extLst>
              <a:ext uri="{FF2B5EF4-FFF2-40B4-BE49-F238E27FC236}">
                <a16:creationId xmlns:a16="http://schemas.microsoft.com/office/drawing/2014/main" id="{182791D5-D3D2-A744-A6BA-7D86CFDF8259}"/>
              </a:ext>
            </a:extLst>
          </p:cNvPr>
          <p:cNvSpPr>
            <a:spLocks noGrp="1"/>
          </p:cNvSpPr>
          <p:nvPr>
            <p:ph sz="half" idx="13"/>
          </p:nvPr>
        </p:nvSpPr>
        <p:spPr>
          <a:xfrm>
            <a:off x="673826" y="1419499"/>
            <a:ext cx="10017214" cy="4351338"/>
          </a:xfrm>
        </p:spPr>
        <p:txBody>
          <a:bodyPr/>
          <a:lstStyle/>
          <a:p>
            <a:r>
              <a:rPr lang="en-US" dirty="0"/>
              <a:t>Updates the Database with new images and/or human-annotated captions</a:t>
            </a:r>
          </a:p>
          <a:p>
            <a:r>
              <a:rPr lang="en-US" dirty="0"/>
              <a:t>Visualizes the model generated caption and score of existing images</a:t>
            </a:r>
          </a:p>
        </p:txBody>
      </p:sp>
      <p:sp>
        <p:nvSpPr>
          <p:cNvPr id="5" name="Footer Placeholder 4">
            <a:extLst>
              <a:ext uri="{FF2B5EF4-FFF2-40B4-BE49-F238E27FC236}">
                <a16:creationId xmlns:a16="http://schemas.microsoft.com/office/drawing/2014/main" id="{AAFBD1CD-DE6C-8747-8D84-69DFCFF89450}"/>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pic>
        <p:nvPicPr>
          <p:cNvPr id="6" name="Picture 5" descr="A screenshot of a cell phone&#10;&#10;Description automatically generated">
            <a:extLst>
              <a:ext uri="{FF2B5EF4-FFF2-40B4-BE49-F238E27FC236}">
                <a16:creationId xmlns:a16="http://schemas.microsoft.com/office/drawing/2014/main" id="{279A199A-E64D-A648-B631-A6478C57AA25}"/>
              </a:ext>
            </a:extLst>
          </p:cNvPr>
          <p:cNvPicPr>
            <a:picLocks noChangeAspect="1"/>
          </p:cNvPicPr>
          <p:nvPr/>
        </p:nvPicPr>
        <p:blipFill rotWithShape="1">
          <a:blip r:embed="rId2">
            <a:extLst>
              <a:ext uri="{28A0092B-C50C-407E-A947-70E740481C1C}">
                <a14:useLocalDpi xmlns:a14="http://schemas.microsoft.com/office/drawing/2010/main" val="0"/>
              </a:ext>
            </a:extLst>
          </a:blip>
          <a:srcRect t="72292" r="-539"/>
          <a:stretch/>
        </p:blipFill>
        <p:spPr>
          <a:xfrm>
            <a:off x="4042699" y="3429000"/>
            <a:ext cx="5723898" cy="2827670"/>
          </a:xfrm>
          <a:prstGeom prst="rect">
            <a:avLst/>
          </a:prstGeom>
        </p:spPr>
      </p:pic>
    </p:spTree>
    <p:extLst>
      <p:ext uri="{BB962C8B-B14F-4D97-AF65-F5344CB8AC3E}">
        <p14:creationId xmlns:p14="http://schemas.microsoft.com/office/powerpoint/2010/main" val="3899776595"/>
      </p:ext>
    </p:extLst>
  </p:cSld>
  <p:clrMapOvr>
    <a:masterClrMapping/>
  </p:clrMapOvr>
</p:sld>
</file>

<file path=ppt/theme/theme1.xml><?xml version="1.0" encoding="utf-8"?>
<a:theme xmlns:a="http://schemas.openxmlformats.org/drawingml/2006/main" name="MDA_Master_16x9_presentation Final">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4_MDA_Master_16x9_presentation Final">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1620</TotalTime>
  <Words>489</Words>
  <Application>Microsoft Macintosh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10</vt:i4>
      </vt:variant>
    </vt:vector>
  </HeadingPairs>
  <TitlesOfParts>
    <vt:vector size="16" baseType="lpstr">
      <vt:lpstr>Arial</vt:lpstr>
      <vt:lpstr>Calibri</vt:lpstr>
      <vt:lpstr>Calibri Light</vt:lpstr>
      <vt:lpstr>MDA_Master_16x9_presentation Final</vt:lpstr>
      <vt:lpstr>4_MDA_Master_16x9_presentation Final</vt:lpstr>
      <vt:lpstr>Custom Design</vt:lpstr>
      <vt:lpstr>PowerPoint Presentation</vt:lpstr>
      <vt:lpstr>PowerPoint Presentation</vt:lpstr>
      <vt:lpstr>Final Data Product</vt:lpstr>
      <vt:lpstr>Product Pipeline</vt:lpstr>
      <vt:lpstr>Database</vt:lpstr>
      <vt:lpstr>Deep Learning Model: Evaluation Metrics</vt:lpstr>
      <vt:lpstr>Deep Learning Model: Evaluation Metrics</vt:lpstr>
      <vt:lpstr>Deep Learning Model</vt:lpstr>
      <vt:lpstr>Visualization Tool</vt:lpstr>
      <vt:lpstr>Visualization Tool</vt:lpstr>
    </vt:vector>
  </TitlesOfParts>
  <Company>MDA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Swartman, Leslie</dc:creator>
  <cp:lastModifiedBy>Dora Qian</cp:lastModifiedBy>
  <cp:revision>21</cp:revision>
  <dcterms:created xsi:type="dcterms:W3CDTF">2020-04-13T15:35:09Z</dcterms:created>
  <dcterms:modified xsi:type="dcterms:W3CDTF">2020-06-16T06:22:47Z</dcterms:modified>
</cp:coreProperties>
</file>