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1" r:id="rId3"/>
  </p:sldMasterIdLst>
  <p:sldIdLst>
    <p:sldId id="257" r:id="rId4"/>
    <p:sldId id="266" r:id="rId5"/>
    <p:sldId id="261" r:id="rId6"/>
    <p:sldId id="269" r:id="rId7"/>
    <p:sldId id="262" r:id="rId8"/>
    <p:sldId id="267" r:id="rId9"/>
    <p:sldId id="268"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4660"/>
  </p:normalViewPr>
  <p:slideViewPr>
    <p:cSldViewPr snapToGrid="0">
      <p:cViewPr varScale="1">
        <p:scale>
          <a:sx n="89" d="100"/>
          <a:sy n="89" d="100"/>
        </p:scale>
        <p:origin x="18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3803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ISS-32_HTV-3_Canadarm2_grapples_copped 16x9-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4294717"/>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6501"/>
          <a:stretch/>
        </p:blipFill>
        <p:spPr>
          <a:xfrm>
            <a:off x="345092" y="580498"/>
            <a:ext cx="1426948" cy="465707"/>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772113509"/>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9335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00570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Data Product</a:t>
            </a:r>
          </a:p>
        </p:txBody>
      </p:sp>
      <p:sp>
        <p:nvSpPr>
          <p:cNvPr id="5" name="Content Placeholder 4"/>
          <p:cNvSpPr>
            <a:spLocks noGrp="1"/>
          </p:cNvSpPr>
          <p:nvPr>
            <p:ph idx="1"/>
          </p:nvPr>
        </p:nvSpPr>
        <p:spPr/>
        <p:txBody>
          <a:bodyPr/>
          <a:lstStyle/>
          <a:p>
            <a:r>
              <a:rPr lang="en-US" dirty="0"/>
              <a:t>Complete image captioning pipeline</a:t>
            </a:r>
          </a:p>
          <a:p>
            <a:r>
              <a:rPr lang="en-US"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3" name="Picture 2" descr="A close up of a logo&#10;&#10;Description automatically generated">
            <a:extLst>
              <a:ext uri="{FF2B5EF4-FFF2-40B4-BE49-F238E27FC236}">
                <a16:creationId xmlns:a16="http://schemas.microsoft.com/office/drawing/2014/main" id="{3D7A3A6D-5D3F-5741-A907-4B29E1C8D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154" y="2839999"/>
            <a:ext cx="5525933" cy="3287580"/>
          </a:xfrm>
          <a:prstGeom prst="rect">
            <a:avLst/>
          </a:prstGeom>
        </p:spPr>
      </p:pic>
    </p:spTree>
    <p:extLst>
      <p:ext uri="{BB962C8B-B14F-4D97-AF65-F5344CB8AC3E}">
        <p14:creationId xmlns:p14="http://schemas.microsoft.com/office/powerpoint/2010/main" val="327457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673825" y="1419499"/>
            <a:ext cx="6727099" cy="4351338"/>
          </a:xfrm>
        </p:spPr>
        <p:txBody>
          <a:bodyPr/>
          <a:lstStyle/>
          <a:p>
            <a:r>
              <a:rPr lang="en-US" dirty="0"/>
              <a:t>Database &amp; Model: GNU Make </a:t>
            </a:r>
          </a:p>
          <a:p>
            <a:r>
              <a:rPr lang="en-US" dirty="0"/>
              <a:t>Visualization tool: </a:t>
            </a:r>
            <a:r>
              <a:rPr lang="en-CA" dirty="0"/>
              <a:t>Django</a:t>
            </a:r>
            <a:endParaRPr lang="en-US"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9" name="Picture 8" descr="A screenshot of a cell phone&#10;&#10;Description automatically generated">
            <a:extLst>
              <a:ext uri="{FF2B5EF4-FFF2-40B4-BE49-F238E27FC236}">
                <a16:creationId xmlns:a16="http://schemas.microsoft.com/office/drawing/2014/main" id="{641EB44F-1366-E84C-A3B5-3070B025307D}"/>
              </a:ext>
            </a:extLst>
          </p:cNvPr>
          <p:cNvPicPr>
            <a:picLocks noChangeAspect="1"/>
          </p:cNvPicPr>
          <p:nvPr/>
        </p:nvPicPr>
        <p:blipFill rotWithShape="1">
          <a:blip r:embed="rId2">
            <a:extLst>
              <a:ext uri="{28A0092B-C50C-407E-A947-70E740481C1C}">
                <a14:useLocalDpi xmlns:a14="http://schemas.microsoft.com/office/drawing/2010/main" val="0"/>
              </a:ext>
            </a:extLst>
          </a:blip>
          <a:srcRect t="9137" r="1201"/>
          <a:stretch/>
        </p:blipFill>
        <p:spPr>
          <a:xfrm>
            <a:off x="6998342" y="584212"/>
            <a:ext cx="4519833" cy="528952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3">
            <a:extLst>
              <a:ext uri="{28A0092B-C50C-407E-A947-70E740481C1C}">
                <a14:useLocalDpi xmlns:a14="http://schemas.microsoft.com/office/drawing/2010/main" val="0"/>
              </a:ext>
            </a:extLst>
          </a:blip>
          <a:srcRect t="72292" r="-539"/>
          <a:stretch/>
        </p:blipFill>
        <p:spPr>
          <a:xfrm>
            <a:off x="873703" y="3046068"/>
            <a:ext cx="5723898" cy="2827670"/>
          </a:xfrm>
          <a:prstGeom prst="rect">
            <a:avLst/>
          </a:prstGeom>
        </p:spPr>
      </p:pic>
    </p:spTree>
    <p:extLst>
      <p:ext uri="{BB962C8B-B14F-4D97-AF65-F5344CB8AC3E}">
        <p14:creationId xmlns:p14="http://schemas.microsoft.com/office/powerpoint/2010/main" val="120241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Database</a:t>
            </a:r>
          </a:p>
        </p:txBody>
      </p:sp>
      <p:sp>
        <p:nvSpPr>
          <p:cNvPr id="10" name="Content Placeholder 9"/>
          <p:cNvSpPr>
            <a:spLocks noGrp="1"/>
          </p:cNvSpPr>
          <p:nvPr>
            <p:ph sz="half" idx="13"/>
          </p:nvPr>
        </p:nvSpPr>
        <p:spPr>
          <a:xfrm>
            <a:off x="673826" y="1419499"/>
            <a:ext cx="6255612" cy="4351338"/>
          </a:xfrm>
        </p:spPr>
        <p:txBody>
          <a:bodyPr/>
          <a:lstStyle/>
          <a:p>
            <a:r>
              <a:rPr lang="en-US" dirty="0"/>
              <a:t>AWS S3 bucket</a:t>
            </a:r>
          </a:p>
          <a:p>
            <a:r>
              <a:rPr lang="en-US" dirty="0"/>
              <a:t>Advantages:</a:t>
            </a:r>
          </a:p>
          <a:p>
            <a:pPr marL="0" indent="0">
              <a:buNone/>
            </a:pPr>
            <a:r>
              <a:rPr lang="en-US" dirty="0"/>
              <a:t>	- Integrate with AWS GPU	</a:t>
            </a:r>
          </a:p>
          <a:p>
            <a:pPr marL="0" indent="0">
              <a:buNone/>
            </a:pPr>
            <a:r>
              <a:rPr lang="en-US" dirty="0"/>
              <a:t>	- </a:t>
            </a:r>
            <a:r>
              <a:rPr lang="en-CA" dirty="0"/>
              <a:t>Scalability</a:t>
            </a:r>
          </a:p>
          <a:p>
            <a:pPr marL="0" indent="0">
              <a:buNone/>
            </a:pPr>
            <a:r>
              <a:rPr lang="en-CA" dirty="0"/>
              <a:t>	- Easy to use</a:t>
            </a:r>
          </a:p>
          <a:p>
            <a:r>
              <a:rPr lang="en-US" dirty="0"/>
              <a:t>Future improvements</a:t>
            </a:r>
          </a:p>
          <a:p>
            <a:pPr lvl="1"/>
            <a:endParaRPr lang="en-CA"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93862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p:txBody>
          <a:bodyPr/>
          <a:lstStyle/>
          <a:p>
            <a:r>
              <a:rPr lang="en-US" dirty="0"/>
              <a:t>Deep Learning Model: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673825" y="1419499"/>
            <a:ext cx="10227537" cy="4351338"/>
          </a:xfrm>
        </p:spPr>
        <p:txBody>
          <a:bodyPr/>
          <a:lstStyle/>
          <a:p>
            <a:r>
              <a:rPr lang="en-US" dirty="0"/>
              <a:t>Total 9 metrics</a:t>
            </a:r>
          </a:p>
          <a:p>
            <a:r>
              <a:rPr lang="en-US" dirty="0"/>
              <a:t>N-gram based metrics</a:t>
            </a:r>
          </a:p>
          <a:p>
            <a:pPr lvl="1"/>
            <a:r>
              <a:rPr lang="en-US" dirty="0"/>
              <a:t>Bleu 1-4, Rouge L, </a:t>
            </a:r>
            <a:r>
              <a:rPr lang="en-US" dirty="0" err="1"/>
              <a:t>Meteror</a:t>
            </a:r>
            <a:r>
              <a:rPr lang="en-US" dirty="0"/>
              <a:t>, </a:t>
            </a:r>
            <a:r>
              <a:rPr lang="en-US" dirty="0" err="1"/>
              <a:t>CIDEr</a:t>
            </a:r>
            <a:endParaRPr lang="en-US" dirty="0"/>
          </a:p>
          <a:p>
            <a:pPr lvl="1"/>
            <a:r>
              <a:rPr lang="en-US" dirty="0"/>
              <a:t>Used in research papers</a:t>
            </a:r>
          </a:p>
          <a:p>
            <a:r>
              <a:rPr lang="en-US" dirty="0"/>
              <a:t>Semantic-based metrics: </a:t>
            </a:r>
          </a:p>
          <a:p>
            <a:pPr lvl="1"/>
            <a:r>
              <a:rPr lang="en-US" dirty="0"/>
              <a:t>SPICE, Universal Sentence Encoder Similarity</a:t>
            </a:r>
          </a:p>
          <a:p>
            <a:endParaRPr lang="en-US"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7661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p:txBody>
          <a:bodyPr/>
          <a:lstStyle/>
          <a:p>
            <a:r>
              <a:rPr lang="en-US" dirty="0"/>
              <a:t>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750560" y="1605691"/>
            <a:ext cx="9822189" cy="4351338"/>
          </a:xfrm>
        </p:spPr>
        <p:txBody>
          <a:bodyPr/>
          <a:lstStyle/>
          <a:p>
            <a:r>
              <a:rPr lang="en-US" dirty="0"/>
              <a:t>Final model: Baseline model with VGG 16 &amp; Glove Embedding</a:t>
            </a:r>
          </a:p>
          <a:p>
            <a:r>
              <a:rPr lang="en-US" dirty="0"/>
              <a:t>Future Improvements</a:t>
            </a:r>
          </a:p>
          <a:p>
            <a:endParaRPr lang="en-US" dirty="0"/>
          </a:p>
          <a:p>
            <a:endParaRPr lang="en-US" dirty="0"/>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216634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3332C9-D539-AB40-A7CE-00A2864623B1}"/>
              </a:ext>
            </a:extLst>
          </p:cNvPr>
          <p:cNvSpPr>
            <a:spLocks noGrp="1"/>
          </p:cNvSpPr>
          <p:nvPr>
            <p:ph type="title"/>
          </p:nvPr>
        </p:nvSpPr>
        <p:spPr/>
        <p:txBody>
          <a:bodyPr/>
          <a:lstStyle/>
          <a:p>
            <a:r>
              <a:rPr lang="en-US" dirty="0"/>
              <a:t>Visualization Tool</a:t>
            </a:r>
          </a:p>
        </p:txBody>
      </p:sp>
      <p:sp>
        <p:nvSpPr>
          <p:cNvPr id="4" name="Content Placeholder 3">
            <a:extLst>
              <a:ext uri="{FF2B5EF4-FFF2-40B4-BE49-F238E27FC236}">
                <a16:creationId xmlns:a16="http://schemas.microsoft.com/office/drawing/2014/main" id="{182791D5-D3D2-A744-A6BA-7D86CFDF8259}"/>
              </a:ext>
            </a:extLst>
          </p:cNvPr>
          <p:cNvSpPr>
            <a:spLocks noGrp="1"/>
          </p:cNvSpPr>
          <p:nvPr>
            <p:ph sz="half" idx="13"/>
          </p:nvPr>
        </p:nvSpPr>
        <p:spPr>
          <a:xfrm>
            <a:off x="673826" y="1419499"/>
            <a:ext cx="10017214" cy="4351338"/>
          </a:xfrm>
        </p:spPr>
        <p:txBody>
          <a:bodyPr/>
          <a:lstStyle/>
          <a:p>
            <a:r>
              <a:rPr lang="en-US" dirty="0"/>
              <a:t>Updates the Database with new images and/or human-annotated captions</a:t>
            </a:r>
          </a:p>
          <a:p>
            <a:r>
              <a:rPr lang="en-US" dirty="0"/>
              <a:t>Visualizes the model generated caption and score of existing images</a:t>
            </a:r>
          </a:p>
        </p:txBody>
      </p:sp>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screenshot of a cell phone&#10;&#10;Description automatically generated">
            <a:extLst>
              <a:ext uri="{FF2B5EF4-FFF2-40B4-BE49-F238E27FC236}">
                <a16:creationId xmlns:a16="http://schemas.microsoft.com/office/drawing/2014/main" id="{279A199A-E64D-A648-B631-A6478C57AA25}"/>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4042699" y="3429000"/>
            <a:ext cx="5723898" cy="2827670"/>
          </a:xfrm>
          <a:prstGeom prst="rect">
            <a:avLst/>
          </a:prstGeom>
        </p:spPr>
      </p:pic>
    </p:spTree>
    <p:extLst>
      <p:ext uri="{BB962C8B-B14F-4D97-AF65-F5344CB8AC3E}">
        <p14:creationId xmlns:p14="http://schemas.microsoft.com/office/powerpoint/2010/main" val="389977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914400" y="1605691"/>
            <a:ext cx="5181600" cy="4351338"/>
          </a:xfrm>
        </p:spPr>
        <p:txBody>
          <a:bodyPr/>
          <a:lstStyle/>
          <a:p>
            <a:r>
              <a:rPr lang="en-US" dirty="0"/>
              <a:t>Demo for showcasing</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309285417"/>
      </p:ext>
    </p:extLst>
  </p:cSld>
  <p:clrMapOvr>
    <a:masterClrMapping/>
  </p:clrMapOvr>
</p:sld>
</file>

<file path=ppt/theme/theme1.xml><?xml version="1.0" encoding="utf-8"?>
<a:theme xmlns:a="http://schemas.openxmlformats.org/drawingml/2006/main" name="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1562</TotalTime>
  <Words>424</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Calibri Light</vt:lpstr>
      <vt:lpstr>MDA_Master_16x9_presentation Final</vt:lpstr>
      <vt:lpstr>4_MDA_Master_16x9_presentation Final</vt:lpstr>
      <vt:lpstr>Custom Design</vt:lpstr>
      <vt:lpstr>PowerPoint Presentation</vt:lpstr>
      <vt:lpstr>PowerPoint Presentation</vt:lpstr>
      <vt:lpstr>Final Data Product</vt:lpstr>
      <vt:lpstr>Product Pipeline</vt:lpstr>
      <vt:lpstr>Database</vt:lpstr>
      <vt:lpstr>Deep Learning Model: Evaluation Metrics</vt:lpstr>
      <vt:lpstr>Deep Learning Model</vt:lpstr>
      <vt:lpstr>Visualization Tool</vt:lpstr>
      <vt:lpstr>Visualization Tool</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Dora Qian</cp:lastModifiedBy>
  <cp:revision>18</cp:revision>
  <dcterms:created xsi:type="dcterms:W3CDTF">2020-04-13T15:35:09Z</dcterms:created>
  <dcterms:modified xsi:type="dcterms:W3CDTF">2020-06-16T05:23:59Z</dcterms:modified>
</cp:coreProperties>
</file>