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6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B8E41-E571-43B7-BE23-B47C42FFC7A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72CC6-03DF-4493-8786-AC08B89E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(slow </a:t>
            </a:r>
            <a:r>
              <a:rPr lang="en-US" dirty="0" err="1"/>
              <a:t>dataloader</a:t>
            </a:r>
            <a:r>
              <a:rPr lang="en-US" dirty="0"/>
              <a:t>, glove embed, vgg16)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9.1.3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v3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glove embed) 16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attention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wiki2vec embed) 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72CC6-03DF-4493-8786-AC08B89E6C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(slow </a:t>
            </a:r>
            <a:r>
              <a:rPr lang="en-US" dirty="0" err="1"/>
              <a:t>dataloader</a:t>
            </a:r>
            <a:r>
              <a:rPr lang="en-US" dirty="0"/>
              <a:t>, glove embed, vgg16)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9.1.3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v3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glove embed) 16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attention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wiki2vec embed) 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72CC6-03DF-4493-8786-AC08B89E6C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5F78-4A3B-45F4-AB5D-5C0AF5BC2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33838-8AAB-4D25-90F4-7F665FFF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3839-8F97-405F-AD74-7320B434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C98F-A342-4538-8EA6-FBDB7346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FA99-E721-496F-A2C9-BBB0F0A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35E1-4D71-4AE8-B709-B525BED6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6A238-0F3B-4E92-B832-05C8094A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0B6-8A64-4FB5-BD46-0E879D58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44C5-3B46-499F-9BD6-C6EAA133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A5E8-95C0-40D3-92D6-C2D59D7A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5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6E241-72CF-4628-B1C9-E6325291F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E32AF-D4CB-40C7-A3FA-2F7995E3E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9FDB-7AB5-4446-9607-888B5FFD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75BE-6F8F-4AA6-8228-6D988547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A54C-B11E-458B-B097-2972877F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863C-951E-4761-A4C7-A0214C4C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0E25-8609-42EB-B234-09EE6C6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4139-964A-47F0-AC0B-80DFB6AC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2BFC-7D71-4391-9CF0-7B40C2CC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A409-5963-46AB-9ACA-6A2A0F5E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D674-5B49-4C6B-BD05-9D578504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697E-3EA8-4690-875D-7DB568D22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8D66-79B7-4EFF-9A74-3758623A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F6A0-3986-4B0E-A5E8-C9AE57C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4F47-233D-47F3-8433-138EF0DB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8897-6EF4-487F-8963-73FF46C0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5D99-9B4A-4F22-A295-528F4767B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3CD63-5DE5-44C2-82FD-7E07C9C04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75670-F016-46ED-A08C-1E5AEE1F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5F67D-98F0-4463-84E7-798EC73A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765A-4323-4561-A1A5-3219D0EC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C8C8-0402-42A6-B785-FE981412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F1CC0-3B09-4C32-A081-0681999DE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18E36-FC5E-4B95-BC6E-C9AA23A3C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E295F-A676-4AF2-A49A-5D4C4B224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5CE28-1833-408B-A8A5-93E25157F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91D3D-FA8E-432E-92D4-903699DA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BAC71-E224-4DDA-9DB4-55E80C33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28E33-5D41-4903-9C36-B3AA1D1E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8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4231-F65F-4063-9E22-50B9F6AE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0EC86-316E-4E4F-B6D5-02FF4D63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099B3-9FE8-4F95-939D-DCAD1FCA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10B0B-2DFC-424D-8A56-B524054B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1C498-89DA-4E85-A23E-358C2D05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FE7E2-4297-439A-B95B-34C450BE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316CF-F7C1-4B21-8B55-7CDFBA0C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A7A7-B63D-4689-978E-DE02105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C5D4-9955-471B-AA03-F6F063AB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6BEC-C3AF-486E-BC07-F8D82AFD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BE152-ACD1-440D-A60C-CABD8E0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37C3C-5B93-45D5-AD0D-31070A8D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E1D6-6679-4DAE-A418-8431F0C2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F19-D0D8-428B-A176-0E92CEA7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68143-C0E5-43B0-A803-097410052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FE3AF-8FE5-4BAC-BD88-1826C325D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0B68-E15C-4316-B756-78E5EFB4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9778-7526-4E12-8A60-00E5618C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A5BE8-F505-4C5F-A4DD-13D9698C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7CE58-260F-4CE7-8598-F342681D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3A77D-59CA-4E5D-9A0F-53C7C484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94CD-2F67-4019-8DAE-02668BA7E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058-7C7E-42A6-A5B1-E84E7B52D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26DB-F383-4DEB-AE4C-7EBC0027C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525D-47BC-43CE-998F-986CDE24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Baseline Model Structure  (RNN + LSTM)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7D4E4-0F81-451C-86AD-1F93B71A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4" y="1690688"/>
            <a:ext cx="11199191" cy="26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4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5B26-7D5C-4D9A-BADD-24311E40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Attention Model Structure (RNN + Attention + LSTM)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645DF3-D723-44A4-9B0F-A91338B71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30" y="1690688"/>
            <a:ext cx="10342070" cy="35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5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3565-BA78-4F57-BDA9-248DA91D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266065"/>
            <a:ext cx="1184148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Multi Attention Model Structure (RNN + Multi-Attention+ LSTM)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92F72F8-F271-4311-9873-3DF948A8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0" y="1682349"/>
            <a:ext cx="10341699" cy="49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7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A004-721F-4731-BEE4-6187353A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039B-810E-4F8C-9C00-4BD1ADFC58B7}"/>
              </a:ext>
            </a:extLst>
          </p:cNvPr>
          <p:cNvSpPr txBox="1"/>
          <p:nvPr/>
        </p:nvSpPr>
        <p:spPr>
          <a:xfrm>
            <a:off x="1264920" y="1905506"/>
            <a:ext cx="4747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Pre-trained CNN: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InceptionV3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Vgg16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Pre-trained word embeddings: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GloVe</a:t>
            </a:r>
            <a:r>
              <a:rPr lang="en-US" sz="2400" dirty="0"/>
              <a:t> (200d)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Wikipedia2Vec (500d)</a:t>
            </a:r>
          </a:p>
        </p:txBody>
      </p:sp>
    </p:spTree>
    <p:extLst>
      <p:ext uri="{BB962C8B-B14F-4D97-AF65-F5344CB8AC3E}">
        <p14:creationId xmlns:p14="http://schemas.microsoft.com/office/powerpoint/2010/main" val="278738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A004-721F-4731-BEE4-6187353A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039B-810E-4F8C-9C00-4BD1ADFC58B7}"/>
              </a:ext>
            </a:extLst>
          </p:cNvPr>
          <p:cNvSpPr txBox="1"/>
          <p:nvPr/>
        </p:nvSpPr>
        <p:spPr>
          <a:xfrm>
            <a:off x="1264920" y="1905506"/>
            <a:ext cx="4747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Pre-trained CNN: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InceptionV3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Vgg16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Pre-trained word embeddings: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GloVe</a:t>
            </a:r>
            <a:r>
              <a:rPr lang="en-US" sz="2400" dirty="0"/>
              <a:t> (200d)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Wikipedia2Vec (500d)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B2180-DE9D-4266-B930-148672BE4E55}"/>
              </a:ext>
            </a:extLst>
          </p:cNvPr>
          <p:cNvSpPr txBox="1"/>
          <p:nvPr/>
        </p:nvSpPr>
        <p:spPr>
          <a:xfrm>
            <a:off x="6463468" y="1837140"/>
            <a:ext cx="4747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Good performance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Simple to incorporate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Reduces training time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…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Performance depends on task similarity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967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787-28EC-426A-933F-301FC397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prstClr val="black"/>
                </a:solidFill>
              </a:rPr>
              <a:t>Evaluation scores from the best model of each structure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257AD-EDF0-453A-B0A6-FCE1A7AB72CF}"/>
              </a:ext>
            </a:extLst>
          </p:cNvPr>
          <p:cNvSpPr txBox="1"/>
          <p:nvPr/>
        </p:nvSpPr>
        <p:spPr>
          <a:xfrm>
            <a:off x="708660" y="1958340"/>
            <a:ext cx="6618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data and train data are from the </a:t>
            </a:r>
            <a:r>
              <a:rPr lang="en-US" sz="2400" b="1" dirty="0"/>
              <a:t>same</a:t>
            </a:r>
            <a:r>
              <a:rPr lang="en-US" sz="2400" dirty="0"/>
              <a:t> datasets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3EA6E4DF-5664-4ED3-926F-093192004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69622"/>
              </p:ext>
            </p:extLst>
          </p:nvPr>
        </p:nvGraphicFramePr>
        <p:xfrm>
          <a:off x="769620" y="2534305"/>
          <a:ext cx="10645144" cy="2792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7886313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621588296"/>
                    </a:ext>
                  </a:extLst>
                </a:gridCol>
                <a:gridCol w="906781">
                  <a:extLst>
                    <a:ext uri="{9D8B030D-6E8A-4147-A177-3AD203B41FA5}">
                      <a16:colId xmlns:a16="http://schemas.microsoft.com/office/drawing/2014/main" val="415594517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993797696"/>
                    </a:ext>
                  </a:extLst>
                </a:gridCol>
                <a:gridCol w="876301">
                  <a:extLst>
                    <a:ext uri="{9D8B030D-6E8A-4147-A177-3AD203B41FA5}">
                      <a16:colId xmlns:a16="http://schemas.microsoft.com/office/drawing/2014/main" val="1765691710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250124610"/>
                    </a:ext>
                  </a:extLst>
                </a:gridCol>
                <a:gridCol w="1150621">
                  <a:extLst>
                    <a:ext uri="{9D8B030D-6E8A-4147-A177-3AD203B41FA5}">
                      <a16:colId xmlns:a16="http://schemas.microsoft.com/office/drawing/2014/main" val="2692160144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16713963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07221176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3156725575"/>
                    </a:ext>
                  </a:extLst>
                </a:gridCol>
              </a:tblGrid>
              <a:tr h="670368">
                <a:tc>
                  <a:txBody>
                    <a:bodyPr/>
                    <a:lstStyle/>
                    <a:p>
                      <a:pPr algn="l" fontAlgn="ctr"/>
                      <a:endParaRPr lang="en-US" sz="2000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n-gram Comparison Evaluation</a:t>
                      </a: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Semantic</a:t>
                      </a:r>
                      <a:r>
                        <a:rPr lang="en-US" sz="2000" b="1" dirty="0">
                          <a:effectLst/>
                        </a:rPr>
                        <a:t> Evaluation</a:t>
                      </a: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4135081847"/>
                  </a:ext>
                </a:extLst>
              </a:tr>
              <a:tr h="495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MODEL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2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METEOR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ROUGE 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CIDEr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SPICE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USC Similarity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072018098"/>
                  </a:ext>
                </a:extLst>
              </a:tr>
              <a:tr h="436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0.648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0.523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0.381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0.300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0.553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2.125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0.400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0.612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26048346"/>
                  </a:ext>
                </a:extLst>
              </a:tr>
              <a:tr h="489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0.572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0.435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0.351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0.294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0.256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0.473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1.540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0.324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0.550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91555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Multi-Attention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0.593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0.463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0.321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0.271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0.498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1.738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0.345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0.583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67148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45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787-28EC-426A-933F-301FC397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Evaluation scores from the best model of each structure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F5F0F-4CED-4D89-89F9-68A21EC7674B}"/>
              </a:ext>
            </a:extLst>
          </p:cNvPr>
          <p:cNvSpPr txBox="1"/>
          <p:nvPr/>
        </p:nvSpPr>
        <p:spPr>
          <a:xfrm>
            <a:off x="708660" y="1958340"/>
            <a:ext cx="6566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data and train data are from </a:t>
            </a:r>
            <a:r>
              <a:rPr lang="en-US" sz="2400" b="1" dirty="0"/>
              <a:t>different</a:t>
            </a:r>
            <a:r>
              <a:rPr lang="en-US" sz="2400" dirty="0"/>
              <a:t>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EB1C9-EE75-4ED6-87DB-D4575EC4413D}"/>
              </a:ext>
            </a:extLst>
          </p:cNvPr>
          <p:cNvSpPr txBox="1"/>
          <p:nvPr/>
        </p:nvSpPr>
        <p:spPr>
          <a:xfrm>
            <a:off x="708660" y="1496675"/>
            <a:ext cx="3904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Testing Model Generalization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98653ECC-507A-4C16-BF73-9726034D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77072"/>
              </p:ext>
            </p:extLst>
          </p:nvPr>
        </p:nvGraphicFramePr>
        <p:xfrm>
          <a:off x="769620" y="2534305"/>
          <a:ext cx="10645144" cy="2792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7886313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621588296"/>
                    </a:ext>
                  </a:extLst>
                </a:gridCol>
                <a:gridCol w="906781">
                  <a:extLst>
                    <a:ext uri="{9D8B030D-6E8A-4147-A177-3AD203B41FA5}">
                      <a16:colId xmlns:a16="http://schemas.microsoft.com/office/drawing/2014/main" val="415594517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993797696"/>
                    </a:ext>
                  </a:extLst>
                </a:gridCol>
                <a:gridCol w="876301">
                  <a:extLst>
                    <a:ext uri="{9D8B030D-6E8A-4147-A177-3AD203B41FA5}">
                      <a16:colId xmlns:a16="http://schemas.microsoft.com/office/drawing/2014/main" val="1765691710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250124610"/>
                    </a:ext>
                  </a:extLst>
                </a:gridCol>
                <a:gridCol w="1150621">
                  <a:extLst>
                    <a:ext uri="{9D8B030D-6E8A-4147-A177-3AD203B41FA5}">
                      <a16:colId xmlns:a16="http://schemas.microsoft.com/office/drawing/2014/main" val="2692160144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16713963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07221176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3156725575"/>
                    </a:ext>
                  </a:extLst>
                </a:gridCol>
              </a:tblGrid>
              <a:tr h="670368">
                <a:tc>
                  <a:txBody>
                    <a:bodyPr/>
                    <a:lstStyle/>
                    <a:p>
                      <a:pPr algn="l" fontAlgn="ctr"/>
                      <a:endParaRPr lang="en-US" sz="2000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n-gram Comparison Evaluation</a:t>
                      </a: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Semantic</a:t>
                      </a:r>
                      <a:r>
                        <a:rPr lang="en-US" sz="2000" b="1" dirty="0">
                          <a:effectLst/>
                        </a:rPr>
                        <a:t> Evaluation</a:t>
                      </a: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4135081847"/>
                  </a:ext>
                </a:extLst>
              </a:tr>
              <a:tr h="495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MODEL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2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METEOR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ROUGE 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CIDEr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SPICE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USC Similarity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072018098"/>
                  </a:ext>
                </a:extLst>
              </a:tr>
              <a:tr h="436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0.453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0.220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0.117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0.0717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0.145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0.290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0.210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0.119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0.458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26048346"/>
                  </a:ext>
                </a:extLst>
              </a:tr>
              <a:tr h="489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0.431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0.209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0.108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0.0687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0.280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0.146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0.114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0.449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91555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Multi-Attention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0.431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0.194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0.0778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0.0343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0.133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0.270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0.144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0.0965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0.450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67148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80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6154-7BCE-4F14-A52C-E2965C29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Future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3AF1C-C146-4BD5-AA65-01715BF4543D}"/>
              </a:ext>
            </a:extLst>
          </p:cNvPr>
          <p:cNvSpPr txBox="1"/>
          <p:nvPr/>
        </p:nvSpPr>
        <p:spPr>
          <a:xfrm>
            <a:off x="1264920" y="2110740"/>
            <a:ext cx="7551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Optimizing hyperparameters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Finetuning the pre-trained CNN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Extracting features from </a:t>
            </a:r>
            <a:r>
              <a:rPr lang="en-US" sz="2400"/>
              <a:t>different convolutional </a:t>
            </a:r>
            <a:r>
              <a:rPr lang="en-US" sz="2400" dirty="0"/>
              <a:t>layers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Improving attention structures</a:t>
            </a:r>
          </a:p>
        </p:txBody>
      </p:sp>
    </p:spTree>
    <p:extLst>
      <p:ext uri="{BB962C8B-B14F-4D97-AF65-F5344CB8AC3E}">
        <p14:creationId xmlns:p14="http://schemas.microsoft.com/office/powerpoint/2010/main" val="92757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311</Words>
  <Application>Microsoft Office PowerPoint</Application>
  <PresentationFormat>Widescreen</PresentationFormat>
  <Paragraphs>135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Baseline Model Structure  (RNN + LSTM)</vt:lpstr>
      <vt:lpstr>Attention Model Structure (RNN + Attention + LSTM)</vt:lpstr>
      <vt:lpstr>Multi Attention Model Structure (RNN + Multi-Attention+ LSTM)</vt:lpstr>
      <vt:lpstr>Transfer Learning</vt:lpstr>
      <vt:lpstr>Transfer Learning</vt:lpstr>
      <vt:lpstr>Evaluation scores from the best model of each structure</vt:lpstr>
      <vt:lpstr>Evaluation scores from the best model of each structure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Model Structure</dc:title>
  <dc:creator>Fanli Zhou</dc:creator>
  <cp:lastModifiedBy>Fanli Zhou</cp:lastModifiedBy>
  <cp:revision>19</cp:revision>
  <dcterms:created xsi:type="dcterms:W3CDTF">2020-06-14T18:44:41Z</dcterms:created>
  <dcterms:modified xsi:type="dcterms:W3CDTF">2020-06-16T16:56:00Z</dcterms:modified>
</cp:coreProperties>
</file>