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64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4" d="100"/>
          <a:sy n="64" d="100"/>
        </p:scale>
        <p:origin x="463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B8E41-E571-43B7-BE23-B47C42FFC7A4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72CC6-03DF-4493-8786-AC08B89E6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98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baseline (slow </a:t>
            </a:r>
            <a:r>
              <a:rPr lang="en-US" dirty="0" err="1"/>
              <a:t>dataloader</a:t>
            </a:r>
            <a:r>
              <a:rPr lang="en-US" dirty="0"/>
              <a:t>, glove embed, vgg16)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9.1.3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 v3 (fast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dataloader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glove embed) 16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 attention (fast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dataloader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wiki2vec embed) 19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72CC6-03DF-4493-8786-AC08B89E6C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8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baseline (slow </a:t>
            </a:r>
            <a:r>
              <a:rPr lang="en-US" dirty="0" err="1"/>
              <a:t>dataloader</a:t>
            </a:r>
            <a:r>
              <a:rPr lang="en-US" dirty="0"/>
              <a:t>, glove embed, vgg16)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9.1.3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 v3 (fast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dataloader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glove embed) 16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 attention (fast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dataloader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wiki2vec embed) 19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72CC6-03DF-4493-8786-AC08B89E6C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30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95F78-4A3B-45F4-AB5D-5C0AF5BC2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33838-8AAB-4D25-90F4-7F665FFF5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23839-8F97-405F-AD74-7320B4345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BDA1-A40B-4D81-9B4C-00CD852D5B69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EC98F-A342-4538-8EA6-FBDB73465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9FA99-E721-496F-A2C9-BBB0F0A62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C315-C1BE-439D-B861-505EB04B7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5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735E1-4D71-4AE8-B709-B525BED68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06A238-0F3B-4E92-B832-05C8094A9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0B6-8A64-4FB5-BD46-0E879D58D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BDA1-A40B-4D81-9B4C-00CD852D5B69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044C5-3B46-499F-9BD6-C6EAA1339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6A5E8-95C0-40D3-92D6-C2D59D7A5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C315-C1BE-439D-B861-505EB04B7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5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B6E241-72CF-4628-B1C9-E6325291F0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E32AF-D4CB-40C7-A3FA-2F7995E3E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69FDB-7AB5-4446-9607-888B5FFD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BDA1-A40B-4D81-9B4C-00CD852D5B69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175BE-6F8F-4AA6-8228-6D988547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EA54C-B11E-458B-B097-2972877F3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C315-C1BE-439D-B861-505EB04B7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15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2863C-951E-4761-A4C7-A0214C4CE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10E25-8609-42EB-B234-09EE6C642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B4139-964A-47F0-AC0B-80DFB6AC1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BDA1-A40B-4D81-9B4C-00CD852D5B69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72BFC-7D71-4391-9CF0-7B40C2CC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0A409-5963-46AB-9ACA-6A2A0F5E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C315-C1BE-439D-B861-505EB04B7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7D674-5B49-4C6B-BD05-9D5785040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F697E-3EA8-4690-875D-7DB568D22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38D66-79B7-4EFF-9A74-3758623AB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BDA1-A40B-4D81-9B4C-00CD852D5B69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FF6A0-3986-4B0E-A5E8-C9AE57CE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94F47-233D-47F3-8433-138EF0DB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C315-C1BE-439D-B861-505EB04B7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0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B8897-6EF4-487F-8963-73FF46C06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E5D99-9B4A-4F22-A295-528F4767B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3CD63-5DE5-44C2-82FD-7E07C9C04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75670-F016-46ED-A08C-1E5AEE1F0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BDA1-A40B-4D81-9B4C-00CD852D5B69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5F67D-98F0-4463-84E7-798EC73AB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7765A-4323-4561-A1A5-3219D0EC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C315-C1BE-439D-B861-505EB04B7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04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C8C8-0402-42A6-B785-FE981412E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F1CC0-3B09-4C32-A081-0681999DE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18E36-FC5E-4B95-BC6E-C9AA23A3C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5E295F-A676-4AF2-A49A-5D4C4B224C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55CE28-1833-408B-A8A5-93E25157F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791D3D-FA8E-432E-92D4-903699DA4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BDA1-A40B-4D81-9B4C-00CD852D5B69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2BAC71-E224-4DDA-9DB4-55E80C335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28E33-5D41-4903-9C36-B3AA1D1E6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C315-C1BE-439D-B861-505EB04B7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8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14231-F65F-4063-9E22-50B9F6AE1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10EC86-316E-4E4F-B6D5-02FF4D637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BDA1-A40B-4D81-9B4C-00CD852D5B69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2099B3-9FE8-4F95-939D-DCAD1FCA5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110B0B-2DFC-424D-8A56-B524054B3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C315-C1BE-439D-B861-505EB04B7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36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31C498-89DA-4E85-A23E-358C2D05A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BDA1-A40B-4D81-9B4C-00CD852D5B69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4FE7E2-4297-439A-B95B-34C450BE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316CF-F7C1-4B21-8B55-7CDFBA0C5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C315-C1BE-439D-B861-505EB04B7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7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3A7A7-B63D-4689-978E-DE02105A0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9C5D4-9955-471B-AA03-F6F063AB2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66BEC-C3AF-486E-BC07-F8D82AFD0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BE152-ACD1-440D-A60C-CABD8E00D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BDA1-A40B-4D81-9B4C-00CD852D5B69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37C3C-5B93-45D5-AD0D-31070A8D8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FE1D6-6679-4DAE-A418-8431F0C2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C315-C1BE-439D-B861-505EB04B7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45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F4F19-D0D8-428B-A176-0E92CEA7F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D68143-C0E5-43B0-A803-097410052D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2FE3AF-8FE5-4BAC-BD88-1826C325D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E0B68-E15C-4316-B756-78E5EFB44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BDA1-A40B-4D81-9B4C-00CD852D5B69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89778-7526-4E12-8A60-00E5618C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A5BE8-F505-4C5F-A4DD-13D9698CE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C315-C1BE-439D-B861-505EB04B7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67CE58-260F-4CE7-8598-F342681D2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3A77D-59CA-4E5D-9A0F-53C7C484C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94CD-2F67-4019-8DAE-02668BA7E0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FBDA1-A40B-4D81-9B4C-00CD852D5B69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CB058-7C7E-42A6-A5B1-E84E7B52D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226DB-F383-4DEB-AE4C-7EBC0027C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FC315-C1BE-439D-B861-505EB04B7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75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8525D-47BC-43CE-998F-986CDE24A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Baseline Model Structure  (RNN + LSTM)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27D4E4-0F81-451C-86AD-1F93B71A3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04" y="1690688"/>
            <a:ext cx="11199191" cy="269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46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5B26-7D5C-4D9A-BADD-24311E404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Attention Model Structure (RNN + Attention + LSTM)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645DF3-D723-44A4-9B0F-A91338B71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30" y="1690688"/>
            <a:ext cx="10342070" cy="350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158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33565-BA78-4F57-BDA9-248DA91DD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" y="266065"/>
            <a:ext cx="1184148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Multi Attention Model Structure (RNN + Multi-Attention+ LSTM)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D92F72F8-F271-4311-9873-3DF948A8A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50" y="1682349"/>
            <a:ext cx="10341699" cy="490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79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3A004-721F-4731-BEE4-6187353A4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Transfer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77039B-810E-4F8C-9C00-4BD1ADFC58B7}"/>
              </a:ext>
            </a:extLst>
          </p:cNvPr>
          <p:cNvSpPr txBox="1"/>
          <p:nvPr/>
        </p:nvSpPr>
        <p:spPr>
          <a:xfrm>
            <a:off x="1264920" y="1905506"/>
            <a:ext cx="47472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Pre-trained CNN: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InceptionV3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Vgg16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…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Pre-trained word embeddings: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GloVe</a:t>
            </a:r>
            <a:r>
              <a:rPr lang="en-US" sz="2400" dirty="0"/>
              <a:t> (200d)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Wikipedia2Vec (500d)</a:t>
            </a:r>
          </a:p>
        </p:txBody>
      </p:sp>
    </p:spTree>
    <p:extLst>
      <p:ext uri="{BB962C8B-B14F-4D97-AF65-F5344CB8AC3E}">
        <p14:creationId xmlns:p14="http://schemas.microsoft.com/office/powerpoint/2010/main" val="2787388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3A004-721F-4731-BEE4-6187353A4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Transfer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77039B-810E-4F8C-9C00-4BD1ADFC58B7}"/>
              </a:ext>
            </a:extLst>
          </p:cNvPr>
          <p:cNvSpPr txBox="1"/>
          <p:nvPr/>
        </p:nvSpPr>
        <p:spPr>
          <a:xfrm>
            <a:off x="1264920" y="1905506"/>
            <a:ext cx="47472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Pre-trained CNN: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InceptionV3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Vgg16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…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Pre-trained word embeddings: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GloVe</a:t>
            </a:r>
            <a:r>
              <a:rPr lang="en-US" sz="2400" dirty="0"/>
              <a:t> (200d)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Wikipedia2Vec (500d)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0B2180-DE9D-4266-B930-148672BE4E55}"/>
              </a:ext>
            </a:extLst>
          </p:cNvPr>
          <p:cNvSpPr txBox="1"/>
          <p:nvPr/>
        </p:nvSpPr>
        <p:spPr>
          <a:xfrm>
            <a:off x="6463468" y="1837140"/>
            <a:ext cx="47472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Pros: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Good performance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Simple to incorporate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Reduces training time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…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Cons: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Performance depends on task similarity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99672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62787-28EC-426A-933F-301FC3978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prstClr val="black"/>
                </a:solidFill>
              </a:rPr>
              <a:t>Evaluation scores from the best model of each structure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3257AD-EDF0-453A-B0A6-FCE1A7AB72CF}"/>
              </a:ext>
            </a:extLst>
          </p:cNvPr>
          <p:cNvSpPr txBox="1"/>
          <p:nvPr/>
        </p:nvSpPr>
        <p:spPr>
          <a:xfrm>
            <a:off x="708660" y="1958340"/>
            <a:ext cx="6618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Test data and train data are from the </a:t>
            </a:r>
            <a:r>
              <a:rPr lang="en-US" sz="2400" b="1" dirty="0"/>
              <a:t>same</a:t>
            </a:r>
            <a:r>
              <a:rPr lang="en-US" sz="2400" dirty="0"/>
              <a:t> datasets</a:t>
            </a:r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3EA6E4DF-5664-4ED3-926F-093192004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802358"/>
              </p:ext>
            </p:extLst>
          </p:nvPr>
        </p:nvGraphicFramePr>
        <p:xfrm>
          <a:off x="769620" y="2534305"/>
          <a:ext cx="10645140" cy="25877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1580">
                  <a:extLst>
                    <a:ext uri="{9D8B030D-6E8A-4147-A177-3AD203B41FA5}">
                      <a16:colId xmlns:a16="http://schemas.microsoft.com/office/drawing/2014/main" val="2078863130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3621588296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4155945170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99379769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765691710"/>
                    </a:ext>
                  </a:extLst>
                </a:gridCol>
                <a:gridCol w="1150620">
                  <a:extLst>
                    <a:ext uri="{9D8B030D-6E8A-4147-A177-3AD203B41FA5}">
                      <a16:colId xmlns:a16="http://schemas.microsoft.com/office/drawing/2014/main" val="1250124610"/>
                    </a:ext>
                  </a:extLst>
                </a:gridCol>
                <a:gridCol w="1150620">
                  <a:extLst>
                    <a:ext uri="{9D8B030D-6E8A-4147-A177-3AD203B41FA5}">
                      <a16:colId xmlns:a16="http://schemas.microsoft.com/office/drawing/2014/main" val="269216014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67139639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07221176"/>
                    </a:ext>
                  </a:extLst>
                </a:gridCol>
                <a:gridCol w="1729740">
                  <a:extLst>
                    <a:ext uri="{9D8B030D-6E8A-4147-A177-3AD203B41FA5}">
                      <a16:colId xmlns:a16="http://schemas.microsoft.com/office/drawing/2014/main" val="3156725575"/>
                    </a:ext>
                  </a:extLst>
                </a:gridCol>
              </a:tblGrid>
              <a:tr h="296091">
                <a:tc>
                  <a:txBody>
                    <a:bodyPr/>
                    <a:lstStyle/>
                    <a:p>
                      <a:pPr algn="l" fontAlgn="ctr"/>
                      <a:endParaRPr lang="en-US" sz="2000" b="1" dirty="0">
                        <a:effectLst/>
                      </a:endParaRPr>
                    </a:p>
                  </a:txBody>
                  <a:tcPr marL="21771" marR="21771" marT="21771" marB="21771" anchor="ctr"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n-gram Comparison Evaluation</a:t>
                      </a:r>
                    </a:p>
                  </a:txBody>
                  <a:tcPr marL="21771" marR="21771" marT="21771" marB="21771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b="1" dirty="0">
                        <a:effectLst/>
                      </a:endParaRPr>
                    </a:p>
                  </a:txBody>
                  <a:tcPr marL="21771" marR="21771" marT="21771" marB="21771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b="1" dirty="0">
                        <a:effectLst/>
                      </a:endParaRPr>
                    </a:p>
                  </a:txBody>
                  <a:tcPr marL="21771" marR="21771" marT="21771" marB="21771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b="1" dirty="0">
                        <a:effectLst/>
                      </a:endParaRPr>
                    </a:p>
                  </a:txBody>
                  <a:tcPr marL="21771" marR="21771" marT="21771" marB="21771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b="1" dirty="0">
                        <a:effectLst/>
                      </a:endParaRPr>
                    </a:p>
                  </a:txBody>
                  <a:tcPr marL="21771" marR="21771" marT="21771" marB="21771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b="1" dirty="0">
                        <a:effectLst/>
                      </a:endParaRPr>
                    </a:p>
                  </a:txBody>
                  <a:tcPr marL="21771" marR="21771" marT="21771" marB="21771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b="1" dirty="0">
                        <a:effectLst/>
                      </a:endParaRPr>
                    </a:p>
                  </a:txBody>
                  <a:tcPr marL="21771" marR="21771" marT="21771" marB="21771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b="1" dirty="0">
                        <a:effectLst/>
                      </a:endParaRP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Semantic</a:t>
                      </a:r>
                      <a:r>
                        <a:rPr lang="en-US" sz="2000" b="1" dirty="0">
                          <a:effectLst/>
                        </a:rPr>
                        <a:t> Evaluation</a:t>
                      </a:r>
                    </a:p>
                  </a:txBody>
                  <a:tcPr marL="21771" marR="21771" marT="21771" marB="21771" anchor="ctr"/>
                </a:tc>
                <a:extLst>
                  <a:ext uri="{0D108BD9-81ED-4DB2-BD59-A6C34878D82A}">
                    <a16:rowId xmlns:a16="http://schemas.microsoft.com/office/drawing/2014/main" val="4135081847"/>
                  </a:ext>
                </a:extLst>
              </a:tr>
              <a:tr h="2960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MODEL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Bleu 1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Bleu 2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Bleu 3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Bleu 4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METEOR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ROUGE L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CIDEr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SPICE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USC Similarity</a:t>
                      </a:r>
                    </a:p>
                  </a:txBody>
                  <a:tcPr marL="21771" marR="21771" marT="21771" marB="21771" anchor="ctr"/>
                </a:tc>
                <a:extLst>
                  <a:ext uri="{0D108BD9-81ED-4DB2-BD59-A6C34878D82A}">
                    <a16:rowId xmlns:a16="http://schemas.microsoft.com/office/drawing/2014/main" val="2072018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0.648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0.523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0.440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0.381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0.300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0.553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2.125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0.400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0.612</a:t>
                      </a:r>
                    </a:p>
                  </a:txBody>
                  <a:tcPr marL="21771" marR="21771" marT="21771" marB="21771" anchor="ctr"/>
                </a:tc>
                <a:extLst>
                  <a:ext uri="{0D108BD9-81ED-4DB2-BD59-A6C34878D82A}">
                    <a16:rowId xmlns:a16="http://schemas.microsoft.com/office/drawing/2014/main" val="2426048346"/>
                  </a:ext>
                </a:extLst>
              </a:tr>
              <a:tr h="4890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Attention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0.572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0.435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0.351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0.294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0.256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0.473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1.540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0.324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0.550</a:t>
                      </a:r>
                    </a:p>
                  </a:txBody>
                  <a:tcPr marL="21771" marR="21771" marT="21771" marB="21771" anchor="ctr"/>
                </a:tc>
                <a:extLst>
                  <a:ext uri="{0D108BD9-81ED-4DB2-BD59-A6C34878D82A}">
                    <a16:rowId xmlns:a16="http://schemas.microsoft.com/office/drawing/2014/main" val="2915559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Multi-Attention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0.593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0.463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0.340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0.321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0.271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0.498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1.738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0.345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0.583</a:t>
                      </a:r>
                    </a:p>
                  </a:txBody>
                  <a:tcPr marL="21771" marR="21771" marT="21771" marB="21771" anchor="ctr"/>
                </a:tc>
                <a:extLst>
                  <a:ext uri="{0D108BD9-81ED-4DB2-BD59-A6C34878D82A}">
                    <a16:rowId xmlns:a16="http://schemas.microsoft.com/office/drawing/2014/main" val="2467148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457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62787-28EC-426A-933F-301FC3978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prstClr val="black"/>
                </a:solidFill>
              </a:rPr>
              <a:t>Evaluation scores from the best model of each structure</a:t>
            </a:r>
            <a:endParaRPr 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FF5F0F-4CED-4D89-89F9-68A21EC7674B}"/>
              </a:ext>
            </a:extLst>
          </p:cNvPr>
          <p:cNvSpPr txBox="1"/>
          <p:nvPr/>
        </p:nvSpPr>
        <p:spPr>
          <a:xfrm>
            <a:off x="708660" y="1958340"/>
            <a:ext cx="6566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Test data and train data are from </a:t>
            </a:r>
            <a:r>
              <a:rPr lang="en-US" sz="2400" b="1" dirty="0"/>
              <a:t>different</a:t>
            </a:r>
            <a:r>
              <a:rPr lang="en-US" sz="2400" dirty="0"/>
              <a:t> datasets</a:t>
            </a:r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889AE9E8-596B-4D47-ACAE-EB8C94F87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868358"/>
              </p:ext>
            </p:extLst>
          </p:nvPr>
        </p:nvGraphicFramePr>
        <p:xfrm>
          <a:off x="769620" y="2534305"/>
          <a:ext cx="10645140" cy="25877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1580">
                  <a:extLst>
                    <a:ext uri="{9D8B030D-6E8A-4147-A177-3AD203B41FA5}">
                      <a16:colId xmlns:a16="http://schemas.microsoft.com/office/drawing/2014/main" val="2078863130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3621588296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4155945170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99379769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765691710"/>
                    </a:ext>
                  </a:extLst>
                </a:gridCol>
                <a:gridCol w="1150620">
                  <a:extLst>
                    <a:ext uri="{9D8B030D-6E8A-4147-A177-3AD203B41FA5}">
                      <a16:colId xmlns:a16="http://schemas.microsoft.com/office/drawing/2014/main" val="1250124610"/>
                    </a:ext>
                  </a:extLst>
                </a:gridCol>
                <a:gridCol w="1150620">
                  <a:extLst>
                    <a:ext uri="{9D8B030D-6E8A-4147-A177-3AD203B41FA5}">
                      <a16:colId xmlns:a16="http://schemas.microsoft.com/office/drawing/2014/main" val="269216014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67139639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07221176"/>
                    </a:ext>
                  </a:extLst>
                </a:gridCol>
                <a:gridCol w="1729740">
                  <a:extLst>
                    <a:ext uri="{9D8B030D-6E8A-4147-A177-3AD203B41FA5}">
                      <a16:colId xmlns:a16="http://schemas.microsoft.com/office/drawing/2014/main" val="3156725575"/>
                    </a:ext>
                  </a:extLst>
                </a:gridCol>
              </a:tblGrid>
              <a:tr h="296091">
                <a:tc>
                  <a:txBody>
                    <a:bodyPr/>
                    <a:lstStyle/>
                    <a:p>
                      <a:pPr algn="l" fontAlgn="ctr"/>
                      <a:endParaRPr lang="en-US" sz="2000" b="1" dirty="0">
                        <a:effectLst/>
                      </a:endParaRPr>
                    </a:p>
                  </a:txBody>
                  <a:tcPr marL="21771" marR="21771" marT="21771" marB="21771" anchor="ctr"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n-gram Comparison Evaluation</a:t>
                      </a:r>
                    </a:p>
                  </a:txBody>
                  <a:tcPr marL="21771" marR="21771" marT="21771" marB="21771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b="1" dirty="0">
                        <a:effectLst/>
                      </a:endParaRPr>
                    </a:p>
                  </a:txBody>
                  <a:tcPr marL="21771" marR="21771" marT="21771" marB="21771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b="1" dirty="0">
                        <a:effectLst/>
                      </a:endParaRPr>
                    </a:p>
                  </a:txBody>
                  <a:tcPr marL="21771" marR="21771" marT="21771" marB="21771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b="1" dirty="0">
                        <a:effectLst/>
                      </a:endParaRPr>
                    </a:p>
                  </a:txBody>
                  <a:tcPr marL="21771" marR="21771" marT="21771" marB="21771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b="1" dirty="0">
                        <a:effectLst/>
                      </a:endParaRPr>
                    </a:p>
                  </a:txBody>
                  <a:tcPr marL="21771" marR="21771" marT="21771" marB="21771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b="1" dirty="0">
                        <a:effectLst/>
                      </a:endParaRPr>
                    </a:p>
                  </a:txBody>
                  <a:tcPr marL="21771" marR="21771" marT="21771" marB="21771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b="1" dirty="0">
                        <a:effectLst/>
                      </a:endParaRPr>
                    </a:p>
                  </a:txBody>
                  <a:tcPr marL="21771" marR="21771" marT="21771" marB="21771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b="1" dirty="0">
                        <a:effectLst/>
                      </a:endParaRP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Semantic</a:t>
                      </a:r>
                      <a:r>
                        <a:rPr lang="en-US" sz="2000" b="1" dirty="0">
                          <a:effectLst/>
                        </a:rPr>
                        <a:t> Evaluation</a:t>
                      </a:r>
                    </a:p>
                  </a:txBody>
                  <a:tcPr marL="21771" marR="21771" marT="21771" marB="21771" anchor="ctr"/>
                </a:tc>
                <a:extLst>
                  <a:ext uri="{0D108BD9-81ED-4DB2-BD59-A6C34878D82A}">
                    <a16:rowId xmlns:a16="http://schemas.microsoft.com/office/drawing/2014/main" val="4135081847"/>
                  </a:ext>
                </a:extLst>
              </a:tr>
              <a:tr h="2960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MODEL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Bleu 1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Bleu 2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Bleu 3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Bleu 4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METEOR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ROUGE L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CIDEr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SPICE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USC Similarity</a:t>
                      </a:r>
                    </a:p>
                  </a:txBody>
                  <a:tcPr marL="21771" marR="21771" marT="21771" marB="21771" anchor="ctr"/>
                </a:tc>
                <a:extLst>
                  <a:ext uri="{0D108BD9-81ED-4DB2-BD59-A6C34878D82A}">
                    <a16:rowId xmlns:a16="http://schemas.microsoft.com/office/drawing/2014/main" val="2072018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0.453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0.220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0.117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0.0717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0.145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0.290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0.210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0.119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0.458</a:t>
                      </a:r>
                    </a:p>
                  </a:txBody>
                  <a:tcPr marL="21771" marR="21771" marT="21771" marB="21771" anchor="ctr"/>
                </a:tc>
                <a:extLst>
                  <a:ext uri="{0D108BD9-81ED-4DB2-BD59-A6C34878D82A}">
                    <a16:rowId xmlns:a16="http://schemas.microsoft.com/office/drawing/2014/main" val="2426048346"/>
                  </a:ext>
                </a:extLst>
              </a:tr>
              <a:tr h="4890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Attention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0.431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0.209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0.108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0.0687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0.140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0.280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0.146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0.114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0.449</a:t>
                      </a:r>
                    </a:p>
                  </a:txBody>
                  <a:tcPr marL="21771" marR="21771" marT="21771" marB="21771" anchor="ctr"/>
                </a:tc>
                <a:extLst>
                  <a:ext uri="{0D108BD9-81ED-4DB2-BD59-A6C34878D82A}">
                    <a16:rowId xmlns:a16="http://schemas.microsoft.com/office/drawing/2014/main" val="2915559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Multi-Attention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0.431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0.194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0.0778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0.0343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0.133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0.270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0.144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0.0965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0.450</a:t>
                      </a:r>
                    </a:p>
                  </a:txBody>
                  <a:tcPr marL="21771" marR="21771" marT="21771" marB="21771" anchor="ctr"/>
                </a:tc>
                <a:extLst>
                  <a:ext uri="{0D108BD9-81ED-4DB2-BD59-A6C34878D82A}">
                    <a16:rowId xmlns:a16="http://schemas.microsoft.com/office/drawing/2014/main" val="246714843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A0EB1C9-EE75-4ED6-87DB-D4575EC4413D}"/>
              </a:ext>
            </a:extLst>
          </p:cNvPr>
          <p:cNvSpPr txBox="1"/>
          <p:nvPr/>
        </p:nvSpPr>
        <p:spPr>
          <a:xfrm>
            <a:off x="708660" y="1496675"/>
            <a:ext cx="3904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Testing Model Generalization</a:t>
            </a:r>
          </a:p>
        </p:txBody>
      </p:sp>
    </p:spTree>
    <p:extLst>
      <p:ext uri="{BB962C8B-B14F-4D97-AF65-F5344CB8AC3E}">
        <p14:creationId xmlns:p14="http://schemas.microsoft.com/office/powerpoint/2010/main" val="1133800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26154-7BCE-4F14-A52C-E2965C291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Future Improvements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33AF1C-C146-4BD5-AA65-01715BF4543D}"/>
              </a:ext>
            </a:extLst>
          </p:cNvPr>
          <p:cNvSpPr txBox="1"/>
          <p:nvPr/>
        </p:nvSpPr>
        <p:spPr>
          <a:xfrm>
            <a:off x="1264920" y="2110740"/>
            <a:ext cx="75514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Optimizing hyperparameters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Finetuning the pre-trained CNN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Extracting features from different convolution layers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Improving attention structures</a:t>
            </a:r>
          </a:p>
        </p:txBody>
      </p:sp>
    </p:spTree>
    <p:extLst>
      <p:ext uri="{BB962C8B-B14F-4D97-AF65-F5344CB8AC3E}">
        <p14:creationId xmlns:p14="http://schemas.microsoft.com/office/powerpoint/2010/main" val="927574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311</Words>
  <Application>Microsoft Office PowerPoint</Application>
  <PresentationFormat>Widescreen</PresentationFormat>
  <Paragraphs>135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Baseline Model Structure  (RNN + LSTM)</vt:lpstr>
      <vt:lpstr>Attention Model Structure (RNN + Attention + LSTM)</vt:lpstr>
      <vt:lpstr>Multi Attention Model Structure (RNN + Multi-Attention+ LSTM)</vt:lpstr>
      <vt:lpstr>Transfer Learning</vt:lpstr>
      <vt:lpstr>Transfer Learning</vt:lpstr>
      <vt:lpstr>Evaluation scores from the best model of each structure</vt:lpstr>
      <vt:lpstr>Evaluation scores from the best model of each structure</vt:lpstr>
      <vt:lpstr>Future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Baseline Model Structure</dc:title>
  <dc:creator>Fanli Zhou</dc:creator>
  <cp:lastModifiedBy>Fanli Zhou</cp:lastModifiedBy>
  <cp:revision>17</cp:revision>
  <dcterms:created xsi:type="dcterms:W3CDTF">2020-06-14T18:44:41Z</dcterms:created>
  <dcterms:modified xsi:type="dcterms:W3CDTF">2020-06-15T15:48:40Z</dcterms:modified>
</cp:coreProperties>
</file>