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4" r:id="rId6"/>
    <p:sldId id="261" r:id="rId7"/>
    <p:sldId id="269" r:id="rId8"/>
    <p:sldId id="303" r:id="rId9"/>
    <p:sldId id="330" r:id="rId10"/>
    <p:sldId id="320" r:id="rId11"/>
    <p:sldId id="266" r:id="rId12"/>
    <p:sldId id="262" r:id="rId13"/>
    <p:sldId id="325" r:id="rId14"/>
    <p:sldId id="332" r:id="rId15"/>
    <p:sldId id="331" r:id="rId16"/>
    <p:sldId id="333" r:id="rId17"/>
    <p:sldId id="321" r:id="rId18"/>
    <p:sldId id="272" r:id="rId19"/>
    <p:sldId id="334" r:id="rId20"/>
    <p:sldId id="274" r:id="rId21"/>
    <p:sldId id="323" r:id="rId22"/>
    <p:sldId id="324" r:id="rId23"/>
    <p:sldId id="326" r:id="rId24"/>
    <p:sldId id="327" r:id="rId25"/>
    <p:sldId id="268" r:id="rId26"/>
    <p:sldId id="284"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8A73"/>
    <a:srgbClr val="8AB5A2"/>
    <a:srgbClr val="C7DBD2"/>
    <a:srgbClr val="A6C6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77514" autoAdjust="0"/>
  </p:normalViewPr>
  <p:slideViewPr>
    <p:cSldViewPr snapToGrid="0">
      <p:cViewPr varScale="1">
        <p:scale>
          <a:sx n="62" d="100"/>
          <a:sy n="62" d="100"/>
        </p:scale>
        <p:origin x="8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rgbClr val="588A73"/>
              </a:solidFill>
              <a:ln w="19050">
                <a:solidFill>
                  <a:schemeClr val="lt1"/>
                </a:solidFill>
              </a:ln>
              <a:effectLst/>
            </c:spPr>
            <c:extLst>
              <c:ext xmlns:c16="http://schemas.microsoft.com/office/drawing/2014/chart" uri="{C3380CC4-5D6E-409C-BE32-E72D297353CC}">
                <c16:uniqueId val="{00000001-5F5F-4FE7-A728-64BE5C10F4F0}"/>
              </c:ext>
            </c:extLst>
          </c:dPt>
          <c:dPt>
            <c:idx val="1"/>
            <c:bubble3D val="0"/>
            <c:spPr>
              <a:solidFill>
                <a:srgbClr val="A6C6B8"/>
              </a:solidFill>
              <a:ln w="19050">
                <a:solidFill>
                  <a:schemeClr val="lt1"/>
                </a:solidFill>
              </a:ln>
              <a:effectLst/>
            </c:spPr>
            <c:extLst>
              <c:ext xmlns:c16="http://schemas.microsoft.com/office/drawing/2014/chart" uri="{C3380CC4-5D6E-409C-BE32-E72D297353CC}">
                <c16:uniqueId val="{00000003-5F5F-4FE7-A728-64BE5C10F4F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F5F-4FE7-A728-64BE5C10F4F0}"/>
              </c:ext>
            </c:extLst>
          </c:dPt>
          <c:cat>
            <c:strRef>
              <c:f>Sheet1!$A$2:$A$4</c:f>
              <c:strCache>
                <c:ptCount val="3"/>
                <c:pt idx="0">
                  <c:v>第一季度</c:v>
                </c:pt>
                <c:pt idx="1">
                  <c:v>第二季度</c:v>
                </c:pt>
              </c:strCache>
            </c:strRef>
          </c:cat>
          <c:val>
            <c:numRef>
              <c:f>Sheet1!$B$2:$B$4</c:f>
              <c:numCache>
                <c:formatCode>General</c:formatCode>
                <c:ptCount val="3"/>
                <c:pt idx="0">
                  <c:v>6</c:v>
                </c:pt>
                <c:pt idx="1">
                  <c:v>2</c:v>
                </c:pt>
                <c:pt idx="2">
                  <c:v>2</c:v>
                </c:pt>
              </c:numCache>
            </c:numRef>
          </c:val>
          <c:extLst>
            <c:ext xmlns:c16="http://schemas.microsoft.com/office/drawing/2014/chart" uri="{C3380CC4-5D6E-409C-BE32-E72D297353CC}">
              <c16:uniqueId val="{00000006-5F5F-4FE7-A728-64BE5C10F4F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C7DBD2"/>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94B1-4C2E-8765-5575F379E381}"/>
            </c:ext>
          </c:extLst>
        </c:ser>
        <c:ser>
          <c:idx val="1"/>
          <c:order val="1"/>
          <c:tx>
            <c:strRef>
              <c:f>Sheet1!$C$1</c:f>
              <c:strCache>
                <c:ptCount val="1"/>
                <c:pt idx="0">
                  <c:v>系列 2</c:v>
                </c:pt>
              </c:strCache>
            </c:strRef>
          </c:tx>
          <c:spPr>
            <a:solidFill>
              <a:schemeClr val="bg1"/>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94B1-4C2E-8765-5575F379E381}"/>
            </c:ext>
          </c:extLst>
        </c:ser>
        <c:dLbls>
          <c:showLegendKey val="0"/>
          <c:showVal val="0"/>
          <c:showCatName val="0"/>
          <c:showSerName val="0"/>
          <c:showPercent val="0"/>
          <c:showBubbleSize val="0"/>
        </c:dLbls>
        <c:gapWidth val="219"/>
        <c:overlap val="-27"/>
        <c:axId val="448187087"/>
        <c:axId val="448193327"/>
      </c:barChart>
      <c:catAx>
        <c:axId val="448187087"/>
        <c:scaling>
          <c:orientation val="minMax"/>
        </c:scaling>
        <c:delete val="1"/>
        <c:axPos val="b"/>
        <c:numFmt formatCode="General" sourceLinked="1"/>
        <c:majorTickMark val="none"/>
        <c:minorTickMark val="none"/>
        <c:tickLblPos val="nextTo"/>
        <c:crossAx val="448193327"/>
        <c:crosses val="autoZero"/>
        <c:auto val="1"/>
        <c:lblAlgn val="ctr"/>
        <c:lblOffset val="100"/>
        <c:noMultiLvlLbl val="0"/>
      </c:catAx>
      <c:valAx>
        <c:axId val="448193327"/>
        <c:scaling>
          <c:orientation val="minMax"/>
        </c:scaling>
        <c:delete val="1"/>
        <c:axPos val="l"/>
        <c:numFmt formatCode="General" sourceLinked="1"/>
        <c:majorTickMark val="none"/>
        <c:minorTickMark val="none"/>
        <c:tickLblPos val="nextTo"/>
        <c:crossAx val="448187087"/>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C7DBD2"/>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0974-44AD-AC2E-186D4E187CC1}"/>
            </c:ext>
          </c:extLst>
        </c:ser>
        <c:ser>
          <c:idx val="1"/>
          <c:order val="1"/>
          <c:tx>
            <c:strRef>
              <c:f>Sheet1!$C$1</c:f>
              <c:strCache>
                <c:ptCount val="1"/>
                <c:pt idx="0">
                  <c:v>系列 2</c:v>
                </c:pt>
              </c:strCache>
            </c:strRef>
          </c:tx>
          <c:spPr>
            <a:solidFill>
              <a:schemeClr val="bg1"/>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0974-44AD-AC2E-186D4E187CC1}"/>
            </c:ext>
          </c:extLst>
        </c:ser>
        <c:dLbls>
          <c:showLegendKey val="0"/>
          <c:showVal val="0"/>
          <c:showCatName val="0"/>
          <c:showSerName val="0"/>
          <c:showPercent val="0"/>
          <c:showBubbleSize val="0"/>
        </c:dLbls>
        <c:gapWidth val="219"/>
        <c:overlap val="-27"/>
        <c:axId val="448187087"/>
        <c:axId val="448193327"/>
      </c:barChart>
      <c:catAx>
        <c:axId val="448187087"/>
        <c:scaling>
          <c:orientation val="minMax"/>
        </c:scaling>
        <c:delete val="1"/>
        <c:axPos val="b"/>
        <c:numFmt formatCode="General" sourceLinked="1"/>
        <c:majorTickMark val="none"/>
        <c:minorTickMark val="none"/>
        <c:tickLblPos val="nextTo"/>
        <c:crossAx val="448193327"/>
        <c:crosses val="autoZero"/>
        <c:auto val="1"/>
        <c:lblAlgn val="ctr"/>
        <c:lblOffset val="100"/>
        <c:noMultiLvlLbl val="0"/>
      </c:catAx>
      <c:valAx>
        <c:axId val="448193327"/>
        <c:scaling>
          <c:orientation val="minMax"/>
        </c:scaling>
        <c:delete val="1"/>
        <c:axPos val="l"/>
        <c:numFmt formatCode="General" sourceLinked="1"/>
        <c:majorTickMark val="none"/>
        <c:minorTickMark val="none"/>
        <c:tickLblPos val="nextTo"/>
        <c:crossAx val="448187087"/>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C7DBD2"/>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FC12-490F-A4B8-E09693F88223}"/>
            </c:ext>
          </c:extLst>
        </c:ser>
        <c:ser>
          <c:idx val="1"/>
          <c:order val="1"/>
          <c:tx>
            <c:strRef>
              <c:f>Sheet1!$C$1</c:f>
              <c:strCache>
                <c:ptCount val="1"/>
                <c:pt idx="0">
                  <c:v>系列 2</c:v>
                </c:pt>
              </c:strCache>
            </c:strRef>
          </c:tx>
          <c:spPr>
            <a:solidFill>
              <a:schemeClr val="bg1"/>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FC12-490F-A4B8-E09693F88223}"/>
            </c:ext>
          </c:extLst>
        </c:ser>
        <c:dLbls>
          <c:showLegendKey val="0"/>
          <c:showVal val="0"/>
          <c:showCatName val="0"/>
          <c:showSerName val="0"/>
          <c:showPercent val="0"/>
          <c:showBubbleSize val="0"/>
        </c:dLbls>
        <c:gapWidth val="219"/>
        <c:overlap val="-27"/>
        <c:axId val="448187087"/>
        <c:axId val="448193327"/>
      </c:barChart>
      <c:catAx>
        <c:axId val="448187087"/>
        <c:scaling>
          <c:orientation val="minMax"/>
        </c:scaling>
        <c:delete val="1"/>
        <c:axPos val="b"/>
        <c:numFmt formatCode="General" sourceLinked="1"/>
        <c:majorTickMark val="none"/>
        <c:minorTickMark val="none"/>
        <c:tickLblPos val="nextTo"/>
        <c:crossAx val="448193327"/>
        <c:crosses val="autoZero"/>
        <c:auto val="1"/>
        <c:lblAlgn val="ctr"/>
        <c:lblOffset val="100"/>
        <c:noMultiLvlLbl val="0"/>
      </c:catAx>
      <c:valAx>
        <c:axId val="448193327"/>
        <c:scaling>
          <c:orientation val="minMax"/>
        </c:scaling>
        <c:delete val="1"/>
        <c:axPos val="l"/>
        <c:numFmt formatCode="General" sourceLinked="1"/>
        <c:majorTickMark val="none"/>
        <c:minorTickMark val="none"/>
        <c:tickLblPos val="nextTo"/>
        <c:crossAx val="448187087"/>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C7DBD2"/>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E04A-4EF2-9F5A-9F0EF2EDC8F9}"/>
            </c:ext>
          </c:extLst>
        </c:ser>
        <c:ser>
          <c:idx val="1"/>
          <c:order val="1"/>
          <c:tx>
            <c:strRef>
              <c:f>Sheet1!$C$1</c:f>
              <c:strCache>
                <c:ptCount val="1"/>
                <c:pt idx="0">
                  <c:v>系列 2</c:v>
                </c:pt>
              </c:strCache>
            </c:strRef>
          </c:tx>
          <c:spPr>
            <a:solidFill>
              <a:schemeClr val="bg1"/>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E04A-4EF2-9F5A-9F0EF2EDC8F9}"/>
            </c:ext>
          </c:extLst>
        </c:ser>
        <c:dLbls>
          <c:showLegendKey val="0"/>
          <c:showVal val="0"/>
          <c:showCatName val="0"/>
          <c:showSerName val="0"/>
          <c:showPercent val="0"/>
          <c:showBubbleSize val="0"/>
        </c:dLbls>
        <c:gapWidth val="219"/>
        <c:overlap val="-27"/>
        <c:axId val="448187087"/>
        <c:axId val="448193327"/>
      </c:barChart>
      <c:catAx>
        <c:axId val="448187087"/>
        <c:scaling>
          <c:orientation val="minMax"/>
        </c:scaling>
        <c:delete val="1"/>
        <c:axPos val="b"/>
        <c:numFmt formatCode="General" sourceLinked="1"/>
        <c:majorTickMark val="none"/>
        <c:minorTickMark val="none"/>
        <c:tickLblPos val="nextTo"/>
        <c:crossAx val="448193327"/>
        <c:crosses val="autoZero"/>
        <c:auto val="1"/>
        <c:lblAlgn val="ctr"/>
        <c:lblOffset val="100"/>
        <c:noMultiLvlLbl val="0"/>
      </c:catAx>
      <c:valAx>
        <c:axId val="448193327"/>
        <c:scaling>
          <c:orientation val="minMax"/>
        </c:scaling>
        <c:delete val="1"/>
        <c:axPos val="l"/>
        <c:numFmt formatCode="General" sourceLinked="1"/>
        <c:majorTickMark val="none"/>
        <c:minorTickMark val="none"/>
        <c:tickLblPos val="nextTo"/>
        <c:crossAx val="448187087"/>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81D45A-E05E-41B3-9DAC-E55F32490828}" type="datetimeFigureOut">
              <a:rPr lang="zh-CN" altLang="en-US" smtClean="0"/>
              <a:t>2022/12/15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5A7AC-472C-47F6-B5B2-712D0778B1C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我们组先读了论文，了解了相关的背景和研究意义</a:t>
            </a:r>
          </a:p>
        </p:txBody>
      </p:sp>
      <p:sp>
        <p:nvSpPr>
          <p:cNvPr id="4" name="灯片编号占位符 3"/>
          <p:cNvSpPr>
            <a:spLocks noGrp="1"/>
          </p:cNvSpPr>
          <p:nvPr>
            <p:ph type="sldNum" sz="quarter" idx="5"/>
          </p:nvPr>
        </p:nvSpPr>
        <p:spPr/>
        <p:txBody>
          <a:bodyPr/>
          <a:lstStyle/>
          <a:p>
            <a:fld id="{D4F5A7AC-472C-47F6-B5B2-712D0778B1CC}" type="slidenum">
              <a:rPr lang="zh-CN" altLang="en-US" smtClean="0"/>
              <a:t>4</a:t>
            </a:fld>
            <a:endParaRPr lang="zh-CN" altLang="en-US"/>
          </a:p>
        </p:txBody>
      </p:sp>
    </p:spTree>
    <p:extLst>
      <p:ext uri="{BB962C8B-B14F-4D97-AF65-F5344CB8AC3E}">
        <p14:creationId xmlns:p14="http://schemas.microsoft.com/office/powerpoint/2010/main" val="3994739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因为数据量比较大，电脑的性能等原因，网格化搜索等的调参速度比较慢且调参之后的结果在评分时，性能可能并不是很好</a:t>
            </a:r>
            <a:endParaRPr lang="en-US" altLang="zh-CN" dirty="0"/>
          </a:p>
          <a:p>
            <a:r>
              <a:rPr lang="zh-CN" altLang="en-US" dirty="0"/>
              <a:t>我们又采用了手动调参的方式，通过在</a:t>
            </a:r>
            <a:r>
              <a:rPr lang="en-US" altLang="zh-CN" dirty="0"/>
              <a:t>fit</a:t>
            </a:r>
            <a:r>
              <a:rPr lang="zh-CN" altLang="en-US" dirty="0"/>
              <a:t>中设置</a:t>
            </a:r>
            <a:r>
              <a:rPr lang="en-US" altLang="zh-CN" dirty="0" err="1"/>
              <a:t>early_stopping_rounds</a:t>
            </a:r>
            <a:r>
              <a:rPr lang="zh-CN" altLang="en-US" dirty="0"/>
              <a:t>参数，观察训练结果，最终选择合适的参数</a:t>
            </a:r>
          </a:p>
        </p:txBody>
      </p:sp>
      <p:sp>
        <p:nvSpPr>
          <p:cNvPr id="4" name="灯片编号占位符 3"/>
          <p:cNvSpPr>
            <a:spLocks noGrp="1"/>
          </p:cNvSpPr>
          <p:nvPr>
            <p:ph type="sldNum" sz="quarter" idx="5"/>
          </p:nvPr>
        </p:nvSpPr>
        <p:spPr/>
        <p:txBody>
          <a:bodyPr/>
          <a:lstStyle/>
          <a:p>
            <a:fld id="{D4F5A7AC-472C-47F6-B5B2-712D0778B1CC}" type="slidenum">
              <a:rPr lang="zh-CN" altLang="en-US" smtClean="0"/>
              <a:t>16</a:t>
            </a:fld>
            <a:endParaRPr lang="zh-CN" altLang="en-US"/>
          </a:p>
        </p:txBody>
      </p:sp>
    </p:spTree>
    <p:extLst>
      <p:ext uri="{BB962C8B-B14F-4D97-AF65-F5344CB8AC3E}">
        <p14:creationId xmlns:p14="http://schemas.microsoft.com/office/powerpoint/2010/main" val="1303033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a:t>
            </a:r>
            <a:r>
              <a:rPr lang="en-US" altLang="zh-CN" dirty="0" err="1"/>
              <a:t>XGBoost</a:t>
            </a:r>
            <a:r>
              <a:rPr lang="zh-CN" altLang="en-US" dirty="0"/>
              <a:t>模型手动调参模型的评分结果比较。</a:t>
            </a:r>
          </a:p>
        </p:txBody>
      </p:sp>
      <p:sp>
        <p:nvSpPr>
          <p:cNvPr id="4" name="灯片编号占位符 3"/>
          <p:cNvSpPr>
            <a:spLocks noGrp="1"/>
          </p:cNvSpPr>
          <p:nvPr>
            <p:ph type="sldNum" sz="quarter" idx="5"/>
          </p:nvPr>
        </p:nvSpPr>
        <p:spPr/>
        <p:txBody>
          <a:bodyPr/>
          <a:lstStyle/>
          <a:p>
            <a:fld id="{D4F5A7AC-472C-47F6-B5B2-712D0778B1CC}" type="slidenum">
              <a:rPr lang="zh-CN" altLang="en-US" smtClean="0"/>
              <a:t>17</a:t>
            </a:fld>
            <a:endParaRPr lang="zh-CN" altLang="en-US"/>
          </a:p>
        </p:txBody>
      </p:sp>
    </p:spTree>
    <p:extLst>
      <p:ext uri="{BB962C8B-B14F-4D97-AF65-F5344CB8AC3E}">
        <p14:creationId xmlns:p14="http://schemas.microsoft.com/office/powerpoint/2010/main" val="3639530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通过模型建立后，求出模型各个特征的贡献率，</a:t>
            </a:r>
            <a:r>
              <a:rPr lang="zh-CN" altLang="en-US" sz="1200" kern="1200" dirty="0">
                <a:solidFill>
                  <a:schemeClr val="tx1"/>
                </a:solidFill>
                <a:latin typeface="+mn-lt"/>
                <a:ea typeface="+mn-ea"/>
                <a:cs typeface="+mn-cs"/>
                <a:sym typeface="+mn-ea"/>
              </a:rPr>
              <a:t>剔除贡献率较低的特征，优化模型参数</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D4F5A7AC-472C-47F6-B5B2-712D0778B1CC}" type="slidenum">
              <a:rPr lang="zh-CN" altLang="en-US" smtClean="0"/>
              <a:t>18</a:t>
            </a:fld>
            <a:endParaRPr lang="zh-CN" altLang="en-US"/>
          </a:p>
        </p:txBody>
      </p:sp>
    </p:spTree>
    <p:extLst>
      <p:ext uri="{BB962C8B-B14F-4D97-AF65-F5344CB8AC3E}">
        <p14:creationId xmlns:p14="http://schemas.microsoft.com/office/powerpoint/2010/main" val="2636514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sym typeface="+mn-ea"/>
              </a:rPr>
              <a:t>因为随机森林训练出来的模型，占的内存比较大，用</a:t>
            </a:r>
            <a:r>
              <a:rPr lang="en-US" altLang="zh-CN" sz="1200" kern="1200" dirty="0">
                <a:solidFill>
                  <a:schemeClr val="tx1"/>
                </a:solidFill>
                <a:latin typeface="+mn-lt"/>
                <a:ea typeface="+mn-ea"/>
                <a:cs typeface="+mn-cs"/>
                <a:sym typeface="+mn-ea"/>
              </a:rPr>
              <a:t>pickle</a:t>
            </a:r>
            <a:r>
              <a:rPr lang="zh-CN" altLang="en-US" sz="1200" kern="1200" dirty="0">
                <a:solidFill>
                  <a:schemeClr val="tx1"/>
                </a:solidFill>
                <a:latin typeface="+mn-lt"/>
                <a:ea typeface="+mn-ea"/>
                <a:cs typeface="+mn-cs"/>
                <a:sym typeface="+mn-ea"/>
              </a:rPr>
              <a:t>的话模型无法保存，所采用</a:t>
            </a:r>
            <a:r>
              <a:rPr lang="en-US" altLang="zh-CN" sz="1200" kern="1200" dirty="0" err="1">
                <a:solidFill>
                  <a:schemeClr val="tx1"/>
                </a:solidFill>
                <a:latin typeface="+mn-lt"/>
                <a:ea typeface="+mn-ea"/>
                <a:cs typeface="+mn-cs"/>
                <a:sym typeface="+mn-ea"/>
              </a:rPr>
              <a:t>joblib</a:t>
            </a:r>
            <a:r>
              <a:rPr lang="zh-CN" altLang="en-US" sz="1200" kern="1200" dirty="0">
                <a:solidFill>
                  <a:schemeClr val="tx1"/>
                </a:solidFill>
                <a:latin typeface="+mn-lt"/>
                <a:ea typeface="+mn-ea"/>
                <a:cs typeface="+mn-cs"/>
                <a:sym typeface="+mn-ea"/>
              </a:rPr>
              <a:t>库进行模型保存。</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D4F5A7AC-472C-47F6-B5B2-712D0778B1CC}" type="slidenum">
              <a:rPr lang="zh-CN" altLang="en-US" smtClean="0"/>
              <a:t>19</a:t>
            </a:fld>
            <a:endParaRPr lang="zh-CN" altLang="en-US"/>
          </a:p>
        </p:txBody>
      </p:sp>
    </p:spTree>
    <p:extLst>
      <p:ext uri="{BB962C8B-B14F-4D97-AF65-F5344CB8AC3E}">
        <p14:creationId xmlns:p14="http://schemas.microsoft.com/office/powerpoint/2010/main" val="21562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F5A7AC-472C-47F6-B5B2-712D0778B1CC}" type="slidenum">
              <a:rPr lang="zh-CN" altLang="en-US" smtClean="0"/>
              <a:t>22</a:t>
            </a:fld>
            <a:endParaRPr lang="zh-CN" altLang="en-US"/>
          </a:p>
        </p:txBody>
      </p:sp>
    </p:spTree>
    <p:extLst>
      <p:ext uri="{BB962C8B-B14F-4D97-AF65-F5344CB8AC3E}">
        <p14:creationId xmlns:p14="http://schemas.microsoft.com/office/powerpoint/2010/main" val="3912298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通过本项目我们学习了机器学习，回归模型训练的基本步骤，包括数据预处理，模型建立，模型调参，模型保存等，最后</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我负责进行代码的编写，模型建立，调试等等</a:t>
            </a:r>
            <a:endParaRPr lang="en-US" altLang="zh-CN" dirty="0"/>
          </a:p>
          <a:p>
            <a:r>
              <a:rPr lang="zh-CN" altLang="en-US" dirty="0"/>
              <a:t>肖美昊负责制作</a:t>
            </a:r>
            <a:r>
              <a:rPr lang="en-US" altLang="zh-CN" dirty="0"/>
              <a:t>ppt</a:t>
            </a:r>
            <a:r>
              <a:rPr lang="zh-CN" altLang="en-US" dirty="0"/>
              <a:t>，编写论文，帮助编写相关代码</a:t>
            </a:r>
          </a:p>
        </p:txBody>
      </p:sp>
      <p:sp>
        <p:nvSpPr>
          <p:cNvPr id="4" name="灯片编号占位符 3"/>
          <p:cNvSpPr>
            <a:spLocks noGrp="1"/>
          </p:cNvSpPr>
          <p:nvPr>
            <p:ph type="sldNum" sz="quarter" idx="5"/>
          </p:nvPr>
        </p:nvSpPr>
        <p:spPr/>
        <p:txBody>
          <a:bodyPr/>
          <a:lstStyle/>
          <a:p>
            <a:fld id="{D4F5A7AC-472C-47F6-B5B2-712D0778B1CC}" type="slidenum">
              <a:rPr lang="zh-CN" altLang="en-US" smtClean="0"/>
              <a:t>6</a:t>
            </a:fld>
            <a:endParaRPr lang="zh-CN" altLang="en-US"/>
          </a:p>
        </p:txBody>
      </p:sp>
    </p:spTree>
    <p:extLst>
      <p:ext uri="{BB962C8B-B14F-4D97-AF65-F5344CB8AC3E}">
        <p14:creationId xmlns:p14="http://schemas.microsoft.com/office/powerpoint/2010/main" val="1985004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在读取数据之前我们先来分析数据，分析发现每个文件是一个站点的数据，随机选取了一半的数据，再从文件中选取本项目需要的列，采用</a:t>
            </a:r>
            <a:r>
              <a:rPr lang="en-US" altLang="zh-CN" dirty="0" err="1"/>
              <a:t>concat</a:t>
            </a:r>
            <a:r>
              <a:rPr lang="zh-CN" altLang="en-US" dirty="0"/>
              <a:t>函数进行数据合并，然后进行数据处理，</a:t>
            </a:r>
          </a:p>
        </p:txBody>
      </p:sp>
      <p:sp>
        <p:nvSpPr>
          <p:cNvPr id="4" name="灯片编号占位符 3"/>
          <p:cNvSpPr>
            <a:spLocks noGrp="1"/>
          </p:cNvSpPr>
          <p:nvPr>
            <p:ph type="sldNum" sz="quarter" idx="5"/>
          </p:nvPr>
        </p:nvSpPr>
        <p:spPr/>
        <p:txBody>
          <a:bodyPr/>
          <a:lstStyle/>
          <a:p>
            <a:fld id="{D4F5A7AC-472C-47F6-B5B2-712D0778B1CC}" type="slidenum">
              <a:rPr lang="zh-CN" altLang="en-US" smtClean="0"/>
              <a:t>8</a:t>
            </a:fld>
            <a:endParaRPr lang="zh-CN" altLang="en-US"/>
          </a:p>
        </p:txBody>
      </p:sp>
    </p:spTree>
    <p:extLst>
      <p:ext uri="{BB962C8B-B14F-4D97-AF65-F5344CB8AC3E}">
        <p14:creationId xmlns:p14="http://schemas.microsoft.com/office/powerpoint/2010/main" val="3885900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之后进行数据可视化分析，</a:t>
            </a:r>
            <a:endParaRPr lang="en-US" altLang="zh-CN" dirty="0"/>
          </a:p>
          <a:p>
            <a:r>
              <a:rPr lang="zh-CN" altLang="en-US" dirty="0"/>
              <a:t>左边的是热力图，用来去掉相关性高的数据，</a:t>
            </a:r>
            <a:endParaRPr lang="en-US" altLang="zh-CN" dirty="0"/>
          </a:p>
          <a:p>
            <a:r>
              <a:rPr lang="zh-CN" altLang="en-US" dirty="0"/>
              <a:t>右边的是每个特征的箱线图，从中观察找到适合运用箱线图去掉异常值的列，进行处理</a:t>
            </a:r>
          </a:p>
        </p:txBody>
      </p:sp>
      <p:sp>
        <p:nvSpPr>
          <p:cNvPr id="4" name="灯片编号占位符 3"/>
          <p:cNvSpPr>
            <a:spLocks noGrp="1"/>
          </p:cNvSpPr>
          <p:nvPr>
            <p:ph type="sldNum" sz="quarter" idx="5"/>
          </p:nvPr>
        </p:nvSpPr>
        <p:spPr/>
        <p:txBody>
          <a:bodyPr/>
          <a:lstStyle/>
          <a:p>
            <a:fld id="{D4F5A7AC-472C-47F6-B5B2-712D0778B1CC}" type="slidenum">
              <a:rPr lang="zh-CN" altLang="en-US" smtClean="0"/>
              <a:t>9</a:t>
            </a:fld>
            <a:endParaRPr lang="zh-CN" altLang="en-US"/>
          </a:p>
        </p:txBody>
      </p:sp>
    </p:spTree>
    <p:extLst>
      <p:ext uri="{BB962C8B-B14F-4D97-AF65-F5344CB8AC3E}">
        <p14:creationId xmlns:p14="http://schemas.microsoft.com/office/powerpoint/2010/main" val="2001768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然后编写了评分函数，分别用</a:t>
            </a:r>
            <a:r>
              <a:rPr lang="en-US" altLang="zh-CN" dirty="0" err="1"/>
              <a:t>sklearn</a:t>
            </a:r>
            <a:r>
              <a:rPr lang="zh-CN" altLang="en-US" dirty="0"/>
              <a:t>自带的</a:t>
            </a:r>
            <a:r>
              <a:rPr lang="en-US" altLang="zh-CN" dirty="0"/>
              <a:t>score</a:t>
            </a:r>
            <a:r>
              <a:rPr lang="zh-CN" altLang="en-US" dirty="0"/>
              <a:t>函数以及</a:t>
            </a:r>
            <a:r>
              <a:rPr lang="en-US" altLang="zh-CN" dirty="0"/>
              <a:t>RMSE</a:t>
            </a:r>
            <a:r>
              <a:rPr lang="zh-CN" altLang="en-US" dirty="0"/>
              <a:t>，</a:t>
            </a:r>
            <a:r>
              <a:rPr lang="en-US" altLang="zh-CN" dirty="0"/>
              <a:t>MSE</a:t>
            </a:r>
            <a:r>
              <a:rPr lang="zh-CN" altLang="en-US" dirty="0"/>
              <a:t>，解释方差分，以及</a:t>
            </a:r>
            <a:r>
              <a:rPr lang="en-US" altLang="zh-CN" dirty="0"/>
              <a:t>R2</a:t>
            </a:r>
            <a:r>
              <a:rPr lang="zh-CN" altLang="en-US" dirty="0"/>
              <a:t>多方面对模型性能进行评分</a:t>
            </a:r>
            <a:endParaRPr lang="en-US" altLang="zh-CN" dirty="0"/>
          </a:p>
        </p:txBody>
      </p:sp>
      <p:sp>
        <p:nvSpPr>
          <p:cNvPr id="4" name="灯片编号占位符 3"/>
          <p:cNvSpPr>
            <a:spLocks noGrp="1"/>
          </p:cNvSpPr>
          <p:nvPr>
            <p:ph type="sldNum" sz="quarter" idx="5"/>
          </p:nvPr>
        </p:nvSpPr>
        <p:spPr/>
        <p:txBody>
          <a:bodyPr/>
          <a:lstStyle/>
          <a:p>
            <a:fld id="{D4F5A7AC-472C-47F6-B5B2-712D0778B1CC}" type="slidenum">
              <a:rPr lang="zh-CN" altLang="en-US" smtClean="0"/>
              <a:t>10</a:t>
            </a:fld>
            <a:endParaRPr lang="zh-CN" altLang="en-US"/>
          </a:p>
        </p:txBody>
      </p:sp>
    </p:spTree>
    <p:extLst>
      <p:ext uri="{BB962C8B-B14F-4D97-AF65-F5344CB8AC3E}">
        <p14:creationId xmlns:p14="http://schemas.microsoft.com/office/powerpoint/2010/main" val="3814150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接下来划分数据集，我们采用</a:t>
            </a:r>
            <a:r>
              <a:rPr lang="en-US" altLang="zh-CN" dirty="0"/>
              <a:t>3</a:t>
            </a:r>
            <a:r>
              <a:rPr lang="zh-CN" altLang="en-US" dirty="0"/>
              <a:t>：</a:t>
            </a:r>
            <a:r>
              <a:rPr lang="en-US" altLang="zh-CN" dirty="0"/>
              <a:t>1</a:t>
            </a:r>
            <a:r>
              <a:rPr lang="zh-CN" altLang="en-US" dirty="0"/>
              <a:t>：</a:t>
            </a:r>
            <a:r>
              <a:rPr lang="en-US" altLang="zh-CN" dirty="0"/>
              <a:t>1</a:t>
            </a:r>
            <a:r>
              <a:rPr lang="zh-CN" altLang="en-US" dirty="0"/>
              <a:t>的比例进行划分，调用了两次</a:t>
            </a:r>
            <a:r>
              <a:rPr lang="en-US" altLang="zh-CN" dirty="0" err="1"/>
              <a:t>train_test_split</a:t>
            </a:r>
            <a:r>
              <a:rPr lang="zh-CN" altLang="en-US" dirty="0"/>
              <a:t>函数</a:t>
            </a:r>
          </a:p>
        </p:txBody>
      </p:sp>
      <p:sp>
        <p:nvSpPr>
          <p:cNvPr id="4" name="灯片编号占位符 3"/>
          <p:cNvSpPr>
            <a:spLocks noGrp="1"/>
          </p:cNvSpPr>
          <p:nvPr>
            <p:ph type="sldNum" sz="quarter" idx="5"/>
          </p:nvPr>
        </p:nvSpPr>
        <p:spPr/>
        <p:txBody>
          <a:bodyPr/>
          <a:lstStyle/>
          <a:p>
            <a:fld id="{D4F5A7AC-472C-47F6-B5B2-712D0778B1CC}" type="slidenum">
              <a:rPr lang="zh-CN" altLang="en-US" smtClean="0"/>
              <a:t>11</a:t>
            </a:fld>
            <a:endParaRPr lang="zh-CN" altLang="en-US"/>
          </a:p>
        </p:txBody>
      </p:sp>
    </p:spTree>
    <p:extLst>
      <p:ext uri="{BB962C8B-B14F-4D97-AF65-F5344CB8AC3E}">
        <p14:creationId xmlns:p14="http://schemas.microsoft.com/office/powerpoint/2010/main" val="113487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本课设尝试采用这</a:t>
            </a:r>
            <a:r>
              <a:rPr lang="en-US" altLang="zh-CN" dirty="0"/>
              <a:t>5</a:t>
            </a:r>
            <a:r>
              <a:rPr lang="zh-CN" altLang="en-US" dirty="0"/>
              <a:t>个模型进行预测回归，并进行参数调整，优化</a:t>
            </a:r>
          </a:p>
        </p:txBody>
      </p:sp>
      <p:sp>
        <p:nvSpPr>
          <p:cNvPr id="4" name="灯片编号占位符 3"/>
          <p:cNvSpPr>
            <a:spLocks noGrp="1"/>
          </p:cNvSpPr>
          <p:nvPr>
            <p:ph type="sldNum" sz="quarter" idx="5"/>
          </p:nvPr>
        </p:nvSpPr>
        <p:spPr/>
        <p:txBody>
          <a:bodyPr/>
          <a:lstStyle/>
          <a:p>
            <a:fld id="{D4F5A7AC-472C-47F6-B5B2-712D0778B1CC}" type="slidenum">
              <a:rPr lang="zh-CN" altLang="en-US" smtClean="0"/>
              <a:t>12</a:t>
            </a:fld>
            <a:endParaRPr lang="zh-CN" altLang="en-US"/>
          </a:p>
        </p:txBody>
      </p:sp>
    </p:spTree>
    <p:extLst>
      <p:ext uri="{BB962C8B-B14F-4D97-AF65-F5344CB8AC3E}">
        <p14:creationId xmlns:p14="http://schemas.microsoft.com/office/powerpoint/2010/main" val="36135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a:t>
            </a:r>
            <a:r>
              <a:rPr lang="en-US" altLang="zh-CN" dirty="0"/>
              <a:t>SVR</a:t>
            </a:r>
            <a:r>
              <a:rPr lang="zh-CN" altLang="en-US" dirty="0"/>
              <a:t>，因为</a:t>
            </a:r>
            <a:r>
              <a:rPr lang="en-US" altLang="zh-CN" dirty="0"/>
              <a:t>SVM</a:t>
            </a:r>
            <a:r>
              <a:rPr lang="zh-CN" altLang="en-US" dirty="0"/>
              <a:t>适用于小规模数据集，在训练大规模数据时，训练时间过长，因此不适用于本数据集</a:t>
            </a:r>
            <a:endParaRPr lang="en-US" altLang="zh-CN" dirty="0"/>
          </a:p>
          <a:p>
            <a:r>
              <a:rPr lang="zh-CN" altLang="en-US" dirty="0"/>
              <a:t>这个评分是选取了</a:t>
            </a:r>
            <a:r>
              <a:rPr lang="en-US" altLang="zh-CN" dirty="0"/>
              <a:t>30000</a:t>
            </a:r>
            <a:r>
              <a:rPr lang="zh-CN" altLang="en-US" dirty="0"/>
              <a:t>条样本数据，进行的评分，可以看数它的训练精度并不是很好</a:t>
            </a:r>
          </a:p>
        </p:txBody>
      </p:sp>
      <p:sp>
        <p:nvSpPr>
          <p:cNvPr id="4" name="灯片编号占位符 3"/>
          <p:cNvSpPr>
            <a:spLocks noGrp="1"/>
          </p:cNvSpPr>
          <p:nvPr>
            <p:ph type="sldNum" sz="quarter" idx="5"/>
          </p:nvPr>
        </p:nvSpPr>
        <p:spPr/>
        <p:txBody>
          <a:bodyPr/>
          <a:lstStyle/>
          <a:p>
            <a:fld id="{D4F5A7AC-472C-47F6-B5B2-712D0778B1CC}" type="slidenum">
              <a:rPr lang="zh-CN" altLang="en-US" smtClean="0"/>
              <a:t>13</a:t>
            </a:fld>
            <a:endParaRPr lang="zh-CN" altLang="en-US"/>
          </a:p>
        </p:txBody>
      </p:sp>
    </p:spTree>
    <p:extLst>
      <p:ext uri="{BB962C8B-B14F-4D97-AF65-F5344CB8AC3E}">
        <p14:creationId xmlns:p14="http://schemas.microsoft.com/office/powerpoint/2010/main" val="2794519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我们采用网格化搜索进行参数调整和优化，这两个图是调参后的一个结果展示，</a:t>
            </a:r>
            <a:endParaRPr lang="en-US" altLang="zh-CN" dirty="0"/>
          </a:p>
          <a:p>
            <a:r>
              <a:rPr lang="zh-CN" altLang="en-US" dirty="0"/>
              <a:t>例如对随机森林模型进行调整，选择的评估方式是</a:t>
            </a:r>
            <a:r>
              <a:rPr lang="en-US" altLang="zh-CN" dirty="0" err="1"/>
              <a:t>neg_mean_squared_error</a:t>
            </a:r>
            <a:endParaRPr lang="zh-CN" altLang="en-US" dirty="0"/>
          </a:p>
        </p:txBody>
      </p:sp>
      <p:sp>
        <p:nvSpPr>
          <p:cNvPr id="4" name="灯片编号占位符 3"/>
          <p:cNvSpPr>
            <a:spLocks noGrp="1"/>
          </p:cNvSpPr>
          <p:nvPr>
            <p:ph type="sldNum" sz="quarter" idx="5"/>
          </p:nvPr>
        </p:nvSpPr>
        <p:spPr/>
        <p:txBody>
          <a:bodyPr/>
          <a:lstStyle/>
          <a:p>
            <a:fld id="{D4F5A7AC-472C-47F6-B5B2-712D0778B1CC}" type="slidenum">
              <a:rPr lang="zh-CN" altLang="en-US" smtClean="0"/>
              <a:t>15</a:t>
            </a:fld>
            <a:endParaRPr lang="zh-CN" altLang="en-US"/>
          </a:p>
        </p:txBody>
      </p:sp>
    </p:spTree>
    <p:extLst>
      <p:ext uri="{BB962C8B-B14F-4D97-AF65-F5344CB8AC3E}">
        <p14:creationId xmlns:p14="http://schemas.microsoft.com/office/powerpoint/2010/main" val="65202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流程图: 接点 12"/>
          <p:cNvSpPr/>
          <p:nvPr userDrawn="1"/>
        </p:nvSpPr>
        <p:spPr>
          <a:xfrm>
            <a:off x="5304618" y="5188142"/>
            <a:ext cx="1582764" cy="1579390"/>
          </a:xfrm>
          <a:prstGeom prst="flowChartConnector">
            <a:avLst/>
          </a:prstGeom>
          <a:solidFill>
            <a:schemeClr val="accent6">
              <a:lumMod val="40000"/>
              <a:lumOff val="6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任意多边形: 形状 31"/>
          <p:cNvSpPr/>
          <p:nvPr userDrawn="1"/>
        </p:nvSpPr>
        <p:spPr>
          <a:xfrm>
            <a:off x="1" y="0"/>
            <a:ext cx="3419999" cy="3381124"/>
          </a:xfrm>
          <a:custGeom>
            <a:avLst/>
            <a:gdLst>
              <a:gd name="connsiteX0" fmla="*/ 0 w 3419999"/>
              <a:gd name="connsiteY0" fmla="*/ 0 h 3381124"/>
              <a:gd name="connsiteX1" fmla="*/ 3216696 w 3419999"/>
              <a:gd name="connsiteY1" fmla="*/ 0 h 3381124"/>
              <a:gd name="connsiteX2" fmla="*/ 3229880 w 3419999"/>
              <a:gd name="connsiteY2" fmla="*/ 27310 h 3381124"/>
              <a:gd name="connsiteX3" fmla="*/ 3419999 w 3419999"/>
              <a:gd name="connsiteY3" fmla="*/ 966997 h 3381124"/>
              <a:gd name="connsiteX4" fmla="*/ 1000715 w 3419999"/>
              <a:gd name="connsiteY4" fmla="*/ 3381124 h 3381124"/>
              <a:gd name="connsiteX5" fmla="*/ 59020 w 3419999"/>
              <a:gd name="connsiteY5" fmla="*/ 3191410 h 3381124"/>
              <a:gd name="connsiteX6" fmla="*/ 0 w 3419999"/>
              <a:gd name="connsiteY6" fmla="*/ 3163039 h 3381124"/>
              <a:gd name="connsiteX7" fmla="*/ 0 w 3419999"/>
              <a:gd name="connsiteY7" fmla="*/ 0 h 338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9999" h="3381124">
                <a:moveTo>
                  <a:pt x="0" y="0"/>
                </a:moveTo>
                <a:lnTo>
                  <a:pt x="3216696" y="0"/>
                </a:lnTo>
                <a:lnTo>
                  <a:pt x="3229880" y="27310"/>
                </a:lnTo>
                <a:cubicBezTo>
                  <a:pt x="3352302" y="316132"/>
                  <a:pt x="3419999" y="633676"/>
                  <a:pt x="3419999" y="966997"/>
                </a:cubicBezTo>
                <a:cubicBezTo>
                  <a:pt x="3419999" y="2300283"/>
                  <a:pt x="2336849" y="3381124"/>
                  <a:pt x="1000715" y="3381124"/>
                </a:cubicBezTo>
                <a:cubicBezTo>
                  <a:pt x="666682" y="3381124"/>
                  <a:pt x="348460" y="3313572"/>
                  <a:pt x="59020" y="3191410"/>
                </a:cubicBezTo>
                <a:lnTo>
                  <a:pt x="0" y="3163039"/>
                </a:lnTo>
                <a:lnTo>
                  <a:pt x="0" y="0"/>
                </a:lnTo>
                <a:close/>
              </a:path>
            </a:pathLst>
          </a:custGeom>
          <a:solidFill>
            <a:schemeClr val="accent6">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任意多边形: 形状 35"/>
          <p:cNvSpPr/>
          <p:nvPr userDrawn="1"/>
        </p:nvSpPr>
        <p:spPr>
          <a:xfrm>
            <a:off x="7692261" y="2136090"/>
            <a:ext cx="4499739" cy="4721910"/>
          </a:xfrm>
          <a:custGeom>
            <a:avLst/>
            <a:gdLst>
              <a:gd name="connsiteX0" fmla="*/ 2941841 w 4499739"/>
              <a:gd name="connsiteY0" fmla="*/ 0 h 4721910"/>
              <a:gd name="connsiteX1" fmla="*/ 4344097 w 4499739"/>
              <a:gd name="connsiteY1" fmla="*/ 355064 h 4721910"/>
              <a:gd name="connsiteX2" fmla="*/ 4499739 w 4499739"/>
              <a:gd name="connsiteY2" fmla="*/ 449619 h 4721910"/>
              <a:gd name="connsiteX3" fmla="*/ 4499739 w 4499739"/>
              <a:gd name="connsiteY3" fmla="*/ 4721910 h 4721910"/>
              <a:gd name="connsiteX4" fmla="*/ 603564 w 4499739"/>
              <a:gd name="connsiteY4" fmla="*/ 4721910 h 4721910"/>
              <a:gd name="connsiteX5" fmla="*/ 502420 w 4499739"/>
              <a:gd name="connsiteY5" fmla="*/ 4586652 h 4721910"/>
              <a:gd name="connsiteX6" fmla="*/ 0 w 4499739"/>
              <a:gd name="connsiteY6" fmla="*/ 2941841 h 4721910"/>
              <a:gd name="connsiteX7" fmla="*/ 2941841 w 4499739"/>
              <a:gd name="connsiteY7" fmla="*/ 0 h 472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9739" h="4721910">
                <a:moveTo>
                  <a:pt x="2941841" y="0"/>
                </a:moveTo>
                <a:cubicBezTo>
                  <a:pt x="3449570" y="0"/>
                  <a:pt x="3927258" y="128624"/>
                  <a:pt x="4344097" y="355064"/>
                </a:cubicBezTo>
                <a:lnTo>
                  <a:pt x="4499739" y="449619"/>
                </a:lnTo>
                <a:lnTo>
                  <a:pt x="4499739" y="4721910"/>
                </a:lnTo>
                <a:lnTo>
                  <a:pt x="603564" y="4721910"/>
                </a:lnTo>
                <a:lnTo>
                  <a:pt x="502420" y="4586652"/>
                </a:lnTo>
                <a:cubicBezTo>
                  <a:pt x="185218" y="4117132"/>
                  <a:pt x="0" y="3551116"/>
                  <a:pt x="0" y="2941841"/>
                </a:cubicBezTo>
                <a:cubicBezTo>
                  <a:pt x="0" y="1317107"/>
                  <a:pt x="1317107" y="0"/>
                  <a:pt x="2941841" y="0"/>
                </a:cubicBezTo>
                <a:close/>
              </a:path>
            </a:pathLst>
          </a:custGeom>
          <a:solidFill>
            <a:schemeClr val="accent2">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圆角矩形 43"/>
          <p:cNvSpPr/>
          <p:nvPr userDrawn="1"/>
        </p:nvSpPr>
        <p:spPr>
          <a:xfrm>
            <a:off x="600562" y="627321"/>
            <a:ext cx="11077296" cy="5670426"/>
          </a:xfrm>
          <a:prstGeom prst="roundRect">
            <a:avLst>
              <a:gd name="adj" fmla="val 3061"/>
            </a:avLst>
          </a:prstGeom>
          <a:solidFill>
            <a:schemeClr val="bg1"/>
          </a:solidFill>
          <a:ln>
            <a:noFill/>
          </a:ln>
          <a:effectLst>
            <a:outerShdw blurRad="139700" sx="101000" sy="101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ckwell" panose="02060603020205020403"/>
              <a:ea typeface="微软雅黑 Light" panose="020B0502040204020203"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3" name="任意多边形: 形状 12"/>
          <p:cNvSpPr/>
          <p:nvPr userDrawn="1"/>
        </p:nvSpPr>
        <p:spPr>
          <a:xfrm>
            <a:off x="1143614" y="2324100"/>
            <a:ext cx="9904772" cy="4533900"/>
          </a:xfrm>
          <a:custGeom>
            <a:avLst/>
            <a:gdLst>
              <a:gd name="connsiteX0" fmla="*/ 4952386 w 9904772"/>
              <a:gd name="connsiteY0" fmla="*/ 0 h 4952386"/>
              <a:gd name="connsiteX1" fmla="*/ 9904772 w 9904772"/>
              <a:gd name="connsiteY1" fmla="*/ 4952386 h 4952386"/>
              <a:gd name="connsiteX2" fmla="*/ 0 w 9904772"/>
              <a:gd name="connsiteY2" fmla="*/ 4952386 h 4952386"/>
              <a:gd name="connsiteX3" fmla="*/ 4952386 w 9904772"/>
              <a:gd name="connsiteY3" fmla="*/ 0 h 4952386"/>
            </a:gdLst>
            <a:ahLst/>
            <a:cxnLst>
              <a:cxn ang="0">
                <a:pos x="connsiteX0" y="connsiteY0"/>
              </a:cxn>
              <a:cxn ang="0">
                <a:pos x="connsiteX1" y="connsiteY1"/>
              </a:cxn>
              <a:cxn ang="0">
                <a:pos x="connsiteX2" y="connsiteY2"/>
              </a:cxn>
              <a:cxn ang="0">
                <a:pos x="connsiteX3" y="connsiteY3"/>
              </a:cxn>
            </a:cxnLst>
            <a:rect l="l" t="t" r="r" b="b"/>
            <a:pathLst>
              <a:path w="9904772" h="4952386">
                <a:moveTo>
                  <a:pt x="4952386" y="0"/>
                </a:moveTo>
                <a:cubicBezTo>
                  <a:pt x="7687513" y="0"/>
                  <a:pt x="9904772" y="2217259"/>
                  <a:pt x="9904772" y="4952386"/>
                </a:cubicBezTo>
                <a:lnTo>
                  <a:pt x="0" y="4952386"/>
                </a:lnTo>
                <a:cubicBezTo>
                  <a:pt x="0" y="2217259"/>
                  <a:pt x="2217259" y="0"/>
                  <a:pt x="49523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5" name="弧形 54"/>
          <p:cNvSpPr/>
          <p:nvPr userDrawn="1"/>
        </p:nvSpPr>
        <p:spPr>
          <a:xfrm>
            <a:off x="319284" y="1783761"/>
            <a:ext cx="11553432" cy="11553432"/>
          </a:xfrm>
          <a:prstGeom prst="arc">
            <a:avLst>
              <a:gd name="adj1" fmla="val 11190994"/>
              <a:gd name="adj2" fmla="val 21181319"/>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0" name="矩形 69"/>
          <p:cNvSpPr/>
          <p:nvPr userDrawn="1"/>
        </p:nvSpPr>
        <p:spPr>
          <a:xfrm>
            <a:off x="0" y="-1"/>
            <a:ext cx="10196511" cy="6857999"/>
          </a:xfrm>
          <a:prstGeom prst="rect">
            <a:avLst/>
          </a:prstGeom>
          <a:solidFill>
            <a:srgbClr val="588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userDrawn="1"/>
        </p:nvSpPr>
        <p:spPr>
          <a:xfrm>
            <a:off x="10196512" y="0"/>
            <a:ext cx="1995488" cy="6858000"/>
          </a:xfrm>
          <a:prstGeom prst="rect">
            <a:avLst/>
          </a:prstGeom>
          <a:solidFill>
            <a:srgbClr val="8A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p:cNvCxnSpPr/>
          <p:nvPr userDrawn="1"/>
        </p:nvCxnSpPr>
        <p:spPr>
          <a:xfrm>
            <a:off x="0" y="666749"/>
            <a:ext cx="12192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a:off x="0" y="6210301"/>
            <a:ext cx="12192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V="1">
            <a:off x="742950" y="1"/>
            <a:ext cx="0" cy="685799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userDrawn="1"/>
        </p:nvCxnSpPr>
        <p:spPr>
          <a:xfrm flipV="1">
            <a:off x="10687050" y="1"/>
            <a:ext cx="0" cy="685799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76" name="图片 7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297" t="16904" r="4727" b="11404"/>
          <a:stretch>
            <a:fillRect/>
          </a:stretch>
        </p:blipFill>
        <p:spPr>
          <a:xfrm>
            <a:off x="784625" y="709616"/>
            <a:ext cx="4386261" cy="5462585"/>
          </a:xfrm>
          <a:custGeom>
            <a:avLst/>
            <a:gdLst>
              <a:gd name="connsiteX0" fmla="*/ 0 w 4386261"/>
              <a:gd name="connsiteY0" fmla="*/ 0 h 5462585"/>
              <a:gd name="connsiteX1" fmla="*/ 4386261 w 4386261"/>
              <a:gd name="connsiteY1" fmla="*/ 0 h 5462585"/>
              <a:gd name="connsiteX2" fmla="*/ 4386261 w 4386261"/>
              <a:gd name="connsiteY2" fmla="*/ 5462585 h 5462585"/>
              <a:gd name="connsiteX3" fmla="*/ 0 w 4386261"/>
              <a:gd name="connsiteY3" fmla="*/ 5462585 h 5462585"/>
              <a:gd name="connsiteX4" fmla="*/ 0 w 4386261"/>
              <a:gd name="connsiteY4" fmla="*/ 0 h 5462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6261" h="5462585">
                <a:moveTo>
                  <a:pt x="0" y="0"/>
                </a:moveTo>
                <a:lnTo>
                  <a:pt x="4386261" y="0"/>
                </a:lnTo>
                <a:lnTo>
                  <a:pt x="4386261" y="5462585"/>
                </a:lnTo>
                <a:lnTo>
                  <a:pt x="0" y="5462585"/>
                </a:lnTo>
                <a:lnTo>
                  <a:pt x="0" y="0"/>
                </a:lnTo>
                <a:close/>
              </a:path>
            </a:pathLst>
          </a:custGeom>
        </p:spPr>
      </p:pic>
      <p:grpSp>
        <p:nvGrpSpPr>
          <p:cNvPr id="78" name="组合 77"/>
          <p:cNvGrpSpPr/>
          <p:nvPr userDrawn="1"/>
        </p:nvGrpSpPr>
        <p:grpSpPr>
          <a:xfrm>
            <a:off x="8691563" y="4998935"/>
            <a:ext cx="1220849" cy="1023477"/>
            <a:chOff x="425920" y="5243699"/>
            <a:chExt cx="1216183" cy="1019566"/>
          </a:xfrm>
          <a:gradFill flip="none" rotWithShape="1">
            <a:gsLst>
              <a:gs pos="0">
                <a:schemeClr val="bg1"/>
              </a:gs>
              <a:gs pos="100000">
                <a:schemeClr val="bg1">
                  <a:alpha val="0"/>
                </a:schemeClr>
              </a:gs>
            </a:gsLst>
            <a:lin ang="10800000" scaled="1"/>
            <a:tileRect/>
          </a:gradFill>
        </p:grpSpPr>
        <p:sp>
          <p:nvSpPr>
            <p:cNvPr id="79" name="流程图: 接点 78"/>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流程图: 接点 79"/>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流程图: 接点 80"/>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流程图: 接点 81"/>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流程图: 接点 82"/>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流程图: 接点 83"/>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流程图: 接点 84"/>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流程图: 接点 85"/>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流程图: 接点 86"/>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流程图: 接点 87"/>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流程图: 接点 88"/>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流程图: 接点 89"/>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流程图: 接点 90"/>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流程图: 接点 91"/>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流程图: 接点 92"/>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流程图: 接点 93"/>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流程图: 接点 94"/>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流程图: 接点 95"/>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流程图: 接点 96"/>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流程图: 接点 97"/>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流程图: 接点 98"/>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流程图: 接点 99"/>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流程图: 接点 100"/>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流程图: 接点 101"/>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流程图: 接点 102"/>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流程图: 接点 103"/>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流程图: 接点 104"/>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流程图: 接点 105"/>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流程图: 接点 106"/>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流程图: 接点 107"/>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圆角矩形 43"/>
          <p:cNvSpPr/>
          <p:nvPr userDrawn="1"/>
        </p:nvSpPr>
        <p:spPr>
          <a:xfrm>
            <a:off x="257175" y="276226"/>
            <a:ext cx="11677650" cy="6305549"/>
          </a:xfrm>
          <a:prstGeom prst="roundRect">
            <a:avLst>
              <a:gd name="adj" fmla="val 3061"/>
            </a:avLst>
          </a:prstGeom>
          <a:solidFill>
            <a:schemeClr val="bg1"/>
          </a:solidFill>
          <a:ln>
            <a:noFill/>
          </a:ln>
          <a:effectLst>
            <a:outerShdw blurRad="139700" sx="101000" sy="101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ckwell" panose="02060603020205020403"/>
              <a:ea typeface="微软雅黑 Light" panose="020B0502040204020203"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6" cstate="print">
            <a:extLst>
              <a:ext uri="{28A0092B-C50C-407E-A947-70E740481C1C}">
                <a14:useLocalDpi xmlns:a14="http://schemas.microsoft.com/office/drawing/2010/main" val="0"/>
              </a:ext>
            </a:extLst>
          </a:blip>
          <a:srcRect t="4997" b="4997"/>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4.jpe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4.jpe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4.jpe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jpeg"/></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screen"/>
          <a:srcRect/>
          <a:stretch>
            <a:fillRect/>
          </a:stretch>
        </p:blipFill>
        <p:spPr>
          <a:xfrm>
            <a:off x="8001437" y="920553"/>
            <a:ext cx="3399720" cy="5077197"/>
          </a:xfrm>
          <a:custGeom>
            <a:avLst/>
            <a:gdLst>
              <a:gd name="connsiteX0" fmla="*/ 0 w 3399720"/>
              <a:gd name="connsiteY0" fmla="*/ 0 h 5077197"/>
              <a:gd name="connsiteX1" fmla="*/ 3399720 w 3399720"/>
              <a:gd name="connsiteY1" fmla="*/ 0 h 5077197"/>
              <a:gd name="connsiteX2" fmla="*/ 3399720 w 3399720"/>
              <a:gd name="connsiteY2" fmla="*/ 5077197 h 5077197"/>
              <a:gd name="connsiteX3" fmla="*/ 0 w 3399720"/>
              <a:gd name="connsiteY3" fmla="*/ 5077197 h 5077197"/>
              <a:gd name="connsiteX4" fmla="*/ 0 w 3399720"/>
              <a:gd name="connsiteY4" fmla="*/ 0 h 5077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9720" h="5077197">
                <a:moveTo>
                  <a:pt x="0" y="0"/>
                </a:moveTo>
                <a:lnTo>
                  <a:pt x="3399720" y="0"/>
                </a:lnTo>
                <a:lnTo>
                  <a:pt x="3399720" y="5077197"/>
                </a:lnTo>
                <a:lnTo>
                  <a:pt x="0" y="5077197"/>
                </a:lnTo>
                <a:lnTo>
                  <a:pt x="0" y="0"/>
                </a:lnTo>
                <a:close/>
              </a:path>
            </a:pathLst>
          </a:custGeom>
        </p:spPr>
      </p:pic>
      <p:sp>
        <p:nvSpPr>
          <p:cNvPr id="28" name="文本框 27"/>
          <p:cNvSpPr txBox="1"/>
          <p:nvPr/>
        </p:nvSpPr>
        <p:spPr>
          <a:xfrm>
            <a:off x="863104" y="5700838"/>
            <a:ext cx="10538053" cy="276999"/>
          </a:xfrm>
          <a:prstGeom prst="rect">
            <a:avLst/>
          </a:prstGeom>
          <a:noFill/>
        </p:spPr>
        <p:txBody>
          <a:bodyPr wrap="square">
            <a:spAutoFit/>
          </a:bodyPr>
          <a:lstStyle/>
          <a:p>
            <a:pPr algn="dist"/>
            <a:r>
              <a:rPr lang="en-US" altLang="zh-CN" sz="1200">
                <a:solidFill>
                  <a:schemeClr val="bg1">
                    <a:lumMod val="65000"/>
                  </a:schemeClr>
                </a:solidFill>
                <a:latin typeface="思源黑体 CN Regular" panose="020B0500000000000000" pitchFamily="34" charset="-122"/>
                <a:ea typeface="思源黑体 CN Regular" panose="020B0500000000000000" pitchFamily="34" charset="-122"/>
              </a:rPr>
              <a:t>PLANNING TEMPLATE OF NATURAL WIND CONS</a:t>
            </a:r>
            <a:r>
              <a:rPr lang="en-US" altLang="zh-CN" sz="1200">
                <a:solidFill>
                  <a:schemeClr val="bg1"/>
                </a:solidFill>
                <a:latin typeface="思源黑体 CN Regular" panose="020B0500000000000000" pitchFamily="34" charset="-122"/>
                <a:ea typeface="思源黑体 CN Regular" panose="020B0500000000000000" pitchFamily="34" charset="-122"/>
              </a:rPr>
              <a:t>ERVATION ACTIVITIES</a:t>
            </a:r>
          </a:p>
        </p:txBody>
      </p:sp>
      <p:grpSp>
        <p:nvGrpSpPr>
          <p:cNvPr id="29" name="组合 28"/>
          <p:cNvGrpSpPr/>
          <p:nvPr/>
        </p:nvGrpSpPr>
        <p:grpSpPr>
          <a:xfrm>
            <a:off x="9942130" y="1196518"/>
            <a:ext cx="1220849" cy="1023477"/>
            <a:chOff x="425920" y="5243699"/>
            <a:chExt cx="1216183" cy="1019566"/>
          </a:xfrm>
          <a:gradFill flip="none" rotWithShape="1">
            <a:gsLst>
              <a:gs pos="0">
                <a:schemeClr val="bg1"/>
              </a:gs>
              <a:gs pos="100000">
                <a:schemeClr val="bg1">
                  <a:alpha val="0"/>
                </a:schemeClr>
              </a:gs>
            </a:gsLst>
            <a:lin ang="10800000" scaled="1"/>
            <a:tileRect/>
          </a:gradFill>
        </p:grpSpPr>
        <p:sp>
          <p:nvSpPr>
            <p:cNvPr id="30" name="流程图: 接点 29"/>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接点 30"/>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接点 31"/>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接点 32"/>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接点 33"/>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接点 34"/>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接点 41"/>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接点 42"/>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接点 43"/>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接点 57"/>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图形 78"/>
          <p:cNvGrpSpPr/>
          <p:nvPr/>
        </p:nvGrpSpPr>
        <p:grpSpPr>
          <a:xfrm>
            <a:off x="928276" y="1119310"/>
            <a:ext cx="463778" cy="420037"/>
            <a:chOff x="1017916" y="1087681"/>
            <a:chExt cx="564296" cy="511076"/>
          </a:xfrm>
        </p:grpSpPr>
        <p:sp>
          <p:nvSpPr>
            <p:cNvPr id="61" name="图形 78"/>
            <p:cNvSpPr/>
            <p:nvPr/>
          </p:nvSpPr>
          <p:spPr>
            <a:xfrm>
              <a:off x="1139216" y="1087681"/>
              <a:ext cx="389776" cy="389777"/>
            </a:xfrm>
            <a:custGeom>
              <a:avLst/>
              <a:gdLst>
                <a:gd name="connsiteX0" fmla="*/ 0 w 465967"/>
                <a:gd name="connsiteY0" fmla="*/ 0 h 465968"/>
                <a:gd name="connsiteX1" fmla="*/ 465968 w 465967"/>
                <a:gd name="connsiteY1" fmla="*/ 0 h 465968"/>
                <a:gd name="connsiteX2" fmla="*/ 465968 w 465967"/>
                <a:gd name="connsiteY2" fmla="*/ 465968 h 465968"/>
                <a:gd name="connsiteX3" fmla="*/ 0 w 465967"/>
                <a:gd name="connsiteY3" fmla="*/ 465968 h 465968"/>
              </a:gdLst>
              <a:ahLst/>
              <a:cxnLst>
                <a:cxn ang="0">
                  <a:pos x="connsiteX0" y="connsiteY0"/>
                </a:cxn>
                <a:cxn ang="0">
                  <a:pos x="connsiteX1" y="connsiteY1"/>
                </a:cxn>
                <a:cxn ang="0">
                  <a:pos x="connsiteX2" y="connsiteY2"/>
                </a:cxn>
                <a:cxn ang="0">
                  <a:pos x="connsiteX3" y="connsiteY3"/>
                </a:cxn>
              </a:cxnLst>
              <a:rect l="l" t="t" r="r" b="b"/>
              <a:pathLst>
                <a:path w="465967" h="465968">
                  <a:moveTo>
                    <a:pt x="0" y="0"/>
                  </a:moveTo>
                  <a:lnTo>
                    <a:pt x="465968" y="0"/>
                  </a:lnTo>
                  <a:lnTo>
                    <a:pt x="465968" y="465968"/>
                  </a:lnTo>
                  <a:lnTo>
                    <a:pt x="0" y="465968"/>
                  </a:lnTo>
                  <a:close/>
                </a:path>
              </a:pathLst>
            </a:custGeom>
            <a:solidFill>
              <a:srgbClr val="588A73">
                <a:alpha val="50000"/>
              </a:srgbClr>
            </a:solidFill>
            <a:ln w="2178" cap="flat">
              <a:noFill/>
              <a:prstDash val="solid"/>
              <a:miter/>
            </a:ln>
          </p:spPr>
          <p:txBody>
            <a:bodyPr rtlCol="0" anchor="ctr"/>
            <a:lstStyle/>
            <a:p>
              <a:endParaRPr lang="zh-CN" altLang="en-US"/>
            </a:p>
          </p:txBody>
        </p:sp>
        <p:sp>
          <p:nvSpPr>
            <p:cNvPr id="62" name="图形 78"/>
            <p:cNvSpPr/>
            <p:nvPr/>
          </p:nvSpPr>
          <p:spPr>
            <a:xfrm>
              <a:off x="1017916" y="1356157"/>
              <a:ext cx="242600" cy="242600"/>
            </a:xfrm>
            <a:custGeom>
              <a:avLst/>
              <a:gdLst>
                <a:gd name="connsiteX0" fmla="*/ 0 w 242600"/>
                <a:gd name="connsiteY0" fmla="*/ 0 h 242600"/>
                <a:gd name="connsiteX1" fmla="*/ 242601 w 242600"/>
                <a:gd name="connsiteY1" fmla="*/ 0 h 242600"/>
                <a:gd name="connsiteX2" fmla="*/ 242601 w 242600"/>
                <a:gd name="connsiteY2" fmla="*/ 242601 h 242600"/>
                <a:gd name="connsiteX3" fmla="*/ 0 w 242600"/>
                <a:gd name="connsiteY3" fmla="*/ 242601 h 242600"/>
              </a:gdLst>
              <a:ahLst/>
              <a:cxnLst>
                <a:cxn ang="0">
                  <a:pos x="connsiteX0" y="connsiteY0"/>
                </a:cxn>
                <a:cxn ang="0">
                  <a:pos x="connsiteX1" y="connsiteY1"/>
                </a:cxn>
                <a:cxn ang="0">
                  <a:pos x="connsiteX2" y="connsiteY2"/>
                </a:cxn>
                <a:cxn ang="0">
                  <a:pos x="connsiteX3" y="connsiteY3"/>
                </a:cxn>
              </a:cxnLst>
              <a:rect l="l" t="t" r="r" b="b"/>
              <a:pathLst>
                <a:path w="242600" h="242600">
                  <a:moveTo>
                    <a:pt x="0" y="0"/>
                  </a:moveTo>
                  <a:lnTo>
                    <a:pt x="242601" y="0"/>
                  </a:lnTo>
                  <a:lnTo>
                    <a:pt x="242601" y="242601"/>
                  </a:lnTo>
                  <a:lnTo>
                    <a:pt x="0" y="242601"/>
                  </a:lnTo>
                  <a:close/>
                </a:path>
              </a:pathLst>
            </a:custGeom>
            <a:solidFill>
              <a:srgbClr val="8AB5A2">
                <a:alpha val="30000"/>
              </a:srgbClr>
            </a:solidFill>
            <a:ln w="2178" cap="flat">
              <a:noFill/>
              <a:prstDash val="solid"/>
              <a:miter/>
            </a:ln>
          </p:spPr>
          <p:txBody>
            <a:bodyPr rtlCol="0" anchor="ctr"/>
            <a:lstStyle/>
            <a:p>
              <a:endParaRPr lang="zh-CN" altLang="en-US"/>
            </a:p>
          </p:txBody>
        </p:sp>
        <p:sp>
          <p:nvSpPr>
            <p:cNvPr id="63" name="图形 78"/>
            <p:cNvSpPr/>
            <p:nvPr/>
          </p:nvSpPr>
          <p:spPr>
            <a:xfrm>
              <a:off x="1475774" y="1418264"/>
              <a:ext cx="106438" cy="106438"/>
            </a:xfrm>
            <a:custGeom>
              <a:avLst/>
              <a:gdLst>
                <a:gd name="connsiteX0" fmla="*/ 0 w 106438"/>
                <a:gd name="connsiteY0" fmla="*/ 0 h 106438"/>
                <a:gd name="connsiteX1" fmla="*/ 106438 w 106438"/>
                <a:gd name="connsiteY1" fmla="*/ 0 h 106438"/>
                <a:gd name="connsiteX2" fmla="*/ 106438 w 106438"/>
                <a:gd name="connsiteY2" fmla="*/ 106438 h 106438"/>
                <a:gd name="connsiteX3" fmla="*/ 0 w 106438"/>
                <a:gd name="connsiteY3" fmla="*/ 106438 h 106438"/>
              </a:gdLst>
              <a:ahLst/>
              <a:cxnLst>
                <a:cxn ang="0">
                  <a:pos x="connsiteX0" y="connsiteY0"/>
                </a:cxn>
                <a:cxn ang="0">
                  <a:pos x="connsiteX1" y="connsiteY1"/>
                </a:cxn>
                <a:cxn ang="0">
                  <a:pos x="connsiteX2" y="connsiteY2"/>
                </a:cxn>
                <a:cxn ang="0">
                  <a:pos x="connsiteX3" y="connsiteY3"/>
                </a:cxn>
              </a:cxnLst>
              <a:rect l="l" t="t" r="r" b="b"/>
              <a:pathLst>
                <a:path w="106438" h="106438">
                  <a:moveTo>
                    <a:pt x="0" y="0"/>
                  </a:moveTo>
                  <a:lnTo>
                    <a:pt x="106438" y="0"/>
                  </a:lnTo>
                  <a:lnTo>
                    <a:pt x="106438" y="106438"/>
                  </a:lnTo>
                  <a:lnTo>
                    <a:pt x="0" y="106438"/>
                  </a:lnTo>
                  <a:close/>
                </a:path>
              </a:pathLst>
            </a:custGeom>
            <a:solidFill>
              <a:srgbClr val="588A73">
                <a:alpha val="20000"/>
              </a:srgbClr>
            </a:solidFill>
            <a:ln w="2178" cap="flat">
              <a:noFill/>
              <a:prstDash val="solid"/>
              <a:miter/>
            </a:ln>
          </p:spPr>
          <p:txBody>
            <a:bodyPr rtlCol="0" anchor="ctr"/>
            <a:lstStyle/>
            <a:p>
              <a:endParaRPr lang="zh-CN" altLang="en-US"/>
            </a:p>
          </p:txBody>
        </p:sp>
      </p:grpSp>
      <p:sp>
        <p:nvSpPr>
          <p:cNvPr id="2" name="文本框 1"/>
          <p:cNvSpPr txBox="1"/>
          <p:nvPr/>
        </p:nvSpPr>
        <p:spPr>
          <a:xfrm>
            <a:off x="1254760" y="2527300"/>
            <a:ext cx="6096000" cy="1198880"/>
          </a:xfrm>
          <a:prstGeom prst="rect">
            <a:avLst/>
          </a:prstGeom>
          <a:noFill/>
        </p:spPr>
        <p:txBody>
          <a:bodyPr wrap="square" rtlCol="0" anchor="t">
            <a:spAutoFit/>
          </a:bodyPr>
          <a:lstStyle/>
          <a:p>
            <a:r>
              <a:rPr lang="zh-CN" altLang="en-US" sz="7200" b="1">
                <a:gradFill>
                  <a:gsLst>
                    <a:gs pos="0">
                      <a:srgbClr val="14CD68"/>
                    </a:gs>
                    <a:gs pos="100000">
                      <a:srgbClr val="035C7D"/>
                    </a:gs>
                  </a:gsLst>
                  <a:lin scaled="0"/>
                </a:gradFill>
                <a:latin typeface="方正舒体" panose="02010601030101010101" charset="-122"/>
                <a:ea typeface="方正舒体" panose="02010601030101010101" charset="-122"/>
              </a:rPr>
              <a:t>摩擦风速模拟</a:t>
            </a:r>
          </a:p>
        </p:txBody>
      </p:sp>
      <p:sp>
        <p:nvSpPr>
          <p:cNvPr id="3" name="文本框 2"/>
          <p:cNvSpPr txBox="1"/>
          <p:nvPr/>
        </p:nvSpPr>
        <p:spPr>
          <a:xfrm>
            <a:off x="4958080" y="4298315"/>
            <a:ext cx="3043555" cy="1569660"/>
          </a:xfrm>
          <a:prstGeom prst="rect">
            <a:avLst/>
          </a:prstGeom>
          <a:noFill/>
        </p:spPr>
        <p:txBody>
          <a:bodyPr wrap="square" rtlCol="0" anchor="t">
            <a:spAutoFit/>
          </a:bodyPr>
          <a:lstStyle/>
          <a:p>
            <a:r>
              <a:rPr lang="en-US" sz="2400" dirty="0">
                <a:solidFill>
                  <a:srgbClr val="588A73"/>
                </a:solidFill>
                <a:latin typeface="字魂164号-方悦黑" panose="00000500000000000000" pitchFamily="2" charset="-122"/>
                <a:ea typeface="字魂164号-方悦黑" panose="00000500000000000000" pitchFamily="2" charset="-122"/>
                <a:sym typeface="+mn-ea"/>
              </a:rPr>
              <a:t>--</a:t>
            </a:r>
            <a:r>
              <a:rPr lang="zh-CN" altLang="en-US" sz="2400" dirty="0">
                <a:solidFill>
                  <a:srgbClr val="588A73"/>
                </a:solidFill>
                <a:latin typeface="字魂164号-方悦黑" panose="00000500000000000000" pitchFamily="2" charset="-122"/>
                <a:ea typeface="字魂164号-方悦黑" panose="00000500000000000000" pitchFamily="2" charset="-122"/>
                <a:sym typeface="+mn-ea"/>
              </a:rPr>
              <a:t>汇报小组：</a:t>
            </a:r>
            <a:endParaRPr lang="en-US" altLang="zh-CN" sz="2400" dirty="0">
              <a:solidFill>
                <a:srgbClr val="588A73"/>
              </a:solidFill>
              <a:latin typeface="字魂164号-方悦黑" panose="00000500000000000000" pitchFamily="2" charset="-122"/>
              <a:ea typeface="字魂164号-方悦黑" panose="00000500000000000000" pitchFamily="2" charset="-122"/>
              <a:sym typeface="+mn-ea"/>
            </a:endParaRPr>
          </a:p>
          <a:p>
            <a:r>
              <a:rPr lang="en-US" altLang="zh-CN" sz="2400" dirty="0">
                <a:solidFill>
                  <a:srgbClr val="588A73"/>
                </a:solidFill>
                <a:latin typeface="字魂164号-方悦黑" panose="00000500000000000000" pitchFamily="2" charset="-122"/>
                <a:ea typeface="字魂164号-方悦黑" panose="00000500000000000000" pitchFamily="2" charset="-122"/>
                <a:sym typeface="+mn-ea"/>
              </a:rPr>
              <a:t>	05</a:t>
            </a:r>
            <a:r>
              <a:rPr lang="zh-CN" altLang="en-US" sz="2400" dirty="0">
                <a:solidFill>
                  <a:srgbClr val="588A73"/>
                </a:solidFill>
                <a:latin typeface="字魂164号-方悦黑" panose="00000500000000000000" pitchFamily="2" charset="-122"/>
                <a:ea typeface="字魂164号-方悦黑" panose="00000500000000000000" pitchFamily="2" charset="-122"/>
                <a:sym typeface="+mn-ea"/>
              </a:rPr>
              <a:t>组二进制</a:t>
            </a:r>
          </a:p>
          <a:p>
            <a:r>
              <a:rPr lang="en-US" altLang="zh-CN" sz="2400" dirty="0">
                <a:solidFill>
                  <a:srgbClr val="588A73"/>
                </a:solidFill>
                <a:latin typeface="字魂164号-方悦黑" panose="00000500000000000000" pitchFamily="2" charset="-122"/>
                <a:ea typeface="字魂164号-方悦黑" panose="00000500000000000000" pitchFamily="2" charset="-122"/>
                <a:sym typeface="+mn-ea"/>
              </a:rPr>
              <a:t>--</a:t>
            </a:r>
            <a:r>
              <a:rPr lang="zh-CN" altLang="en-US" sz="2400" dirty="0">
                <a:solidFill>
                  <a:srgbClr val="588A73"/>
                </a:solidFill>
                <a:latin typeface="字魂164号-方悦黑" panose="00000500000000000000" pitchFamily="2" charset="-122"/>
                <a:ea typeface="字魂164号-方悦黑" panose="00000500000000000000" pitchFamily="2" charset="-122"/>
                <a:sym typeface="+mn-ea"/>
              </a:rPr>
              <a:t>汇报人：王浩</a:t>
            </a:r>
            <a:endParaRPr lang="en-US" altLang="zh-CN" sz="2400" dirty="0">
              <a:solidFill>
                <a:srgbClr val="588A73"/>
              </a:solidFill>
              <a:latin typeface="字魂164号-方悦黑" panose="00000500000000000000" pitchFamily="2" charset="-122"/>
              <a:ea typeface="字魂164号-方悦黑" panose="00000500000000000000" pitchFamily="2" charset="-122"/>
              <a:sym typeface="+mn-ea"/>
            </a:endParaRPr>
          </a:p>
          <a:p>
            <a:endParaRPr lang="en-US" altLang="zh-CN" sz="2400" dirty="0">
              <a:solidFill>
                <a:srgbClr val="588A73"/>
              </a:solidFill>
              <a:latin typeface="字魂164号-方悦黑" panose="00000500000000000000" pitchFamily="2" charset="-122"/>
              <a:ea typeface="字魂164号-方悦黑" panose="00000500000000000000"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10205866" y="792029"/>
            <a:ext cx="1220849" cy="1023477"/>
            <a:chOff x="425920" y="5243699"/>
            <a:chExt cx="1216183" cy="1019566"/>
          </a:xfrm>
          <a:gradFill flip="none" rotWithShape="1">
            <a:gsLst>
              <a:gs pos="0">
                <a:srgbClr val="8AB5A2"/>
              </a:gs>
              <a:gs pos="100000">
                <a:srgbClr val="8AB5A2">
                  <a:alpha val="0"/>
                </a:srgbClr>
              </a:gs>
            </a:gsLst>
            <a:lin ang="10800000" scaled="1"/>
            <a:tileRect/>
          </a:gradFill>
        </p:grpSpPr>
        <p:sp>
          <p:nvSpPr>
            <p:cNvPr id="44" name="流程图: 接点 43"/>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接点 57"/>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接点 59"/>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接点 60"/>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接点 64"/>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接点 65"/>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流程图: 接点 66"/>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接点 67"/>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接点 68"/>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流程图: 接点 69"/>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接点 70"/>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流程图: 接点 71"/>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流程图: 接点 72"/>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475382" y="324781"/>
            <a:ext cx="4143690" cy="1200329"/>
            <a:chOff x="689668" y="213554"/>
            <a:chExt cx="4143690" cy="1200329"/>
          </a:xfrm>
        </p:grpSpPr>
        <p:sp>
          <p:nvSpPr>
            <p:cNvPr id="75" name="文本框 74"/>
            <p:cNvSpPr txBox="1"/>
            <p:nvPr/>
          </p:nvSpPr>
          <p:spPr>
            <a:xfrm>
              <a:off x="689668" y="213554"/>
              <a:ext cx="1293944" cy="1200329"/>
            </a:xfrm>
            <a:prstGeom prst="rect">
              <a:avLst/>
            </a:prstGeom>
            <a:noFill/>
          </p:spPr>
          <p:txBody>
            <a:bodyPr wrap="none" rtlCol="0">
              <a:spAutoFit/>
            </a:bodyPr>
            <a:lstStyle/>
            <a:p>
              <a:r>
                <a:rPr lang="en-US" altLang="zh-CN" sz="7200">
                  <a:solidFill>
                    <a:srgbClr val="588A73">
                      <a:alpha val="16000"/>
                    </a:srgbClr>
                  </a:solidFill>
                  <a:latin typeface="字魂164号-方悦黑" panose="00000500000000000000" pitchFamily="2" charset="-122"/>
                  <a:ea typeface="字魂164号-方悦黑" panose="00000500000000000000" pitchFamily="2" charset="-122"/>
                </a:rPr>
                <a:t>03</a:t>
              </a:r>
              <a:endParaRPr lang="zh-CN" altLang="en-US" sz="720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76" name="文本框 75"/>
            <p:cNvSpPr txBox="1"/>
            <p:nvPr/>
          </p:nvSpPr>
          <p:spPr>
            <a:xfrm>
              <a:off x="1878703" y="580303"/>
              <a:ext cx="2954655" cy="646331"/>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模型评分函数</a:t>
              </a:r>
            </a:p>
          </p:txBody>
        </p:sp>
      </p:grpSp>
      <p:sp>
        <p:nvSpPr>
          <p:cNvPr id="77" name="矩形 76"/>
          <p:cNvSpPr/>
          <p:nvPr/>
        </p:nvSpPr>
        <p:spPr>
          <a:xfrm>
            <a:off x="7305540" y="1592841"/>
            <a:ext cx="4429125" cy="4523105"/>
          </a:xfrm>
          <a:prstGeom prst="rect">
            <a:avLst/>
          </a:prstGeom>
        </p:spPr>
        <p:txBody>
          <a:bodyPr wrap="square">
            <a:spAutoFit/>
          </a:bodyPr>
          <a:lstStyle/>
          <a:p>
            <a:pPr>
              <a:lnSpc>
                <a:spcPct val="200000"/>
              </a:lnSpc>
              <a:defRPr/>
            </a:pPr>
            <a:r>
              <a:rPr lang="en-US" altLang="zh-CN" sz="2400" dirty="0">
                <a:sym typeface="+mn-ea"/>
              </a:rPr>
              <a:t>(1)</a:t>
            </a:r>
            <a:r>
              <a:rPr lang="zh-CN" altLang="en-US" sz="2400" dirty="0">
                <a:sym typeface="+mn-ea"/>
              </a:rPr>
              <a:t>我们编写了评分函数，对模型的性能多方面进行了分析，</a:t>
            </a:r>
          </a:p>
          <a:p>
            <a:pPr>
              <a:lnSpc>
                <a:spcPct val="200000"/>
              </a:lnSpc>
              <a:defRPr/>
            </a:pPr>
            <a:r>
              <a:rPr lang="en-US" altLang="zh-CN" sz="2400" dirty="0">
                <a:sym typeface="+mn-ea"/>
              </a:rPr>
              <a:t>(2)</a:t>
            </a:r>
            <a:r>
              <a:rPr lang="zh-CN" altLang="en-US" sz="2400" dirty="0">
                <a:sym typeface="+mn-ea"/>
              </a:rPr>
              <a:t>且由此为依据，进行了多次参数的调整，以得到较好的模型性能。</a:t>
            </a:r>
          </a:p>
          <a:p>
            <a:pPr>
              <a:lnSpc>
                <a:spcPct val="200000"/>
              </a:lnSpc>
              <a:defRPr/>
            </a:pPr>
            <a:endParaRPr lang="zh-CN" altLang="en-US" sz="2400" dirty="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pic>
        <p:nvPicPr>
          <p:cNvPr id="20" name="图片 17"/>
          <p:cNvPicPr>
            <a:picLocks noChangeAspect="1"/>
          </p:cNvPicPr>
          <p:nvPr/>
        </p:nvPicPr>
        <p:blipFill>
          <a:blip r:embed="rId3"/>
          <a:srcRect r="11732"/>
          <a:stretch>
            <a:fillRect/>
          </a:stretch>
        </p:blipFill>
        <p:spPr>
          <a:xfrm>
            <a:off x="457335" y="1592841"/>
            <a:ext cx="6407150" cy="41376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2473416" y="1757016"/>
            <a:ext cx="6137728" cy="4091819"/>
            <a:chOff x="2980781" y="1757016"/>
            <a:chExt cx="6137728" cy="4091819"/>
          </a:xfrm>
        </p:grpSpPr>
        <p:graphicFrame>
          <p:nvGraphicFramePr>
            <p:cNvPr id="7" name="图表 6"/>
            <p:cNvGraphicFramePr/>
            <p:nvPr/>
          </p:nvGraphicFramePr>
          <p:xfrm>
            <a:off x="2980781" y="1757016"/>
            <a:ext cx="6137728" cy="4091819"/>
          </p:xfrm>
          <a:graphic>
            <a:graphicData uri="http://schemas.openxmlformats.org/drawingml/2006/chart">
              <c:chart xmlns:c="http://schemas.openxmlformats.org/drawingml/2006/chart" xmlns:r="http://schemas.openxmlformats.org/officeDocument/2006/relationships" r:id="rId3"/>
            </a:graphicData>
          </a:graphic>
        </p:graphicFrame>
        <p:sp>
          <p:nvSpPr>
            <p:cNvPr id="22" name="文本框 21"/>
            <p:cNvSpPr txBox="1"/>
            <p:nvPr/>
          </p:nvSpPr>
          <p:spPr>
            <a:xfrm>
              <a:off x="4830088" y="2504651"/>
              <a:ext cx="868680" cy="645160"/>
            </a:xfrm>
            <a:prstGeom prst="rect">
              <a:avLst/>
            </a:prstGeom>
            <a:noFill/>
          </p:spPr>
          <p:txBody>
            <a:bodyPr wrap="none" rtlCol="0">
              <a:spAutoFit/>
            </a:bodyPr>
            <a:lstStyle/>
            <a:p>
              <a:r>
                <a:rPr lang="en-US" altLang="zh-CN" sz="3600">
                  <a:solidFill>
                    <a:schemeClr val="bg1"/>
                  </a:solidFill>
                  <a:latin typeface="字魂164号-方悦黑" panose="00000500000000000000" pitchFamily="2" charset="-122"/>
                  <a:ea typeface="字魂164号-方悦黑" panose="00000500000000000000" pitchFamily="2" charset="-122"/>
                </a:rPr>
                <a:t>20%</a:t>
              </a:r>
              <a:endParaRPr lang="zh-CN" altLang="en-US" sz="3600">
                <a:solidFill>
                  <a:schemeClr val="bg1"/>
                </a:solidFill>
                <a:latin typeface="字魂164号-方悦黑" panose="00000500000000000000" pitchFamily="2" charset="-122"/>
                <a:ea typeface="字魂164号-方悦黑" panose="00000500000000000000" pitchFamily="2" charset="-122"/>
              </a:endParaRPr>
            </a:p>
          </p:txBody>
        </p:sp>
        <p:sp>
          <p:nvSpPr>
            <p:cNvPr id="23" name="文本框 22"/>
            <p:cNvSpPr txBox="1"/>
            <p:nvPr/>
          </p:nvSpPr>
          <p:spPr>
            <a:xfrm>
              <a:off x="6437878" y="3890665"/>
              <a:ext cx="1212191" cy="646331"/>
            </a:xfrm>
            <a:prstGeom prst="rect">
              <a:avLst/>
            </a:prstGeom>
            <a:noFill/>
          </p:spPr>
          <p:txBody>
            <a:bodyPr wrap="none" rtlCol="0">
              <a:spAutoFit/>
            </a:bodyPr>
            <a:lstStyle/>
            <a:p>
              <a:r>
                <a:rPr lang="en-US" altLang="zh-CN" sz="3600">
                  <a:solidFill>
                    <a:schemeClr val="bg1"/>
                  </a:solidFill>
                  <a:latin typeface="字魂164号-方悦黑" panose="00000500000000000000" pitchFamily="2" charset="-122"/>
                  <a:ea typeface="字魂164号-方悦黑" panose="00000500000000000000" pitchFamily="2" charset="-122"/>
                </a:rPr>
                <a:t>60%</a:t>
              </a:r>
              <a:endParaRPr lang="zh-CN" altLang="en-US" sz="3600">
                <a:solidFill>
                  <a:schemeClr val="bg1"/>
                </a:solidFill>
                <a:latin typeface="字魂164号-方悦黑" panose="00000500000000000000" pitchFamily="2" charset="-122"/>
                <a:ea typeface="字魂164号-方悦黑" panose="00000500000000000000" pitchFamily="2" charset="-122"/>
              </a:endParaRPr>
            </a:p>
          </p:txBody>
        </p:sp>
        <p:pic>
          <p:nvPicPr>
            <p:cNvPr id="58" name="图片 57"/>
            <p:cNvPicPr>
              <a:picLocks noChangeAspect="1"/>
            </p:cNvPicPr>
            <p:nvPr/>
          </p:nvPicPr>
          <p:blipFill>
            <a:blip r:embed="rId4" cstate="screen"/>
            <a:stretch>
              <a:fillRect/>
            </a:stretch>
          </p:blipFill>
          <p:spPr>
            <a:xfrm>
              <a:off x="6298603" y="2567786"/>
              <a:ext cx="1372961" cy="1372961"/>
            </a:xfrm>
            <a:prstGeom prst="rect">
              <a:avLst/>
            </a:prstGeom>
          </p:spPr>
        </p:pic>
      </p:grpSp>
      <p:grpSp>
        <p:nvGrpSpPr>
          <p:cNvPr id="2" name="组合 1"/>
          <p:cNvGrpSpPr/>
          <p:nvPr/>
        </p:nvGrpSpPr>
        <p:grpSpPr>
          <a:xfrm>
            <a:off x="475382" y="324781"/>
            <a:ext cx="3567553" cy="1198880"/>
            <a:chOff x="689668" y="213554"/>
            <a:chExt cx="3567553" cy="1198880"/>
          </a:xfrm>
        </p:grpSpPr>
        <p:sp>
          <p:nvSpPr>
            <p:cNvPr id="3" name="文本框 2"/>
            <p:cNvSpPr txBox="1"/>
            <p:nvPr/>
          </p:nvSpPr>
          <p:spPr>
            <a:xfrm>
              <a:off x="689668" y="213554"/>
              <a:ext cx="1097280" cy="1198880"/>
            </a:xfrm>
            <a:prstGeom prst="rect">
              <a:avLst/>
            </a:prstGeom>
            <a:noFill/>
          </p:spPr>
          <p:txBody>
            <a:bodyPr wrap="none" rtlCol="0">
              <a:spAutoFit/>
            </a:bodyPr>
            <a:lstStyle/>
            <a:p>
              <a:r>
                <a:rPr lang="en-US" altLang="zh-CN" sz="7200">
                  <a:solidFill>
                    <a:srgbClr val="588A73">
                      <a:alpha val="16000"/>
                    </a:srgbClr>
                  </a:solidFill>
                  <a:latin typeface="字魂164号-方悦黑" panose="00000500000000000000" pitchFamily="2" charset="-122"/>
                  <a:ea typeface="字魂164号-方悦黑" panose="00000500000000000000" pitchFamily="2" charset="-122"/>
                </a:rPr>
                <a:t>03</a:t>
              </a:r>
              <a:endParaRPr lang="zh-CN" altLang="en-US" sz="720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4" name="文本框 3"/>
            <p:cNvSpPr txBox="1"/>
            <p:nvPr/>
          </p:nvSpPr>
          <p:spPr>
            <a:xfrm>
              <a:off x="1788341" y="608216"/>
              <a:ext cx="2468880" cy="645160"/>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划分数据集</a:t>
              </a:r>
            </a:p>
          </p:txBody>
        </p:sp>
      </p:grpSp>
      <p:sp>
        <p:nvSpPr>
          <p:cNvPr id="11" name="文本框 10"/>
          <p:cNvSpPr txBox="1"/>
          <p:nvPr/>
        </p:nvSpPr>
        <p:spPr>
          <a:xfrm>
            <a:off x="383540" y="1847850"/>
            <a:ext cx="3159760" cy="2584450"/>
          </a:xfrm>
          <a:prstGeom prst="rect">
            <a:avLst/>
          </a:prstGeom>
          <a:noFill/>
        </p:spPr>
        <p:txBody>
          <a:bodyPr wrap="square" rtlCol="0">
            <a:spAutoFit/>
          </a:bodyPr>
          <a:lstStyle/>
          <a:p>
            <a:r>
              <a:rPr lang="en-US" altLang="zh-CN" sz="2400" dirty="0">
                <a:solidFill>
                  <a:srgbClr val="588A73"/>
                </a:solidFill>
                <a:latin typeface="字魂164号-方悦黑" panose="00000500000000000000" pitchFamily="2" charset="-122"/>
                <a:ea typeface="字魂164号-方悦黑" panose="00000500000000000000" pitchFamily="2" charset="-122"/>
              </a:rPr>
              <a:t>20%</a:t>
            </a:r>
            <a:r>
              <a:rPr lang="zh-CN" altLang="en-US" sz="2400" dirty="0">
                <a:solidFill>
                  <a:srgbClr val="588A73"/>
                </a:solidFill>
                <a:latin typeface="字魂164号-方悦黑" panose="00000500000000000000" pitchFamily="2" charset="-122"/>
                <a:ea typeface="字魂164号-方悦黑" panose="00000500000000000000" pitchFamily="2" charset="-122"/>
              </a:rPr>
              <a:t>验证集</a:t>
            </a:r>
            <a:r>
              <a:rPr lang="en-US" altLang="zh-CN" sz="2400" dirty="0">
                <a:solidFill>
                  <a:srgbClr val="588A73"/>
                </a:solidFill>
                <a:latin typeface="字魂164号-方悦黑" panose="00000500000000000000" pitchFamily="2" charset="-122"/>
                <a:ea typeface="字魂164号-方悦黑" panose="00000500000000000000" pitchFamily="2" charset="-122"/>
              </a:rPr>
              <a:t>(Validation set):</a:t>
            </a:r>
            <a:r>
              <a:rPr lang="en-US" altLang="zh-CN" dirty="0" err="1">
                <a:solidFill>
                  <a:srgbClr val="588A73"/>
                </a:solidFill>
                <a:latin typeface="字魂164号-方悦黑" panose="00000500000000000000" pitchFamily="2" charset="-122"/>
                <a:ea typeface="字魂164号-方悦黑" panose="00000500000000000000" pitchFamily="2" charset="-122"/>
              </a:rPr>
              <a:t>对学习出来的模型，微调分类器的参数，如在神经网络中选择隐藏单元数。验证集还用来确定网络结构或者控制模型复杂程度的参数</a:t>
            </a:r>
            <a:r>
              <a:rPr lang="en-US" altLang="zh-CN" dirty="0">
                <a:solidFill>
                  <a:srgbClr val="588A73"/>
                </a:solidFill>
                <a:latin typeface="字魂164号-方悦黑" panose="00000500000000000000" pitchFamily="2" charset="-122"/>
                <a:ea typeface="字魂164号-方悦黑" panose="00000500000000000000" pitchFamily="2" charset="-122"/>
              </a:rPr>
              <a:t>。</a:t>
            </a:r>
            <a:endParaRPr lang="en-US" altLang="zh-CN" sz="2400" dirty="0">
              <a:solidFill>
                <a:srgbClr val="588A73"/>
              </a:solidFill>
              <a:latin typeface="字魂164号-方悦黑" panose="00000500000000000000" pitchFamily="2" charset="-122"/>
              <a:ea typeface="字魂164号-方悦黑" panose="00000500000000000000" pitchFamily="2" charset="-122"/>
            </a:endParaRPr>
          </a:p>
          <a:p>
            <a:pPr algn="dist"/>
            <a:endParaRPr lang="zh-CN" altLang="en-US" sz="2400" dirty="0">
              <a:solidFill>
                <a:srgbClr val="588A73"/>
              </a:solidFill>
              <a:latin typeface="字魂164号-方悦黑" panose="00000500000000000000" pitchFamily="2" charset="-122"/>
              <a:ea typeface="字魂164号-方悦黑" panose="00000500000000000000" pitchFamily="2" charset="-122"/>
            </a:endParaRPr>
          </a:p>
        </p:txBody>
      </p:sp>
      <p:sp>
        <p:nvSpPr>
          <p:cNvPr id="19" name="文本框 18"/>
          <p:cNvSpPr txBox="1"/>
          <p:nvPr/>
        </p:nvSpPr>
        <p:spPr>
          <a:xfrm>
            <a:off x="7833995" y="908685"/>
            <a:ext cx="3643630" cy="1692771"/>
          </a:xfrm>
          <a:prstGeom prst="rect">
            <a:avLst/>
          </a:prstGeom>
          <a:noFill/>
        </p:spPr>
        <p:txBody>
          <a:bodyPr wrap="square" rtlCol="0">
            <a:spAutoFit/>
          </a:bodyPr>
          <a:lstStyle/>
          <a:p>
            <a:r>
              <a:rPr lang="en-US" altLang="zh-CN" sz="2400" dirty="0">
                <a:solidFill>
                  <a:srgbClr val="588A73"/>
                </a:solidFill>
                <a:latin typeface="字魂164号-方悦黑" panose="00000500000000000000" pitchFamily="2" charset="-122"/>
                <a:ea typeface="字魂164号-方悦黑" panose="00000500000000000000" pitchFamily="2" charset="-122"/>
              </a:rPr>
              <a:t>60%</a:t>
            </a:r>
            <a:r>
              <a:rPr lang="zh-CN" altLang="en-US" sz="2400" dirty="0">
                <a:solidFill>
                  <a:srgbClr val="588A73"/>
                </a:solidFill>
                <a:latin typeface="字魂164号-方悦黑" panose="00000500000000000000" pitchFamily="2" charset="-122"/>
                <a:ea typeface="字魂164号-方悦黑" panose="00000500000000000000" pitchFamily="2" charset="-122"/>
              </a:rPr>
              <a:t>训练集</a:t>
            </a:r>
            <a:r>
              <a:rPr lang="en-US" altLang="zh-CN" sz="2400" dirty="0">
                <a:solidFill>
                  <a:srgbClr val="588A73"/>
                </a:solidFill>
                <a:latin typeface="字魂164号-方悦黑" panose="00000500000000000000" pitchFamily="2" charset="-122"/>
                <a:ea typeface="字魂164号-方悦黑" panose="00000500000000000000" pitchFamily="2" charset="-122"/>
              </a:rPr>
              <a:t>(Training set)</a:t>
            </a:r>
            <a:r>
              <a:rPr lang="zh-CN" altLang="en-US" sz="2400" dirty="0">
                <a:solidFill>
                  <a:srgbClr val="588A73"/>
                </a:solidFill>
                <a:latin typeface="字魂164号-方悦黑" panose="00000500000000000000" pitchFamily="2" charset="-122"/>
                <a:ea typeface="字魂164号-方悦黑" panose="00000500000000000000" pitchFamily="2" charset="-122"/>
              </a:rPr>
              <a:t>：</a:t>
            </a:r>
          </a:p>
          <a:p>
            <a:pPr algn="dist"/>
            <a:r>
              <a:rPr lang="zh-CN" altLang="en-US" sz="2000" dirty="0">
                <a:solidFill>
                  <a:srgbClr val="588A73"/>
                </a:solidFill>
                <a:latin typeface="字魂164号-方悦黑" panose="00000500000000000000" pitchFamily="2" charset="-122"/>
                <a:ea typeface="字魂164号-方悦黑" panose="00000500000000000000" pitchFamily="2" charset="-122"/>
              </a:rPr>
              <a:t>学习样本数据集，通过匹配一些参数来建立一个分类器。建立一种分类的方式，主要是用来训练模型的。</a:t>
            </a:r>
          </a:p>
        </p:txBody>
      </p:sp>
      <p:sp>
        <p:nvSpPr>
          <p:cNvPr id="20" name="弧形 19"/>
          <p:cNvSpPr/>
          <p:nvPr/>
        </p:nvSpPr>
        <p:spPr>
          <a:xfrm rot="2724694" flipH="1">
            <a:off x="3342852" y="1519228"/>
            <a:ext cx="1572338" cy="1674714"/>
          </a:xfrm>
          <a:prstGeom prst="arc">
            <a:avLst>
              <a:gd name="adj1" fmla="val 16200000"/>
              <a:gd name="adj2" fmla="val 340491"/>
            </a:avLst>
          </a:prstGeom>
          <a:ln w="28575">
            <a:solidFill>
              <a:srgbClr val="588A73"/>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p:cNvSpPr/>
          <p:nvPr/>
        </p:nvSpPr>
        <p:spPr>
          <a:xfrm rot="13039095" flipH="1">
            <a:off x="6277073" y="1169268"/>
            <a:ext cx="1572338" cy="1674714"/>
          </a:xfrm>
          <a:prstGeom prst="arc">
            <a:avLst>
              <a:gd name="adj1" fmla="val 16200000"/>
              <a:gd name="adj2" fmla="val 340491"/>
            </a:avLst>
          </a:prstGeom>
          <a:ln w="28575">
            <a:solidFill>
              <a:srgbClr val="588A73"/>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6" name="组合 25"/>
          <p:cNvGrpSpPr/>
          <p:nvPr/>
        </p:nvGrpSpPr>
        <p:grpSpPr>
          <a:xfrm>
            <a:off x="10073833" y="5065486"/>
            <a:ext cx="1431805" cy="1200328"/>
            <a:chOff x="425920" y="5243699"/>
            <a:chExt cx="1216183" cy="1019566"/>
          </a:xfrm>
          <a:gradFill flip="none" rotWithShape="1">
            <a:gsLst>
              <a:gs pos="0">
                <a:srgbClr val="8AB5A2"/>
              </a:gs>
              <a:gs pos="100000">
                <a:srgbClr val="8AB5A2">
                  <a:alpha val="0"/>
                </a:srgbClr>
              </a:gs>
            </a:gsLst>
            <a:lin ang="10800000" scaled="1"/>
            <a:tileRect/>
          </a:gradFill>
        </p:grpSpPr>
        <p:sp>
          <p:nvSpPr>
            <p:cNvPr id="27" name="流程图: 接点 26"/>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接点 27"/>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接点 28"/>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接点 29"/>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接点 30"/>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接点 31"/>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接点 32"/>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接点 33"/>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接点 34"/>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接点 41"/>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接点 42"/>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接点 43"/>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iconfont-1000-785033"/>
          <p:cNvSpPr/>
          <p:nvPr/>
        </p:nvSpPr>
        <p:spPr>
          <a:xfrm>
            <a:off x="11172549" y="853328"/>
            <a:ext cx="304842" cy="261284"/>
          </a:xfrm>
          <a:custGeom>
            <a:avLst/>
            <a:gdLst>
              <a:gd name="T0" fmla="*/ 9503 w 10234"/>
              <a:gd name="T1" fmla="*/ 5117 h 8772"/>
              <a:gd name="T2" fmla="*/ 731 w 10234"/>
              <a:gd name="T3" fmla="*/ 5117 h 8772"/>
              <a:gd name="T4" fmla="*/ 0 w 10234"/>
              <a:gd name="T5" fmla="*/ 4386 h 8772"/>
              <a:gd name="T6" fmla="*/ 731 w 10234"/>
              <a:gd name="T7" fmla="*/ 3655 h 8772"/>
              <a:gd name="T8" fmla="*/ 9503 w 10234"/>
              <a:gd name="T9" fmla="*/ 3655 h 8772"/>
              <a:gd name="T10" fmla="*/ 10234 w 10234"/>
              <a:gd name="T11" fmla="*/ 4386 h 8772"/>
              <a:gd name="T12" fmla="*/ 9503 w 10234"/>
              <a:gd name="T13" fmla="*/ 5117 h 8772"/>
              <a:gd name="T14" fmla="*/ 9503 w 10234"/>
              <a:gd name="T15" fmla="*/ 8772 h 8772"/>
              <a:gd name="T16" fmla="*/ 731 w 10234"/>
              <a:gd name="T17" fmla="*/ 8772 h 8772"/>
              <a:gd name="T18" fmla="*/ 0 w 10234"/>
              <a:gd name="T19" fmla="*/ 8041 h 8772"/>
              <a:gd name="T20" fmla="*/ 731 w 10234"/>
              <a:gd name="T21" fmla="*/ 7310 h 8772"/>
              <a:gd name="T22" fmla="*/ 9503 w 10234"/>
              <a:gd name="T23" fmla="*/ 7310 h 8772"/>
              <a:gd name="T24" fmla="*/ 10234 w 10234"/>
              <a:gd name="T25" fmla="*/ 8041 h 8772"/>
              <a:gd name="T26" fmla="*/ 9503 w 10234"/>
              <a:gd name="T27" fmla="*/ 8772 h 8772"/>
              <a:gd name="T28" fmla="*/ 9503 w 10234"/>
              <a:gd name="T29" fmla="*/ 1462 h 8772"/>
              <a:gd name="T30" fmla="*/ 731 w 10234"/>
              <a:gd name="T31" fmla="*/ 1462 h 8772"/>
              <a:gd name="T32" fmla="*/ 0 w 10234"/>
              <a:gd name="T33" fmla="*/ 731 h 8772"/>
              <a:gd name="T34" fmla="*/ 731 w 10234"/>
              <a:gd name="T35" fmla="*/ 0 h 8772"/>
              <a:gd name="T36" fmla="*/ 9503 w 10234"/>
              <a:gd name="T37" fmla="*/ 0 h 8772"/>
              <a:gd name="T38" fmla="*/ 10234 w 10234"/>
              <a:gd name="T39" fmla="*/ 731 h 8772"/>
              <a:gd name="T40" fmla="*/ 9503 w 10234"/>
              <a:gd name="T41" fmla="*/ 1462 h 8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34" h="8772">
                <a:moveTo>
                  <a:pt x="9503" y="5117"/>
                </a:moveTo>
                <a:lnTo>
                  <a:pt x="731" y="5117"/>
                </a:lnTo>
                <a:cubicBezTo>
                  <a:pt x="328" y="5117"/>
                  <a:pt x="0" y="4790"/>
                  <a:pt x="0" y="4386"/>
                </a:cubicBezTo>
                <a:cubicBezTo>
                  <a:pt x="0" y="3982"/>
                  <a:pt x="328" y="3655"/>
                  <a:pt x="731" y="3655"/>
                </a:cubicBezTo>
                <a:lnTo>
                  <a:pt x="9503" y="3655"/>
                </a:lnTo>
                <a:cubicBezTo>
                  <a:pt x="9906" y="3655"/>
                  <a:pt x="10234" y="3982"/>
                  <a:pt x="10234" y="4386"/>
                </a:cubicBezTo>
                <a:cubicBezTo>
                  <a:pt x="10234" y="4790"/>
                  <a:pt x="9906" y="5117"/>
                  <a:pt x="9503" y="5117"/>
                </a:cubicBezTo>
                <a:close/>
                <a:moveTo>
                  <a:pt x="9503" y="8772"/>
                </a:moveTo>
                <a:lnTo>
                  <a:pt x="731" y="8772"/>
                </a:lnTo>
                <a:cubicBezTo>
                  <a:pt x="328" y="8772"/>
                  <a:pt x="0" y="8444"/>
                  <a:pt x="0" y="8041"/>
                </a:cubicBezTo>
                <a:cubicBezTo>
                  <a:pt x="0" y="7637"/>
                  <a:pt x="328" y="7310"/>
                  <a:pt x="731" y="7310"/>
                </a:cubicBezTo>
                <a:lnTo>
                  <a:pt x="9503" y="7310"/>
                </a:lnTo>
                <a:cubicBezTo>
                  <a:pt x="9906" y="7310"/>
                  <a:pt x="10234" y="7637"/>
                  <a:pt x="10234" y="8041"/>
                </a:cubicBezTo>
                <a:cubicBezTo>
                  <a:pt x="10234" y="8444"/>
                  <a:pt x="9906" y="8772"/>
                  <a:pt x="9503" y="8772"/>
                </a:cubicBezTo>
                <a:close/>
                <a:moveTo>
                  <a:pt x="9503" y="1462"/>
                </a:moveTo>
                <a:lnTo>
                  <a:pt x="731" y="1462"/>
                </a:lnTo>
                <a:cubicBezTo>
                  <a:pt x="328" y="1462"/>
                  <a:pt x="0" y="1135"/>
                  <a:pt x="0" y="731"/>
                </a:cubicBezTo>
                <a:cubicBezTo>
                  <a:pt x="0" y="328"/>
                  <a:pt x="328" y="0"/>
                  <a:pt x="731" y="0"/>
                </a:cubicBezTo>
                <a:lnTo>
                  <a:pt x="9503" y="0"/>
                </a:lnTo>
                <a:cubicBezTo>
                  <a:pt x="9906" y="0"/>
                  <a:pt x="10234" y="328"/>
                  <a:pt x="10234" y="731"/>
                </a:cubicBezTo>
                <a:cubicBezTo>
                  <a:pt x="10234" y="1135"/>
                  <a:pt x="9906" y="1462"/>
                  <a:pt x="9503" y="1462"/>
                </a:cubicBezTo>
                <a:close/>
              </a:path>
            </a:pathLst>
          </a:custGeom>
          <a:solidFill>
            <a:srgbClr val="588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p:cNvPicPr>
            <a:picLocks noChangeAspect="1"/>
          </p:cNvPicPr>
          <p:nvPr/>
        </p:nvPicPr>
        <p:blipFill>
          <a:blip r:embed="rId5"/>
          <a:srcRect r="43584"/>
          <a:stretch>
            <a:fillRect/>
          </a:stretch>
        </p:blipFill>
        <p:spPr>
          <a:xfrm>
            <a:off x="6843161" y="5000580"/>
            <a:ext cx="4634230" cy="1485900"/>
          </a:xfrm>
          <a:prstGeom prst="rect">
            <a:avLst/>
          </a:prstGeom>
        </p:spPr>
      </p:pic>
      <p:sp>
        <p:nvSpPr>
          <p:cNvPr id="6" name="文本框 5"/>
          <p:cNvSpPr txBox="1"/>
          <p:nvPr/>
        </p:nvSpPr>
        <p:spPr>
          <a:xfrm>
            <a:off x="4028718" y="3941021"/>
            <a:ext cx="868680" cy="645160"/>
          </a:xfrm>
          <a:prstGeom prst="rect">
            <a:avLst/>
          </a:prstGeom>
          <a:noFill/>
        </p:spPr>
        <p:txBody>
          <a:bodyPr wrap="none" rtlCol="0">
            <a:spAutoFit/>
          </a:bodyPr>
          <a:lstStyle/>
          <a:p>
            <a:r>
              <a:rPr lang="en-US" altLang="zh-CN" sz="3600" dirty="0">
                <a:solidFill>
                  <a:schemeClr val="bg1"/>
                </a:solidFill>
                <a:latin typeface="字魂164号-方悦黑" panose="00000500000000000000" pitchFamily="2" charset="-122"/>
                <a:ea typeface="字魂164号-方悦黑" panose="00000500000000000000" pitchFamily="2" charset="-122"/>
              </a:rPr>
              <a:t>20%</a:t>
            </a:r>
            <a:endParaRPr lang="zh-CN" altLang="en-US" sz="3600" dirty="0">
              <a:solidFill>
                <a:schemeClr val="bg1"/>
              </a:solidFill>
              <a:latin typeface="字魂164号-方悦黑" panose="00000500000000000000" pitchFamily="2" charset="-122"/>
              <a:ea typeface="字魂164号-方悦黑" panose="00000500000000000000" pitchFamily="2" charset="-122"/>
            </a:endParaRPr>
          </a:p>
        </p:txBody>
      </p:sp>
      <p:sp>
        <p:nvSpPr>
          <p:cNvPr id="8" name="文本框 7"/>
          <p:cNvSpPr txBox="1"/>
          <p:nvPr/>
        </p:nvSpPr>
        <p:spPr>
          <a:xfrm>
            <a:off x="655955" y="4779645"/>
            <a:ext cx="2229485" cy="1383665"/>
          </a:xfrm>
          <a:prstGeom prst="rect">
            <a:avLst/>
          </a:prstGeom>
          <a:noFill/>
        </p:spPr>
        <p:txBody>
          <a:bodyPr wrap="square" rtlCol="0" anchor="t">
            <a:spAutoFit/>
          </a:bodyPr>
          <a:lstStyle/>
          <a:p>
            <a:r>
              <a:rPr lang="en-US" altLang="zh-CN" sz="2400" dirty="0">
                <a:solidFill>
                  <a:srgbClr val="588A73"/>
                </a:solidFill>
                <a:latin typeface="字魂164号-方悦黑" panose="00000500000000000000" pitchFamily="2" charset="-122"/>
                <a:ea typeface="字魂164号-方悦黑" panose="00000500000000000000" pitchFamily="2" charset="-122"/>
                <a:sym typeface="+mn-ea"/>
              </a:rPr>
              <a:t>20%</a:t>
            </a:r>
            <a:r>
              <a:rPr lang="zh-CN" altLang="en-US" sz="2400" dirty="0">
                <a:solidFill>
                  <a:srgbClr val="588A73"/>
                </a:solidFill>
                <a:latin typeface="字魂164号-方悦黑" panose="00000500000000000000" pitchFamily="2" charset="-122"/>
                <a:ea typeface="字魂164号-方悦黑" panose="00000500000000000000" pitchFamily="2" charset="-122"/>
                <a:sym typeface="+mn-ea"/>
              </a:rPr>
              <a:t>测试集(test set)</a:t>
            </a:r>
            <a:r>
              <a:rPr lang="en-US" altLang="zh-CN" sz="2400" dirty="0">
                <a:solidFill>
                  <a:srgbClr val="588A73"/>
                </a:solidFill>
                <a:latin typeface="字魂164号-方悦黑" panose="00000500000000000000" pitchFamily="2" charset="-122"/>
                <a:ea typeface="字魂164号-方悦黑" panose="00000500000000000000" pitchFamily="2" charset="-122"/>
                <a:sym typeface="+mn-ea"/>
              </a:rPr>
              <a:t>:</a:t>
            </a:r>
            <a:r>
              <a:rPr lang="zh-CN" altLang="en-US" dirty="0">
                <a:solidFill>
                  <a:srgbClr val="588A73"/>
                </a:solidFill>
                <a:latin typeface="字魂164号-方悦黑" panose="00000500000000000000" pitchFamily="2" charset="-122"/>
                <a:ea typeface="字魂164号-方悦黑" panose="00000500000000000000" pitchFamily="2" charset="-122"/>
                <a:sym typeface="+mn-ea"/>
              </a:rPr>
              <a:t>检验最终选择最优的模型的性能如何。</a:t>
            </a:r>
          </a:p>
        </p:txBody>
      </p:sp>
      <p:sp>
        <p:nvSpPr>
          <p:cNvPr id="9" name="弧形 8"/>
          <p:cNvSpPr/>
          <p:nvPr/>
        </p:nvSpPr>
        <p:spPr>
          <a:xfrm rot="2904694" flipH="1">
            <a:off x="2835487" y="4613583"/>
            <a:ext cx="1572338" cy="1674714"/>
          </a:xfrm>
          <a:prstGeom prst="arc">
            <a:avLst>
              <a:gd name="adj1" fmla="val 16200000"/>
              <a:gd name="adj2" fmla="val 340491"/>
            </a:avLst>
          </a:prstGeom>
          <a:ln w="28575">
            <a:solidFill>
              <a:srgbClr val="588A73"/>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5382" y="324781"/>
            <a:ext cx="3194764" cy="1198880"/>
            <a:chOff x="689668" y="213554"/>
            <a:chExt cx="3194764" cy="1198880"/>
          </a:xfrm>
        </p:grpSpPr>
        <p:sp>
          <p:nvSpPr>
            <p:cNvPr id="3" name="文本框 2"/>
            <p:cNvSpPr txBox="1"/>
            <p:nvPr/>
          </p:nvSpPr>
          <p:spPr>
            <a:xfrm>
              <a:off x="689668" y="213554"/>
              <a:ext cx="1097280" cy="1198880"/>
            </a:xfrm>
            <a:prstGeom prst="rect">
              <a:avLst/>
            </a:prstGeom>
            <a:noFill/>
          </p:spPr>
          <p:txBody>
            <a:bodyPr wrap="none" rtlCol="0">
              <a:spAutoFit/>
            </a:bodyPr>
            <a:lstStyle/>
            <a:p>
              <a:r>
                <a:rPr lang="en-US" altLang="zh-CN" sz="7200">
                  <a:solidFill>
                    <a:srgbClr val="588A73">
                      <a:alpha val="16000"/>
                    </a:srgbClr>
                  </a:solidFill>
                  <a:latin typeface="字魂164号-方悦黑" panose="00000500000000000000" pitchFamily="2" charset="-122"/>
                  <a:ea typeface="字魂164号-方悦黑" panose="00000500000000000000" pitchFamily="2" charset="-122"/>
                </a:rPr>
                <a:t>03</a:t>
              </a:r>
              <a:endParaRPr lang="zh-CN" altLang="en-US" sz="720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4" name="文本框 3"/>
            <p:cNvSpPr txBox="1"/>
            <p:nvPr/>
          </p:nvSpPr>
          <p:spPr>
            <a:xfrm>
              <a:off x="1872752" y="643843"/>
              <a:ext cx="2011680" cy="645160"/>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算法模型</a:t>
              </a:r>
            </a:p>
          </p:txBody>
        </p:sp>
      </p:grpSp>
      <p:sp>
        <p:nvSpPr>
          <p:cNvPr id="13" name="矩形 12"/>
          <p:cNvSpPr/>
          <p:nvPr/>
        </p:nvSpPr>
        <p:spPr>
          <a:xfrm>
            <a:off x="1163201" y="1459230"/>
            <a:ext cx="10008235" cy="1325880"/>
          </a:xfrm>
          <a:prstGeom prst="rect">
            <a:avLst/>
          </a:prstGeom>
        </p:spPr>
        <p:txBody>
          <a:bodyPr wrap="square">
            <a:noAutofit/>
          </a:bodyPr>
          <a:lstStyle/>
          <a:p>
            <a:pPr>
              <a:lnSpc>
                <a:spcPct val="200000"/>
              </a:lnSpc>
              <a:defRPr/>
            </a:pPr>
            <a:r>
              <a:rPr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mn-ea"/>
              </a:rPr>
              <a:t>本项目利用多个机器学习模型，对摩擦风速值进行预测，并通过对比分析，得出分析本问题模拟效果更为优秀的模型，得出较为有效准确的摩擦风速值，对描述当地的地表能量能量流动具有重要意义。</a:t>
            </a:r>
            <a:endParaRPr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a:p>
            <a:pPr>
              <a:lnSpc>
                <a:spcPct val="200000"/>
              </a:lnSpc>
              <a:defRPr/>
            </a:pPr>
            <a:endParaRPr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a:p>
            <a:pPr>
              <a:lnSpc>
                <a:spcPct val="200000"/>
              </a:lnSpc>
              <a:defRPr/>
            </a:pPr>
            <a:endParaRPr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grpSp>
        <p:nvGrpSpPr>
          <p:cNvPr id="37" name="组合 36"/>
          <p:cNvGrpSpPr/>
          <p:nvPr/>
        </p:nvGrpSpPr>
        <p:grpSpPr>
          <a:xfrm>
            <a:off x="1661408" y="2819235"/>
            <a:ext cx="2236997" cy="636111"/>
            <a:chOff x="1061127" y="5624954"/>
            <a:chExt cx="2236997" cy="636111"/>
          </a:xfrm>
        </p:grpSpPr>
        <p:sp>
          <p:nvSpPr>
            <p:cNvPr id="9" name="矩形 8"/>
            <p:cNvSpPr/>
            <p:nvPr/>
          </p:nvSpPr>
          <p:spPr>
            <a:xfrm>
              <a:off x="1061127" y="5624954"/>
              <a:ext cx="2236997" cy="636111"/>
            </a:xfrm>
            <a:prstGeom prst="rect">
              <a:avLst/>
            </a:prstGeom>
            <a:solidFill>
              <a:srgbClr val="588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209246" y="5742954"/>
              <a:ext cx="1930194" cy="398780"/>
            </a:xfrm>
            <a:prstGeom prst="rect">
              <a:avLst/>
            </a:prstGeom>
            <a:noFill/>
          </p:spPr>
          <p:txBody>
            <a:bodyPr wrap="square" rtlCol="0">
              <a:spAutoFit/>
            </a:bodyPr>
            <a:lstStyle/>
            <a:p>
              <a:pPr algn="dist"/>
              <a:r>
                <a:rPr lang="zh-CN" altLang="en-US" sz="2000">
                  <a:solidFill>
                    <a:schemeClr val="bg1"/>
                  </a:solidFill>
                  <a:latin typeface="字魂164号-方悦黑" panose="00000500000000000000" pitchFamily="2" charset="-122"/>
                  <a:ea typeface="字魂164号-方悦黑" panose="00000500000000000000" pitchFamily="2" charset="-122"/>
                </a:rPr>
                <a:t>lightGBM</a:t>
              </a:r>
            </a:p>
          </p:txBody>
        </p:sp>
      </p:grpSp>
      <p:grpSp>
        <p:nvGrpSpPr>
          <p:cNvPr id="39" name="组合 38"/>
          <p:cNvGrpSpPr/>
          <p:nvPr/>
        </p:nvGrpSpPr>
        <p:grpSpPr>
          <a:xfrm>
            <a:off x="4319675" y="3841782"/>
            <a:ext cx="2236997" cy="636111"/>
            <a:chOff x="6214897" y="5624954"/>
            <a:chExt cx="2236997" cy="636111"/>
          </a:xfrm>
        </p:grpSpPr>
        <p:sp>
          <p:nvSpPr>
            <p:cNvPr id="11" name="矩形 10"/>
            <p:cNvSpPr/>
            <p:nvPr/>
          </p:nvSpPr>
          <p:spPr>
            <a:xfrm>
              <a:off x="6214897" y="5624954"/>
              <a:ext cx="2236997" cy="636111"/>
            </a:xfrm>
            <a:prstGeom prst="rect">
              <a:avLst/>
            </a:prstGeom>
            <a:solidFill>
              <a:srgbClr val="588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6368298" y="5742954"/>
              <a:ext cx="1930194" cy="398780"/>
            </a:xfrm>
            <a:prstGeom prst="rect">
              <a:avLst/>
            </a:prstGeom>
            <a:noFill/>
          </p:spPr>
          <p:txBody>
            <a:bodyPr wrap="square" rtlCol="0">
              <a:spAutoFit/>
            </a:bodyPr>
            <a:lstStyle/>
            <a:p>
              <a:pPr algn="dist"/>
              <a:r>
                <a:rPr lang="zh-CN" altLang="en-US" sz="2000" dirty="0">
                  <a:solidFill>
                    <a:schemeClr val="bg1"/>
                  </a:solidFill>
                  <a:latin typeface="字魂164号-方悦黑" panose="00000500000000000000" pitchFamily="2" charset="-122"/>
                  <a:ea typeface="字魂164号-方悦黑" panose="00000500000000000000" pitchFamily="2" charset="-122"/>
                </a:rPr>
                <a:t>随机森林</a:t>
              </a:r>
            </a:p>
          </p:txBody>
        </p:sp>
      </p:grpSp>
      <p:grpSp>
        <p:nvGrpSpPr>
          <p:cNvPr id="8" name="组合 7">
            <a:extLst>
              <a:ext uri="{FF2B5EF4-FFF2-40B4-BE49-F238E27FC236}">
                <a16:creationId xmlns:a16="http://schemas.microsoft.com/office/drawing/2014/main" id="{58CC5498-A9EF-8DB1-65CA-09505A71D990}"/>
              </a:ext>
            </a:extLst>
          </p:cNvPr>
          <p:cNvGrpSpPr/>
          <p:nvPr/>
        </p:nvGrpSpPr>
        <p:grpSpPr>
          <a:xfrm>
            <a:off x="1658466" y="4698201"/>
            <a:ext cx="2236997" cy="636111"/>
            <a:chOff x="6214897" y="5624954"/>
            <a:chExt cx="2236997" cy="636111"/>
          </a:xfrm>
        </p:grpSpPr>
        <p:sp>
          <p:nvSpPr>
            <p:cNvPr id="16" name="矩形 15">
              <a:extLst>
                <a:ext uri="{FF2B5EF4-FFF2-40B4-BE49-F238E27FC236}">
                  <a16:creationId xmlns:a16="http://schemas.microsoft.com/office/drawing/2014/main" id="{0F22BB01-A947-87E2-6EFC-969BDE5954BD}"/>
                </a:ext>
              </a:extLst>
            </p:cNvPr>
            <p:cNvSpPr/>
            <p:nvPr/>
          </p:nvSpPr>
          <p:spPr>
            <a:xfrm>
              <a:off x="6214897" y="5624954"/>
              <a:ext cx="2236997" cy="636111"/>
            </a:xfrm>
            <a:prstGeom prst="rect">
              <a:avLst/>
            </a:prstGeom>
            <a:solidFill>
              <a:srgbClr val="588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4B12114-7DB3-3864-C60A-B9795B514EF4}"/>
                </a:ext>
              </a:extLst>
            </p:cNvPr>
            <p:cNvSpPr txBox="1"/>
            <p:nvPr/>
          </p:nvSpPr>
          <p:spPr>
            <a:xfrm>
              <a:off x="6368298" y="5742954"/>
              <a:ext cx="1930194" cy="398780"/>
            </a:xfrm>
            <a:prstGeom prst="rect">
              <a:avLst/>
            </a:prstGeom>
            <a:noFill/>
          </p:spPr>
          <p:txBody>
            <a:bodyPr wrap="square" rtlCol="0">
              <a:spAutoFit/>
            </a:bodyPr>
            <a:lstStyle/>
            <a:p>
              <a:pPr algn="dist"/>
              <a:r>
                <a:rPr lang="zh-CN" altLang="en-US" sz="2000" dirty="0">
                  <a:solidFill>
                    <a:schemeClr val="bg1"/>
                  </a:solidFill>
                  <a:latin typeface="字魂164号-方悦黑" panose="00000500000000000000" pitchFamily="2" charset="-122"/>
                  <a:ea typeface="字魂164号-方悦黑" panose="00000500000000000000" pitchFamily="2" charset="-122"/>
                </a:rPr>
                <a:t>决策树模型</a:t>
              </a:r>
            </a:p>
          </p:txBody>
        </p:sp>
      </p:grpSp>
      <p:grpSp>
        <p:nvGrpSpPr>
          <p:cNvPr id="24" name="组合 23">
            <a:extLst>
              <a:ext uri="{FF2B5EF4-FFF2-40B4-BE49-F238E27FC236}">
                <a16:creationId xmlns:a16="http://schemas.microsoft.com/office/drawing/2014/main" id="{109B8ABC-8F6B-9417-F0C5-A94B31723F46}"/>
              </a:ext>
            </a:extLst>
          </p:cNvPr>
          <p:cNvGrpSpPr/>
          <p:nvPr/>
        </p:nvGrpSpPr>
        <p:grpSpPr>
          <a:xfrm>
            <a:off x="7005766" y="4671826"/>
            <a:ext cx="2236997" cy="636111"/>
            <a:chOff x="6214897" y="5624954"/>
            <a:chExt cx="2236997" cy="636111"/>
          </a:xfrm>
        </p:grpSpPr>
        <p:sp>
          <p:nvSpPr>
            <p:cNvPr id="25" name="矩形 24">
              <a:extLst>
                <a:ext uri="{FF2B5EF4-FFF2-40B4-BE49-F238E27FC236}">
                  <a16:creationId xmlns:a16="http://schemas.microsoft.com/office/drawing/2014/main" id="{35696FFB-9901-3C7F-5404-41C4FA59FBE3}"/>
                </a:ext>
              </a:extLst>
            </p:cNvPr>
            <p:cNvSpPr/>
            <p:nvPr/>
          </p:nvSpPr>
          <p:spPr>
            <a:xfrm>
              <a:off x="6214897" y="5624954"/>
              <a:ext cx="2236997" cy="636111"/>
            </a:xfrm>
            <a:prstGeom prst="rect">
              <a:avLst/>
            </a:prstGeom>
            <a:solidFill>
              <a:srgbClr val="588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F183328D-3786-65C5-449D-38A2767BF699}"/>
                </a:ext>
              </a:extLst>
            </p:cNvPr>
            <p:cNvSpPr txBox="1"/>
            <p:nvPr/>
          </p:nvSpPr>
          <p:spPr>
            <a:xfrm>
              <a:off x="6368298" y="5742954"/>
              <a:ext cx="1930194" cy="398780"/>
            </a:xfrm>
            <a:prstGeom prst="rect">
              <a:avLst/>
            </a:prstGeom>
            <a:noFill/>
          </p:spPr>
          <p:txBody>
            <a:bodyPr wrap="square" rtlCol="0">
              <a:spAutoFit/>
            </a:bodyPr>
            <a:lstStyle/>
            <a:p>
              <a:pPr algn="dist"/>
              <a:r>
                <a:rPr lang="en-US" altLang="zh-CN" sz="2000" dirty="0">
                  <a:solidFill>
                    <a:schemeClr val="bg1"/>
                  </a:solidFill>
                  <a:latin typeface="字魂164号-方悦黑" panose="00000500000000000000" pitchFamily="2" charset="-122"/>
                  <a:ea typeface="字魂164号-方悦黑" panose="00000500000000000000" pitchFamily="2" charset="-122"/>
                </a:rPr>
                <a:t>SVR</a:t>
              </a:r>
              <a:endParaRPr lang="zh-CN" altLang="en-US" sz="2000" dirty="0">
                <a:solidFill>
                  <a:schemeClr val="bg1"/>
                </a:solidFill>
                <a:latin typeface="字魂164号-方悦黑" panose="00000500000000000000" pitchFamily="2" charset="-122"/>
                <a:ea typeface="字魂164号-方悦黑" panose="00000500000000000000" pitchFamily="2" charset="-122"/>
              </a:endParaRPr>
            </a:p>
          </p:txBody>
        </p:sp>
      </p:grpSp>
      <p:grpSp>
        <p:nvGrpSpPr>
          <p:cNvPr id="32" name="组合 31">
            <a:extLst>
              <a:ext uri="{FF2B5EF4-FFF2-40B4-BE49-F238E27FC236}">
                <a16:creationId xmlns:a16="http://schemas.microsoft.com/office/drawing/2014/main" id="{2A74CD3A-5C48-2701-2CEE-AA7A76B66FA2}"/>
              </a:ext>
            </a:extLst>
          </p:cNvPr>
          <p:cNvGrpSpPr/>
          <p:nvPr/>
        </p:nvGrpSpPr>
        <p:grpSpPr>
          <a:xfrm>
            <a:off x="7005767" y="2903110"/>
            <a:ext cx="2236997" cy="636111"/>
            <a:chOff x="6214897" y="5624954"/>
            <a:chExt cx="2236997" cy="636111"/>
          </a:xfrm>
        </p:grpSpPr>
        <p:sp>
          <p:nvSpPr>
            <p:cNvPr id="41" name="矩形 40">
              <a:extLst>
                <a:ext uri="{FF2B5EF4-FFF2-40B4-BE49-F238E27FC236}">
                  <a16:creationId xmlns:a16="http://schemas.microsoft.com/office/drawing/2014/main" id="{A7D2D11B-101C-C2CB-4432-361A559FE204}"/>
                </a:ext>
              </a:extLst>
            </p:cNvPr>
            <p:cNvSpPr/>
            <p:nvPr/>
          </p:nvSpPr>
          <p:spPr>
            <a:xfrm>
              <a:off x="6214897" y="5624954"/>
              <a:ext cx="2236997" cy="636111"/>
            </a:xfrm>
            <a:prstGeom prst="rect">
              <a:avLst/>
            </a:prstGeom>
            <a:solidFill>
              <a:srgbClr val="588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A547713A-7891-1A7C-59B5-2AB3D6BBF2A7}"/>
                </a:ext>
              </a:extLst>
            </p:cNvPr>
            <p:cNvSpPr txBox="1"/>
            <p:nvPr/>
          </p:nvSpPr>
          <p:spPr>
            <a:xfrm>
              <a:off x="6368298" y="5742954"/>
              <a:ext cx="1930194" cy="398780"/>
            </a:xfrm>
            <a:prstGeom prst="rect">
              <a:avLst/>
            </a:prstGeom>
            <a:noFill/>
          </p:spPr>
          <p:txBody>
            <a:bodyPr wrap="square" rtlCol="0">
              <a:spAutoFit/>
            </a:bodyPr>
            <a:lstStyle/>
            <a:p>
              <a:pPr algn="dist"/>
              <a:r>
                <a:rPr lang="zh-CN" altLang="en-US" sz="2000" dirty="0">
                  <a:solidFill>
                    <a:schemeClr val="bg1"/>
                  </a:solidFill>
                  <a:latin typeface="字魂164号-方悦黑" panose="00000500000000000000" pitchFamily="2" charset="-122"/>
                  <a:ea typeface="字魂164号-方悦黑" panose="00000500000000000000" pitchFamily="2" charset="-122"/>
                </a:rPr>
                <a:t>XGBboost</a:t>
              </a:r>
            </a:p>
          </p:txBody>
        </p:sp>
      </p:grpSp>
    </p:spTree>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0180158" y="688126"/>
            <a:ext cx="1220849" cy="1023477"/>
            <a:chOff x="425920" y="5243699"/>
            <a:chExt cx="1216183" cy="1019566"/>
          </a:xfrm>
          <a:gradFill flip="none" rotWithShape="1">
            <a:gsLst>
              <a:gs pos="0">
                <a:srgbClr val="8AB5A2"/>
              </a:gs>
              <a:gs pos="100000">
                <a:srgbClr val="8AB5A2">
                  <a:alpha val="0"/>
                </a:srgbClr>
              </a:gs>
            </a:gsLst>
            <a:lin ang="10800000" scaled="1"/>
            <a:tileRect/>
          </a:gradFill>
        </p:grpSpPr>
        <p:sp>
          <p:nvSpPr>
            <p:cNvPr id="35" name="流程图: 接点 34"/>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接点 41"/>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接点 42"/>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接点 43"/>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接点 57"/>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接点 59"/>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接点 60"/>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475382" y="324781"/>
            <a:ext cx="3217366" cy="1200329"/>
            <a:chOff x="689668" y="213554"/>
            <a:chExt cx="3217366" cy="1200329"/>
          </a:xfrm>
        </p:grpSpPr>
        <p:sp>
          <p:nvSpPr>
            <p:cNvPr id="66" name="文本框 65"/>
            <p:cNvSpPr txBox="1"/>
            <p:nvPr/>
          </p:nvSpPr>
          <p:spPr>
            <a:xfrm>
              <a:off x="689668" y="213554"/>
              <a:ext cx="1293944" cy="1200329"/>
            </a:xfrm>
            <a:prstGeom prst="rect">
              <a:avLst/>
            </a:prstGeom>
            <a:noFill/>
          </p:spPr>
          <p:txBody>
            <a:bodyPr wrap="none" rtlCol="0">
              <a:spAutoFit/>
            </a:bodyPr>
            <a:lstStyle/>
            <a:p>
              <a:r>
                <a:rPr lang="en-US" altLang="zh-CN" sz="7200">
                  <a:solidFill>
                    <a:srgbClr val="588A73">
                      <a:alpha val="16000"/>
                    </a:srgbClr>
                  </a:solidFill>
                  <a:latin typeface="字魂164号-方悦黑" panose="00000500000000000000" pitchFamily="2" charset="-122"/>
                  <a:ea typeface="字魂164号-方悦黑" panose="00000500000000000000" pitchFamily="2" charset="-122"/>
                </a:rPr>
                <a:t>03</a:t>
              </a:r>
              <a:endParaRPr lang="zh-CN" altLang="en-US" sz="720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67" name="文本框 66"/>
            <p:cNvSpPr txBox="1"/>
            <p:nvPr/>
          </p:nvSpPr>
          <p:spPr>
            <a:xfrm>
              <a:off x="1875709" y="699067"/>
              <a:ext cx="2031325" cy="646331"/>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一次尝试</a:t>
              </a:r>
            </a:p>
          </p:txBody>
        </p:sp>
      </p:grpSp>
      <p:sp>
        <p:nvSpPr>
          <p:cNvPr id="70" name="矩形 69"/>
          <p:cNvSpPr/>
          <p:nvPr/>
        </p:nvSpPr>
        <p:spPr>
          <a:xfrm>
            <a:off x="911676" y="2437098"/>
            <a:ext cx="2931378" cy="521970"/>
          </a:xfrm>
          <a:prstGeom prst="rect">
            <a:avLst/>
          </a:prstGeom>
        </p:spPr>
        <p:txBody>
          <a:bodyPr wrap="square">
            <a:spAutoFit/>
          </a:bodyPr>
          <a:lstStyle/>
          <a:p>
            <a:pPr>
              <a:lnSpc>
                <a:spcPct val="200000"/>
              </a:lnSpc>
              <a:defRPr/>
            </a:pPr>
            <a:endParaRPr lang="zh-CN" altLang="en-US" sz="140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cxnSp>
        <p:nvCxnSpPr>
          <p:cNvPr id="83" name="直接连接符 82"/>
          <p:cNvCxnSpPr/>
          <p:nvPr/>
        </p:nvCxnSpPr>
        <p:spPr>
          <a:xfrm flipH="1">
            <a:off x="7625398" y="3822759"/>
            <a:ext cx="2746770" cy="0"/>
          </a:xfrm>
          <a:prstGeom prst="line">
            <a:avLst/>
          </a:prstGeom>
          <a:ln w="28575">
            <a:solidFill>
              <a:srgbClr val="588A73"/>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41630" y="1679013"/>
            <a:ext cx="11508740" cy="1271905"/>
          </a:xfrm>
          <a:prstGeom prst="rect">
            <a:avLst/>
          </a:prstGeom>
          <a:noFill/>
          <a:ln w="9525">
            <a:noFill/>
          </a:ln>
        </p:spPr>
        <p:txBody>
          <a:bodyPr>
            <a:noAutofit/>
          </a:bodyPr>
          <a:lstStyle/>
          <a:p>
            <a:pPr indent="127000"/>
            <a:r>
              <a:rPr sz="4400" dirty="0">
                <a:latin typeface="Calibri" panose="020F0502020204030204" charset="0"/>
                <a:ea typeface="宋体" panose="02010600030101010101" pitchFamily="2" charset="-122"/>
              </a:rPr>
              <a:t>SVR：</a:t>
            </a:r>
          </a:p>
        </p:txBody>
      </p:sp>
      <p:pic>
        <p:nvPicPr>
          <p:cNvPr id="2" name="图片 24"/>
          <p:cNvPicPr>
            <a:picLocks noChangeAspect="1"/>
          </p:cNvPicPr>
          <p:nvPr/>
        </p:nvPicPr>
        <p:blipFill>
          <a:blip r:embed="rId3"/>
          <a:stretch>
            <a:fillRect/>
          </a:stretch>
        </p:blipFill>
        <p:spPr>
          <a:xfrm>
            <a:off x="1844709" y="1850740"/>
            <a:ext cx="8119110" cy="4096385"/>
          </a:xfrm>
          <a:prstGeom prst="rect">
            <a:avLst/>
          </a:prstGeom>
          <a:noFill/>
          <a:ln>
            <a:noFill/>
          </a:ln>
        </p:spPr>
      </p:pic>
    </p:spTree>
    <p:extLst>
      <p:ext uri="{BB962C8B-B14F-4D97-AF65-F5344CB8AC3E}">
        <p14:creationId xmlns:p14="http://schemas.microsoft.com/office/powerpoint/2010/main" val="3719126159"/>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61424" y="1773880"/>
            <a:ext cx="2185791" cy="707886"/>
          </a:xfrm>
          <a:prstGeom prst="rect">
            <a:avLst/>
          </a:prstGeom>
          <a:noFill/>
        </p:spPr>
        <p:txBody>
          <a:bodyPr wrap="none" rtlCol="0">
            <a:spAutoFit/>
          </a:bodyPr>
          <a:lstStyle/>
          <a:p>
            <a:r>
              <a:rPr lang="en-US" altLang="zh-CN" sz="4000" i="0" dirty="0">
                <a:solidFill>
                  <a:schemeClr val="accent6">
                    <a:lumMod val="20000"/>
                    <a:lumOff val="80000"/>
                  </a:schemeClr>
                </a:solidFill>
                <a:latin typeface="字魂164号-方悦黑" panose="00000500000000000000" pitchFamily="2" charset="-122"/>
                <a:ea typeface="字魂164号-方悦黑" panose="00000500000000000000" pitchFamily="2" charset="-122"/>
              </a:rPr>
              <a:t>PART 04</a:t>
            </a:r>
            <a:endParaRPr lang="zh-CN" altLang="en-US" sz="4000" i="0" dirty="0">
              <a:solidFill>
                <a:schemeClr val="accent6">
                  <a:lumMod val="20000"/>
                  <a:lumOff val="80000"/>
                </a:schemeClr>
              </a:solidFill>
              <a:latin typeface="字魂164号-方悦黑" panose="00000500000000000000" pitchFamily="2" charset="-122"/>
              <a:ea typeface="字魂164号-方悦黑" panose="00000500000000000000" pitchFamily="2" charset="-122"/>
            </a:endParaRPr>
          </a:p>
        </p:txBody>
      </p:sp>
      <p:sp>
        <p:nvSpPr>
          <p:cNvPr id="3" name="文本框 2"/>
          <p:cNvSpPr txBox="1"/>
          <p:nvPr/>
        </p:nvSpPr>
        <p:spPr>
          <a:xfrm>
            <a:off x="5576627" y="3118184"/>
            <a:ext cx="3682962" cy="1015663"/>
          </a:xfrm>
          <a:prstGeom prst="rect">
            <a:avLst/>
          </a:prstGeom>
          <a:noFill/>
        </p:spPr>
        <p:txBody>
          <a:bodyPr wrap="square" rtlCol="0">
            <a:spAutoFit/>
          </a:bodyPr>
          <a:lstStyle/>
          <a:p>
            <a:pPr algn="l"/>
            <a:r>
              <a:rPr lang="zh-CN" altLang="en-US" sz="6000" spc="600" dirty="0">
                <a:solidFill>
                  <a:schemeClr val="bg1"/>
                </a:solidFill>
                <a:latin typeface="字魂164号-方悦黑" panose="00000500000000000000" pitchFamily="2" charset="-122"/>
                <a:ea typeface="字魂164号-方悦黑" panose="00000500000000000000" pitchFamily="2" charset="-122"/>
              </a:rPr>
              <a:t>参数优化</a:t>
            </a:r>
          </a:p>
        </p:txBody>
      </p:sp>
      <p:sp>
        <p:nvSpPr>
          <p:cNvPr id="4" name="文本框 3"/>
          <p:cNvSpPr txBox="1"/>
          <p:nvPr/>
        </p:nvSpPr>
        <p:spPr>
          <a:xfrm>
            <a:off x="5661424" y="4297376"/>
            <a:ext cx="3145971" cy="306705"/>
          </a:xfrm>
          <a:prstGeom prst="rect">
            <a:avLst/>
          </a:prstGeom>
          <a:noFill/>
        </p:spPr>
        <p:txBody>
          <a:bodyPr wrap="square">
            <a:spAutoFit/>
          </a:bodyPr>
          <a:lstStyle/>
          <a:p>
            <a:pPr algn="dist"/>
            <a:r>
              <a:rPr lang="en-US" altLang="zh-CN" sz="1400">
                <a:solidFill>
                  <a:schemeClr val="bg1"/>
                </a:solidFill>
                <a:latin typeface="思源黑体 CN Regular" panose="020B0500000000000000" pitchFamily="34" charset="-122"/>
                <a:ea typeface="思源黑体 CN Regular" panose="020B0500000000000000" pitchFamily="34" charset="-122"/>
                <a:sym typeface="+mn-ea"/>
              </a:rPr>
              <a:t>Project summary</a:t>
            </a:r>
          </a:p>
        </p:txBody>
      </p:sp>
    </p:spTree>
    <p:extLst>
      <p:ext uri="{BB962C8B-B14F-4D97-AF65-F5344CB8AC3E}">
        <p14:creationId xmlns:p14="http://schemas.microsoft.com/office/powerpoint/2010/main" val="2610131701"/>
      </p:ext>
    </p:extLst>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7162800" y="839470"/>
            <a:ext cx="3915410" cy="462915"/>
          </a:xfrm>
          <a:prstGeom prst="rect">
            <a:avLst/>
          </a:prstGeom>
          <a:noFill/>
        </p:spPr>
        <p:txBody>
          <a:bodyPr wrap="square" rtlCol="0">
            <a:noAutofit/>
          </a:bodyPr>
          <a:lstStyle/>
          <a:p>
            <a:pPr algn="l"/>
            <a:r>
              <a:rPr lang="en-US" altLang="zh-CN" sz="3200" b="1" spc="300" dirty="0">
                <a:solidFill>
                  <a:srgbClr val="588A73"/>
                </a:solidFill>
                <a:latin typeface="黑体" panose="02010609060101010101" charset="-122"/>
                <a:ea typeface="黑体" panose="02010609060101010101" charset="-122"/>
                <a:cs typeface="黑体" panose="02010609060101010101" charset="-122"/>
              </a:rPr>
              <a:t>1.</a:t>
            </a:r>
            <a:r>
              <a:rPr lang="en-US" altLang="zh-CN" sz="3200" b="1" spc="300" dirty="0">
                <a:solidFill>
                  <a:srgbClr val="588A73"/>
                </a:solidFill>
                <a:latin typeface="黑体" panose="02010609060101010101" charset="-122"/>
                <a:ea typeface="黑体" panose="02010609060101010101" charset="-122"/>
              </a:rPr>
              <a:t>GridSearchCV</a:t>
            </a:r>
            <a:r>
              <a:rPr lang="zh-CN" altLang="en-US" sz="3200" b="1" spc="300" dirty="0">
                <a:solidFill>
                  <a:srgbClr val="588A73"/>
                </a:solidFill>
                <a:latin typeface="黑体" panose="02010609060101010101" charset="-122"/>
                <a:ea typeface="黑体" panose="02010609060101010101" charset="-122"/>
              </a:rPr>
              <a:t>参数调参</a:t>
            </a:r>
            <a:endParaRPr lang="en-US" altLang="zh-CN" sz="3200" b="1" spc="300" dirty="0">
              <a:solidFill>
                <a:srgbClr val="588A73"/>
              </a:solidFill>
              <a:latin typeface="黑体" panose="02010609060101010101" charset="-122"/>
              <a:ea typeface="黑体" panose="02010609060101010101" charset="-122"/>
            </a:endParaRPr>
          </a:p>
          <a:p>
            <a:pPr algn="l"/>
            <a:endParaRPr lang="zh-CN" altLang="en-US" sz="3200" b="1" spc="300" dirty="0">
              <a:solidFill>
                <a:srgbClr val="588A73"/>
              </a:solidFill>
              <a:latin typeface="黑体" panose="02010609060101010101" charset="-122"/>
              <a:ea typeface="黑体" panose="02010609060101010101" charset="-122"/>
              <a:cs typeface="黑体" panose="02010609060101010101" charset="-122"/>
            </a:endParaRPr>
          </a:p>
        </p:txBody>
      </p:sp>
      <p:grpSp>
        <p:nvGrpSpPr>
          <p:cNvPr id="43" name="组合 42"/>
          <p:cNvGrpSpPr/>
          <p:nvPr/>
        </p:nvGrpSpPr>
        <p:grpSpPr>
          <a:xfrm>
            <a:off x="10188202" y="792029"/>
            <a:ext cx="1220849" cy="1023477"/>
            <a:chOff x="425920" y="5243699"/>
            <a:chExt cx="1216183" cy="1019566"/>
          </a:xfrm>
          <a:gradFill flip="none" rotWithShape="1">
            <a:gsLst>
              <a:gs pos="0">
                <a:srgbClr val="8AB5A2"/>
              </a:gs>
              <a:gs pos="100000">
                <a:srgbClr val="8AB5A2">
                  <a:alpha val="0"/>
                </a:srgbClr>
              </a:gs>
            </a:gsLst>
            <a:lin ang="10800000" scaled="1"/>
            <a:tileRect/>
          </a:gradFill>
        </p:grpSpPr>
        <p:sp>
          <p:nvSpPr>
            <p:cNvPr id="44" name="流程图: 接点 43"/>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接点 57"/>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接点 59"/>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接点 60"/>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接点 64"/>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接点 65"/>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流程图: 接点 66"/>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接点 67"/>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接点 68"/>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流程图: 接点 69"/>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接点 70"/>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流程图: 接点 71"/>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流程图: 接点 72"/>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475382" y="324781"/>
            <a:ext cx="3305624" cy="1200329"/>
            <a:chOff x="689668" y="213554"/>
            <a:chExt cx="3305624" cy="1200329"/>
          </a:xfrm>
        </p:grpSpPr>
        <p:sp>
          <p:nvSpPr>
            <p:cNvPr id="75" name="文本框 74"/>
            <p:cNvSpPr txBox="1"/>
            <p:nvPr/>
          </p:nvSpPr>
          <p:spPr>
            <a:xfrm>
              <a:off x="689668" y="213554"/>
              <a:ext cx="1268296" cy="1200329"/>
            </a:xfrm>
            <a:prstGeom prst="rect">
              <a:avLst/>
            </a:prstGeom>
            <a:noFill/>
          </p:spPr>
          <p:txBody>
            <a:bodyPr wrap="none" rtlCol="0">
              <a:spAutoFit/>
            </a:bodyPr>
            <a:lstStyle/>
            <a:p>
              <a:r>
                <a:rPr lang="en-US" altLang="zh-CN" sz="7200" dirty="0">
                  <a:solidFill>
                    <a:srgbClr val="588A73">
                      <a:alpha val="16000"/>
                    </a:srgbClr>
                  </a:solidFill>
                  <a:latin typeface="字魂164号-方悦黑" panose="00000500000000000000" pitchFamily="2" charset="-122"/>
                  <a:ea typeface="字魂164号-方悦黑" panose="00000500000000000000" pitchFamily="2" charset="-122"/>
                </a:rPr>
                <a:t>04</a:t>
              </a:r>
              <a:endParaRPr lang="zh-CN" altLang="en-US" sz="7200" dirty="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76" name="文本框 75"/>
            <p:cNvSpPr txBox="1"/>
            <p:nvPr/>
          </p:nvSpPr>
          <p:spPr>
            <a:xfrm>
              <a:off x="1983612" y="612104"/>
              <a:ext cx="2011680" cy="645160"/>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参数优化</a:t>
              </a:r>
            </a:p>
          </p:txBody>
        </p:sp>
      </p:grpSp>
      <p:cxnSp>
        <p:nvCxnSpPr>
          <p:cNvPr id="78" name="直接连接符 77"/>
          <p:cNvCxnSpPr/>
          <p:nvPr/>
        </p:nvCxnSpPr>
        <p:spPr>
          <a:xfrm flipH="1">
            <a:off x="7019155" y="1942463"/>
            <a:ext cx="4715510" cy="26035"/>
          </a:xfrm>
          <a:prstGeom prst="line">
            <a:avLst/>
          </a:prstGeom>
          <a:ln w="28575">
            <a:solidFill>
              <a:srgbClr val="588A73"/>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D6EB642F-225A-5D39-7884-0FA4369394CA}"/>
              </a:ext>
            </a:extLst>
          </p:cNvPr>
          <p:cNvPicPr>
            <a:picLocks noChangeAspect="1"/>
          </p:cNvPicPr>
          <p:nvPr/>
        </p:nvPicPr>
        <p:blipFill rotWithShape="1">
          <a:blip r:embed="rId3"/>
          <a:srcRect t="20743" b="11947"/>
          <a:stretch/>
        </p:blipFill>
        <p:spPr>
          <a:xfrm>
            <a:off x="542925" y="2409601"/>
            <a:ext cx="7639918" cy="1019399"/>
          </a:xfrm>
          <a:prstGeom prst="rect">
            <a:avLst/>
          </a:prstGeom>
        </p:spPr>
      </p:pic>
      <p:pic>
        <p:nvPicPr>
          <p:cNvPr id="7" name="图片 6">
            <a:extLst>
              <a:ext uri="{FF2B5EF4-FFF2-40B4-BE49-F238E27FC236}">
                <a16:creationId xmlns:a16="http://schemas.microsoft.com/office/drawing/2014/main" id="{6ADCEEF4-335D-46A1-283F-09707E5DAD75}"/>
              </a:ext>
            </a:extLst>
          </p:cNvPr>
          <p:cNvPicPr>
            <a:picLocks noChangeAspect="1"/>
          </p:cNvPicPr>
          <p:nvPr/>
        </p:nvPicPr>
        <p:blipFill>
          <a:blip r:embed="rId4"/>
          <a:stretch>
            <a:fillRect/>
          </a:stretch>
        </p:blipFill>
        <p:spPr>
          <a:xfrm>
            <a:off x="542925" y="4205287"/>
            <a:ext cx="6619875" cy="1552575"/>
          </a:xfrm>
          <a:prstGeom prst="rect">
            <a:avLst/>
          </a:prstGeom>
        </p:spPr>
      </p:pic>
      <p:pic>
        <p:nvPicPr>
          <p:cNvPr id="9" name="图片 8">
            <a:extLst>
              <a:ext uri="{FF2B5EF4-FFF2-40B4-BE49-F238E27FC236}">
                <a16:creationId xmlns:a16="http://schemas.microsoft.com/office/drawing/2014/main" id="{543FCC07-6825-FF17-B617-05C1746C2903}"/>
              </a:ext>
            </a:extLst>
          </p:cNvPr>
          <p:cNvPicPr>
            <a:picLocks noChangeAspect="1"/>
          </p:cNvPicPr>
          <p:nvPr/>
        </p:nvPicPr>
        <p:blipFill>
          <a:blip r:embed="rId5"/>
          <a:stretch>
            <a:fillRect/>
          </a:stretch>
        </p:blipFill>
        <p:spPr>
          <a:xfrm>
            <a:off x="7513326" y="3760921"/>
            <a:ext cx="3895725" cy="2305050"/>
          </a:xfrm>
          <a:prstGeom prst="rect">
            <a:avLst/>
          </a:prstGeom>
        </p:spPr>
      </p:pic>
    </p:spTree>
    <p:extLst>
      <p:ext uri="{BB962C8B-B14F-4D97-AF65-F5344CB8AC3E}">
        <p14:creationId xmlns:p14="http://schemas.microsoft.com/office/powerpoint/2010/main" val="3491551082"/>
      </p:ext>
    </p:extLst>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7019155" y="1237361"/>
            <a:ext cx="5812155" cy="462915"/>
          </a:xfrm>
          <a:prstGeom prst="rect">
            <a:avLst/>
          </a:prstGeom>
          <a:noFill/>
        </p:spPr>
        <p:txBody>
          <a:bodyPr wrap="square" rtlCol="0">
            <a:noAutofit/>
          </a:bodyPr>
          <a:lstStyle/>
          <a:p>
            <a:pPr algn="l"/>
            <a:r>
              <a:rPr lang="en-US" altLang="zh-CN" sz="3200" b="1" spc="300" dirty="0">
                <a:solidFill>
                  <a:srgbClr val="588A73"/>
                </a:solidFill>
                <a:latin typeface="黑体" panose="02010609060101010101" charset="-122"/>
                <a:ea typeface="黑体" panose="02010609060101010101" charset="-122"/>
                <a:cs typeface="黑体" panose="02010609060101010101" charset="-122"/>
              </a:rPr>
              <a:t>2.</a:t>
            </a:r>
            <a:r>
              <a:rPr lang="zh-CN" altLang="en-US" sz="3200" b="1" spc="300" dirty="0">
                <a:solidFill>
                  <a:srgbClr val="588A73"/>
                </a:solidFill>
                <a:latin typeface="黑体" panose="02010609060101010101" charset="-122"/>
                <a:ea typeface="黑体" panose="02010609060101010101" charset="-122"/>
                <a:cs typeface="黑体" panose="02010609060101010101" charset="-122"/>
              </a:rPr>
              <a:t>手动调参</a:t>
            </a:r>
          </a:p>
          <a:p>
            <a:pPr algn="l"/>
            <a:endParaRPr lang="zh-CN" altLang="en-US" sz="3200" b="1" spc="300" dirty="0">
              <a:solidFill>
                <a:srgbClr val="588A73"/>
              </a:solidFill>
              <a:latin typeface="黑体" panose="02010609060101010101" charset="-122"/>
              <a:ea typeface="黑体" panose="02010609060101010101" charset="-122"/>
              <a:cs typeface="黑体" panose="02010609060101010101" charset="-122"/>
            </a:endParaRPr>
          </a:p>
        </p:txBody>
      </p:sp>
      <p:grpSp>
        <p:nvGrpSpPr>
          <p:cNvPr id="43" name="组合 42"/>
          <p:cNvGrpSpPr/>
          <p:nvPr/>
        </p:nvGrpSpPr>
        <p:grpSpPr>
          <a:xfrm>
            <a:off x="10205866" y="792029"/>
            <a:ext cx="1220849" cy="1023477"/>
            <a:chOff x="425920" y="5243699"/>
            <a:chExt cx="1216183" cy="1019566"/>
          </a:xfrm>
          <a:gradFill flip="none" rotWithShape="1">
            <a:gsLst>
              <a:gs pos="0">
                <a:srgbClr val="8AB5A2"/>
              </a:gs>
              <a:gs pos="100000">
                <a:srgbClr val="8AB5A2">
                  <a:alpha val="0"/>
                </a:srgbClr>
              </a:gs>
            </a:gsLst>
            <a:lin ang="10800000" scaled="1"/>
            <a:tileRect/>
          </a:gradFill>
        </p:grpSpPr>
        <p:sp>
          <p:nvSpPr>
            <p:cNvPr id="44" name="流程图: 接点 43"/>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接点 57"/>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接点 59"/>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接点 60"/>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接点 64"/>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接点 65"/>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流程图: 接点 66"/>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接点 67"/>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接点 68"/>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流程图: 接点 69"/>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接点 70"/>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流程图: 接点 71"/>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流程图: 接点 72"/>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475382" y="324781"/>
            <a:ext cx="3260672" cy="1200329"/>
            <a:chOff x="689668" y="213554"/>
            <a:chExt cx="3260672" cy="1200329"/>
          </a:xfrm>
        </p:grpSpPr>
        <p:sp>
          <p:nvSpPr>
            <p:cNvPr id="75" name="文本框 74"/>
            <p:cNvSpPr txBox="1"/>
            <p:nvPr/>
          </p:nvSpPr>
          <p:spPr>
            <a:xfrm>
              <a:off x="689668" y="213554"/>
              <a:ext cx="1268296" cy="1200329"/>
            </a:xfrm>
            <a:prstGeom prst="rect">
              <a:avLst/>
            </a:prstGeom>
            <a:noFill/>
          </p:spPr>
          <p:txBody>
            <a:bodyPr wrap="none" rtlCol="0">
              <a:spAutoFit/>
            </a:bodyPr>
            <a:lstStyle/>
            <a:p>
              <a:r>
                <a:rPr lang="en-US" altLang="zh-CN" sz="7200" dirty="0">
                  <a:solidFill>
                    <a:srgbClr val="588A73">
                      <a:alpha val="16000"/>
                    </a:srgbClr>
                  </a:solidFill>
                  <a:latin typeface="字魂164号-方悦黑" panose="00000500000000000000" pitchFamily="2" charset="-122"/>
                  <a:ea typeface="字魂164号-方悦黑" panose="00000500000000000000" pitchFamily="2" charset="-122"/>
                </a:rPr>
                <a:t>04</a:t>
              </a:r>
              <a:endParaRPr lang="zh-CN" altLang="en-US" sz="7200" dirty="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76" name="文本框 75"/>
            <p:cNvSpPr txBox="1"/>
            <p:nvPr/>
          </p:nvSpPr>
          <p:spPr>
            <a:xfrm>
              <a:off x="1938660" y="703643"/>
              <a:ext cx="2011680" cy="645160"/>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参数优化</a:t>
              </a:r>
            </a:p>
          </p:txBody>
        </p:sp>
      </p:grpSp>
      <p:cxnSp>
        <p:nvCxnSpPr>
          <p:cNvPr id="78" name="直接连接符 77"/>
          <p:cNvCxnSpPr/>
          <p:nvPr/>
        </p:nvCxnSpPr>
        <p:spPr>
          <a:xfrm flipH="1">
            <a:off x="7019155" y="1942463"/>
            <a:ext cx="4715510" cy="26035"/>
          </a:xfrm>
          <a:prstGeom prst="line">
            <a:avLst/>
          </a:prstGeom>
          <a:ln w="28575">
            <a:solidFill>
              <a:srgbClr val="588A73"/>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63C40924-E1F6-1F57-8034-6BAF65ECD2FB}"/>
              </a:ext>
            </a:extLst>
          </p:cNvPr>
          <p:cNvPicPr>
            <a:picLocks noChangeAspect="1"/>
          </p:cNvPicPr>
          <p:nvPr/>
        </p:nvPicPr>
        <p:blipFill>
          <a:blip r:embed="rId3"/>
          <a:stretch>
            <a:fillRect/>
          </a:stretch>
        </p:blipFill>
        <p:spPr>
          <a:xfrm>
            <a:off x="2225637" y="2140814"/>
            <a:ext cx="7133812" cy="3685049"/>
          </a:xfrm>
          <a:prstGeom prst="rect">
            <a:avLst/>
          </a:prstGeom>
        </p:spPr>
      </p:pic>
    </p:spTree>
    <p:extLst>
      <p:ext uri="{BB962C8B-B14F-4D97-AF65-F5344CB8AC3E}">
        <p14:creationId xmlns:p14="http://schemas.microsoft.com/office/powerpoint/2010/main" val="833253981"/>
      </p:ext>
    </p:extLst>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6920683" y="710805"/>
            <a:ext cx="5812155" cy="462915"/>
          </a:xfrm>
          <a:prstGeom prst="rect">
            <a:avLst/>
          </a:prstGeom>
          <a:noFill/>
        </p:spPr>
        <p:txBody>
          <a:bodyPr wrap="square" rtlCol="0">
            <a:noAutofit/>
          </a:bodyPr>
          <a:lstStyle/>
          <a:p>
            <a:pPr algn="l"/>
            <a:r>
              <a:rPr lang="en-US" altLang="zh-CN" sz="3200" b="1" spc="300" dirty="0">
                <a:solidFill>
                  <a:srgbClr val="588A73"/>
                </a:solidFill>
                <a:latin typeface="黑体" panose="02010609060101010101" charset="-122"/>
                <a:ea typeface="黑体" panose="02010609060101010101" charset="-122"/>
                <a:cs typeface="黑体" panose="02010609060101010101" charset="-122"/>
              </a:rPr>
              <a:t>2.</a:t>
            </a:r>
            <a:r>
              <a:rPr lang="zh-CN" altLang="en-US" sz="3200" b="1" spc="300" dirty="0">
                <a:solidFill>
                  <a:srgbClr val="588A73"/>
                </a:solidFill>
                <a:latin typeface="黑体" panose="02010609060101010101" charset="-122"/>
                <a:ea typeface="黑体" panose="02010609060101010101" charset="-122"/>
                <a:cs typeface="黑体" panose="02010609060101010101" charset="-122"/>
              </a:rPr>
              <a:t>手动调参</a:t>
            </a:r>
          </a:p>
          <a:p>
            <a:pPr algn="l"/>
            <a:endParaRPr lang="zh-CN" altLang="en-US" sz="3200" b="1" spc="300" dirty="0">
              <a:solidFill>
                <a:srgbClr val="588A73"/>
              </a:solidFill>
              <a:latin typeface="黑体" panose="02010609060101010101" charset="-122"/>
              <a:ea typeface="黑体" panose="02010609060101010101" charset="-122"/>
              <a:cs typeface="黑体" panose="02010609060101010101" charset="-122"/>
            </a:endParaRPr>
          </a:p>
        </p:txBody>
      </p:sp>
      <p:grpSp>
        <p:nvGrpSpPr>
          <p:cNvPr id="43" name="组合 42"/>
          <p:cNvGrpSpPr/>
          <p:nvPr/>
        </p:nvGrpSpPr>
        <p:grpSpPr>
          <a:xfrm>
            <a:off x="10205866" y="792029"/>
            <a:ext cx="1220849" cy="1023477"/>
            <a:chOff x="425920" y="5243699"/>
            <a:chExt cx="1216183" cy="1019566"/>
          </a:xfrm>
          <a:gradFill flip="none" rotWithShape="1">
            <a:gsLst>
              <a:gs pos="0">
                <a:srgbClr val="8AB5A2"/>
              </a:gs>
              <a:gs pos="100000">
                <a:srgbClr val="8AB5A2">
                  <a:alpha val="0"/>
                </a:srgbClr>
              </a:gs>
            </a:gsLst>
            <a:lin ang="10800000" scaled="1"/>
            <a:tileRect/>
          </a:gradFill>
        </p:grpSpPr>
        <p:sp>
          <p:nvSpPr>
            <p:cNvPr id="44" name="流程图: 接点 43"/>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接点 57"/>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接点 59"/>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接点 60"/>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接点 64"/>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接点 65"/>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流程图: 接点 66"/>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接点 67"/>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接点 68"/>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流程图: 接点 69"/>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接点 70"/>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流程图: 接点 71"/>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流程图: 接点 72"/>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475382" y="324781"/>
            <a:ext cx="3139447" cy="1200329"/>
            <a:chOff x="689668" y="213554"/>
            <a:chExt cx="3139447" cy="1200329"/>
          </a:xfrm>
        </p:grpSpPr>
        <p:sp>
          <p:nvSpPr>
            <p:cNvPr id="75" name="文本框 74"/>
            <p:cNvSpPr txBox="1"/>
            <p:nvPr/>
          </p:nvSpPr>
          <p:spPr>
            <a:xfrm>
              <a:off x="689668" y="213554"/>
              <a:ext cx="1268296" cy="1200329"/>
            </a:xfrm>
            <a:prstGeom prst="rect">
              <a:avLst/>
            </a:prstGeom>
            <a:noFill/>
          </p:spPr>
          <p:txBody>
            <a:bodyPr wrap="none" rtlCol="0">
              <a:spAutoFit/>
            </a:bodyPr>
            <a:lstStyle/>
            <a:p>
              <a:r>
                <a:rPr lang="en-US" altLang="zh-CN" sz="7200" dirty="0">
                  <a:solidFill>
                    <a:srgbClr val="588A73">
                      <a:alpha val="16000"/>
                    </a:srgbClr>
                  </a:solidFill>
                  <a:latin typeface="字魂164号-方悦黑" panose="00000500000000000000" pitchFamily="2" charset="-122"/>
                  <a:ea typeface="字魂164号-方悦黑" panose="00000500000000000000" pitchFamily="2" charset="-122"/>
                </a:rPr>
                <a:t>04</a:t>
              </a:r>
              <a:endParaRPr lang="zh-CN" altLang="en-US" sz="7200" dirty="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76" name="文本框 75"/>
            <p:cNvSpPr txBox="1"/>
            <p:nvPr/>
          </p:nvSpPr>
          <p:spPr>
            <a:xfrm>
              <a:off x="1817435" y="545998"/>
              <a:ext cx="2011680" cy="645160"/>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参数优化</a:t>
              </a:r>
            </a:p>
          </p:txBody>
        </p:sp>
      </p:grpSp>
      <p:cxnSp>
        <p:nvCxnSpPr>
          <p:cNvPr id="78" name="直接连接符 77"/>
          <p:cNvCxnSpPr/>
          <p:nvPr/>
        </p:nvCxnSpPr>
        <p:spPr>
          <a:xfrm flipH="1">
            <a:off x="7019155" y="1942463"/>
            <a:ext cx="4715510" cy="26035"/>
          </a:xfrm>
          <a:prstGeom prst="line">
            <a:avLst/>
          </a:prstGeom>
          <a:ln w="28575">
            <a:solidFill>
              <a:srgbClr val="588A73"/>
            </a:solidFill>
          </a:ln>
        </p:spPr>
        <p:style>
          <a:lnRef idx="1">
            <a:schemeClr val="accent1"/>
          </a:lnRef>
          <a:fillRef idx="0">
            <a:schemeClr val="accent1"/>
          </a:fillRef>
          <a:effectRef idx="0">
            <a:schemeClr val="accent1"/>
          </a:effectRef>
          <a:fontRef idx="minor">
            <a:schemeClr val="tx1"/>
          </a:fontRef>
        </p:style>
      </p:cxnSp>
      <p:pic>
        <p:nvPicPr>
          <p:cNvPr id="26" name="图片 20"/>
          <p:cNvPicPr>
            <a:picLocks noChangeAspect="1"/>
          </p:cNvPicPr>
          <p:nvPr/>
        </p:nvPicPr>
        <p:blipFill>
          <a:blip r:embed="rId3"/>
          <a:srcRect r="46795"/>
          <a:stretch>
            <a:fillRect/>
          </a:stretch>
        </p:blipFill>
        <p:spPr>
          <a:xfrm>
            <a:off x="318770" y="1302385"/>
            <a:ext cx="4619625" cy="3821430"/>
          </a:xfrm>
          <a:prstGeom prst="rect">
            <a:avLst/>
          </a:prstGeom>
          <a:noFill/>
          <a:ln>
            <a:noFill/>
          </a:ln>
        </p:spPr>
      </p:pic>
      <p:pic>
        <p:nvPicPr>
          <p:cNvPr id="25" name="图片 19"/>
          <p:cNvPicPr>
            <a:picLocks noChangeAspect="1"/>
          </p:cNvPicPr>
          <p:nvPr/>
        </p:nvPicPr>
        <p:blipFill>
          <a:blip r:embed="rId4"/>
          <a:srcRect r="45990"/>
          <a:stretch>
            <a:fillRect/>
          </a:stretch>
        </p:blipFill>
        <p:spPr>
          <a:xfrm>
            <a:off x="3981450" y="1459865"/>
            <a:ext cx="5100320" cy="4858385"/>
          </a:xfrm>
          <a:prstGeom prst="rect">
            <a:avLst/>
          </a:prstGeom>
          <a:noFill/>
          <a:ln>
            <a:noFill/>
          </a:ln>
        </p:spPr>
      </p:pic>
      <p:pic>
        <p:nvPicPr>
          <p:cNvPr id="21" name="图片 18"/>
          <p:cNvPicPr>
            <a:picLocks noChangeAspect="1"/>
          </p:cNvPicPr>
          <p:nvPr/>
        </p:nvPicPr>
        <p:blipFill>
          <a:blip r:embed="rId5"/>
          <a:srcRect t="736" r="34421"/>
          <a:stretch>
            <a:fillRect/>
          </a:stretch>
        </p:blipFill>
        <p:spPr>
          <a:xfrm>
            <a:off x="7607935" y="2328545"/>
            <a:ext cx="5975985" cy="4391025"/>
          </a:xfrm>
          <a:prstGeom prst="rect">
            <a:avLst/>
          </a:prstGeom>
          <a:noFill/>
          <a:ln>
            <a:noFill/>
          </a:ln>
        </p:spPr>
      </p:pic>
      <p:sp>
        <p:nvSpPr>
          <p:cNvPr id="2" name="文本框 1"/>
          <p:cNvSpPr txBox="1"/>
          <p:nvPr/>
        </p:nvSpPr>
        <p:spPr>
          <a:xfrm>
            <a:off x="318770" y="5406390"/>
            <a:ext cx="3568700" cy="829945"/>
          </a:xfrm>
          <a:prstGeom prst="rect">
            <a:avLst/>
          </a:prstGeom>
          <a:noFill/>
        </p:spPr>
        <p:txBody>
          <a:bodyPr wrap="square" rtlCol="0">
            <a:spAutoFit/>
          </a:bodyPr>
          <a:lstStyle/>
          <a:p>
            <a:r>
              <a:rPr lang="zh-CN" altLang="en-US" sz="2400"/>
              <a:t>经过多次比较，选出了性能更为优异的参数2。</a:t>
            </a:r>
          </a:p>
        </p:txBody>
      </p:sp>
    </p:spTree>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7162800" y="1183640"/>
            <a:ext cx="3915410" cy="462915"/>
          </a:xfrm>
          <a:prstGeom prst="rect">
            <a:avLst/>
          </a:prstGeom>
          <a:noFill/>
        </p:spPr>
        <p:txBody>
          <a:bodyPr wrap="square" rtlCol="0">
            <a:noAutofit/>
          </a:bodyPr>
          <a:lstStyle/>
          <a:p>
            <a:pPr algn="l"/>
            <a:r>
              <a:rPr lang="en-US" altLang="zh-CN" sz="3200" b="1" spc="300" dirty="0">
                <a:solidFill>
                  <a:srgbClr val="588A73"/>
                </a:solidFill>
                <a:latin typeface="黑体" panose="02010609060101010101" charset="-122"/>
                <a:ea typeface="黑体" panose="02010609060101010101" charset="-122"/>
                <a:cs typeface="黑体" panose="02010609060101010101" charset="-122"/>
              </a:rPr>
              <a:t>3.</a:t>
            </a:r>
            <a:r>
              <a:rPr lang="zh-CN" altLang="en-US" sz="3200" b="1" spc="300" dirty="0">
                <a:solidFill>
                  <a:srgbClr val="588A73"/>
                </a:solidFill>
                <a:latin typeface="黑体" panose="02010609060101010101" charset="-122"/>
                <a:ea typeface="黑体" panose="02010609060101010101" charset="-122"/>
                <a:cs typeface="黑体" panose="02010609060101010101" charset="-122"/>
              </a:rPr>
              <a:t>通过可视化操作</a:t>
            </a:r>
          </a:p>
          <a:p>
            <a:pPr algn="l"/>
            <a:endParaRPr lang="zh-CN" altLang="en-US" sz="3200" b="1" spc="300" dirty="0">
              <a:solidFill>
                <a:srgbClr val="588A73"/>
              </a:solidFill>
              <a:latin typeface="黑体" panose="02010609060101010101" charset="-122"/>
              <a:ea typeface="黑体" panose="02010609060101010101" charset="-122"/>
              <a:cs typeface="黑体" panose="02010609060101010101" charset="-122"/>
            </a:endParaRPr>
          </a:p>
        </p:txBody>
      </p:sp>
      <p:grpSp>
        <p:nvGrpSpPr>
          <p:cNvPr id="43" name="组合 42"/>
          <p:cNvGrpSpPr/>
          <p:nvPr/>
        </p:nvGrpSpPr>
        <p:grpSpPr>
          <a:xfrm>
            <a:off x="10205866" y="792029"/>
            <a:ext cx="1220849" cy="1023477"/>
            <a:chOff x="425920" y="5243699"/>
            <a:chExt cx="1216183" cy="1019566"/>
          </a:xfrm>
          <a:gradFill flip="none" rotWithShape="1">
            <a:gsLst>
              <a:gs pos="0">
                <a:srgbClr val="8AB5A2"/>
              </a:gs>
              <a:gs pos="100000">
                <a:srgbClr val="8AB5A2">
                  <a:alpha val="0"/>
                </a:srgbClr>
              </a:gs>
            </a:gsLst>
            <a:lin ang="10800000" scaled="1"/>
            <a:tileRect/>
          </a:gradFill>
        </p:grpSpPr>
        <p:sp>
          <p:nvSpPr>
            <p:cNvPr id="44" name="流程图: 接点 43"/>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接点 57"/>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接点 59"/>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接点 60"/>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接点 64"/>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接点 65"/>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流程图: 接点 66"/>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接点 67"/>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接点 68"/>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流程图: 接点 69"/>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接点 70"/>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流程图: 接点 71"/>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流程图: 接点 72"/>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475382" y="324781"/>
            <a:ext cx="3172013" cy="1200329"/>
            <a:chOff x="689668" y="213554"/>
            <a:chExt cx="3172013" cy="1200329"/>
          </a:xfrm>
        </p:grpSpPr>
        <p:sp>
          <p:nvSpPr>
            <p:cNvPr id="75" name="文本框 74"/>
            <p:cNvSpPr txBox="1"/>
            <p:nvPr/>
          </p:nvSpPr>
          <p:spPr>
            <a:xfrm>
              <a:off x="689668" y="213554"/>
              <a:ext cx="1268296" cy="1200329"/>
            </a:xfrm>
            <a:prstGeom prst="rect">
              <a:avLst/>
            </a:prstGeom>
            <a:noFill/>
          </p:spPr>
          <p:txBody>
            <a:bodyPr wrap="none" rtlCol="0">
              <a:spAutoFit/>
            </a:bodyPr>
            <a:lstStyle/>
            <a:p>
              <a:r>
                <a:rPr lang="en-US" altLang="zh-CN" sz="7200" dirty="0">
                  <a:solidFill>
                    <a:srgbClr val="588A73">
                      <a:alpha val="16000"/>
                    </a:srgbClr>
                  </a:solidFill>
                  <a:latin typeface="字魂164号-方悦黑" panose="00000500000000000000" pitchFamily="2" charset="-122"/>
                  <a:ea typeface="字魂164号-方悦黑" panose="00000500000000000000" pitchFamily="2" charset="-122"/>
                </a:rPr>
                <a:t>04</a:t>
              </a:r>
              <a:endParaRPr lang="zh-CN" altLang="en-US" sz="7200" dirty="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76" name="文本框 75"/>
            <p:cNvSpPr txBox="1"/>
            <p:nvPr/>
          </p:nvSpPr>
          <p:spPr>
            <a:xfrm>
              <a:off x="1850001" y="580889"/>
              <a:ext cx="2011680" cy="645160"/>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参数优化</a:t>
              </a:r>
            </a:p>
          </p:txBody>
        </p:sp>
      </p:grpSp>
      <p:sp>
        <p:nvSpPr>
          <p:cNvPr id="77" name="矩形 76"/>
          <p:cNvSpPr/>
          <p:nvPr/>
        </p:nvSpPr>
        <p:spPr>
          <a:xfrm>
            <a:off x="7085330" y="2540635"/>
            <a:ext cx="4429125" cy="3415030"/>
          </a:xfrm>
          <a:prstGeom prst="rect">
            <a:avLst/>
          </a:prstGeom>
        </p:spPr>
        <p:txBody>
          <a:bodyPr wrap="square">
            <a:spAutoFit/>
          </a:bodyPr>
          <a:lstStyle/>
          <a:p>
            <a:pPr algn="l">
              <a:buClrTx/>
              <a:buSzTx/>
              <a:buNone/>
            </a:pPr>
            <a:r>
              <a:rPr lang="zh-CN" altLang="en-US" sz="2400" spc="300" dirty="0">
                <a:solidFill>
                  <a:schemeClr val="tx1"/>
                </a:solidFill>
                <a:latin typeface="字魂164号-方悦黑" panose="00000500000000000000" pitchFamily="2" charset="-122"/>
                <a:ea typeface="字魂164号-方悦黑" panose="00000500000000000000" pitchFamily="2" charset="-122"/>
                <a:sym typeface="+mn-ea"/>
              </a:rPr>
              <a:t>首先，我们组通过可视化的方式比较各变量的贡献程度，</a:t>
            </a:r>
            <a:endParaRPr lang="zh-CN" altLang="en-US" sz="2400" spc="300" dirty="0">
              <a:solidFill>
                <a:schemeClr val="tx1"/>
              </a:solidFill>
              <a:latin typeface="字魂164号-方悦黑" panose="00000500000000000000" pitchFamily="2" charset="-122"/>
              <a:ea typeface="字魂164号-方悦黑" panose="00000500000000000000" pitchFamily="2" charset="-122"/>
            </a:endParaRPr>
          </a:p>
          <a:p>
            <a:pPr algn="l">
              <a:buClrTx/>
              <a:buSzTx/>
              <a:buNone/>
            </a:pPr>
            <a:r>
              <a:rPr lang="zh-CN" altLang="en-US" sz="2400" spc="300" dirty="0">
                <a:solidFill>
                  <a:schemeClr val="tx1"/>
                </a:solidFill>
                <a:latin typeface="字魂164号-方悦黑" panose="00000500000000000000" pitchFamily="2" charset="-122"/>
                <a:ea typeface="字魂164号-方悦黑" panose="00000500000000000000" pitchFamily="2" charset="-122"/>
                <a:sym typeface="+mn-ea"/>
              </a:rPr>
              <a:t>进行解释变量的选择。</a:t>
            </a:r>
          </a:p>
          <a:p>
            <a:pPr algn="l">
              <a:buClrTx/>
              <a:buSzTx/>
              <a:buNone/>
            </a:pPr>
            <a:endParaRPr lang="zh-CN" altLang="en-US" sz="2400" spc="300" dirty="0">
              <a:solidFill>
                <a:schemeClr val="tx1"/>
              </a:solidFill>
              <a:latin typeface="字魂164号-方悦黑" panose="00000500000000000000" pitchFamily="2" charset="-122"/>
              <a:ea typeface="字魂164号-方悦黑" panose="00000500000000000000" pitchFamily="2" charset="-122"/>
            </a:endParaRPr>
          </a:p>
          <a:p>
            <a:pPr algn="l">
              <a:lnSpc>
                <a:spcPct val="100000"/>
              </a:lnSpc>
              <a:buClrTx/>
              <a:buSzTx/>
              <a:buNone/>
            </a:pPr>
            <a:r>
              <a:rPr lang="zh-CN" altLang="en-US" sz="2400" spc="300" dirty="0">
                <a:solidFill>
                  <a:schemeClr val="tx1"/>
                </a:solidFill>
                <a:latin typeface="字魂164号-方悦黑" panose="00000500000000000000" pitchFamily="2" charset="-122"/>
                <a:ea typeface="字魂164号-方悦黑" panose="00000500000000000000" pitchFamily="2" charset="-122"/>
                <a:sym typeface="+mn-ea"/>
              </a:rPr>
              <a:t>剔除贡献率较低的变量</a:t>
            </a:r>
            <a:endParaRPr lang="zh-CN" altLang="en-US" sz="2400" spc="300" dirty="0">
              <a:solidFill>
                <a:schemeClr val="tx1"/>
              </a:solidFill>
              <a:latin typeface="字魂164号-方悦黑" panose="00000500000000000000" pitchFamily="2" charset="-122"/>
              <a:ea typeface="字魂164号-方悦黑" panose="00000500000000000000" pitchFamily="2" charset="-122"/>
            </a:endParaRPr>
          </a:p>
          <a:p>
            <a:pPr algn="l">
              <a:lnSpc>
                <a:spcPct val="100000"/>
              </a:lnSpc>
              <a:buClrTx/>
              <a:buSzTx/>
              <a:buNone/>
            </a:pPr>
            <a:r>
              <a:rPr lang="zh-CN" altLang="en-US" sz="2400" spc="300" dirty="0">
                <a:solidFill>
                  <a:schemeClr val="tx1"/>
                </a:solidFill>
                <a:latin typeface="字魂164号-方悦黑" panose="00000500000000000000" pitchFamily="2" charset="-122"/>
                <a:ea typeface="字魂164号-方悦黑" panose="00000500000000000000" pitchFamily="2" charset="-122"/>
                <a:sym typeface="+mn-ea"/>
              </a:rPr>
              <a:t>并分析各剩余变量对目标值的贡献率</a:t>
            </a:r>
            <a:endParaRPr lang="zh-CN" altLang="en-US" sz="2400" spc="300" dirty="0">
              <a:solidFill>
                <a:schemeClr val="tx1"/>
              </a:solidFill>
              <a:latin typeface="字魂164号-方悦黑" panose="00000500000000000000" pitchFamily="2" charset="-122"/>
              <a:ea typeface="字魂164号-方悦黑" panose="00000500000000000000" pitchFamily="2" charset="-122"/>
            </a:endParaRPr>
          </a:p>
          <a:p>
            <a:pPr>
              <a:lnSpc>
                <a:spcPct val="200000"/>
              </a:lnSpc>
              <a:defRPr/>
            </a:pPr>
            <a:endParaRPr lang="zh-CN" altLang="en-US" sz="2400" spc="300" dirty="0">
              <a:solidFill>
                <a:schemeClr val="tx1"/>
              </a:solidFill>
              <a:latin typeface="字魂164号-方悦黑" panose="00000500000000000000" pitchFamily="2" charset="-122"/>
              <a:ea typeface="字魂164号-方悦黑" panose="00000500000000000000" pitchFamily="2" charset="-122"/>
            </a:endParaRPr>
          </a:p>
        </p:txBody>
      </p:sp>
      <p:cxnSp>
        <p:nvCxnSpPr>
          <p:cNvPr id="78" name="直接连接符 77"/>
          <p:cNvCxnSpPr/>
          <p:nvPr/>
        </p:nvCxnSpPr>
        <p:spPr>
          <a:xfrm flipH="1">
            <a:off x="7019155" y="1942463"/>
            <a:ext cx="4715510" cy="26035"/>
          </a:xfrm>
          <a:prstGeom prst="line">
            <a:avLst/>
          </a:prstGeom>
          <a:ln w="28575">
            <a:solidFill>
              <a:srgbClr val="588A73"/>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72284AFC-6B4D-AF39-9155-65EBC7E4E713}"/>
              </a:ext>
            </a:extLst>
          </p:cNvPr>
          <p:cNvPicPr>
            <a:picLocks noChangeAspect="1"/>
          </p:cNvPicPr>
          <p:nvPr/>
        </p:nvPicPr>
        <p:blipFill>
          <a:blip r:embed="rId3"/>
          <a:stretch>
            <a:fillRect/>
          </a:stretch>
        </p:blipFill>
        <p:spPr>
          <a:xfrm>
            <a:off x="1200500" y="1525110"/>
            <a:ext cx="4539247" cy="414015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10205866" y="792029"/>
            <a:ext cx="1220849" cy="1023477"/>
            <a:chOff x="425920" y="5243699"/>
            <a:chExt cx="1216183" cy="1019566"/>
          </a:xfrm>
          <a:gradFill flip="none" rotWithShape="1">
            <a:gsLst>
              <a:gs pos="0">
                <a:srgbClr val="8AB5A2"/>
              </a:gs>
              <a:gs pos="100000">
                <a:srgbClr val="8AB5A2">
                  <a:alpha val="0"/>
                </a:srgbClr>
              </a:gs>
            </a:gsLst>
            <a:lin ang="10800000" scaled="1"/>
            <a:tileRect/>
          </a:gradFill>
        </p:grpSpPr>
        <p:sp>
          <p:nvSpPr>
            <p:cNvPr id="44" name="流程图: 接点 43"/>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接点 57"/>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接点 59"/>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接点 60"/>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接点 64"/>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接点 65"/>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流程图: 接点 66"/>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接点 67"/>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接点 68"/>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流程图: 接点 69"/>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接点 70"/>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流程图: 接点 71"/>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流程图: 接点 72"/>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475382" y="324781"/>
            <a:ext cx="3191658" cy="1200329"/>
            <a:chOff x="689668" y="213554"/>
            <a:chExt cx="3191658" cy="1200329"/>
          </a:xfrm>
        </p:grpSpPr>
        <p:sp>
          <p:nvSpPr>
            <p:cNvPr id="75" name="文本框 74"/>
            <p:cNvSpPr txBox="1"/>
            <p:nvPr/>
          </p:nvSpPr>
          <p:spPr>
            <a:xfrm>
              <a:off x="689668" y="213554"/>
              <a:ext cx="1268296" cy="1200329"/>
            </a:xfrm>
            <a:prstGeom prst="rect">
              <a:avLst/>
            </a:prstGeom>
            <a:noFill/>
          </p:spPr>
          <p:txBody>
            <a:bodyPr wrap="none" rtlCol="0">
              <a:spAutoFit/>
            </a:bodyPr>
            <a:lstStyle/>
            <a:p>
              <a:r>
                <a:rPr lang="en-US" altLang="zh-CN" sz="7200" dirty="0">
                  <a:solidFill>
                    <a:srgbClr val="588A73">
                      <a:alpha val="16000"/>
                    </a:srgbClr>
                  </a:solidFill>
                  <a:latin typeface="字魂164号-方悦黑" panose="00000500000000000000" pitchFamily="2" charset="-122"/>
                  <a:ea typeface="字魂164号-方悦黑" panose="00000500000000000000" pitchFamily="2" charset="-122"/>
                </a:rPr>
                <a:t>04</a:t>
              </a:r>
              <a:endParaRPr lang="zh-CN" altLang="en-US" sz="7200" dirty="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76" name="文本框 75"/>
            <p:cNvSpPr txBox="1"/>
            <p:nvPr/>
          </p:nvSpPr>
          <p:spPr>
            <a:xfrm>
              <a:off x="1850001" y="580889"/>
              <a:ext cx="2031325" cy="646331"/>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模型保存</a:t>
              </a:r>
            </a:p>
          </p:txBody>
        </p:sp>
      </p:grpSp>
      <p:pic>
        <p:nvPicPr>
          <p:cNvPr id="3" name="图片 2">
            <a:extLst>
              <a:ext uri="{FF2B5EF4-FFF2-40B4-BE49-F238E27FC236}">
                <a16:creationId xmlns:a16="http://schemas.microsoft.com/office/drawing/2014/main" id="{B8A3B3FD-AF91-5A21-75F8-19C9939B2DD0}"/>
              </a:ext>
            </a:extLst>
          </p:cNvPr>
          <p:cNvPicPr>
            <a:picLocks noChangeAspect="1"/>
          </p:cNvPicPr>
          <p:nvPr/>
        </p:nvPicPr>
        <p:blipFill>
          <a:blip r:embed="rId3"/>
          <a:stretch>
            <a:fillRect/>
          </a:stretch>
        </p:blipFill>
        <p:spPr>
          <a:xfrm>
            <a:off x="549681" y="1892445"/>
            <a:ext cx="4589400" cy="2225248"/>
          </a:xfrm>
          <a:prstGeom prst="rect">
            <a:avLst/>
          </a:prstGeom>
        </p:spPr>
      </p:pic>
      <p:pic>
        <p:nvPicPr>
          <p:cNvPr id="8" name="图片 7">
            <a:extLst>
              <a:ext uri="{FF2B5EF4-FFF2-40B4-BE49-F238E27FC236}">
                <a16:creationId xmlns:a16="http://schemas.microsoft.com/office/drawing/2014/main" id="{236CA5ED-7B21-1AAF-FCD7-C101543DE9A5}"/>
              </a:ext>
            </a:extLst>
          </p:cNvPr>
          <p:cNvPicPr>
            <a:picLocks noChangeAspect="1"/>
          </p:cNvPicPr>
          <p:nvPr/>
        </p:nvPicPr>
        <p:blipFill>
          <a:blip r:embed="rId4"/>
          <a:stretch>
            <a:fillRect/>
          </a:stretch>
        </p:blipFill>
        <p:spPr>
          <a:xfrm>
            <a:off x="551129" y="4220435"/>
            <a:ext cx="4689694" cy="1792841"/>
          </a:xfrm>
          <a:prstGeom prst="rect">
            <a:avLst/>
          </a:prstGeom>
        </p:spPr>
      </p:pic>
      <p:pic>
        <p:nvPicPr>
          <p:cNvPr id="10" name="图片 9">
            <a:extLst>
              <a:ext uri="{FF2B5EF4-FFF2-40B4-BE49-F238E27FC236}">
                <a16:creationId xmlns:a16="http://schemas.microsoft.com/office/drawing/2014/main" id="{55AC9FD8-F22E-6EA4-726A-82C8FABD92F1}"/>
              </a:ext>
            </a:extLst>
          </p:cNvPr>
          <p:cNvPicPr>
            <a:picLocks noChangeAspect="1"/>
          </p:cNvPicPr>
          <p:nvPr/>
        </p:nvPicPr>
        <p:blipFill rotWithShape="1">
          <a:blip r:embed="rId5"/>
          <a:srcRect r="21102"/>
          <a:stretch/>
        </p:blipFill>
        <p:spPr>
          <a:xfrm>
            <a:off x="5342564" y="3225133"/>
            <a:ext cx="6688476" cy="1459882"/>
          </a:xfrm>
          <a:prstGeom prst="rect">
            <a:avLst/>
          </a:prstGeom>
        </p:spPr>
      </p:pic>
    </p:spTree>
    <p:extLst>
      <p:ext uri="{BB962C8B-B14F-4D97-AF65-F5344CB8AC3E}">
        <p14:creationId xmlns:p14="http://schemas.microsoft.com/office/powerpoint/2010/main" val="1934221969"/>
      </p:ext>
    </p:extLst>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2533650" y="3867834"/>
            <a:ext cx="2697480" cy="968203"/>
            <a:chOff x="2533650" y="3867834"/>
            <a:chExt cx="2697480" cy="968203"/>
          </a:xfrm>
        </p:grpSpPr>
        <p:sp>
          <p:nvSpPr>
            <p:cNvPr id="6" name="文本框 5"/>
            <p:cNvSpPr txBox="1"/>
            <p:nvPr/>
          </p:nvSpPr>
          <p:spPr>
            <a:xfrm>
              <a:off x="2533650" y="3867834"/>
              <a:ext cx="2697480" cy="645160"/>
            </a:xfrm>
            <a:prstGeom prst="rect">
              <a:avLst/>
            </a:prstGeom>
            <a:noFill/>
          </p:spPr>
          <p:txBody>
            <a:bodyPr wrap="none" rtlCol="0">
              <a:spAutoFit/>
            </a:bodyPr>
            <a:lstStyle/>
            <a:p>
              <a:r>
                <a:rPr lang="en-US" altLang="zh-CN" sz="3600">
                  <a:solidFill>
                    <a:srgbClr val="588A73"/>
                  </a:solidFill>
                  <a:latin typeface="字魂164号-方悦黑" panose="00000500000000000000" pitchFamily="2" charset="-122"/>
                  <a:ea typeface="字魂164号-方悦黑" panose="00000500000000000000" pitchFamily="2" charset="-122"/>
                </a:rPr>
                <a:t>01 </a:t>
              </a:r>
              <a:r>
                <a:rPr lang="zh-CN" altLang="en-US" sz="3600">
                  <a:solidFill>
                    <a:srgbClr val="588A73"/>
                  </a:solidFill>
                  <a:latin typeface="字魂164号-方悦黑" panose="00000500000000000000" pitchFamily="2" charset="-122"/>
                  <a:ea typeface="字魂164号-方悦黑" panose="00000500000000000000" pitchFamily="2" charset="-122"/>
                </a:rPr>
                <a:t>项目背景</a:t>
              </a:r>
            </a:p>
          </p:txBody>
        </p:sp>
        <p:sp>
          <p:nvSpPr>
            <p:cNvPr id="10" name="文本框 9"/>
            <p:cNvSpPr txBox="1"/>
            <p:nvPr/>
          </p:nvSpPr>
          <p:spPr>
            <a:xfrm>
              <a:off x="3132310" y="4560447"/>
              <a:ext cx="1920475" cy="275590"/>
            </a:xfrm>
            <a:prstGeom prst="rect">
              <a:avLst/>
            </a:prstGeom>
            <a:noFill/>
          </p:spPr>
          <p:txBody>
            <a:bodyPr wrap="square">
              <a:spAutoFit/>
            </a:bodyPr>
            <a:lstStyle/>
            <a:p>
              <a:pPr algn="dist"/>
              <a:r>
                <a:rPr lang="zh-CN" altLang="en-US" sz="1200">
                  <a:latin typeface="思源黑体 CN Regular" panose="020B0500000000000000" pitchFamily="34" charset="-122"/>
                  <a:ea typeface="思源黑体 CN Regular" panose="020B0500000000000000" pitchFamily="34" charset="-122"/>
                </a:rPr>
                <a:t>Project background</a:t>
              </a:r>
            </a:p>
          </p:txBody>
        </p:sp>
      </p:grpSp>
      <p:grpSp>
        <p:nvGrpSpPr>
          <p:cNvPr id="49" name="组合 48"/>
          <p:cNvGrpSpPr/>
          <p:nvPr/>
        </p:nvGrpSpPr>
        <p:grpSpPr>
          <a:xfrm>
            <a:off x="6781493" y="3867834"/>
            <a:ext cx="2712663" cy="968203"/>
            <a:chOff x="6781493" y="3867834"/>
            <a:chExt cx="2712663" cy="968203"/>
          </a:xfrm>
        </p:grpSpPr>
        <p:sp>
          <p:nvSpPr>
            <p:cNvPr id="7" name="文本框 6"/>
            <p:cNvSpPr txBox="1"/>
            <p:nvPr/>
          </p:nvSpPr>
          <p:spPr>
            <a:xfrm>
              <a:off x="6781493" y="3867834"/>
              <a:ext cx="2697480" cy="645160"/>
            </a:xfrm>
            <a:prstGeom prst="rect">
              <a:avLst/>
            </a:prstGeom>
            <a:noFill/>
          </p:spPr>
          <p:txBody>
            <a:bodyPr wrap="none" rtlCol="0">
              <a:spAutoFit/>
            </a:bodyPr>
            <a:lstStyle/>
            <a:p>
              <a:r>
                <a:rPr lang="en-US" altLang="zh-CN" sz="3600">
                  <a:solidFill>
                    <a:srgbClr val="588A73"/>
                  </a:solidFill>
                  <a:latin typeface="字魂164号-方悦黑" panose="00000500000000000000" pitchFamily="2" charset="-122"/>
                  <a:ea typeface="字魂164号-方悦黑" panose="00000500000000000000" pitchFamily="2" charset="-122"/>
                </a:rPr>
                <a:t>02 </a:t>
              </a:r>
              <a:r>
                <a:rPr lang="zh-CN" altLang="en-US" sz="3600">
                  <a:solidFill>
                    <a:srgbClr val="588A73"/>
                  </a:solidFill>
                  <a:latin typeface="字魂164号-方悦黑" panose="00000500000000000000" pitchFamily="2" charset="-122"/>
                  <a:ea typeface="字魂164号-方悦黑" panose="00000500000000000000" pitchFamily="2" charset="-122"/>
                </a:rPr>
                <a:t>项目分工</a:t>
              </a:r>
            </a:p>
          </p:txBody>
        </p:sp>
        <p:sp>
          <p:nvSpPr>
            <p:cNvPr id="11" name="文本框 10"/>
            <p:cNvSpPr txBox="1"/>
            <p:nvPr/>
          </p:nvSpPr>
          <p:spPr>
            <a:xfrm>
              <a:off x="7573681" y="4560447"/>
              <a:ext cx="1920475" cy="275590"/>
            </a:xfrm>
            <a:prstGeom prst="rect">
              <a:avLst/>
            </a:prstGeom>
            <a:noFill/>
          </p:spPr>
          <p:txBody>
            <a:bodyPr wrap="square">
              <a:spAutoFit/>
            </a:bodyPr>
            <a:lstStyle/>
            <a:p>
              <a:pPr algn="dist"/>
              <a:r>
                <a:rPr lang="en-US" altLang="zh-CN" sz="1200">
                  <a:latin typeface="思源黑体 CN Regular" panose="020B0500000000000000" pitchFamily="34" charset="-122"/>
                  <a:ea typeface="思源黑体 CN Regular" panose="020B0500000000000000" pitchFamily="34" charset="-122"/>
                  <a:sym typeface="+mn-ea"/>
                </a:rPr>
                <a:t>Project division</a:t>
              </a:r>
              <a:endParaRPr lang="en-US" altLang="zh-CN" sz="1200">
                <a:latin typeface="思源黑体 CN Regular" panose="020B0500000000000000" pitchFamily="34" charset="-122"/>
                <a:ea typeface="思源黑体 CN Regular" panose="020B0500000000000000" pitchFamily="34" charset="-122"/>
              </a:endParaRPr>
            </a:p>
          </p:txBody>
        </p:sp>
      </p:grpSp>
      <p:grpSp>
        <p:nvGrpSpPr>
          <p:cNvPr id="50" name="组合 49"/>
          <p:cNvGrpSpPr/>
          <p:nvPr/>
        </p:nvGrpSpPr>
        <p:grpSpPr>
          <a:xfrm>
            <a:off x="2533650" y="5167640"/>
            <a:ext cx="2697480" cy="1020947"/>
            <a:chOff x="2533650" y="5167640"/>
            <a:chExt cx="2697480" cy="1020947"/>
          </a:xfrm>
        </p:grpSpPr>
        <p:sp>
          <p:nvSpPr>
            <p:cNvPr id="8" name="文本框 7"/>
            <p:cNvSpPr txBox="1"/>
            <p:nvPr/>
          </p:nvSpPr>
          <p:spPr>
            <a:xfrm>
              <a:off x="2533650" y="5167640"/>
              <a:ext cx="2697480" cy="645160"/>
            </a:xfrm>
            <a:prstGeom prst="rect">
              <a:avLst/>
            </a:prstGeom>
            <a:noFill/>
          </p:spPr>
          <p:txBody>
            <a:bodyPr wrap="none" rtlCol="0">
              <a:spAutoFit/>
            </a:bodyPr>
            <a:lstStyle/>
            <a:p>
              <a:r>
                <a:rPr lang="en-US" altLang="zh-CN" sz="3600">
                  <a:solidFill>
                    <a:srgbClr val="588A73"/>
                  </a:solidFill>
                  <a:latin typeface="字魂164号-方悦黑" panose="00000500000000000000" pitchFamily="2" charset="-122"/>
                  <a:ea typeface="字魂164号-方悦黑" panose="00000500000000000000" pitchFamily="2" charset="-122"/>
                </a:rPr>
                <a:t>03 </a:t>
              </a:r>
              <a:r>
                <a:rPr lang="zh-CN" altLang="en-US" sz="3600">
                  <a:solidFill>
                    <a:srgbClr val="588A73"/>
                  </a:solidFill>
                  <a:latin typeface="字魂164号-方悦黑" panose="00000500000000000000" pitchFamily="2" charset="-122"/>
                  <a:ea typeface="字魂164号-方悦黑" panose="00000500000000000000" pitchFamily="2" charset="-122"/>
                </a:rPr>
                <a:t>项目实施</a:t>
              </a:r>
            </a:p>
          </p:txBody>
        </p:sp>
        <p:sp>
          <p:nvSpPr>
            <p:cNvPr id="12" name="文本框 11"/>
            <p:cNvSpPr txBox="1"/>
            <p:nvPr/>
          </p:nvSpPr>
          <p:spPr>
            <a:xfrm>
              <a:off x="3132310" y="5912997"/>
              <a:ext cx="1920475" cy="275590"/>
            </a:xfrm>
            <a:prstGeom prst="rect">
              <a:avLst/>
            </a:prstGeom>
            <a:noFill/>
          </p:spPr>
          <p:txBody>
            <a:bodyPr wrap="square">
              <a:spAutoFit/>
            </a:bodyPr>
            <a:lstStyle/>
            <a:p>
              <a:pPr algn="dist"/>
              <a:r>
                <a:rPr lang="zh-CN" altLang="en-US" sz="1200">
                  <a:latin typeface="思源黑体 CN Regular" panose="020B0500000000000000" pitchFamily="34" charset="-122"/>
                  <a:ea typeface="思源黑体 CN Regular" panose="020B0500000000000000" pitchFamily="34" charset="-122"/>
                </a:rPr>
                <a:t>Project implementation</a:t>
              </a:r>
            </a:p>
          </p:txBody>
        </p:sp>
      </p:grpSp>
      <p:grpSp>
        <p:nvGrpSpPr>
          <p:cNvPr id="51" name="组合 50"/>
          <p:cNvGrpSpPr/>
          <p:nvPr/>
        </p:nvGrpSpPr>
        <p:grpSpPr>
          <a:xfrm>
            <a:off x="6781493" y="5167640"/>
            <a:ext cx="2712663" cy="1020947"/>
            <a:chOff x="6781493" y="5167640"/>
            <a:chExt cx="2712663" cy="1020947"/>
          </a:xfrm>
        </p:grpSpPr>
        <p:sp>
          <p:nvSpPr>
            <p:cNvPr id="9" name="文本框 8"/>
            <p:cNvSpPr txBox="1"/>
            <p:nvPr/>
          </p:nvSpPr>
          <p:spPr>
            <a:xfrm>
              <a:off x="6781493" y="5167640"/>
              <a:ext cx="2697480" cy="645160"/>
            </a:xfrm>
            <a:prstGeom prst="rect">
              <a:avLst/>
            </a:prstGeom>
            <a:noFill/>
          </p:spPr>
          <p:txBody>
            <a:bodyPr wrap="none" rtlCol="0">
              <a:spAutoFit/>
            </a:bodyPr>
            <a:lstStyle/>
            <a:p>
              <a:r>
                <a:rPr lang="en-US" altLang="zh-CN" sz="3600">
                  <a:solidFill>
                    <a:srgbClr val="588A73"/>
                  </a:solidFill>
                  <a:latin typeface="字魂164号-方悦黑" panose="00000500000000000000" pitchFamily="2" charset="-122"/>
                  <a:ea typeface="字魂164号-方悦黑" panose="00000500000000000000" pitchFamily="2" charset="-122"/>
                </a:rPr>
                <a:t>04 </a:t>
              </a:r>
              <a:r>
                <a:rPr lang="zh-CN" altLang="en-US" sz="3600">
                  <a:solidFill>
                    <a:srgbClr val="588A73"/>
                  </a:solidFill>
                  <a:latin typeface="字魂164号-方悦黑" panose="00000500000000000000" pitchFamily="2" charset="-122"/>
                  <a:ea typeface="字魂164号-方悦黑" panose="00000500000000000000" pitchFamily="2" charset="-122"/>
                </a:rPr>
                <a:t>项目总结</a:t>
              </a:r>
            </a:p>
          </p:txBody>
        </p:sp>
        <p:sp>
          <p:nvSpPr>
            <p:cNvPr id="13" name="文本框 12"/>
            <p:cNvSpPr txBox="1"/>
            <p:nvPr/>
          </p:nvSpPr>
          <p:spPr>
            <a:xfrm>
              <a:off x="7573681" y="5912997"/>
              <a:ext cx="1920475" cy="275590"/>
            </a:xfrm>
            <a:prstGeom prst="rect">
              <a:avLst/>
            </a:prstGeom>
            <a:noFill/>
          </p:spPr>
          <p:txBody>
            <a:bodyPr wrap="square">
              <a:spAutoFit/>
            </a:bodyPr>
            <a:lstStyle/>
            <a:p>
              <a:pPr algn="dist"/>
              <a:r>
                <a:rPr lang="en-US" altLang="zh-CN" sz="1200">
                  <a:latin typeface="思源黑体 CN Regular" panose="020B0500000000000000" pitchFamily="34" charset="-122"/>
                  <a:ea typeface="思源黑体 CN Regular" panose="020B0500000000000000" pitchFamily="34" charset="-122"/>
                </a:rPr>
                <a:t>Project summary</a:t>
              </a:r>
            </a:p>
          </p:txBody>
        </p:sp>
      </p:grpSp>
      <p:grpSp>
        <p:nvGrpSpPr>
          <p:cNvPr id="14" name="组合 13"/>
          <p:cNvGrpSpPr/>
          <p:nvPr/>
        </p:nvGrpSpPr>
        <p:grpSpPr>
          <a:xfrm>
            <a:off x="10259555" y="556616"/>
            <a:ext cx="1564070" cy="1311210"/>
            <a:chOff x="425920" y="5243699"/>
            <a:chExt cx="1216183" cy="1019566"/>
          </a:xfrm>
          <a:gradFill flip="none" rotWithShape="1">
            <a:gsLst>
              <a:gs pos="0">
                <a:schemeClr val="bg1"/>
              </a:gs>
              <a:gs pos="100000">
                <a:schemeClr val="bg1">
                  <a:alpha val="0"/>
                </a:schemeClr>
              </a:gs>
            </a:gsLst>
            <a:lin ang="10800000" scaled="1"/>
            <a:tileRect/>
          </a:gradFill>
        </p:grpSpPr>
        <p:sp>
          <p:nvSpPr>
            <p:cNvPr id="15" name="流程图: 接点 14"/>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接点 15"/>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16"/>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17"/>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接点 18"/>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19"/>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20"/>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接点 21"/>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接点 22"/>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25"/>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接点 26"/>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接点 27"/>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接点 28"/>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接点 29"/>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接点 30"/>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接点 31"/>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接点 32"/>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接点 33"/>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接点 34"/>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接点 41"/>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接点 42"/>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接点 43"/>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531465" y="361364"/>
            <a:ext cx="3256762" cy="923330"/>
            <a:chOff x="531465" y="361364"/>
            <a:chExt cx="3256762" cy="923330"/>
          </a:xfrm>
        </p:grpSpPr>
        <p:sp>
          <p:nvSpPr>
            <p:cNvPr id="46" name="文本框 45"/>
            <p:cNvSpPr txBox="1"/>
            <p:nvPr userDrawn="1"/>
          </p:nvSpPr>
          <p:spPr>
            <a:xfrm>
              <a:off x="531465" y="361364"/>
              <a:ext cx="1790875" cy="923330"/>
            </a:xfrm>
            <a:prstGeom prst="rect">
              <a:avLst/>
            </a:prstGeom>
            <a:noFill/>
          </p:spPr>
          <p:txBody>
            <a:bodyPr wrap="none" rtlCol="0">
              <a:spAutoFit/>
            </a:bodyPr>
            <a:lstStyle/>
            <a:p>
              <a:r>
                <a:rPr lang="zh-CN" altLang="en-US" sz="5400" i="1">
                  <a:solidFill>
                    <a:schemeClr val="bg1"/>
                  </a:solidFill>
                  <a:latin typeface="字魂164号-方悦黑" panose="00000500000000000000" pitchFamily="2" charset="-122"/>
                  <a:ea typeface="字魂164号-方悦黑" panose="00000500000000000000" pitchFamily="2" charset="-122"/>
                </a:rPr>
                <a:t>目 录</a:t>
              </a:r>
            </a:p>
          </p:txBody>
        </p:sp>
        <p:sp>
          <p:nvSpPr>
            <p:cNvPr id="47" name="文本框 46"/>
            <p:cNvSpPr txBox="1"/>
            <p:nvPr userDrawn="1"/>
          </p:nvSpPr>
          <p:spPr>
            <a:xfrm>
              <a:off x="2182790" y="842889"/>
              <a:ext cx="1605437" cy="369332"/>
            </a:xfrm>
            <a:prstGeom prst="rect">
              <a:avLst/>
            </a:prstGeom>
            <a:noFill/>
          </p:spPr>
          <p:txBody>
            <a:bodyPr wrap="square" rtlCol="0">
              <a:spAutoFit/>
            </a:bodyPr>
            <a:lstStyle/>
            <a:p>
              <a:pPr algn="dist"/>
              <a:r>
                <a:rPr lang="en-US" altLang="zh-CN" i="1">
                  <a:solidFill>
                    <a:schemeClr val="bg1"/>
                  </a:solidFill>
                  <a:latin typeface="字魂164号-方悦黑" panose="00000500000000000000" pitchFamily="2" charset="-122"/>
                  <a:ea typeface="字魂164号-方悦黑" panose="00000500000000000000" pitchFamily="2" charset="-122"/>
                </a:rPr>
                <a:t>CONTENTS</a:t>
              </a:r>
              <a:endParaRPr lang="zh-CN" altLang="en-US" i="1">
                <a:solidFill>
                  <a:schemeClr val="bg1"/>
                </a:solidFill>
                <a:latin typeface="字魂164号-方悦黑" panose="00000500000000000000" pitchFamily="2" charset="-122"/>
                <a:ea typeface="字魂164号-方悦黑" panose="00000500000000000000" pitchFamily="2"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61424" y="1773880"/>
            <a:ext cx="2185791" cy="707886"/>
          </a:xfrm>
          <a:prstGeom prst="rect">
            <a:avLst/>
          </a:prstGeom>
          <a:noFill/>
        </p:spPr>
        <p:txBody>
          <a:bodyPr wrap="none" rtlCol="0">
            <a:spAutoFit/>
          </a:bodyPr>
          <a:lstStyle/>
          <a:p>
            <a:r>
              <a:rPr lang="en-US" altLang="zh-CN" sz="4000" i="0" dirty="0">
                <a:solidFill>
                  <a:schemeClr val="accent6">
                    <a:lumMod val="20000"/>
                    <a:lumOff val="80000"/>
                  </a:schemeClr>
                </a:solidFill>
                <a:latin typeface="字魂164号-方悦黑" panose="00000500000000000000" pitchFamily="2" charset="-122"/>
                <a:ea typeface="字魂164号-方悦黑" panose="00000500000000000000" pitchFamily="2" charset="-122"/>
              </a:rPr>
              <a:t>PART 05</a:t>
            </a:r>
            <a:endParaRPr lang="zh-CN" altLang="en-US" sz="4000" i="0" dirty="0">
              <a:solidFill>
                <a:schemeClr val="accent6">
                  <a:lumMod val="20000"/>
                  <a:lumOff val="80000"/>
                </a:schemeClr>
              </a:solidFill>
              <a:latin typeface="字魂164号-方悦黑" panose="00000500000000000000" pitchFamily="2" charset="-122"/>
              <a:ea typeface="字魂164号-方悦黑" panose="00000500000000000000" pitchFamily="2" charset="-122"/>
            </a:endParaRPr>
          </a:p>
        </p:txBody>
      </p:sp>
      <p:sp>
        <p:nvSpPr>
          <p:cNvPr id="3" name="文本框 2"/>
          <p:cNvSpPr txBox="1"/>
          <p:nvPr/>
        </p:nvSpPr>
        <p:spPr>
          <a:xfrm>
            <a:off x="5576627" y="3118184"/>
            <a:ext cx="3682962" cy="1014730"/>
          </a:xfrm>
          <a:prstGeom prst="rect">
            <a:avLst/>
          </a:prstGeom>
          <a:noFill/>
        </p:spPr>
        <p:txBody>
          <a:bodyPr wrap="square" rtlCol="0">
            <a:spAutoFit/>
          </a:bodyPr>
          <a:lstStyle/>
          <a:p>
            <a:pPr algn="l"/>
            <a:r>
              <a:rPr lang="zh-CN" altLang="en-US" sz="6000" spc="600">
                <a:solidFill>
                  <a:schemeClr val="bg1"/>
                </a:solidFill>
                <a:latin typeface="字魂164号-方悦黑" panose="00000500000000000000" pitchFamily="2" charset="-122"/>
                <a:ea typeface="字魂164号-方悦黑" panose="00000500000000000000" pitchFamily="2" charset="-122"/>
              </a:rPr>
              <a:t>项目总结</a:t>
            </a:r>
          </a:p>
        </p:txBody>
      </p:sp>
      <p:sp>
        <p:nvSpPr>
          <p:cNvPr id="4" name="文本框 3"/>
          <p:cNvSpPr txBox="1"/>
          <p:nvPr/>
        </p:nvSpPr>
        <p:spPr>
          <a:xfrm>
            <a:off x="5661424" y="4297376"/>
            <a:ext cx="3145971" cy="306705"/>
          </a:xfrm>
          <a:prstGeom prst="rect">
            <a:avLst/>
          </a:prstGeom>
          <a:noFill/>
        </p:spPr>
        <p:txBody>
          <a:bodyPr wrap="square">
            <a:spAutoFit/>
          </a:bodyPr>
          <a:lstStyle/>
          <a:p>
            <a:pPr algn="dist"/>
            <a:r>
              <a:rPr lang="en-US" altLang="zh-CN" sz="1400">
                <a:solidFill>
                  <a:schemeClr val="bg1"/>
                </a:solidFill>
                <a:latin typeface="思源黑体 CN Regular" panose="020B0500000000000000" pitchFamily="34" charset="-122"/>
                <a:ea typeface="思源黑体 CN Regular" panose="020B0500000000000000" pitchFamily="34" charset="-122"/>
                <a:sym typeface="+mn-ea"/>
              </a:rPr>
              <a:t>Project summary</a:t>
            </a:r>
          </a:p>
        </p:txBody>
      </p:sp>
    </p:spTree>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0180158" y="688126"/>
            <a:ext cx="1220849" cy="1023477"/>
            <a:chOff x="425920" y="5243699"/>
            <a:chExt cx="1216183" cy="1019566"/>
          </a:xfrm>
          <a:gradFill flip="none" rotWithShape="1">
            <a:gsLst>
              <a:gs pos="0">
                <a:srgbClr val="8AB5A2"/>
              </a:gs>
              <a:gs pos="100000">
                <a:srgbClr val="8AB5A2">
                  <a:alpha val="0"/>
                </a:srgbClr>
              </a:gs>
            </a:gsLst>
            <a:lin ang="10800000" scaled="1"/>
            <a:tileRect/>
          </a:gradFill>
        </p:grpSpPr>
        <p:sp>
          <p:nvSpPr>
            <p:cNvPr id="35" name="流程图: 接点 34"/>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接点 41"/>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接点 42"/>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接点 43"/>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接点 57"/>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接点 59"/>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接点 60"/>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475382" y="324781"/>
            <a:ext cx="3305624" cy="1200329"/>
            <a:chOff x="689668" y="213554"/>
            <a:chExt cx="3305624" cy="1200329"/>
          </a:xfrm>
        </p:grpSpPr>
        <p:sp>
          <p:nvSpPr>
            <p:cNvPr id="66" name="文本框 65"/>
            <p:cNvSpPr txBox="1"/>
            <p:nvPr/>
          </p:nvSpPr>
          <p:spPr>
            <a:xfrm>
              <a:off x="689668" y="213554"/>
              <a:ext cx="1268296" cy="1200329"/>
            </a:xfrm>
            <a:prstGeom prst="rect">
              <a:avLst/>
            </a:prstGeom>
            <a:noFill/>
          </p:spPr>
          <p:txBody>
            <a:bodyPr wrap="none" rtlCol="0">
              <a:spAutoFit/>
            </a:bodyPr>
            <a:lstStyle/>
            <a:p>
              <a:r>
                <a:rPr lang="en-US" altLang="zh-CN" sz="7200" dirty="0">
                  <a:solidFill>
                    <a:srgbClr val="588A73">
                      <a:alpha val="16000"/>
                    </a:srgbClr>
                  </a:solidFill>
                  <a:latin typeface="字魂164号-方悦黑" panose="00000500000000000000" pitchFamily="2" charset="-122"/>
                  <a:ea typeface="字魂164号-方悦黑" panose="00000500000000000000" pitchFamily="2" charset="-122"/>
                </a:rPr>
                <a:t>05</a:t>
              </a:r>
              <a:endParaRPr lang="zh-CN" altLang="en-US" sz="7200" dirty="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67" name="文本框 66"/>
            <p:cNvSpPr txBox="1"/>
            <p:nvPr/>
          </p:nvSpPr>
          <p:spPr>
            <a:xfrm>
              <a:off x="1983612" y="635410"/>
              <a:ext cx="2011680" cy="645160"/>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模型对比</a:t>
              </a:r>
            </a:p>
          </p:txBody>
        </p:sp>
      </p:grpSp>
      <p:grpSp>
        <p:nvGrpSpPr>
          <p:cNvPr id="69" name="组合 68"/>
          <p:cNvGrpSpPr/>
          <p:nvPr/>
        </p:nvGrpSpPr>
        <p:grpSpPr>
          <a:xfrm>
            <a:off x="911676" y="1302146"/>
            <a:ext cx="4385945" cy="2676525"/>
            <a:chOff x="4157799" y="1472344"/>
            <a:chExt cx="4385945" cy="2676525"/>
          </a:xfrm>
        </p:grpSpPr>
        <p:sp>
          <p:nvSpPr>
            <p:cNvPr id="70" name="矩形 69"/>
            <p:cNvSpPr/>
            <p:nvPr/>
          </p:nvSpPr>
          <p:spPr>
            <a:xfrm>
              <a:off x="4157799" y="2607296"/>
              <a:ext cx="2931378" cy="521970"/>
            </a:xfrm>
            <a:prstGeom prst="rect">
              <a:avLst/>
            </a:prstGeom>
          </p:spPr>
          <p:txBody>
            <a:bodyPr wrap="square">
              <a:spAutoFit/>
            </a:bodyPr>
            <a:lstStyle/>
            <a:p>
              <a:pPr>
                <a:lnSpc>
                  <a:spcPct val="200000"/>
                </a:lnSpc>
                <a:defRPr/>
              </a:pPr>
              <a:endParaRPr lang="zh-CN" altLang="en-US" sz="140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71" name="文本框 70"/>
            <p:cNvSpPr txBox="1"/>
            <p:nvPr/>
          </p:nvSpPr>
          <p:spPr>
            <a:xfrm>
              <a:off x="4264479" y="1472344"/>
              <a:ext cx="4279265" cy="2676525"/>
            </a:xfrm>
            <a:prstGeom prst="rect">
              <a:avLst/>
            </a:prstGeom>
            <a:noFill/>
          </p:spPr>
          <p:txBody>
            <a:bodyPr wrap="square" rtlCol="0">
              <a:spAutoFit/>
            </a:bodyPr>
            <a:lstStyle/>
            <a:p>
              <a:pPr>
                <a:lnSpc>
                  <a:spcPct val="200000"/>
                </a:lnSpc>
                <a:defRPr/>
              </a:pPr>
              <a:r>
                <a:rPr lang="zh-CN" altLang="en-US" sz="2400">
                  <a:solidFill>
                    <a:schemeClr val="tx1"/>
                  </a:solidFill>
                  <a:latin typeface="字魂164号-方悦黑" panose="00000500000000000000" pitchFamily="2" charset="-122"/>
                  <a:ea typeface="字魂164号-方悦黑" panose="00000500000000000000" pitchFamily="2" charset="-122"/>
                  <a:sym typeface="+mn-ea"/>
                </a:rPr>
                <a:t>在本项目中，</a:t>
              </a:r>
              <a:endParaRPr lang="zh-CN" altLang="en-US" sz="2400">
                <a:solidFill>
                  <a:schemeClr val="tx1"/>
                </a:solidFill>
                <a:latin typeface="字魂164号-方悦黑" panose="00000500000000000000" pitchFamily="2" charset="-122"/>
                <a:ea typeface="字魂164号-方悦黑" panose="00000500000000000000" pitchFamily="2" charset="-122"/>
              </a:endParaRPr>
            </a:p>
            <a:p>
              <a:pPr>
                <a:lnSpc>
                  <a:spcPct val="200000"/>
                </a:lnSpc>
                <a:defRPr/>
              </a:pPr>
              <a:r>
                <a:rPr lang="zh-CN" altLang="en-US" sz="2400">
                  <a:solidFill>
                    <a:schemeClr val="tx1"/>
                  </a:solidFill>
                  <a:latin typeface="字魂164号-方悦黑" panose="00000500000000000000" pitchFamily="2" charset="-122"/>
                  <a:ea typeface="字魂164号-方悦黑" panose="00000500000000000000" pitchFamily="2" charset="-122"/>
                  <a:sym typeface="+mn-ea"/>
                </a:rPr>
                <a:t>我们可以得到(按调试出的最优参数，最高性能进行比较)，</a:t>
              </a:r>
              <a:endParaRPr lang="zh-CN" altLang="en-US" sz="2400">
                <a:solidFill>
                  <a:schemeClr val="tx1"/>
                </a:solidFill>
                <a:latin typeface="字魂164号-方悦黑" panose="00000500000000000000" pitchFamily="2" charset="-122"/>
                <a:ea typeface="字魂164号-方悦黑" panose="00000500000000000000" pitchFamily="2" charset="-122"/>
              </a:endParaRPr>
            </a:p>
            <a:p>
              <a:pPr algn="dist"/>
              <a:endParaRPr lang="zh-CN" altLang="en-US" sz="2400">
                <a:solidFill>
                  <a:schemeClr val="tx1"/>
                </a:solidFill>
                <a:latin typeface="字魂164号-方悦黑" panose="00000500000000000000" pitchFamily="2" charset="-122"/>
                <a:ea typeface="字魂164号-方悦黑" panose="00000500000000000000" pitchFamily="2" charset="-122"/>
              </a:endParaRPr>
            </a:p>
          </p:txBody>
        </p:sp>
      </p:grpSp>
      <p:cxnSp>
        <p:nvCxnSpPr>
          <p:cNvPr id="72" name="直接连接符 71"/>
          <p:cNvCxnSpPr/>
          <p:nvPr/>
        </p:nvCxnSpPr>
        <p:spPr>
          <a:xfrm flipH="1">
            <a:off x="1018555" y="3822759"/>
            <a:ext cx="2746770" cy="0"/>
          </a:xfrm>
          <a:prstGeom prst="line">
            <a:avLst/>
          </a:prstGeom>
          <a:ln w="28575">
            <a:solidFill>
              <a:srgbClr val="588A73"/>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7625398" y="3822759"/>
            <a:ext cx="2746770" cy="0"/>
          </a:xfrm>
          <a:prstGeom prst="line">
            <a:avLst/>
          </a:prstGeom>
          <a:ln w="28575">
            <a:solidFill>
              <a:srgbClr val="588A73"/>
            </a:solidFill>
          </a:ln>
        </p:spPr>
        <p:style>
          <a:lnRef idx="1">
            <a:schemeClr val="accent1"/>
          </a:lnRef>
          <a:fillRef idx="0">
            <a:schemeClr val="accent1"/>
          </a:fillRef>
          <a:effectRef idx="0">
            <a:schemeClr val="accent1"/>
          </a:effectRef>
          <a:fontRef idx="minor">
            <a:schemeClr val="tx1"/>
          </a:fontRef>
        </p:style>
      </p:cxnSp>
      <p:grpSp>
        <p:nvGrpSpPr>
          <p:cNvPr id="89" name="组合 88"/>
          <p:cNvGrpSpPr/>
          <p:nvPr/>
        </p:nvGrpSpPr>
        <p:grpSpPr>
          <a:xfrm>
            <a:off x="762000" y="3871595"/>
            <a:ext cx="3080385" cy="2699385"/>
            <a:chOff x="4241460" y="2222968"/>
            <a:chExt cx="3501572" cy="3501572"/>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5476" t="31523" r="59048" b="11712"/>
            <a:stretch>
              <a:fillRect/>
            </a:stretch>
          </p:blipFill>
          <p:spPr>
            <a:xfrm>
              <a:off x="4241460" y="2222968"/>
              <a:ext cx="3501572" cy="3501572"/>
            </a:xfrm>
            <a:custGeom>
              <a:avLst/>
              <a:gdLst>
                <a:gd name="connsiteX0" fmla="*/ 2162629 w 4325258"/>
                <a:gd name="connsiteY0" fmla="*/ 0 h 4325258"/>
                <a:gd name="connsiteX1" fmla="*/ 4325258 w 4325258"/>
                <a:gd name="connsiteY1" fmla="*/ 2162629 h 4325258"/>
                <a:gd name="connsiteX2" fmla="*/ 2162629 w 4325258"/>
                <a:gd name="connsiteY2" fmla="*/ 4325258 h 4325258"/>
                <a:gd name="connsiteX3" fmla="*/ 0 w 4325258"/>
                <a:gd name="connsiteY3" fmla="*/ 2162629 h 4325258"/>
                <a:gd name="connsiteX4" fmla="*/ 2162629 w 4325258"/>
                <a:gd name="connsiteY4" fmla="*/ 0 h 43252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5258" h="4325258">
                  <a:moveTo>
                    <a:pt x="2162629" y="0"/>
                  </a:moveTo>
                  <a:cubicBezTo>
                    <a:pt x="3357016" y="0"/>
                    <a:pt x="4325258" y="968242"/>
                    <a:pt x="4325258" y="2162629"/>
                  </a:cubicBezTo>
                  <a:cubicBezTo>
                    <a:pt x="4325258" y="3357016"/>
                    <a:pt x="3357016" y="4325258"/>
                    <a:pt x="2162629" y="4325258"/>
                  </a:cubicBezTo>
                  <a:cubicBezTo>
                    <a:pt x="968242" y="4325258"/>
                    <a:pt x="0" y="3357016"/>
                    <a:pt x="0" y="2162629"/>
                  </a:cubicBezTo>
                  <a:cubicBezTo>
                    <a:pt x="0" y="968242"/>
                    <a:pt x="968242" y="0"/>
                    <a:pt x="2162629" y="0"/>
                  </a:cubicBezTo>
                  <a:close/>
                </a:path>
              </a:pathLst>
            </a:custGeom>
          </p:spPr>
        </p:pic>
        <p:graphicFrame>
          <p:nvGraphicFramePr>
            <p:cNvPr id="88" name="图表 87"/>
            <p:cNvGraphicFramePr/>
            <p:nvPr/>
          </p:nvGraphicFramePr>
          <p:xfrm>
            <a:off x="4807118" y="2437290"/>
            <a:ext cx="2438370" cy="2625005"/>
          </p:xfrm>
          <a:graphic>
            <a:graphicData uri="http://schemas.openxmlformats.org/drawingml/2006/chart">
              <c:chart xmlns:c="http://schemas.openxmlformats.org/drawingml/2006/chart" xmlns:r="http://schemas.openxmlformats.org/officeDocument/2006/relationships" r:id="rId3"/>
            </a:graphicData>
          </a:graphic>
        </p:graphicFrame>
      </p:grpSp>
      <p:sp>
        <p:nvSpPr>
          <p:cNvPr id="3" name="文本框 2"/>
          <p:cNvSpPr txBox="1"/>
          <p:nvPr/>
        </p:nvSpPr>
        <p:spPr>
          <a:xfrm>
            <a:off x="5362575" y="657225"/>
            <a:ext cx="11508740" cy="1271905"/>
          </a:xfrm>
          <a:prstGeom prst="rect">
            <a:avLst/>
          </a:prstGeom>
          <a:noFill/>
          <a:ln w="9525">
            <a:noFill/>
          </a:ln>
        </p:spPr>
        <p:txBody>
          <a:bodyPr>
            <a:noAutofit/>
          </a:bodyPr>
          <a:lstStyle/>
          <a:p>
            <a:pPr indent="127000"/>
            <a:r>
              <a:rPr lang="en-US" sz="4400">
                <a:latin typeface="Calibri" panose="020F0502020204030204" charset="0"/>
                <a:ea typeface="宋体" panose="02010600030101010101" pitchFamily="2" charset="-122"/>
                <a:sym typeface="+mn-ea"/>
              </a:rPr>
              <a:t>Lgb</a:t>
            </a:r>
            <a:r>
              <a:rPr lang="zh-CN" sz="4400" b="0">
                <a:latin typeface="Calibri" panose="020F0502020204030204" charset="0"/>
                <a:ea typeface="宋体" panose="02010600030101010101" pitchFamily="2" charset="-122"/>
              </a:rPr>
              <a:t>：</a:t>
            </a:r>
            <a:endParaRPr lang="zh-CN" altLang="en-US" sz="4400" b="0">
              <a:latin typeface="Calibri" panose="020F0502020204030204" charset="0"/>
              <a:ea typeface="宋体" panose="02010600030101010101" pitchFamily="2" charset="-122"/>
            </a:endParaRPr>
          </a:p>
        </p:txBody>
      </p:sp>
      <p:pic>
        <p:nvPicPr>
          <p:cNvPr id="5" name="图片 4">
            <a:extLst>
              <a:ext uri="{FF2B5EF4-FFF2-40B4-BE49-F238E27FC236}">
                <a16:creationId xmlns:a16="http://schemas.microsoft.com/office/drawing/2014/main" id="{5FC03FB6-C407-E2CE-2186-1205039D0BBE}"/>
              </a:ext>
            </a:extLst>
          </p:cNvPr>
          <p:cNvPicPr>
            <a:picLocks noChangeAspect="1"/>
          </p:cNvPicPr>
          <p:nvPr/>
        </p:nvPicPr>
        <p:blipFill>
          <a:blip r:embed="rId4"/>
          <a:stretch>
            <a:fillRect/>
          </a:stretch>
        </p:blipFill>
        <p:spPr>
          <a:xfrm>
            <a:off x="5431470" y="2350103"/>
            <a:ext cx="7171051" cy="33744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0180158" y="688126"/>
            <a:ext cx="1220849" cy="1023477"/>
            <a:chOff x="425920" y="5243699"/>
            <a:chExt cx="1216183" cy="1019566"/>
          </a:xfrm>
          <a:gradFill flip="none" rotWithShape="1">
            <a:gsLst>
              <a:gs pos="0">
                <a:srgbClr val="8AB5A2"/>
              </a:gs>
              <a:gs pos="100000">
                <a:srgbClr val="8AB5A2">
                  <a:alpha val="0"/>
                </a:srgbClr>
              </a:gs>
            </a:gsLst>
            <a:lin ang="10800000" scaled="1"/>
            <a:tileRect/>
          </a:gradFill>
        </p:grpSpPr>
        <p:sp>
          <p:nvSpPr>
            <p:cNvPr id="35" name="流程图: 接点 34"/>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接点 41"/>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接点 42"/>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接点 43"/>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接点 57"/>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接点 59"/>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接点 60"/>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475382" y="324781"/>
            <a:ext cx="3197721" cy="1200329"/>
            <a:chOff x="689668" y="213554"/>
            <a:chExt cx="3197721" cy="1200329"/>
          </a:xfrm>
        </p:grpSpPr>
        <p:sp>
          <p:nvSpPr>
            <p:cNvPr id="66" name="文本框 65"/>
            <p:cNvSpPr txBox="1"/>
            <p:nvPr/>
          </p:nvSpPr>
          <p:spPr>
            <a:xfrm>
              <a:off x="689668" y="213554"/>
              <a:ext cx="1268296" cy="1200329"/>
            </a:xfrm>
            <a:prstGeom prst="rect">
              <a:avLst/>
            </a:prstGeom>
            <a:noFill/>
          </p:spPr>
          <p:txBody>
            <a:bodyPr wrap="none" rtlCol="0">
              <a:spAutoFit/>
            </a:bodyPr>
            <a:lstStyle/>
            <a:p>
              <a:r>
                <a:rPr lang="en-US" altLang="zh-CN" sz="7200" dirty="0">
                  <a:solidFill>
                    <a:srgbClr val="588A73">
                      <a:alpha val="16000"/>
                    </a:srgbClr>
                  </a:solidFill>
                  <a:latin typeface="字魂164号-方悦黑" panose="00000500000000000000" pitchFamily="2" charset="-122"/>
                  <a:ea typeface="字魂164号-方悦黑" panose="00000500000000000000" pitchFamily="2" charset="-122"/>
                </a:rPr>
                <a:t>05</a:t>
              </a:r>
              <a:endParaRPr lang="zh-CN" altLang="en-US" sz="7200" dirty="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67" name="文本框 66"/>
            <p:cNvSpPr txBox="1"/>
            <p:nvPr/>
          </p:nvSpPr>
          <p:spPr>
            <a:xfrm>
              <a:off x="1875709" y="609797"/>
              <a:ext cx="2011680" cy="645160"/>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模型对比</a:t>
              </a:r>
            </a:p>
          </p:txBody>
        </p:sp>
      </p:grpSp>
      <p:grpSp>
        <p:nvGrpSpPr>
          <p:cNvPr id="69" name="组合 68"/>
          <p:cNvGrpSpPr/>
          <p:nvPr/>
        </p:nvGrpSpPr>
        <p:grpSpPr>
          <a:xfrm>
            <a:off x="911676" y="1302146"/>
            <a:ext cx="4385945" cy="2676525"/>
            <a:chOff x="4157799" y="1472344"/>
            <a:chExt cx="4385945" cy="2676525"/>
          </a:xfrm>
        </p:grpSpPr>
        <p:sp>
          <p:nvSpPr>
            <p:cNvPr id="70" name="矩形 69"/>
            <p:cNvSpPr/>
            <p:nvPr/>
          </p:nvSpPr>
          <p:spPr>
            <a:xfrm>
              <a:off x="4157799" y="2607296"/>
              <a:ext cx="2931378" cy="521970"/>
            </a:xfrm>
            <a:prstGeom prst="rect">
              <a:avLst/>
            </a:prstGeom>
          </p:spPr>
          <p:txBody>
            <a:bodyPr wrap="square">
              <a:spAutoFit/>
            </a:bodyPr>
            <a:lstStyle/>
            <a:p>
              <a:pPr>
                <a:lnSpc>
                  <a:spcPct val="200000"/>
                </a:lnSpc>
                <a:defRPr/>
              </a:pPr>
              <a:endParaRPr lang="zh-CN" altLang="en-US" sz="140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71" name="文本框 70"/>
            <p:cNvSpPr txBox="1"/>
            <p:nvPr/>
          </p:nvSpPr>
          <p:spPr>
            <a:xfrm>
              <a:off x="4264479" y="1472344"/>
              <a:ext cx="4279265" cy="2676525"/>
            </a:xfrm>
            <a:prstGeom prst="rect">
              <a:avLst/>
            </a:prstGeom>
            <a:noFill/>
          </p:spPr>
          <p:txBody>
            <a:bodyPr wrap="square" rtlCol="0">
              <a:spAutoFit/>
            </a:bodyPr>
            <a:lstStyle/>
            <a:p>
              <a:pPr>
                <a:lnSpc>
                  <a:spcPct val="200000"/>
                </a:lnSpc>
                <a:defRPr/>
              </a:pPr>
              <a:r>
                <a:rPr lang="zh-CN" altLang="en-US" sz="2400">
                  <a:solidFill>
                    <a:schemeClr val="tx1"/>
                  </a:solidFill>
                  <a:latin typeface="字魂164号-方悦黑" panose="00000500000000000000" pitchFamily="2" charset="-122"/>
                  <a:ea typeface="字魂164号-方悦黑" panose="00000500000000000000" pitchFamily="2" charset="-122"/>
                  <a:sym typeface="+mn-ea"/>
                </a:rPr>
                <a:t>在本项目中，</a:t>
              </a:r>
              <a:endParaRPr lang="zh-CN" altLang="en-US" sz="2400">
                <a:solidFill>
                  <a:schemeClr val="tx1"/>
                </a:solidFill>
                <a:latin typeface="字魂164号-方悦黑" panose="00000500000000000000" pitchFamily="2" charset="-122"/>
                <a:ea typeface="字魂164号-方悦黑" panose="00000500000000000000" pitchFamily="2" charset="-122"/>
              </a:endParaRPr>
            </a:p>
            <a:p>
              <a:pPr>
                <a:lnSpc>
                  <a:spcPct val="200000"/>
                </a:lnSpc>
                <a:defRPr/>
              </a:pPr>
              <a:r>
                <a:rPr lang="zh-CN" altLang="en-US" sz="2400">
                  <a:solidFill>
                    <a:schemeClr val="tx1"/>
                  </a:solidFill>
                  <a:latin typeface="字魂164号-方悦黑" panose="00000500000000000000" pitchFamily="2" charset="-122"/>
                  <a:ea typeface="字魂164号-方悦黑" panose="00000500000000000000" pitchFamily="2" charset="-122"/>
                  <a:sym typeface="+mn-ea"/>
                </a:rPr>
                <a:t>我们可以得到(按调试出的最优参数，最高性能进行比较)，</a:t>
              </a:r>
              <a:endParaRPr lang="zh-CN" altLang="en-US" sz="2400">
                <a:solidFill>
                  <a:schemeClr val="tx1"/>
                </a:solidFill>
                <a:latin typeface="字魂164号-方悦黑" panose="00000500000000000000" pitchFamily="2" charset="-122"/>
                <a:ea typeface="字魂164号-方悦黑" panose="00000500000000000000" pitchFamily="2" charset="-122"/>
              </a:endParaRPr>
            </a:p>
            <a:p>
              <a:pPr algn="dist"/>
              <a:endParaRPr lang="zh-CN" altLang="en-US" sz="2400">
                <a:solidFill>
                  <a:schemeClr val="tx1"/>
                </a:solidFill>
                <a:latin typeface="字魂164号-方悦黑" panose="00000500000000000000" pitchFamily="2" charset="-122"/>
                <a:ea typeface="字魂164号-方悦黑" panose="00000500000000000000" pitchFamily="2" charset="-122"/>
              </a:endParaRPr>
            </a:p>
          </p:txBody>
        </p:sp>
      </p:grpSp>
      <p:cxnSp>
        <p:nvCxnSpPr>
          <p:cNvPr id="72" name="直接连接符 71"/>
          <p:cNvCxnSpPr/>
          <p:nvPr/>
        </p:nvCxnSpPr>
        <p:spPr>
          <a:xfrm flipH="1">
            <a:off x="1018555" y="3822759"/>
            <a:ext cx="2746770" cy="0"/>
          </a:xfrm>
          <a:prstGeom prst="line">
            <a:avLst/>
          </a:prstGeom>
          <a:ln w="28575">
            <a:solidFill>
              <a:srgbClr val="588A73"/>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7625398" y="3822759"/>
            <a:ext cx="2746770" cy="0"/>
          </a:xfrm>
          <a:prstGeom prst="line">
            <a:avLst/>
          </a:prstGeom>
          <a:ln w="28575">
            <a:solidFill>
              <a:srgbClr val="588A73"/>
            </a:solidFill>
          </a:ln>
        </p:spPr>
        <p:style>
          <a:lnRef idx="1">
            <a:schemeClr val="accent1"/>
          </a:lnRef>
          <a:fillRef idx="0">
            <a:schemeClr val="accent1"/>
          </a:fillRef>
          <a:effectRef idx="0">
            <a:schemeClr val="accent1"/>
          </a:effectRef>
          <a:fontRef idx="minor">
            <a:schemeClr val="tx1"/>
          </a:fontRef>
        </p:style>
      </p:cxnSp>
      <p:grpSp>
        <p:nvGrpSpPr>
          <p:cNvPr id="89" name="组合 88"/>
          <p:cNvGrpSpPr/>
          <p:nvPr/>
        </p:nvGrpSpPr>
        <p:grpSpPr>
          <a:xfrm>
            <a:off x="762000" y="3871595"/>
            <a:ext cx="3080385" cy="2699385"/>
            <a:chOff x="4241460" y="2222968"/>
            <a:chExt cx="3501572" cy="3501572"/>
          </a:xfrm>
        </p:grpSpPr>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5476" t="31523" r="59048" b="11712"/>
            <a:stretch>
              <a:fillRect/>
            </a:stretch>
          </p:blipFill>
          <p:spPr>
            <a:xfrm>
              <a:off x="4241460" y="2222968"/>
              <a:ext cx="3501572" cy="3501572"/>
            </a:xfrm>
            <a:custGeom>
              <a:avLst/>
              <a:gdLst>
                <a:gd name="connsiteX0" fmla="*/ 2162629 w 4325258"/>
                <a:gd name="connsiteY0" fmla="*/ 0 h 4325258"/>
                <a:gd name="connsiteX1" fmla="*/ 4325258 w 4325258"/>
                <a:gd name="connsiteY1" fmla="*/ 2162629 h 4325258"/>
                <a:gd name="connsiteX2" fmla="*/ 2162629 w 4325258"/>
                <a:gd name="connsiteY2" fmla="*/ 4325258 h 4325258"/>
                <a:gd name="connsiteX3" fmla="*/ 0 w 4325258"/>
                <a:gd name="connsiteY3" fmla="*/ 2162629 h 4325258"/>
                <a:gd name="connsiteX4" fmla="*/ 2162629 w 4325258"/>
                <a:gd name="connsiteY4" fmla="*/ 0 h 43252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5258" h="4325258">
                  <a:moveTo>
                    <a:pt x="2162629" y="0"/>
                  </a:moveTo>
                  <a:cubicBezTo>
                    <a:pt x="3357016" y="0"/>
                    <a:pt x="4325258" y="968242"/>
                    <a:pt x="4325258" y="2162629"/>
                  </a:cubicBezTo>
                  <a:cubicBezTo>
                    <a:pt x="4325258" y="3357016"/>
                    <a:pt x="3357016" y="4325258"/>
                    <a:pt x="2162629" y="4325258"/>
                  </a:cubicBezTo>
                  <a:cubicBezTo>
                    <a:pt x="968242" y="4325258"/>
                    <a:pt x="0" y="3357016"/>
                    <a:pt x="0" y="2162629"/>
                  </a:cubicBezTo>
                  <a:cubicBezTo>
                    <a:pt x="0" y="968242"/>
                    <a:pt x="968242" y="0"/>
                    <a:pt x="2162629" y="0"/>
                  </a:cubicBezTo>
                  <a:close/>
                </a:path>
              </a:pathLst>
            </a:custGeom>
          </p:spPr>
        </p:pic>
        <p:graphicFrame>
          <p:nvGraphicFramePr>
            <p:cNvPr id="88" name="图表 87"/>
            <p:cNvGraphicFramePr/>
            <p:nvPr/>
          </p:nvGraphicFramePr>
          <p:xfrm>
            <a:off x="4807118" y="2437290"/>
            <a:ext cx="2438370" cy="2625005"/>
          </p:xfrm>
          <a:graphic>
            <a:graphicData uri="http://schemas.openxmlformats.org/drawingml/2006/chart">
              <c:chart xmlns:c="http://schemas.openxmlformats.org/drawingml/2006/chart" xmlns:r="http://schemas.openxmlformats.org/officeDocument/2006/relationships" r:id="rId4"/>
            </a:graphicData>
          </a:graphic>
        </p:graphicFrame>
      </p:grpSp>
      <p:sp>
        <p:nvSpPr>
          <p:cNvPr id="3" name="文本框 2"/>
          <p:cNvSpPr txBox="1"/>
          <p:nvPr/>
        </p:nvSpPr>
        <p:spPr>
          <a:xfrm>
            <a:off x="5362575" y="657225"/>
            <a:ext cx="11508740" cy="1271905"/>
          </a:xfrm>
          <a:prstGeom prst="rect">
            <a:avLst/>
          </a:prstGeom>
          <a:noFill/>
          <a:ln w="9525">
            <a:noFill/>
          </a:ln>
        </p:spPr>
        <p:txBody>
          <a:bodyPr>
            <a:noAutofit/>
          </a:bodyPr>
          <a:lstStyle/>
          <a:p>
            <a:pPr indent="127000"/>
            <a:r>
              <a:rPr sz="4400">
                <a:latin typeface="Calibri" panose="020F0502020204030204" charset="0"/>
                <a:ea typeface="宋体" panose="02010600030101010101" pitchFamily="2" charset="-122"/>
              </a:rPr>
              <a:t>XGB：</a:t>
            </a:r>
          </a:p>
        </p:txBody>
      </p:sp>
      <p:pic>
        <p:nvPicPr>
          <p:cNvPr id="33" name="图片 23"/>
          <p:cNvPicPr>
            <a:picLocks noChangeAspect="1"/>
          </p:cNvPicPr>
          <p:nvPr/>
        </p:nvPicPr>
        <p:blipFill>
          <a:blip r:embed="rId5"/>
          <a:srcRect t="50492" r="26033"/>
          <a:stretch>
            <a:fillRect/>
          </a:stretch>
        </p:blipFill>
        <p:spPr>
          <a:xfrm>
            <a:off x="5297805" y="1762125"/>
            <a:ext cx="10474325" cy="42424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0180158" y="688126"/>
            <a:ext cx="1220849" cy="1023477"/>
            <a:chOff x="425920" y="5243699"/>
            <a:chExt cx="1216183" cy="1019566"/>
          </a:xfrm>
          <a:gradFill flip="none" rotWithShape="1">
            <a:gsLst>
              <a:gs pos="0">
                <a:srgbClr val="8AB5A2"/>
              </a:gs>
              <a:gs pos="100000">
                <a:srgbClr val="8AB5A2">
                  <a:alpha val="0"/>
                </a:srgbClr>
              </a:gs>
            </a:gsLst>
            <a:lin ang="10800000" scaled="1"/>
            <a:tileRect/>
          </a:gradFill>
        </p:grpSpPr>
        <p:sp>
          <p:nvSpPr>
            <p:cNvPr id="35" name="流程图: 接点 34"/>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接点 41"/>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接点 42"/>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接点 43"/>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接点 57"/>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接点 59"/>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接点 60"/>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475382" y="324781"/>
            <a:ext cx="3090568" cy="1200329"/>
            <a:chOff x="689668" y="213554"/>
            <a:chExt cx="3090568" cy="1200329"/>
          </a:xfrm>
        </p:grpSpPr>
        <p:sp>
          <p:nvSpPr>
            <p:cNvPr id="66" name="文本框 65"/>
            <p:cNvSpPr txBox="1"/>
            <p:nvPr/>
          </p:nvSpPr>
          <p:spPr>
            <a:xfrm>
              <a:off x="689668" y="213554"/>
              <a:ext cx="1268296" cy="1200329"/>
            </a:xfrm>
            <a:prstGeom prst="rect">
              <a:avLst/>
            </a:prstGeom>
            <a:noFill/>
          </p:spPr>
          <p:txBody>
            <a:bodyPr wrap="none" rtlCol="0">
              <a:spAutoFit/>
            </a:bodyPr>
            <a:lstStyle/>
            <a:p>
              <a:r>
                <a:rPr lang="en-US" altLang="zh-CN" sz="7200" dirty="0">
                  <a:solidFill>
                    <a:srgbClr val="588A73">
                      <a:alpha val="16000"/>
                    </a:srgbClr>
                  </a:solidFill>
                  <a:latin typeface="字魂164号-方悦黑" panose="00000500000000000000" pitchFamily="2" charset="-122"/>
                  <a:ea typeface="字魂164号-方悦黑" panose="00000500000000000000" pitchFamily="2" charset="-122"/>
                </a:rPr>
                <a:t>05</a:t>
              </a:r>
              <a:endParaRPr lang="zh-CN" altLang="en-US" sz="7200" dirty="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67" name="文本框 66"/>
            <p:cNvSpPr txBox="1"/>
            <p:nvPr/>
          </p:nvSpPr>
          <p:spPr>
            <a:xfrm>
              <a:off x="1768556" y="682716"/>
              <a:ext cx="2011680" cy="645160"/>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模型对比</a:t>
              </a:r>
            </a:p>
          </p:txBody>
        </p:sp>
      </p:grpSp>
      <p:grpSp>
        <p:nvGrpSpPr>
          <p:cNvPr id="69" name="组合 68"/>
          <p:cNvGrpSpPr/>
          <p:nvPr/>
        </p:nvGrpSpPr>
        <p:grpSpPr>
          <a:xfrm>
            <a:off x="911676" y="1302146"/>
            <a:ext cx="4385945" cy="2676525"/>
            <a:chOff x="4157799" y="1472344"/>
            <a:chExt cx="4385945" cy="2676525"/>
          </a:xfrm>
        </p:grpSpPr>
        <p:sp>
          <p:nvSpPr>
            <p:cNvPr id="70" name="矩形 69"/>
            <p:cNvSpPr/>
            <p:nvPr/>
          </p:nvSpPr>
          <p:spPr>
            <a:xfrm>
              <a:off x="4157799" y="2607296"/>
              <a:ext cx="2931378" cy="521970"/>
            </a:xfrm>
            <a:prstGeom prst="rect">
              <a:avLst/>
            </a:prstGeom>
          </p:spPr>
          <p:txBody>
            <a:bodyPr wrap="square">
              <a:spAutoFit/>
            </a:bodyPr>
            <a:lstStyle/>
            <a:p>
              <a:pPr>
                <a:lnSpc>
                  <a:spcPct val="200000"/>
                </a:lnSpc>
                <a:defRPr/>
              </a:pPr>
              <a:endParaRPr lang="zh-CN" altLang="en-US" sz="140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71" name="文本框 70"/>
            <p:cNvSpPr txBox="1"/>
            <p:nvPr/>
          </p:nvSpPr>
          <p:spPr>
            <a:xfrm>
              <a:off x="4264479" y="1472344"/>
              <a:ext cx="4279265" cy="2676525"/>
            </a:xfrm>
            <a:prstGeom prst="rect">
              <a:avLst/>
            </a:prstGeom>
            <a:noFill/>
          </p:spPr>
          <p:txBody>
            <a:bodyPr wrap="square" rtlCol="0">
              <a:spAutoFit/>
            </a:bodyPr>
            <a:lstStyle/>
            <a:p>
              <a:pPr>
                <a:lnSpc>
                  <a:spcPct val="200000"/>
                </a:lnSpc>
                <a:defRPr/>
              </a:pPr>
              <a:r>
                <a:rPr lang="zh-CN" altLang="en-US" sz="2400">
                  <a:solidFill>
                    <a:schemeClr val="tx1"/>
                  </a:solidFill>
                  <a:latin typeface="字魂164号-方悦黑" panose="00000500000000000000" pitchFamily="2" charset="-122"/>
                  <a:ea typeface="字魂164号-方悦黑" panose="00000500000000000000" pitchFamily="2" charset="-122"/>
                  <a:sym typeface="+mn-ea"/>
                </a:rPr>
                <a:t>在本项目中，</a:t>
              </a:r>
              <a:endParaRPr lang="zh-CN" altLang="en-US" sz="2400">
                <a:solidFill>
                  <a:schemeClr val="tx1"/>
                </a:solidFill>
                <a:latin typeface="字魂164号-方悦黑" panose="00000500000000000000" pitchFamily="2" charset="-122"/>
                <a:ea typeface="字魂164号-方悦黑" panose="00000500000000000000" pitchFamily="2" charset="-122"/>
              </a:endParaRPr>
            </a:p>
            <a:p>
              <a:pPr>
                <a:lnSpc>
                  <a:spcPct val="200000"/>
                </a:lnSpc>
                <a:defRPr/>
              </a:pPr>
              <a:r>
                <a:rPr lang="zh-CN" altLang="en-US" sz="2400">
                  <a:solidFill>
                    <a:schemeClr val="tx1"/>
                  </a:solidFill>
                  <a:latin typeface="字魂164号-方悦黑" panose="00000500000000000000" pitchFamily="2" charset="-122"/>
                  <a:ea typeface="字魂164号-方悦黑" panose="00000500000000000000" pitchFamily="2" charset="-122"/>
                  <a:sym typeface="+mn-ea"/>
                </a:rPr>
                <a:t>我们可以得到(按调试出的最优参数，最高性能进行比较)，</a:t>
              </a:r>
              <a:endParaRPr lang="zh-CN" altLang="en-US" sz="2400">
                <a:solidFill>
                  <a:schemeClr val="tx1"/>
                </a:solidFill>
                <a:latin typeface="字魂164号-方悦黑" panose="00000500000000000000" pitchFamily="2" charset="-122"/>
                <a:ea typeface="字魂164号-方悦黑" panose="00000500000000000000" pitchFamily="2" charset="-122"/>
              </a:endParaRPr>
            </a:p>
            <a:p>
              <a:pPr algn="dist"/>
              <a:endParaRPr lang="zh-CN" altLang="en-US" sz="2400">
                <a:solidFill>
                  <a:schemeClr val="tx1"/>
                </a:solidFill>
                <a:latin typeface="字魂164号-方悦黑" panose="00000500000000000000" pitchFamily="2" charset="-122"/>
                <a:ea typeface="字魂164号-方悦黑" panose="00000500000000000000" pitchFamily="2" charset="-122"/>
              </a:endParaRPr>
            </a:p>
          </p:txBody>
        </p:sp>
      </p:grpSp>
      <p:cxnSp>
        <p:nvCxnSpPr>
          <p:cNvPr id="72" name="直接连接符 71"/>
          <p:cNvCxnSpPr/>
          <p:nvPr/>
        </p:nvCxnSpPr>
        <p:spPr>
          <a:xfrm flipH="1">
            <a:off x="1018555" y="3822759"/>
            <a:ext cx="2746770" cy="0"/>
          </a:xfrm>
          <a:prstGeom prst="line">
            <a:avLst/>
          </a:prstGeom>
          <a:ln w="28575">
            <a:solidFill>
              <a:srgbClr val="588A73"/>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7625398" y="3822759"/>
            <a:ext cx="2746770" cy="0"/>
          </a:xfrm>
          <a:prstGeom prst="line">
            <a:avLst/>
          </a:prstGeom>
          <a:ln w="28575">
            <a:solidFill>
              <a:srgbClr val="588A73"/>
            </a:solidFill>
          </a:ln>
        </p:spPr>
        <p:style>
          <a:lnRef idx="1">
            <a:schemeClr val="accent1"/>
          </a:lnRef>
          <a:fillRef idx="0">
            <a:schemeClr val="accent1"/>
          </a:fillRef>
          <a:effectRef idx="0">
            <a:schemeClr val="accent1"/>
          </a:effectRef>
          <a:fontRef idx="minor">
            <a:schemeClr val="tx1"/>
          </a:fontRef>
        </p:style>
      </p:cxnSp>
      <p:grpSp>
        <p:nvGrpSpPr>
          <p:cNvPr id="89" name="组合 88"/>
          <p:cNvGrpSpPr/>
          <p:nvPr/>
        </p:nvGrpSpPr>
        <p:grpSpPr>
          <a:xfrm>
            <a:off x="762000" y="3871595"/>
            <a:ext cx="3080385" cy="2699385"/>
            <a:chOff x="4241460" y="2222968"/>
            <a:chExt cx="3501572" cy="3501572"/>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5476" t="31523" r="59048" b="11712"/>
            <a:stretch>
              <a:fillRect/>
            </a:stretch>
          </p:blipFill>
          <p:spPr>
            <a:xfrm>
              <a:off x="4241460" y="2222968"/>
              <a:ext cx="3501572" cy="3501572"/>
            </a:xfrm>
            <a:custGeom>
              <a:avLst/>
              <a:gdLst>
                <a:gd name="connsiteX0" fmla="*/ 2162629 w 4325258"/>
                <a:gd name="connsiteY0" fmla="*/ 0 h 4325258"/>
                <a:gd name="connsiteX1" fmla="*/ 4325258 w 4325258"/>
                <a:gd name="connsiteY1" fmla="*/ 2162629 h 4325258"/>
                <a:gd name="connsiteX2" fmla="*/ 2162629 w 4325258"/>
                <a:gd name="connsiteY2" fmla="*/ 4325258 h 4325258"/>
                <a:gd name="connsiteX3" fmla="*/ 0 w 4325258"/>
                <a:gd name="connsiteY3" fmla="*/ 2162629 h 4325258"/>
                <a:gd name="connsiteX4" fmla="*/ 2162629 w 4325258"/>
                <a:gd name="connsiteY4" fmla="*/ 0 h 43252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5258" h="4325258">
                  <a:moveTo>
                    <a:pt x="2162629" y="0"/>
                  </a:moveTo>
                  <a:cubicBezTo>
                    <a:pt x="3357016" y="0"/>
                    <a:pt x="4325258" y="968242"/>
                    <a:pt x="4325258" y="2162629"/>
                  </a:cubicBezTo>
                  <a:cubicBezTo>
                    <a:pt x="4325258" y="3357016"/>
                    <a:pt x="3357016" y="4325258"/>
                    <a:pt x="2162629" y="4325258"/>
                  </a:cubicBezTo>
                  <a:cubicBezTo>
                    <a:pt x="968242" y="4325258"/>
                    <a:pt x="0" y="3357016"/>
                    <a:pt x="0" y="2162629"/>
                  </a:cubicBezTo>
                  <a:cubicBezTo>
                    <a:pt x="0" y="968242"/>
                    <a:pt x="968242" y="0"/>
                    <a:pt x="2162629" y="0"/>
                  </a:cubicBezTo>
                  <a:close/>
                </a:path>
              </a:pathLst>
            </a:custGeom>
          </p:spPr>
        </p:pic>
        <p:graphicFrame>
          <p:nvGraphicFramePr>
            <p:cNvPr id="88" name="图表 87"/>
            <p:cNvGraphicFramePr/>
            <p:nvPr/>
          </p:nvGraphicFramePr>
          <p:xfrm>
            <a:off x="4807118" y="2437290"/>
            <a:ext cx="2438370" cy="2625005"/>
          </p:xfrm>
          <a:graphic>
            <a:graphicData uri="http://schemas.openxmlformats.org/drawingml/2006/chart">
              <c:chart xmlns:c="http://schemas.openxmlformats.org/drawingml/2006/chart" xmlns:r="http://schemas.openxmlformats.org/officeDocument/2006/relationships" r:id="rId3"/>
            </a:graphicData>
          </a:graphic>
        </p:graphicFrame>
      </p:grpSp>
      <p:sp>
        <p:nvSpPr>
          <p:cNvPr id="3" name="文本框 2"/>
          <p:cNvSpPr txBox="1"/>
          <p:nvPr/>
        </p:nvSpPr>
        <p:spPr>
          <a:xfrm>
            <a:off x="5362575" y="657225"/>
            <a:ext cx="11508740" cy="1271905"/>
          </a:xfrm>
          <a:prstGeom prst="rect">
            <a:avLst/>
          </a:prstGeom>
          <a:noFill/>
          <a:ln w="9525">
            <a:noFill/>
          </a:ln>
        </p:spPr>
        <p:txBody>
          <a:bodyPr>
            <a:noAutofit/>
          </a:bodyPr>
          <a:lstStyle/>
          <a:p>
            <a:pPr indent="127000"/>
            <a:r>
              <a:rPr sz="4400">
                <a:latin typeface="Calibri" panose="020F0502020204030204" charset="0"/>
                <a:ea typeface="宋体" panose="02010600030101010101" pitchFamily="2" charset="-122"/>
              </a:rPr>
              <a:t>随机森林：</a:t>
            </a:r>
          </a:p>
        </p:txBody>
      </p:sp>
      <p:pic>
        <p:nvPicPr>
          <p:cNvPr id="2" name="图片 25"/>
          <p:cNvPicPr>
            <a:picLocks noChangeAspect="1"/>
          </p:cNvPicPr>
          <p:nvPr/>
        </p:nvPicPr>
        <p:blipFill>
          <a:blip r:embed="rId4"/>
          <a:srcRect t="55441"/>
          <a:stretch>
            <a:fillRect/>
          </a:stretch>
        </p:blipFill>
        <p:spPr>
          <a:xfrm>
            <a:off x="5227320" y="1843405"/>
            <a:ext cx="10756900" cy="379857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0180158" y="688126"/>
            <a:ext cx="1220849" cy="1023477"/>
            <a:chOff x="425920" y="5243699"/>
            <a:chExt cx="1216183" cy="1019566"/>
          </a:xfrm>
          <a:gradFill flip="none" rotWithShape="1">
            <a:gsLst>
              <a:gs pos="0">
                <a:srgbClr val="8AB5A2"/>
              </a:gs>
              <a:gs pos="100000">
                <a:srgbClr val="8AB5A2">
                  <a:alpha val="0"/>
                </a:srgbClr>
              </a:gs>
            </a:gsLst>
            <a:lin ang="10800000" scaled="1"/>
            <a:tileRect/>
          </a:gradFill>
        </p:grpSpPr>
        <p:sp>
          <p:nvSpPr>
            <p:cNvPr id="35" name="流程图: 接点 34"/>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接点 41"/>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接点 42"/>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接点 43"/>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接点 57"/>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接点 59"/>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接点 60"/>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475382" y="324781"/>
            <a:ext cx="3090568" cy="1200329"/>
            <a:chOff x="689668" y="213554"/>
            <a:chExt cx="3090568" cy="1200329"/>
          </a:xfrm>
        </p:grpSpPr>
        <p:sp>
          <p:nvSpPr>
            <p:cNvPr id="66" name="文本框 65"/>
            <p:cNvSpPr txBox="1"/>
            <p:nvPr/>
          </p:nvSpPr>
          <p:spPr>
            <a:xfrm>
              <a:off x="689668" y="213554"/>
              <a:ext cx="1268296" cy="1200329"/>
            </a:xfrm>
            <a:prstGeom prst="rect">
              <a:avLst/>
            </a:prstGeom>
            <a:noFill/>
          </p:spPr>
          <p:txBody>
            <a:bodyPr wrap="none" rtlCol="0">
              <a:spAutoFit/>
            </a:bodyPr>
            <a:lstStyle/>
            <a:p>
              <a:r>
                <a:rPr lang="en-US" altLang="zh-CN" sz="7200" dirty="0">
                  <a:solidFill>
                    <a:srgbClr val="588A73">
                      <a:alpha val="16000"/>
                    </a:srgbClr>
                  </a:solidFill>
                  <a:latin typeface="字魂164号-方悦黑" panose="00000500000000000000" pitchFamily="2" charset="-122"/>
                  <a:ea typeface="字魂164号-方悦黑" panose="00000500000000000000" pitchFamily="2" charset="-122"/>
                </a:rPr>
                <a:t>05</a:t>
              </a:r>
              <a:endParaRPr lang="zh-CN" altLang="en-US" sz="7200" dirty="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67" name="文本框 66"/>
            <p:cNvSpPr txBox="1"/>
            <p:nvPr/>
          </p:nvSpPr>
          <p:spPr>
            <a:xfrm>
              <a:off x="1768556" y="665190"/>
              <a:ext cx="2011680" cy="645160"/>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模型对比</a:t>
              </a:r>
            </a:p>
          </p:txBody>
        </p:sp>
      </p:grpSp>
      <p:grpSp>
        <p:nvGrpSpPr>
          <p:cNvPr id="69" name="组合 68"/>
          <p:cNvGrpSpPr/>
          <p:nvPr/>
        </p:nvGrpSpPr>
        <p:grpSpPr>
          <a:xfrm>
            <a:off x="911676" y="1302146"/>
            <a:ext cx="4385945" cy="2676525"/>
            <a:chOff x="4157799" y="1472344"/>
            <a:chExt cx="4385945" cy="2676525"/>
          </a:xfrm>
        </p:grpSpPr>
        <p:sp>
          <p:nvSpPr>
            <p:cNvPr id="70" name="矩形 69"/>
            <p:cNvSpPr/>
            <p:nvPr/>
          </p:nvSpPr>
          <p:spPr>
            <a:xfrm>
              <a:off x="4157799" y="2607296"/>
              <a:ext cx="2931378" cy="521970"/>
            </a:xfrm>
            <a:prstGeom prst="rect">
              <a:avLst/>
            </a:prstGeom>
          </p:spPr>
          <p:txBody>
            <a:bodyPr wrap="square">
              <a:spAutoFit/>
            </a:bodyPr>
            <a:lstStyle/>
            <a:p>
              <a:pPr>
                <a:lnSpc>
                  <a:spcPct val="200000"/>
                </a:lnSpc>
                <a:defRPr/>
              </a:pPr>
              <a:endParaRPr lang="zh-CN" altLang="en-US" sz="140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71" name="文本框 70"/>
            <p:cNvSpPr txBox="1"/>
            <p:nvPr/>
          </p:nvSpPr>
          <p:spPr>
            <a:xfrm>
              <a:off x="4264479" y="1472344"/>
              <a:ext cx="4279265" cy="2676525"/>
            </a:xfrm>
            <a:prstGeom prst="rect">
              <a:avLst/>
            </a:prstGeom>
            <a:noFill/>
          </p:spPr>
          <p:txBody>
            <a:bodyPr wrap="square" rtlCol="0">
              <a:spAutoFit/>
            </a:bodyPr>
            <a:lstStyle/>
            <a:p>
              <a:pPr>
                <a:lnSpc>
                  <a:spcPct val="200000"/>
                </a:lnSpc>
                <a:defRPr/>
              </a:pPr>
              <a:r>
                <a:rPr lang="zh-CN" altLang="en-US" sz="2400">
                  <a:solidFill>
                    <a:schemeClr val="tx1"/>
                  </a:solidFill>
                  <a:latin typeface="字魂164号-方悦黑" panose="00000500000000000000" pitchFamily="2" charset="-122"/>
                  <a:ea typeface="字魂164号-方悦黑" panose="00000500000000000000" pitchFamily="2" charset="-122"/>
                  <a:sym typeface="+mn-ea"/>
                </a:rPr>
                <a:t>在本项目中，</a:t>
              </a:r>
              <a:endParaRPr lang="zh-CN" altLang="en-US" sz="2400">
                <a:solidFill>
                  <a:schemeClr val="tx1"/>
                </a:solidFill>
                <a:latin typeface="字魂164号-方悦黑" panose="00000500000000000000" pitchFamily="2" charset="-122"/>
                <a:ea typeface="字魂164号-方悦黑" panose="00000500000000000000" pitchFamily="2" charset="-122"/>
              </a:endParaRPr>
            </a:p>
            <a:p>
              <a:pPr>
                <a:lnSpc>
                  <a:spcPct val="200000"/>
                </a:lnSpc>
                <a:defRPr/>
              </a:pPr>
              <a:r>
                <a:rPr lang="zh-CN" altLang="en-US" sz="2400">
                  <a:solidFill>
                    <a:schemeClr val="tx1"/>
                  </a:solidFill>
                  <a:latin typeface="字魂164号-方悦黑" panose="00000500000000000000" pitchFamily="2" charset="-122"/>
                  <a:ea typeface="字魂164号-方悦黑" panose="00000500000000000000" pitchFamily="2" charset="-122"/>
                  <a:sym typeface="+mn-ea"/>
                </a:rPr>
                <a:t>我们可以得到(按调试出的最优参数，最高性能进行比较)，</a:t>
              </a:r>
              <a:endParaRPr lang="zh-CN" altLang="en-US" sz="2400">
                <a:solidFill>
                  <a:schemeClr val="tx1"/>
                </a:solidFill>
                <a:latin typeface="字魂164号-方悦黑" panose="00000500000000000000" pitchFamily="2" charset="-122"/>
                <a:ea typeface="字魂164号-方悦黑" panose="00000500000000000000" pitchFamily="2" charset="-122"/>
              </a:endParaRPr>
            </a:p>
            <a:p>
              <a:pPr algn="dist"/>
              <a:endParaRPr lang="zh-CN" altLang="en-US" sz="2400">
                <a:solidFill>
                  <a:schemeClr val="tx1"/>
                </a:solidFill>
                <a:latin typeface="字魂164号-方悦黑" panose="00000500000000000000" pitchFamily="2" charset="-122"/>
                <a:ea typeface="字魂164号-方悦黑" panose="00000500000000000000" pitchFamily="2" charset="-122"/>
              </a:endParaRPr>
            </a:p>
          </p:txBody>
        </p:sp>
      </p:grpSp>
      <p:cxnSp>
        <p:nvCxnSpPr>
          <p:cNvPr id="72" name="直接连接符 71"/>
          <p:cNvCxnSpPr/>
          <p:nvPr/>
        </p:nvCxnSpPr>
        <p:spPr>
          <a:xfrm flipH="1">
            <a:off x="1018555" y="3822759"/>
            <a:ext cx="2746770" cy="0"/>
          </a:xfrm>
          <a:prstGeom prst="line">
            <a:avLst/>
          </a:prstGeom>
          <a:ln w="28575">
            <a:solidFill>
              <a:srgbClr val="588A73"/>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7625398" y="3822759"/>
            <a:ext cx="2746770" cy="0"/>
          </a:xfrm>
          <a:prstGeom prst="line">
            <a:avLst/>
          </a:prstGeom>
          <a:ln w="28575">
            <a:solidFill>
              <a:srgbClr val="588A73"/>
            </a:solidFill>
          </a:ln>
        </p:spPr>
        <p:style>
          <a:lnRef idx="1">
            <a:schemeClr val="accent1"/>
          </a:lnRef>
          <a:fillRef idx="0">
            <a:schemeClr val="accent1"/>
          </a:fillRef>
          <a:effectRef idx="0">
            <a:schemeClr val="accent1"/>
          </a:effectRef>
          <a:fontRef idx="minor">
            <a:schemeClr val="tx1"/>
          </a:fontRef>
        </p:style>
      </p:cxnSp>
      <p:grpSp>
        <p:nvGrpSpPr>
          <p:cNvPr id="89" name="组合 88"/>
          <p:cNvGrpSpPr/>
          <p:nvPr/>
        </p:nvGrpSpPr>
        <p:grpSpPr>
          <a:xfrm>
            <a:off x="762000" y="3871595"/>
            <a:ext cx="3080385" cy="2699385"/>
            <a:chOff x="4241460" y="2222968"/>
            <a:chExt cx="3501572" cy="3501572"/>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5476" t="31523" r="59048" b="11712"/>
            <a:stretch>
              <a:fillRect/>
            </a:stretch>
          </p:blipFill>
          <p:spPr>
            <a:xfrm>
              <a:off x="4241460" y="2222968"/>
              <a:ext cx="3501572" cy="3501572"/>
            </a:xfrm>
            <a:custGeom>
              <a:avLst/>
              <a:gdLst>
                <a:gd name="connsiteX0" fmla="*/ 2162629 w 4325258"/>
                <a:gd name="connsiteY0" fmla="*/ 0 h 4325258"/>
                <a:gd name="connsiteX1" fmla="*/ 4325258 w 4325258"/>
                <a:gd name="connsiteY1" fmla="*/ 2162629 h 4325258"/>
                <a:gd name="connsiteX2" fmla="*/ 2162629 w 4325258"/>
                <a:gd name="connsiteY2" fmla="*/ 4325258 h 4325258"/>
                <a:gd name="connsiteX3" fmla="*/ 0 w 4325258"/>
                <a:gd name="connsiteY3" fmla="*/ 2162629 h 4325258"/>
                <a:gd name="connsiteX4" fmla="*/ 2162629 w 4325258"/>
                <a:gd name="connsiteY4" fmla="*/ 0 h 43252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5258" h="4325258">
                  <a:moveTo>
                    <a:pt x="2162629" y="0"/>
                  </a:moveTo>
                  <a:cubicBezTo>
                    <a:pt x="3357016" y="0"/>
                    <a:pt x="4325258" y="968242"/>
                    <a:pt x="4325258" y="2162629"/>
                  </a:cubicBezTo>
                  <a:cubicBezTo>
                    <a:pt x="4325258" y="3357016"/>
                    <a:pt x="3357016" y="4325258"/>
                    <a:pt x="2162629" y="4325258"/>
                  </a:cubicBezTo>
                  <a:cubicBezTo>
                    <a:pt x="968242" y="4325258"/>
                    <a:pt x="0" y="3357016"/>
                    <a:pt x="0" y="2162629"/>
                  </a:cubicBezTo>
                  <a:cubicBezTo>
                    <a:pt x="0" y="968242"/>
                    <a:pt x="968242" y="0"/>
                    <a:pt x="2162629" y="0"/>
                  </a:cubicBezTo>
                  <a:close/>
                </a:path>
              </a:pathLst>
            </a:custGeom>
          </p:spPr>
        </p:pic>
        <p:graphicFrame>
          <p:nvGraphicFramePr>
            <p:cNvPr id="88" name="图表 87"/>
            <p:cNvGraphicFramePr/>
            <p:nvPr/>
          </p:nvGraphicFramePr>
          <p:xfrm>
            <a:off x="4807118" y="2437290"/>
            <a:ext cx="2438370" cy="2625005"/>
          </p:xfrm>
          <a:graphic>
            <a:graphicData uri="http://schemas.openxmlformats.org/drawingml/2006/chart">
              <c:chart xmlns:c="http://schemas.openxmlformats.org/drawingml/2006/chart" xmlns:r="http://schemas.openxmlformats.org/officeDocument/2006/relationships" r:id="rId3"/>
            </a:graphicData>
          </a:graphic>
        </p:graphicFrame>
      </p:grpSp>
      <p:sp>
        <p:nvSpPr>
          <p:cNvPr id="3" name="文本框 2"/>
          <p:cNvSpPr txBox="1"/>
          <p:nvPr/>
        </p:nvSpPr>
        <p:spPr>
          <a:xfrm>
            <a:off x="5362575" y="657225"/>
            <a:ext cx="11508740" cy="1271905"/>
          </a:xfrm>
          <a:prstGeom prst="rect">
            <a:avLst/>
          </a:prstGeom>
          <a:noFill/>
          <a:ln w="9525">
            <a:noFill/>
          </a:ln>
        </p:spPr>
        <p:txBody>
          <a:bodyPr>
            <a:noAutofit/>
          </a:bodyPr>
          <a:lstStyle/>
          <a:p>
            <a:pPr indent="127000"/>
            <a:r>
              <a:rPr sz="4400">
                <a:latin typeface="Calibri" panose="020F0502020204030204" charset="0"/>
                <a:ea typeface="宋体" panose="02010600030101010101" pitchFamily="2" charset="-122"/>
              </a:rPr>
              <a:t>决策树：</a:t>
            </a:r>
          </a:p>
        </p:txBody>
      </p:sp>
      <p:pic>
        <p:nvPicPr>
          <p:cNvPr id="4" name="图片 26"/>
          <p:cNvPicPr>
            <a:picLocks noChangeAspect="1"/>
          </p:cNvPicPr>
          <p:nvPr/>
        </p:nvPicPr>
        <p:blipFill>
          <a:blip r:embed="rId4"/>
          <a:stretch>
            <a:fillRect/>
          </a:stretch>
        </p:blipFill>
        <p:spPr>
          <a:xfrm>
            <a:off x="5297805" y="1489075"/>
            <a:ext cx="7924165" cy="46507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p:cNvPicPr>
            <a:picLocks noChangeAspect="1"/>
          </p:cNvPicPr>
          <p:nvPr/>
        </p:nvPicPr>
        <p:blipFill>
          <a:blip r:embed="rId3" cstate="screen"/>
          <a:srcRect/>
          <a:stretch>
            <a:fillRect/>
          </a:stretch>
        </p:blipFill>
        <p:spPr>
          <a:xfrm>
            <a:off x="3948987" y="1920180"/>
            <a:ext cx="2827339" cy="3962463"/>
          </a:xfrm>
          <a:custGeom>
            <a:avLst/>
            <a:gdLst>
              <a:gd name="connsiteX0" fmla="*/ 0 w 2827339"/>
              <a:gd name="connsiteY0" fmla="*/ 0 h 3962463"/>
              <a:gd name="connsiteX1" fmla="*/ 2827339 w 2827339"/>
              <a:gd name="connsiteY1" fmla="*/ 0 h 3962463"/>
              <a:gd name="connsiteX2" fmla="*/ 2827339 w 2827339"/>
              <a:gd name="connsiteY2" fmla="*/ 3962463 h 3962463"/>
              <a:gd name="connsiteX3" fmla="*/ 0 w 2827339"/>
              <a:gd name="connsiteY3" fmla="*/ 3962463 h 3962463"/>
              <a:gd name="connsiteX4" fmla="*/ 0 w 2827339"/>
              <a:gd name="connsiteY4" fmla="*/ 0 h 3962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7339" h="3962463">
                <a:moveTo>
                  <a:pt x="0" y="0"/>
                </a:moveTo>
                <a:lnTo>
                  <a:pt x="2827339" y="0"/>
                </a:lnTo>
                <a:lnTo>
                  <a:pt x="2827339" y="3962463"/>
                </a:lnTo>
                <a:lnTo>
                  <a:pt x="0" y="3962463"/>
                </a:lnTo>
                <a:lnTo>
                  <a:pt x="0" y="0"/>
                </a:lnTo>
                <a:close/>
              </a:path>
            </a:pathLst>
          </a:custGeom>
        </p:spPr>
      </p:pic>
      <p:pic>
        <p:nvPicPr>
          <p:cNvPr id="44" name="图片 43"/>
          <p:cNvPicPr>
            <a:picLocks noChangeAspect="1"/>
          </p:cNvPicPr>
          <p:nvPr/>
        </p:nvPicPr>
        <p:blipFill>
          <a:blip r:embed="rId4" cstate="screen"/>
          <a:srcRect/>
          <a:stretch>
            <a:fillRect/>
          </a:stretch>
        </p:blipFill>
        <p:spPr>
          <a:xfrm>
            <a:off x="965694" y="1920180"/>
            <a:ext cx="2827339" cy="3962463"/>
          </a:xfrm>
          <a:custGeom>
            <a:avLst/>
            <a:gdLst>
              <a:gd name="connsiteX0" fmla="*/ 0 w 2827339"/>
              <a:gd name="connsiteY0" fmla="*/ 0 h 3962463"/>
              <a:gd name="connsiteX1" fmla="*/ 2827339 w 2827339"/>
              <a:gd name="connsiteY1" fmla="*/ 0 h 3962463"/>
              <a:gd name="connsiteX2" fmla="*/ 2827339 w 2827339"/>
              <a:gd name="connsiteY2" fmla="*/ 3962463 h 3962463"/>
              <a:gd name="connsiteX3" fmla="*/ 0 w 2827339"/>
              <a:gd name="connsiteY3" fmla="*/ 3962463 h 3962463"/>
              <a:gd name="connsiteX4" fmla="*/ 0 w 2827339"/>
              <a:gd name="connsiteY4" fmla="*/ 0 h 3962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7339" h="3962463">
                <a:moveTo>
                  <a:pt x="0" y="0"/>
                </a:moveTo>
                <a:lnTo>
                  <a:pt x="2827339" y="0"/>
                </a:lnTo>
                <a:lnTo>
                  <a:pt x="2827339" y="3962463"/>
                </a:lnTo>
                <a:lnTo>
                  <a:pt x="0" y="3962463"/>
                </a:lnTo>
                <a:lnTo>
                  <a:pt x="0" y="0"/>
                </a:lnTo>
                <a:close/>
              </a:path>
            </a:pathLst>
          </a:custGeom>
        </p:spPr>
      </p:pic>
      <p:grpSp>
        <p:nvGrpSpPr>
          <p:cNvPr id="2" name="组合 1"/>
          <p:cNvGrpSpPr/>
          <p:nvPr/>
        </p:nvGrpSpPr>
        <p:grpSpPr>
          <a:xfrm>
            <a:off x="475382" y="324781"/>
            <a:ext cx="3317651" cy="1200329"/>
            <a:chOff x="689668" y="213554"/>
            <a:chExt cx="3317651" cy="1200329"/>
          </a:xfrm>
        </p:grpSpPr>
        <p:sp>
          <p:nvSpPr>
            <p:cNvPr id="3" name="文本框 2"/>
            <p:cNvSpPr txBox="1"/>
            <p:nvPr/>
          </p:nvSpPr>
          <p:spPr>
            <a:xfrm>
              <a:off x="689668" y="213554"/>
              <a:ext cx="1268296" cy="1200329"/>
            </a:xfrm>
            <a:prstGeom prst="rect">
              <a:avLst/>
            </a:prstGeom>
            <a:noFill/>
          </p:spPr>
          <p:txBody>
            <a:bodyPr wrap="none" rtlCol="0">
              <a:spAutoFit/>
            </a:bodyPr>
            <a:lstStyle/>
            <a:p>
              <a:r>
                <a:rPr lang="en-US" altLang="zh-CN" sz="7200" dirty="0">
                  <a:solidFill>
                    <a:srgbClr val="588A73">
                      <a:alpha val="16000"/>
                    </a:srgbClr>
                  </a:solidFill>
                  <a:latin typeface="字魂164号-方悦黑" panose="00000500000000000000" pitchFamily="2" charset="-122"/>
                  <a:ea typeface="字魂164号-方悦黑" panose="00000500000000000000" pitchFamily="2" charset="-122"/>
                </a:rPr>
                <a:t>05</a:t>
              </a:r>
              <a:endParaRPr lang="zh-CN" altLang="en-US" sz="7200" dirty="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4" name="文本框 3"/>
            <p:cNvSpPr txBox="1"/>
            <p:nvPr/>
          </p:nvSpPr>
          <p:spPr>
            <a:xfrm>
              <a:off x="1995639" y="717032"/>
              <a:ext cx="2011680" cy="645160"/>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项目总结</a:t>
              </a:r>
            </a:p>
          </p:txBody>
        </p:sp>
      </p:grpSp>
      <p:grpSp>
        <p:nvGrpSpPr>
          <p:cNvPr id="8" name="组合 7"/>
          <p:cNvGrpSpPr/>
          <p:nvPr/>
        </p:nvGrpSpPr>
        <p:grpSpPr>
          <a:xfrm>
            <a:off x="10209890" y="571462"/>
            <a:ext cx="1431805" cy="1200328"/>
            <a:chOff x="425920" y="5243699"/>
            <a:chExt cx="1216183" cy="1019566"/>
          </a:xfrm>
          <a:gradFill flip="none" rotWithShape="1">
            <a:gsLst>
              <a:gs pos="0">
                <a:srgbClr val="8AB5A2"/>
              </a:gs>
              <a:gs pos="100000">
                <a:srgbClr val="8AB5A2">
                  <a:alpha val="0"/>
                </a:srgbClr>
              </a:gs>
            </a:gsLst>
            <a:lin ang="10800000" scaled="1"/>
            <a:tileRect/>
          </a:gradFill>
        </p:grpSpPr>
        <p:sp>
          <p:nvSpPr>
            <p:cNvPr id="9" name="流程图: 接点 8"/>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接点 9"/>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接点 10"/>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接点 11"/>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接点 12"/>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接点 13"/>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接点 14"/>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接点 15"/>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16"/>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17"/>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接点 18"/>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19"/>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20"/>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接点 21"/>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接点 22"/>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25"/>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接点 26"/>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接点 27"/>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接点 28"/>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接点 29"/>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接点 30"/>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接点 31"/>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接点 32"/>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接点 33"/>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接点 34"/>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0" name="图片 39"/>
          <p:cNvPicPr>
            <a:picLocks noChangeAspect="1"/>
          </p:cNvPicPr>
          <p:nvPr/>
        </p:nvPicPr>
        <p:blipFill rotWithShape="1">
          <a:blip r:embed="rId5" cstate="screen"/>
          <a:srcRect/>
          <a:stretch>
            <a:fillRect/>
          </a:stretch>
        </p:blipFill>
        <p:spPr>
          <a:xfrm>
            <a:off x="11131867" y="5864984"/>
            <a:ext cx="1484677" cy="1277103"/>
          </a:xfrm>
          <a:prstGeom prst="rect">
            <a:avLst/>
          </a:prstGeom>
        </p:spPr>
      </p:pic>
      <p:sp>
        <p:nvSpPr>
          <p:cNvPr id="5" name="文本框 4"/>
          <p:cNvSpPr txBox="1"/>
          <p:nvPr/>
        </p:nvSpPr>
        <p:spPr>
          <a:xfrm>
            <a:off x="6895178" y="1224458"/>
            <a:ext cx="4696460" cy="5631180"/>
          </a:xfrm>
          <a:prstGeom prst="rect">
            <a:avLst/>
          </a:prstGeom>
          <a:noFill/>
        </p:spPr>
        <p:txBody>
          <a:bodyPr wrap="square" rtlCol="0">
            <a:spAutoFit/>
          </a:bodyPr>
          <a:lstStyle/>
          <a:p>
            <a:r>
              <a:rPr lang="zh-CN" altLang="en-US" dirty="0"/>
              <a:t>在本项目中，我们小组</a:t>
            </a:r>
          </a:p>
          <a:p>
            <a:r>
              <a:rPr lang="zh-CN" altLang="en-US" dirty="0"/>
              <a:t>先是对论文进行了仔细的阅读操作，对风速的影响因素有了大体的了解，在后续的实验中，对合理变量的选取也有更大的把握。</a:t>
            </a:r>
          </a:p>
          <a:p>
            <a:endParaRPr lang="zh-CN" altLang="en-US" dirty="0"/>
          </a:p>
          <a:p>
            <a:r>
              <a:rPr lang="zh-CN" altLang="en-US" dirty="0"/>
              <a:t>在数据预处理方面，我们进行读取与规范化处理操作，剔除掉了许多无效和低质量样本</a:t>
            </a:r>
          </a:p>
          <a:p>
            <a:endParaRPr lang="zh-CN" altLang="en-US" dirty="0"/>
          </a:p>
          <a:p>
            <a:r>
              <a:rPr lang="zh-CN" altLang="en-US" dirty="0"/>
              <a:t>后又通过多种模型，如：lightGBM，随机森林，XGBboost等对数据进行比对，预测分析。</a:t>
            </a:r>
          </a:p>
          <a:p>
            <a:r>
              <a:rPr lang="zh-CN" altLang="en-US" dirty="0"/>
              <a:t>再通过对其参数的调整得到较好的预测效果。</a:t>
            </a:r>
          </a:p>
          <a:p>
            <a:r>
              <a:rPr lang="zh-CN" altLang="en-US" dirty="0"/>
              <a:t>结果的可视化，使得预测结果更为直观，规律性更加明显。</a:t>
            </a:r>
          </a:p>
          <a:p>
            <a:endParaRPr lang="zh-CN" altLang="en-US" dirty="0"/>
          </a:p>
          <a:p>
            <a:r>
              <a:rPr lang="zh-CN" altLang="en-US" dirty="0"/>
              <a:t>最后进行项目报告的编写，</a:t>
            </a:r>
          </a:p>
          <a:p>
            <a:r>
              <a:rPr lang="zh-CN" altLang="en-US" dirty="0"/>
              <a:t>对项目中的所学到的知识与出现的种种问题，进行总结与反思，</a:t>
            </a:r>
          </a:p>
          <a:p>
            <a:pPr marL="2286000" lvl="5" indent="457200"/>
            <a:r>
              <a:rPr lang="zh-CN" altLang="en-US" dirty="0"/>
              <a:t>自此</a:t>
            </a:r>
            <a:r>
              <a:rPr lang="en-US" altLang="zh-CN" dirty="0"/>
              <a:t> </a:t>
            </a:r>
            <a:r>
              <a:rPr lang="zh-CN" altLang="en-US" dirty="0"/>
              <a:t>在此汇报。</a:t>
            </a:r>
          </a:p>
          <a:p>
            <a:endParaRPr lang="zh-CN" altLang="en-US"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screen"/>
          <a:srcRect/>
          <a:stretch>
            <a:fillRect/>
          </a:stretch>
        </p:blipFill>
        <p:spPr>
          <a:xfrm>
            <a:off x="8001437" y="920553"/>
            <a:ext cx="3399720" cy="5077197"/>
          </a:xfrm>
          <a:custGeom>
            <a:avLst/>
            <a:gdLst>
              <a:gd name="connsiteX0" fmla="*/ 0 w 3399720"/>
              <a:gd name="connsiteY0" fmla="*/ 0 h 5077197"/>
              <a:gd name="connsiteX1" fmla="*/ 3399720 w 3399720"/>
              <a:gd name="connsiteY1" fmla="*/ 0 h 5077197"/>
              <a:gd name="connsiteX2" fmla="*/ 3399720 w 3399720"/>
              <a:gd name="connsiteY2" fmla="*/ 5077197 h 5077197"/>
              <a:gd name="connsiteX3" fmla="*/ 0 w 3399720"/>
              <a:gd name="connsiteY3" fmla="*/ 5077197 h 5077197"/>
              <a:gd name="connsiteX4" fmla="*/ 0 w 3399720"/>
              <a:gd name="connsiteY4" fmla="*/ 0 h 5077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9720" h="5077197">
                <a:moveTo>
                  <a:pt x="0" y="0"/>
                </a:moveTo>
                <a:lnTo>
                  <a:pt x="3399720" y="0"/>
                </a:lnTo>
                <a:lnTo>
                  <a:pt x="3399720" y="5077197"/>
                </a:lnTo>
                <a:lnTo>
                  <a:pt x="0" y="5077197"/>
                </a:lnTo>
                <a:lnTo>
                  <a:pt x="0" y="0"/>
                </a:lnTo>
                <a:close/>
              </a:path>
            </a:pathLst>
          </a:custGeom>
        </p:spPr>
      </p:pic>
      <p:sp>
        <p:nvSpPr>
          <p:cNvPr id="28" name="文本框 27"/>
          <p:cNvSpPr txBox="1"/>
          <p:nvPr/>
        </p:nvSpPr>
        <p:spPr>
          <a:xfrm>
            <a:off x="863104" y="5700838"/>
            <a:ext cx="10538053" cy="276999"/>
          </a:xfrm>
          <a:prstGeom prst="rect">
            <a:avLst/>
          </a:prstGeom>
          <a:noFill/>
        </p:spPr>
        <p:txBody>
          <a:bodyPr wrap="square">
            <a:spAutoFit/>
          </a:bodyPr>
          <a:lstStyle/>
          <a:p>
            <a:pPr algn="dist"/>
            <a:r>
              <a:rPr lang="en-US" altLang="zh-CN" sz="1200">
                <a:solidFill>
                  <a:schemeClr val="bg1">
                    <a:lumMod val="65000"/>
                  </a:schemeClr>
                </a:solidFill>
                <a:latin typeface="思源黑体 CN Regular" panose="020B0500000000000000" pitchFamily="34" charset="-122"/>
                <a:ea typeface="思源黑体 CN Regular" panose="020B0500000000000000" pitchFamily="34" charset="-122"/>
              </a:rPr>
              <a:t>PLANNING TEMPLATE OF NATURAL WIND CONS</a:t>
            </a:r>
            <a:r>
              <a:rPr lang="en-US" altLang="zh-CN" sz="1200">
                <a:solidFill>
                  <a:schemeClr val="bg1"/>
                </a:solidFill>
                <a:latin typeface="思源黑体 CN Regular" panose="020B0500000000000000" pitchFamily="34" charset="-122"/>
                <a:ea typeface="思源黑体 CN Regular" panose="020B0500000000000000" pitchFamily="34" charset="-122"/>
              </a:rPr>
              <a:t>ERVATION ACTIVITIES</a:t>
            </a:r>
          </a:p>
        </p:txBody>
      </p:sp>
      <p:grpSp>
        <p:nvGrpSpPr>
          <p:cNvPr id="29" name="组合 28"/>
          <p:cNvGrpSpPr/>
          <p:nvPr/>
        </p:nvGrpSpPr>
        <p:grpSpPr>
          <a:xfrm>
            <a:off x="9942130" y="1196518"/>
            <a:ext cx="1220849" cy="1023477"/>
            <a:chOff x="425920" y="5243699"/>
            <a:chExt cx="1216183" cy="1019566"/>
          </a:xfrm>
          <a:gradFill flip="none" rotWithShape="1">
            <a:gsLst>
              <a:gs pos="0">
                <a:schemeClr val="bg1"/>
              </a:gs>
              <a:gs pos="100000">
                <a:schemeClr val="bg1">
                  <a:alpha val="0"/>
                </a:schemeClr>
              </a:gs>
            </a:gsLst>
            <a:lin ang="10800000" scaled="1"/>
            <a:tileRect/>
          </a:gradFill>
        </p:grpSpPr>
        <p:sp>
          <p:nvSpPr>
            <p:cNvPr id="30" name="流程图: 接点 29"/>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接点 30"/>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接点 31"/>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接点 32"/>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接点 33"/>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接点 34"/>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接点 41"/>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接点 42"/>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接点 43"/>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接点 57"/>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图形 78"/>
          <p:cNvGrpSpPr/>
          <p:nvPr/>
        </p:nvGrpSpPr>
        <p:grpSpPr>
          <a:xfrm>
            <a:off x="928276" y="1119310"/>
            <a:ext cx="463778" cy="420037"/>
            <a:chOff x="1017916" y="1087681"/>
            <a:chExt cx="564296" cy="511076"/>
          </a:xfrm>
        </p:grpSpPr>
        <p:sp>
          <p:nvSpPr>
            <p:cNvPr id="61" name="图形 78"/>
            <p:cNvSpPr/>
            <p:nvPr/>
          </p:nvSpPr>
          <p:spPr>
            <a:xfrm>
              <a:off x="1139216" y="1087681"/>
              <a:ext cx="389776" cy="389777"/>
            </a:xfrm>
            <a:custGeom>
              <a:avLst/>
              <a:gdLst>
                <a:gd name="connsiteX0" fmla="*/ 0 w 465967"/>
                <a:gd name="connsiteY0" fmla="*/ 0 h 465968"/>
                <a:gd name="connsiteX1" fmla="*/ 465968 w 465967"/>
                <a:gd name="connsiteY1" fmla="*/ 0 h 465968"/>
                <a:gd name="connsiteX2" fmla="*/ 465968 w 465967"/>
                <a:gd name="connsiteY2" fmla="*/ 465968 h 465968"/>
                <a:gd name="connsiteX3" fmla="*/ 0 w 465967"/>
                <a:gd name="connsiteY3" fmla="*/ 465968 h 465968"/>
              </a:gdLst>
              <a:ahLst/>
              <a:cxnLst>
                <a:cxn ang="0">
                  <a:pos x="connsiteX0" y="connsiteY0"/>
                </a:cxn>
                <a:cxn ang="0">
                  <a:pos x="connsiteX1" y="connsiteY1"/>
                </a:cxn>
                <a:cxn ang="0">
                  <a:pos x="connsiteX2" y="connsiteY2"/>
                </a:cxn>
                <a:cxn ang="0">
                  <a:pos x="connsiteX3" y="connsiteY3"/>
                </a:cxn>
              </a:cxnLst>
              <a:rect l="l" t="t" r="r" b="b"/>
              <a:pathLst>
                <a:path w="465967" h="465968">
                  <a:moveTo>
                    <a:pt x="0" y="0"/>
                  </a:moveTo>
                  <a:lnTo>
                    <a:pt x="465968" y="0"/>
                  </a:lnTo>
                  <a:lnTo>
                    <a:pt x="465968" y="465968"/>
                  </a:lnTo>
                  <a:lnTo>
                    <a:pt x="0" y="465968"/>
                  </a:lnTo>
                  <a:close/>
                </a:path>
              </a:pathLst>
            </a:custGeom>
            <a:solidFill>
              <a:srgbClr val="588A73">
                <a:alpha val="50000"/>
              </a:srgbClr>
            </a:solidFill>
            <a:ln w="2178" cap="flat">
              <a:noFill/>
              <a:prstDash val="solid"/>
              <a:miter/>
            </a:ln>
          </p:spPr>
          <p:txBody>
            <a:bodyPr rtlCol="0" anchor="ctr"/>
            <a:lstStyle/>
            <a:p>
              <a:endParaRPr lang="zh-CN" altLang="en-US"/>
            </a:p>
          </p:txBody>
        </p:sp>
        <p:sp>
          <p:nvSpPr>
            <p:cNvPr id="62" name="图形 78"/>
            <p:cNvSpPr/>
            <p:nvPr/>
          </p:nvSpPr>
          <p:spPr>
            <a:xfrm>
              <a:off x="1017916" y="1356157"/>
              <a:ext cx="242600" cy="242600"/>
            </a:xfrm>
            <a:custGeom>
              <a:avLst/>
              <a:gdLst>
                <a:gd name="connsiteX0" fmla="*/ 0 w 242600"/>
                <a:gd name="connsiteY0" fmla="*/ 0 h 242600"/>
                <a:gd name="connsiteX1" fmla="*/ 242601 w 242600"/>
                <a:gd name="connsiteY1" fmla="*/ 0 h 242600"/>
                <a:gd name="connsiteX2" fmla="*/ 242601 w 242600"/>
                <a:gd name="connsiteY2" fmla="*/ 242601 h 242600"/>
                <a:gd name="connsiteX3" fmla="*/ 0 w 242600"/>
                <a:gd name="connsiteY3" fmla="*/ 242601 h 242600"/>
              </a:gdLst>
              <a:ahLst/>
              <a:cxnLst>
                <a:cxn ang="0">
                  <a:pos x="connsiteX0" y="connsiteY0"/>
                </a:cxn>
                <a:cxn ang="0">
                  <a:pos x="connsiteX1" y="connsiteY1"/>
                </a:cxn>
                <a:cxn ang="0">
                  <a:pos x="connsiteX2" y="connsiteY2"/>
                </a:cxn>
                <a:cxn ang="0">
                  <a:pos x="connsiteX3" y="connsiteY3"/>
                </a:cxn>
              </a:cxnLst>
              <a:rect l="l" t="t" r="r" b="b"/>
              <a:pathLst>
                <a:path w="242600" h="242600">
                  <a:moveTo>
                    <a:pt x="0" y="0"/>
                  </a:moveTo>
                  <a:lnTo>
                    <a:pt x="242601" y="0"/>
                  </a:lnTo>
                  <a:lnTo>
                    <a:pt x="242601" y="242601"/>
                  </a:lnTo>
                  <a:lnTo>
                    <a:pt x="0" y="242601"/>
                  </a:lnTo>
                  <a:close/>
                </a:path>
              </a:pathLst>
            </a:custGeom>
            <a:solidFill>
              <a:srgbClr val="8AB5A2">
                <a:alpha val="30000"/>
              </a:srgbClr>
            </a:solidFill>
            <a:ln w="2178" cap="flat">
              <a:noFill/>
              <a:prstDash val="solid"/>
              <a:miter/>
            </a:ln>
          </p:spPr>
          <p:txBody>
            <a:bodyPr rtlCol="0" anchor="ctr"/>
            <a:lstStyle/>
            <a:p>
              <a:endParaRPr lang="zh-CN" altLang="en-US"/>
            </a:p>
          </p:txBody>
        </p:sp>
        <p:sp>
          <p:nvSpPr>
            <p:cNvPr id="63" name="图形 78"/>
            <p:cNvSpPr/>
            <p:nvPr/>
          </p:nvSpPr>
          <p:spPr>
            <a:xfrm>
              <a:off x="1475774" y="1418264"/>
              <a:ext cx="106438" cy="106438"/>
            </a:xfrm>
            <a:custGeom>
              <a:avLst/>
              <a:gdLst>
                <a:gd name="connsiteX0" fmla="*/ 0 w 106438"/>
                <a:gd name="connsiteY0" fmla="*/ 0 h 106438"/>
                <a:gd name="connsiteX1" fmla="*/ 106438 w 106438"/>
                <a:gd name="connsiteY1" fmla="*/ 0 h 106438"/>
                <a:gd name="connsiteX2" fmla="*/ 106438 w 106438"/>
                <a:gd name="connsiteY2" fmla="*/ 106438 h 106438"/>
                <a:gd name="connsiteX3" fmla="*/ 0 w 106438"/>
                <a:gd name="connsiteY3" fmla="*/ 106438 h 106438"/>
              </a:gdLst>
              <a:ahLst/>
              <a:cxnLst>
                <a:cxn ang="0">
                  <a:pos x="connsiteX0" y="connsiteY0"/>
                </a:cxn>
                <a:cxn ang="0">
                  <a:pos x="connsiteX1" y="connsiteY1"/>
                </a:cxn>
                <a:cxn ang="0">
                  <a:pos x="connsiteX2" y="connsiteY2"/>
                </a:cxn>
                <a:cxn ang="0">
                  <a:pos x="connsiteX3" y="connsiteY3"/>
                </a:cxn>
              </a:cxnLst>
              <a:rect l="l" t="t" r="r" b="b"/>
              <a:pathLst>
                <a:path w="106438" h="106438">
                  <a:moveTo>
                    <a:pt x="0" y="0"/>
                  </a:moveTo>
                  <a:lnTo>
                    <a:pt x="106438" y="0"/>
                  </a:lnTo>
                  <a:lnTo>
                    <a:pt x="106438" y="106438"/>
                  </a:lnTo>
                  <a:lnTo>
                    <a:pt x="0" y="106438"/>
                  </a:lnTo>
                  <a:close/>
                </a:path>
              </a:pathLst>
            </a:custGeom>
            <a:solidFill>
              <a:srgbClr val="588A73">
                <a:alpha val="20000"/>
              </a:srgbClr>
            </a:solidFill>
            <a:ln w="2178" cap="flat">
              <a:noFill/>
              <a:prstDash val="solid"/>
              <a:miter/>
            </a:ln>
          </p:spPr>
          <p:txBody>
            <a:bodyPr rtlCol="0" anchor="ctr"/>
            <a:lstStyle/>
            <a:p>
              <a:endParaRPr lang="zh-CN" altLang="en-US"/>
            </a:p>
          </p:txBody>
        </p:sp>
      </p:grpSp>
      <p:sp>
        <p:nvSpPr>
          <p:cNvPr id="2" name="文本框 1"/>
          <p:cNvSpPr txBox="1"/>
          <p:nvPr/>
        </p:nvSpPr>
        <p:spPr>
          <a:xfrm>
            <a:off x="1741805" y="2526665"/>
            <a:ext cx="6096000" cy="1198880"/>
          </a:xfrm>
          <a:prstGeom prst="rect">
            <a:avLst/>
          </a:prstGeom>
          <a:noFill/>
        </p:spPr>
        <p:txBody>
          <a:bodyPr wrap="square" rtlCol="0" anchor="t">
            <a:spAutoFit/>
          </a:bodyPr>
          <a:lstStyle/>
          <a:p>
            <a:r>
              <a:rPr lang="zh-CN" altLang="en-US" sz="7200" b="1">
                <a:gradFill>
                  <a:gsLst>
                    <a:gs pos="0">
                      <a:srgbClr val="14CD68"/>
                    </a:gs>
                    <a:gs pos="0">
                      <a:srgbClr val="14CD68"/>
                    </a:gs>
                    <a:gs pos="100000">
                      <a:srgbClr val="0B6E38"/>
                    </a:gs>
                    <a:gs pos="100000">
                      <a:srgbClr val="0B6E38"/>
                    </a:gs>
                  </a:gsLst>
                  <a:lin scaled="0"/>
                </a:gradFill>
                <a:latin typeface="方正舒体" panose="02010601030101010101" charset="-122"/>
                <a:ea typeface="方正舒体" panose="02010601030101010101" charset="-122"/>
              </a:rPr>
              <a:t>谢谢</a:t>
            </a:r>
            <a:r>
              <a:rPr lang="zh-CN" altLang="en-US" sz="7200" b="1">
                <a:gradFill>
                  <a:gsLst>
                    <a:gs pos="0">
                      <a:srgbClr val="14CD68"/>
                    </a:gs>
                    <a:gs pos="100000">
                      <a:srgbClr val="035C7D"/>
                    </a:gs>
                  </a:gsLst>
                  <a:lin scaled="0"/>
                </a:gradFill>
                <a:latin typeface="方正舒体" panose="02010601030101010101" charset="-122"/>
                <a:ea typeface="方正舒体" panose="02010601030101010101" charset="-122"/>
              </a:rPr>
              <a:t>观看</a:t>
            </a:r>
          </a:p>
        </p:txBody>
      </p:sp>
      <p:sp>
        <p:nvSpPr>
          <p:cNvPr id="3" name="文本框 2"/>
          <p:cNvSpPr txBox="1"/>
          <p:nvPr/>
        </p:nvSpPr>
        <p:spPr>
          <a:xfrm>
            <a:off x="4958080" y="4298315"/>
            <a:ext cx="3043555" cy="829945"/>
          </a:xfrm>
          <a:prstGeom prst="rect">
            <a:avLst/>
          </a:prstGeom>
          <a:noFill/>
        </p:spPr>
        <p:txBody>
          <a:bodyPr wrap="square" rtlCol="0" anchor="t">
            <a:spAutoFit/>
          </a:bodyPr>
          <a:lstStyle/>
          <a:p>
            <a:r>
              <a:rPr lang="en-US" sz="2400">
                <a:solidFill>
                  <a:srgbClr val="588A73"/>
                </a:solidFill>
                <a:latin typeface="字魂164号-方悦黑" panose="00000500000000000000" pitchFamily="2" charset="-122"/>
                <a:ea typeface="字魂164号-方悦黑" panose="00000500000000000000" pitchFamily="2" charset="-122"/>
                <a:sym typeface="+mn-ea"/>
              </a:rPr>
              <a:t>--</a:t>
            </a:r>
            <a:r>
              <a:rPr lang="zh-CN" altLang="en-US" sz="2400">
                <a:solidFill>
                  <a:srgbClr val="588A73"/>
                </a:solidFill>
                <a:latin typeface="字魂164号-方悦黑" panose="00000500000000000000" pitchFamily="2" charset="-122"/>
                <a:ea typeface="字魂164号-方悦黑" panose="00000500000000000000" pitchFamily="2" charset="-122"/>
                <a:sym typeface="+mn-ea"/>
              </a:rPr>
              <a:t>汇报小组：二进制</a:t>
            </a:r>
          </a:p>
          <a:p>
            <a:r>
              <a:rPr lang="en-US" altLang="zh-CN" sz="2400">
                <a:solidFill>
                  <a:srgbClr val="588A73"/>
                </a:solidFill>
                <a:latin typeface="字魂164号-方悦黑" panose="00000500000000000000" pitchFamily="2" charset="-122"/>
                <a:ea typeface="字魂164号-方悦黑" panose="00000500000000000000" pitchFamily="2" charset="-122"/>
                <a:sym typeface="+mn-ea"/>
              </a:rPr>
              <a:t>   --</a:t>
            </a:r>
            <a:r>
              <a:rPr lang="zh-CN" altLang="en-US" sz="2400">
                <a:solidFill>
                  <a:srgbClr val="588A73"/>
                </a:solidFill>
                <a:latin typeface="字魂164号-方悦黑" panose="00000500000000000000" pitchFamily="2" charset="-122"/>
                <a:ea typeface="字魂164号-方悦黑" panose="00000500000000000000" pitchFamily="2" charset="-122"/>
                <a:sym typeface="+mn-ea"/>
              </a:rPr>
              <a:t>汇报人：王浩</a:t>
            </a:r>
            <a:endParaRPr lang="en-US" altLang="zh-CN" sz="2400">
              <a:solidFill>
                <a:srgbClr val="588A73"/>
              </a:solidFill>
              <a:latin typeface="字魂164号-方悦黑" panose="00000500000000000000" pitchFamily="2" charset="-122"/>
              <a:ea typeface="字魂164号-方悦黑" panose="00000500000000000000" pitchFamily="2"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61424" y="1745305"/>
            <a:ext cx="2191626" cy="707886"/>
          </a:xfrm>
          <a:prstGeom prst="rect">
            <a:avLst/>
          </a:prstGeom>
          <a:noFill/>
        </p:spPr>
        <p:txBody>
          <a:bodyPr wrap="none" rtlCol="0">
            <a:spAutoFit/>
          </a:bodyPr>
          <a:lstStyle/>
          <a:p>
            <a:r>
              <a:rPr lang="en-US" altLang="zh-CN" sz="4000" i="0">
                <a:solidFill>
                  <a:schemeClr val="accent6">
                    <a:lumMod val="20000"/>
                    <a:lumOff val="80000"/>
                  </a:schemeClr>
                </a:solidFill>
                <a:latin typeface="字魂164号-方悦黑" panose="00000500000000000000" pitchFamily="2" charset="-122"/>
                <a:ea typeface="字魂164号-方悦黑" panose="00000500000000000000" pitchFamily="2" charset="-122"/>
              </a:rPr>
              <a:t>PART 01</a:t>
            </a:r>
            <a:endParaRPr lang="zh-CN" altLang="en-US" sz="4000" i="0">
              <a:solidFill>
                <a:schemeClr val="accent6">
                  <a:lumMod val="20000"/>
                  <a:lumOff val="80000"/>
                </a:schemeClr>
              </a:solidFill>
              <a:latin typeface="字魂164号-方悦黑" panose="00000500000000000000" pitchFamily="2" charset="-122"/>
              <a:ea typeface="字魂164号-方悦黑" panose="00000500000000000000" pitchFamily="2" charset="-122"/>
            </a:endParaRPr>
          </a:p>
        </p:txBody>
      </p:sp>
      <p:sp>
        <p:nvSpPr>
          <p:cNvPr id="3" name="文本框 2"/>
          <p:cNvSpPr txBox="1"/>
          <p:nvPr/>
        </p:nvSpPr>
        <p:spPr>
          <a:xfrm>
            <a:off x="5576627" y="3118184"/>
            <a:ext cx="3682962" cy="1014730"/>
          </a:xfrm>
          <a:prstGeom prst="rect">
            <a:avLst/>
          </a:prstGeom>
          <a:noFill/>
        </p:spPr>
        <p:txBody>
          <a:bodyPr wrap="square" rtlCol="0">
            <a:spAutoFit/>
          </a:bodyPr>
          <a:lstStyle/>
          <a:p>
            <a:pPr algn="l"/>
            <a:r>
              <a:rPr lang="zh-CN" altLang="en-US" sz="6000" spc="600">
                <a:solidFill>
                  <a:schemeClr val="bg1"/>
                </a:solidFill>
                <a:latin typeface="字魂164号-方悦黑" panose="00000500000000000000" pitchFamily="2" charset="-122"/>
                <a:ea typeface="字魂164号-方悦黑" panose="00000500000000000000" pitchFamily="2" charset="-122"/>
              </a:rPr>
              <a:t>项目背景</a:t>
            </a:r>
          </a:p>
        </p:txBody>
      </p:sp>
      <p:sp>
        <p:nvSpPr>
          <p:cNvPr id="4" name="文本框 3"/>
          <p:cNvSpPr txBox="1"/>
          <p:nvPr/>
        </p:nvSpPr>
        <p:spPr>
          <a:xfrm>
            <a:off x="5661424" y="4297376"/>
            <a:ext cx="3145971" cy="306705"/>
          </a:xfrm>
          <a:prstGeom prst="rect">
            <a:avLst/>
          </a:prstGeom>
          <a:noFill/>
        </p:spPr>
        <p:txBody>
          <a:bodyPr wrap="square">
            <a:spAutoFit/>
          </a:bodyPr>
          <a:lstStyle/>
          <a:p>
            <a:pPr algn="dist"/>
            <a:r>
              <a:rPr lang="zh-CN" altLang="en-US" sz="1400">
                <a:solidFill>
                  <a:schemeClr val="bg1"/>
                </a:solidFill>
                <a:latin typeface="思源黑体 CN Regular" panose="020B0500000000000000" pitchFamily="34" charset="-122"/>
                <a:ea typeface="思源黑体 CN Regular" panose="020B0500000000000000" pitchFamily="34" charset="-122"/>
              </a:rPr>
              <a:t>Project background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1251046" y="3991429"/>
            <a:ext cx="9689909" cy="2169959"/>
          </a:xfrm>
          <a:prstGeom prst="rect">
            <a:avLst/>
          </a:prstGeom>
          <a:solidFill>
            <a:srgbClr val="8A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rotWithShape="1">
          <a:blip r:embed="rId4" cstate="screen"/>
          <a:srcRect/>
          <a:stretch>
            <a:fillRect/>
          </a:stretch>
        </p:blipFill>
        <p:spPr>
          <a:xfrm>
            <a:off x="1644534" y="1979644"/>
            <a:ext cx="2926080" cy="3928403"/>
          </a:xfrm>
          <a:custGeom>
            <a:avLst/>
            <a:gdLst>
              <a:gd name="connsiteX0" fmla="*/ 0 w 2926080"/>
              <a:gd name="connsiteY0" fmla="*/ 0 h 3928403"/>
              <a:gd name="connsiteX1" fmla="*/ 2926080 w 2926080"/>
              <a:gd name="connsiteY1" fmla="*/ 0 h 3928403"/>
              <a:gd name="connsiteX2" fmla="*/ 2926080 w 2926080"/>
              <a:gd name="connsiteY2" fmla="*/ 3928403 h 3928403"/>
              <a:gd name="connsiteX3" fmla="*/ 0 w 2926080"/>
              <a:gd name="connsiteY3" fmla="*/ 3928403 h 3928403"/>
              <a:gd name="connsiteX4" fmla="*/ 0 w 2926080"/>
              <a:gd name="connsiteY4" fmla="*/ 0 h 3928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6080" h="3928403">
                <a:moveTo>
                  <a:pt x="0" y="0"/>
                </a:moveTo>
                <a:lnTo>
                  <a:pt x="2926080" y="0"/>
                </a:lnTo>
                <a:lnTo>
                  <a:pt x="2926080" y="3928403"/>
                </a:lnTo>
                <a:lnTo>
                  <a:pt x="0" y="3928403"/>
                </a:lnTo>
                <a:lnTo>
                  <a:pt x="0" y="0"/>
                </a:lnTo>
                <a:close/>
              </a:path>
            </a:pathLst>
          </a:custGeom>
          <a:ln w="12700">
            <a:solidFill>
              <a:schemeClr val="bg1"/>
            </a:solidFill>
          </a:ln>
          <a:effectLst/>
        </p:spPr>
      </p:pic>
      <p:grpSp>
        <p:nvGrpSpPr>
          <p:cNvPr id="42" name="组合 41"/>
          <p:cNvGrpSpPr/>
          <p:nvPr/>
        </p:nvGrpSpPr>
        <p:grpSpPr>
          <a:xfrm>
            <a:off x="9691589" y="1061845"/>
            <a:ext cx="1431805" cy="1200328"/>
            <a:chOff x="425920" y="5243699"/>
            <a:chExt cx="1216183" cy="1019566"/>
          </a:xfrm>
          <a:gradFill flip="none" rotWithShape="1">
            <a:gsLst>
              <a:gs pos="0">
                <a:srgbClr val="8AB5A2"/>
              </a:gs>
              <a:gs pos="100000">
                <a:srgbClr val="8AB5A2">
                  <a:alpha val="0"/>
                </a:srgbClr>
              </a:gs>
            </a:gsLst>
            <a:lin ang="10800000" scaled="1"/>
            <a:tileRect/>
          </a:gradFill>
        </p:grpSpPr>
        <p:sp>
          <p:nvSpPr>
            <p:cNvPr id="43" name="流程图: 接点 42"/>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接点 43"/>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接点 57"/>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接点 59"/>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接点 60"/>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接点 64"/>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接点 65"/>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流程图: 接点 66"/>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接点 67"/>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接点 68"/>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流程图: 接点 69"/>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接点 70"/>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流程图: 接点 71"/>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a:off x="475382" y="324781"/>
            <a:ext cx="3020774" cy="1200329"/>
            <a:chOff x="689668" y="213554"/>
            <a:chExt cx="3020774" cy="1200329"/>
          </a:xfrm>
        </p:grpSpPr>
        <p:sp>
          <p:nvSpPr>
            <p:cNvPr id="75" name="文本框 74"/>
            <p:cNvSpPr txBox="1"/>
            <p:nvPr/>
          </p:nvSpPr>
          <p:spPr>
            <a:xfrm>
              <a:off x="689668" y="213554"/>
              <a:ext cx="1090363" cy="1200329"/>
            </a:xfrm>
            <a:prstGeom prst="rect">
              <a:avLst/>
            </a:prstGeom>
            <a:noFill/>
          </p:spPr>
          <p:txBody>
            <a:bodyPr wrap="none" rtlCol="0">
              <a:spAutoFit/>
            </a:bodyPr>
            <a:lstStyle/>
            <a:p>
              <a:r>
                <a:rPr lang="en-US" altLang="zh-CN" sz="7200">
                  <a:solidFill>
                    <a:srgbClr val="588A73">
                      <a:alpha val="16000"/>
                    </a:srgbClr>
                  </a:solidFill>
                  <a:latin typeface="字魂164号-方悦黑" panose="00000500000000000000" pitchFamily="2" charset="-122"/>
                  <a:ea typeface="字魂164号-方悦黑" panose="00000500000000000000" pitchFamily="2" charset="-122"/>
                </a:rPr>
                <a:t>01</a:t>
              </a:r>
              <a:endParaRPr lang="zh-CN" altLang="en-US" sz="720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76" name="文本框 75"/>
            <p:cNvSpPr txBox="1"/>
            <p:nvPr/>
          </p:nvSpPr>
          <p:spPr>
            <a:xfrm>
              <a:off x="1698762" y="589285"/>
              <a:ext cx="2011680" cy="645160"/>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项目背景</a:t>
              </a:r>
            </a:p>
          </p:txBody>
        </p:sp>
      </p:grpSp>
      <p:grpSp>
        <p:nvGrpSpPr>
          <p:cNvPr id="102" name="组合 101"/>
          <p:cNvGrpSpPr/>
          <p:nvPr/>
        </p:nvGrpSpPr>
        <p:grpSpPr>
          <a:xfrm>
            <a:off x="4936146" y="2371040"/>
            <a:ext cx="4796511" cy="1383665"/>
            <a:chOff x="4936146" y="2371040"/>
            <a:chExt cx="4796511" cy="1383665"/>
          </a:xfrm>
        </p:grpSpPr>
        <p:sp>
          <p:nvSpPr>
            <p:cNvPr id="79" name="矩形 78"/>
            <p:cNvSpPr/>
            <p:nvPr/>
          </p:nvSpPr>
          <p:spPr>
            <a:xfrm>
              <a:off x="5870412" y="2371040"/>
              <a:ext cx="3862245" cy="1383665"/>
            </a:xfrm>
            <a:prstGeom prst="rect">
              <a:avLst/>
            </a:prstGeom>
          </p:spPr>
          <p:txBody>
            <a:bodyPr wrap="square">
              <a:spAutoFit/>
            </a:bodyPr>
            <a:lstStyle/>
            <a:p>
              <a:pPr>
                <a:lnSpc>
                  <a:spcPct val="200000"/>
                </a:lnSpc>
                <a:defRPr/>
              </a:pPr>
              <a:r>
                <a:rPr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rPr>
                <a:t>摩擦风速（USTAR）是描述能量在地表流动难易程度的参数。准确模拟 USTAR 对于准确</a:t>
              </a:r>
            </a:p>
            <a:p>
              <a:pPr>
                <a:lnSpc>
                  <a:spcPct val="200000"/>
                </a:lnSpc>
                <a:defRPr/>
              </a:pPr>
              <a:r>
                <a:rPr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rPr>
                <a:t>描述地表能量能量流动具有重要意义。</a:t>
              </a:r>
            </a:p>
          </p:txBody>
        </p:sp>
        <p:grpSp>
          <p:nvGrpSpPr>
            <p:cNvPr id="101" name="组合 100"/>
            <p:cNvGrpSpPr/>
            <p:nvPr/>
          </p:nvGrpSpPr>
          <p:grpSpPr>
            <a:xfrm>
              <a:off x="4936146" y="2663852"/>
              <a:ext cx="776283" cy="776283"/>
              <a:chOff x="4936146" y="2663852"/>
              <a:chExt cx="776283" cy="776283"/>
            </a:xfrm>
          </p:grpSpPr>
          <p:sp>
            <p:nvSpPr>
              <p:cNvPr id="81" name="椭圆 80"/>
              <p:cNvSpPr/>
              <p:nvPr/>
            </p:nvSpPr>
            <p:spPr>
              <a:xfrm>
                <a:off x="4936146" y="2663852"/>
                <a:ext cx="776283" cy="776283"/>
              </a:xfrm>
              <a:prstGeom prst="ellipse">
                <a:avLst/>
              </a:prstGeom>
              <a:solidFill>
                <a:srgbClr val="8A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iconfont-10933-5210716"/>
              <p:cNvSpPr/>
              <p:nvPr/>
            </p:nvSpPr>
            <p:spPr>
              <a:xfrm>
                <a:off x="5125206" y="2822891"/>
                <a:ext cx="398164" cy="458205"/>
              </a:xfrm>
              <a:custGeom>
                <a:avLst/>
                <a:gdLst>
                  <a:gd name="connsiteX0" fmla="*/ 86068 w 399976"/>
                  <a:gd name="connsiteY0" fmla="*/ 316285 h 460289"/>
                  <a:gd name="connsiteX1" fmla="*/ 320743 w 399976"/>
                  <a:gd name="connsiteY1" fmla="*/ 316285 h 460289"/>
                  <a:gd name="connsiteX2" fmla="*/ 320743 w 399976"/>
                  <a:gd name="connsiteY2" fmla="*/ 331527 h 460289"/>
                  <a:gd name="connsiteX3" fmla="*/ 86068 w 399976"/>
                  <a:gd name="connsiteY3" fmla="*/ 331527 h 460289"/>
                  <a:gd name="connsiteX4" fmla="*/ 86068 w 399976"/>
                  <a:gd name="connsiteY4" fmla="*/ 296472 h 460289"/>
                  <a:gd name="connsiteX5" fmla="*/ 86068 w 399976"/>
                  <a:gd name="connsiteY5" fmla="*/ 316285 h 460289"/>
                  <a:gd name="connsiteX6" fmla="*/ 78471 w 399976"/>
                  <a:gd name="connsiteY6" fmla="*/ 316285 h 460289"/>
                  <a:gd name="connsiteX7" fmla="*/ 78471 w 399976"/>
                  <a:gd name="connsiteY7" fmla="*/ 331527 h 460289"/>
                  <a:gd name="connsiteX8" fmla="*/ 86068 w 399976"/>
                  <a:gd name="connsiteY8" fmla="*/ 331527 h 460289"/>
                  <a:gd name="connsiteX9" fmla="*/ 86068 w 399976"/>
                  <a:gd name="connsiteY9" fmla="*/ 406953 h 460289"/>
                  <a:gd name="connsiteX10" fmla="*/ 124166 w 399976"/>
                  <a:gd name="connsiteY10" fmla="*/ 445050 h 460289"/>
                  <a:gd name="connsiteX11" fmla="*/ 282655 w 399976"/>
                  <a:gd name="connsiteY11" fmla="*/ 445050 h 460289"/>
                  <a:gd name="connsiteX12" fmla="*/ 320753 w 399976"/>
                  <a:gd name="connsiteY12" fmla="*/ 406953 h 460289"/>
                  <a:gd name="connsiteX13" fmla="*/ 320753 w 399976"/>
                  <a:gd name="connsiteY13" fmla="*/ 296472 h 460289"/>
                  <a:gd name="connsiteX14" fmla="*/ 70829 w 399976"/>
                  <a:gd name="connsiteY14" fmla="*/ 281233 h 460289"/>
                  <a:gd name="connsiteX15" fmla="*/ 272449 w 399976"/>
                  <a:gd name="connsiteY15" fmla="*/ 281233 h 460289"/>
                  <a:gd name="connsiteX16" fmla="*/ 271222 w 399976"/>
                  <a:gd name="connsiteY16" fmla="*/ 281989 h 460289"/>
                  <a:gd name="connsiteX17" fmla="*/ 300172 w 399976"/>
                  <a:gd name="connsiteY17" fmla="*/ 281989 h 460289"/>
                  <a:gd name="connsiteX18" fmla="*/ 300985 w 399976"/>
                  <a:gd name="connsiteY18" fmla="*/ 281233 h 460289"/>
                  <a:gd name="connsiteX19" fmla="*/ 335992 w 399976"/>
                  <a:gd name="connsiteY19" fmla="*/ 281233 h 460289"/>
                  <a:gd name="connsiteX20" fmla="*/ 335992 w 399976"/>
                  <a:gd name="connsiteY20" fmla="*/ 406953 h 460289"/>
                  <a:gd name="connsiteX21" fmla="*/ 281893 w 399976"/>
                  <a:gd name="connsiteY21" fmla="*/ 460289 h 460289"/>
                  <a:gd name="connsiteX22" fmla="*/ 124166 w 399976"/>
                  <a:gd name="connsiteY22" fmla="*/ 460289 h 460289"/>
                  <a:gd name="connsiteX23" fmla="*/ 70829 w 399976"/>
                  <a:gd name="connsiteY23" fmla="*/ 406953 h 460289"/>
                  <a:gd name="connsiteX24" fmla="*/ 96756 w 399976"/>
                  <a:gd name="connsiteY24" fmla="*/ 64019 h 460289"/>
                  <a:gd name="connsiteX25" fmla="*/ 105137 w 399976"/>
                  <a:gd name="connsiteY25" fmla="*/ 153189 h 460289"/>
                  <a:gd name="connsiteX26" fmla="*/ 152372 w 399976"/>
                  <a:gd name="connsiteY26" fmla="*/ 177577 h 460289"/>
                  <a:gd name="connsiteX27" fmla="*/ 153134 w 399976"/>
                  <a:gd name="connsiteY27" fmla="*/ 177577 h 460289"/>
                  <a:gd name="connsiteX28" fmla="*/ 161514 w 399976"/>
                  <a:gd name="connsiteY28" fmla="*/ 183674 h 460289"/>
                  <a:gd name="connsiteX29" fmla="*/ 191988 w 399976"/>
                  <a:gd name="connsiteY29" fmla="*/ 212635 h 460289"/>
                  <a:gd name="connsiteX30" fmla="*/ 206464 w 399976"/>
                  <a:gd name="connsiteY30" fmla="*/ 230164 h 460289"/>
                  <a:gd name="connsiteX31" fmla="*/ 209511 w 399976"/>
                  <a:gd name="connsiteY31" fmla="*/ 233974 h 460289"/>
                  <a:gd name="connsiteX32" fmla="*/ 205702 w 399976"/>
                  <a:gd name="connsiteY32" fmla="*/ 219494 h 460289"/>
                  <a:gd name="connsiteX33" fmla="*/ 191988 w 399976"/>
                  <a:gd name="connsiteY33" fmla="*/ 178339 h 460289"/>
                  <a:gd name="connsiteX34" fmla="*/ 191988 w 399976"/>
                  <a:gd name="connsiteY34" fmla="*/ 177577 h 460289"/>
                  <a:gd name="connsiteX35" fmla="*/ 188179 w 399976"/>
                  <a:gd name="connsiteY35" fmla="*/ 168431 h 460289"/>
                  <a:gd name="connsiteX36" fmla="*/ 157705 w 399976"/>
                  <a:gd name="connsiteY36" fmla="*/ 119655 h 460289"/>
                  <a:gd name="connsiteX37" fmla="*/ 156943 w 399976"/>
                  <a:gd name="connsiteY37" fmla="*/ 119655 h 460289"/>
                  <a:gd name="connsiteX38" fmla="*/ 96756 w 399976"/>
                  <a:gd name="connsiteY38" fmla="*/ 64019 h 460289"/>
                  <a:gd name="connsiteX39" fmla="*/ 303982 w 399976"/>
                  <a:gd name="connsiteY39" fmla="*/ 63257 h 460289"/>
                  <a:gd name="connsiteX40" fmla="*/ 247604 w 399976"/>
                  <a:gd name="connsiteY40" fmla="*/ 115082 h 460289"/>
                  <a:gd name="connsiteX41" fmla="*/ 247604 w 399976"/>
                  <a:gd name="connsiteY41" fmla="*/ 115844 h 460289"/>
                  <a:gd name="connsiteX42" fmla="*/ 245319 w 399976"/>
                  <a:gd name="connsiteY42" fmla="*/ 118893 h 460289"/>
                  <a:gd name="connsiteX43" fmla="*/ 236176 w 399976"/>
                  <a:gd name="connsiteY43" fmla="*/ 130325 h 460289"/>
                  <a:gd name="connsiteX44" fmla="*/ 220177 w 399976"/>
                  <a:gd name="connsiteY44" fmla="*/ 155475 h 460289"/>
                  <a:gd name="connsiteX45" fmla="*/ 213321 w 399976"/>
                  <a:gd name="connsiteY45" fmla="*/ 168431 h 460289"/>
                  <a:gd name="connsiteX46" fmla="*/ 209511 w 399976"/>
                  <a:gd name="connsiteY46" fmla="*/ 176815 h 460289"/>
                  <a:gd name="connsiteX47" fmla="*/ 217892 w 399976"/>
                  <a:gd name="connsiteY47" fmla="*/ 201203 h 460289"/>
                  <a:gd name="connsiteX48" fmla="*/ 239224 w 399976"/>
                  <a:gd name="connsiteY48" fmla="*/ 182912 h 460289"/>
                  <a:gd name="connsiteX49" fmla="*/ 247604 w 399976"/>
                  <a:gd name="connsiteY49" fmla="*/ 176815 h 460289"/>
                  <a:gd name="connsiteX50" fmla="*/ 294839 w 399976"/>
                  <a:gd name="connsiteY50" fmla="*/ 152426 h 460289"/>
                  <a:gd name="connsiteX51" fmla="*/ 303982 w 399976"/>
                  <a:gd name="connsiteY51" fmla="*/ 63257 h 460289"/>
                  <a:gd name="connsiteX52" fmla="*/ 199607 w 399976"/>
                  <a:gd name="connsiteY52" fmla="*/ 31248 h 460289"/>
                  <a:gd name="connsiteX53" fmla="*/ 171418 w 399976"/>
                  <a:gd name="connsiteY53" fmla="*/ 112796 h 460289"/>
                  <a:gd name="connsiteX54" fmla="*/ 179037 w 399976"/>
                  <a:gd name="connsiteY54" fmla="*/ 123465 h 460289"/>
                  <a:gd name="connsiteX55" fmla="*/ 193512 w 399976"/>
                  <a:gd name="connsiteY55" fmla="*/ 146329 h 460289"/>
                  <a:gd name="connsiteX56" fmla="*/ 199607 w 399976"/>
                  <a:gd name="connsiteY56" fmla="*/ 157761 h 460289"/>
                  <a:gd name="connsiteX57" fmla="*/ 228558 w 399976"/>
                  <a:gd name="connsiteY57" fmla="*/ 112034 h 460289"/>
                  <a:gd name="connsiteX58" fmla="*/ 199607 w 399976"/>
                  <a:gd name="connsiteY58" fmla="*/ 31248 h 460289"/>
                  <a:gd name="connsiteX59" fmla="*/ 201131 w 399976"/>
                  <a:gd name="connsiteY59" fmla="*/ 0 h 460289"/>
                  <a:gd name="connsiteX60" fmla="*/ 207988 w 399976"/>
                  <a:gd name="connsiteY60" fmla="*/ 10670 h 460289"/>
                  <a:gd name="connsiteX61" fmla="*/ 242271 w 399976"/>
                  <a:gd name="connsiteY61" fmla="*/ 96029 h 460289"/>
                  <a:gd name="connsiteX62" fmla="*/ 306267 w 399976"/>
                  <a:gd name="connsiteY62" fmla="*/ 42680 h 460289"/>
                  <a:gd name="connsiteX63" fmla="*/ 316171 w 399976"/>
                  <a:gd name="connsiteY63" fmla="*/ 37345 h 460289"/>
                  <a:gd name="connsiteX64" fmla="*/ 316933 w 399976"/>
                  <a:gd name="connsiteY64" fmla="*/ 48777 h 460289"/>
                  <a:gd name="connsiteX65" fmla="*/ 310077 w 399976"/>
                  <a:gd name="connsiteY65" fmla="*/ 147092 h 460289"/>
                  <a:gd name="connsiteX66" fmla="*/ 390834 w 399976"/>
                  <a:gd name="connsiteY66" fmla="*/ 139470 h 460289"/>
                  <a:gd name="connsiteX67" fmla="*/ 399976 w 399976"/>
                  <a:gd name="connsiteY67" fmla="*/ 141757 h 460289"/>
                  <a:gd name="connsiteX68" fmla="*/ 396929 w 399976"/>
                  <a:gd name="connsiteY68" fmla="*/ 150902 h 460289"/>
                  <a:gd name="connsiteX69" fmla="*/ 342396 w 399976"/>
                  <a:gd name="connsiteY69" fmla="*/ 242751 h 460289"/>
                  <a:gd name="connsiteX70" fmla="*/ 300985 w 399976"/>
                  <a:gd name="connsiteY70" fmla="*/ 281233 h 460289"/>
                  <a:gd name="connsiteX71" fmla="*/ 272449 w 399976"/>
                  <a:gd name="connsiteY71" fmla="*/ 281233 h 460289"/>
                  <a:gd name="connsiteX72" fmla="*/ 291030 w 399976"/>
                  <a:gd name="connsiteY72" fmla="*/ 269795 h 460289"/>
                  <a:gd name="connsiteX73" fmla="*/ 378644 w 399976"/>
                  <a:gd name="connsiteY73" fmla="*/ 155475 h 460289"/>
                  <a:gd name="connsiteX74" fmla="*/ 303220 w 399976"/>
                  <a:gd name="connsiteY74" fmla="*/ 166907 h 460289"/>
                  <a:gd name="connsiteX75" fmla="*/ 303220 w 399976"/>
                  <a:gd name="connsiteY75" fmla="*/ 166145 h 460289"/>
                  <a:gd name="connsiteX76" fmla="*/ 255985 w 399976"/>
                  <a:gd name="connsiteY76" fmla="*/ 189771 h 460289"/>
                  <a:gd name="connsiteX77" fmla="*/ 248366 w 399976"/>
                  <a:gd name="connsiteY77" fmla="*/ 195868 h 460289"/>
                  <a:gd name="connsiteX78" fmla="*/ 222463 w 399976"/>
                  <a:gd name="connsiteY78" fmla="*/ 221780 h 460289"/>
                  <a:gd name="connsiteX79" fmla="*/ 230081 w 399976"/>
                  <a:gd name="connsiteY79" fmla="*/ 268270 h 460289"/>
                  <a:gd name="connsiteX80" fmla="*/ 234653 w 399976"/>
                  <a:gd name="connsiteY80" fmla="*/ 275130 h 460289"/>
                  <a:gd name="connsiteX81" fmla="*/ 237700 w 399976"/>
                  <a:gd name="connsiteY81" fmla="*/ 281227 h 460289"/>
                  <a:gd name="connsiteX82" fmla="*/ 221701 w 399976"/>
                  <a:gd name="connsiteY82" fmla="*/ 281227 h 460289"/>
                  <a:gd name="connsiteX83" fmla="*/ 217130 w 399976"/>
                  <a:gd name="connsiteY83" fmla="*/ 273605 h 460289"/>
                  <a:gd name="connsiteX84" fmla="*/ 195036 w 399976"/>
                  <a:gd name="connsiteY84" fmla="*/ 239309 h 460289"/>
                  <a:gd name="connsiteX85" fmla="*/ 181322 w 399976"/>
                  <a:gd name="connsiteY85" fmla="*/ 223305 h 460289"/>
                  <a:gd name="connsiteX86" fmla="*/ 153134 w 399976"/>
                  <a:gd name="connsiteY86" fmla="*/ 195868 h 460289"/>
                  <a:gd name="connsiteX87" fmla="*/ 144753 w 399976"/>
                  <a:gd name="connsiteY87" fmla="*/ 189771 h 460289"/>
                  <a:gd name="connsiteX88" fmla="*/ 97518 w 399976"/>
                  <a:gd name="connsiteY88" fmla="*/ 166145 h 460289"/>
                  <a:gd name="connsiteX89" fmla="*/ 22094 w 399976"/>
                  <a:gd name="connsiteY89" fmla="*/ 154713 h 460289"/>
                  <a:gd name="connsiteX90" fmla="*/ 109708 w 399976"/>
                  <a:gd name="connsiteY90" fmla="*/ 269032 h 460289"/>
                  <a:gd name="connsiteX91" fmla="*/ 129516 w 399976"/>
                  <a:gd name="connsiteY91" fmla="*/ 281227 h 460289"/>
                  <a:gd name="connsiteX92" fmla="*/ 99042 w 399976"/>
                  <a:gd name="connsiteY92" fmla="*/ 281227 h 460289"/>
                  <a:gd name="connsiteX93" fmla="*/ 3047 w 399976"/>
                  <a:gd name="connsiteY93" fmla="*/ 150902 h 460289"/>
                  <a:gd name="connsiteX94" fmla="*/ 0 w 399976"/>
                  <a:gd name="connsiteY94" fmla="*/ 141757 h 460289"/>
                  <a:gd name="connsiteX95" fmla="*/ 9142 w 399976"/>
                  <a:gd name="connsiteY95" fmla="*/ 140232 h 460289"/>
                  <a:gd name="connsiteX96" fmla="*/ 89138 w 399976"/>
                  <a:gd name="connsiteY96" fmla="*/ 147854 h 460289"/>
                  <a:gd name="connsiteX97" fmla="*/ 83043 w 399976"/>
                  <a:gd name="connsiteY97" fmla="*/ 50301 h 460289"/>
                  <a:gd name="connsiteX98" fmla="*/ 83804 w 399976"/>
                  <a:gd name="connsiteY98" fmla="*/ 38869 h 460289"/>
                  <a:gd name="connsiteX99" fmla="*/ 93709 w 399976"/>
                  <a:gd name="connsiteY99" fmla="*/ 44204 h 460289"/>
                  <a:gd name="connsiteX100" fmla="*/ 159229 w 399976"/>
                  <a:gd name="connsiteY100" fmla="*/ 99077 h 460289"/>
                  <a:gd name="connsiteX101" fmla="*/ 194274 w 399976"/>
                  <a:gd name="connsiteY101" fmla="*/ 10670 h 46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99976" h="460289">
                    <a:moveTo>
                      <a:pt x="86068" y="316285"/>
                    </a:moveTo>
                    <a:lnTo>
                      <a:pt x="320743" y="316285"/>
                    </a:lnTo>
                    <a:lnTo>
                      <a:pt x="320743" y="331527"/>
                    </a:lnTo>
                    <a:lnTo>
                      <a:pt x="86068" y="331527"/>
                    </a:lnTo>
                    <a:close/>
                    <a:moveTo>
                      <a:pt x="86068" y="296472"/>
                    </a:moveTo>
                    <a:lnTo>
                      <a:pt x="86068" y="316285"/>
                    </a:lnTo>
                    <a:lnTo>
                      <a:pt x="78471" y="316285"/>
                    </a:lnTo>
                    <a:lnTo>
                      <a:pt x="78471" y="331527"/>
                    </a:lnTo>
                    <a:lnTo>
                      <a:pt x="86068" y="331527"/>
                    </a:lnTo>
                    <a:lnTo>
                      <a:pt x="86068" y="406953"/>
                    </a:lnTo>
                    <a:cubicBezTo>
                      <a:pt x="86068" y="428288"/>
                      <a:pt x="102831" y="445050"/>
                      <a:pt x="124166" y="445050"/>
                    </a:cubicBezTo>
                    <a:lnTo>
                      <a:pt x="282655" y="445050"/>
                    </a:lnTo>
                    <a:cubicBezTo>
                      <a:pt x="303990" y="445050"/>
                      <a:pt x="320753" y="428288"/>
                      <a:pt x="320753" y="406953"/>
                    </a:cubicBezTo>
                    <a:lnTo>
                      <a:pt x="320753" y="296472"/>
                    </a:lnTo>
                    <a:close/>
                    <a:moveTo>
                      <a:pt x="70829" y="281233"/>
                    </a:moveTo>
                    <a:lnTo>
                      <a:pt x="272449" y="281233"/>
                    </a:lnTo>
                    <a:lnTo>
                      <a:pt x="271222" y="281989"/>
                    </a:lnTo>
                    <a:lnTo>
                      <a:pt x="300172" y="281989"/>
                    </a:lnTo>
                    <a:lnTo>
                      <a:pt x="300985" y="281233"/>
                    </a:lnTo>
                    <a:lnTo>
                      <a:pt x="335992" y="281233"/>
                    </a:lnTo>
                    <a:lnTo>
                      <a:pt x="335992" y="406953"/>
                    </a:lnTo>
                    <a:cubicBezTo>
                      <a:pt x="335230" y="435907"/>
                      <a:pt x="311609" y="460289"/>
                      <a:pt x="281893" y="460289"/>
                    </a:cubicBezTo>
                    <a:lnTo>
                      <a:pt x="124166" y="460289"/>
                    </a:lnTo>
                    <a:cubicBezTo>
                      <a:pt x="94450" y="460289"/>
                      <a:pt x="70829" y="436669"/>
                      <a:pt x="70829" y="406953"/>
                    </a:cubicBezTo>
                    <a:close/>
                    <a:moveTo>
                      <a:pt x="96756" y="64019"/>
                    </a:moveTo>
                    <a:cubicBezTo>
                      <a:pt x="95994" y="81548"/>
                      <a:pt x="96756" y="115844"/>
                      <a:pt x="105137" y="153189"/>
                    </a:cubicBezTo>
                    <a:cubicBezTo>
                      <a:pt x="121897" y="159286"/>
                      <a:pt x="137896" y="167669"/>
                      <a:pt x="152372" y="177577"/>
                    </a:cubicBezTo>
                    <a:lnTo>
                      <a:pt x="153134" y="177577"/>
                    </a:lnTo>
                    <a:cubicBezTo>
                      <a:pt x="156181" y="179863"/>
                      <a:pt x="158467" y="181387"/>
                      <a:pt x="161514" y="183674"/>
                    </a:cubicBezTo>
                    <a:cubicBezTo>
                      <a:pt x="172180" y="192057"/>
                      <a:pt x="182084" y="201965"/>
                      <a:pt x="191988" y="212635"/>
                    </a:cubicBezTo>
                    <a:cubicBezTo>
                      <a:pt x="196560" y="217970"/>
                      <a:pt x="201893" y="224067"/>
                      <a:pt x="206464" y="230164"/>
                    </a:cubicBezTo>
                    <a:cubicBezTo>
                      <a:pt x="207988" y="231688"/>
                      <a:pt x="208749" y="232450"/>
                      <a:pt x="209511" y="233974"/>
                    </a:cubicBezTo>
                    <a:cubicBezTo>
                      <a:pt x="207988" y="229402"/>
                      <a:pt x="207226" y="224067"/>
                      <a:pt x="205702" y="219494"/>
                    </a:cubicBezTo>
                    <a:cubicBezTo>
                      <a:pt x="201893" y="205013"/>
                      <a:pt x="197321" y="191295"/>
                      <a:pt x="191988" y="178339"/>
                    </a:cubicBezTo>
                    <a:lnTo>
                      <a:pt x="191988" y="177577"/>
                    </a:lnTo>
                    <a:cubicBezTo>
                      <a:pt x="190465" y="174528"/>
                      <a:pt x="189703" y="171480"/>
                      <a:pt x="188179" y="168431"/>
                    </a:cubicBezTo>
                    <a:cubicBezTo>
                      <a:pt x="179799" y="151664"/>
                      <a:pt x="169895" y="134897"/>
                      <a:pt x="157705" y="119655"/>
                    </a:cubicBezTo>
                    <a:lnTo>
                      <a:pt x="156943" y="119655"/>
                    </a:lnTo>
                    <a:cubicBezTo>
                      <a:pt x="134087" y="91456"/>
                      <a:pt x="110470" y="73165"/>
                      <a:pt x="96756" y="64019"/>
                    </a:cubicBezTo>
                    <a:close/>
                    <a:moveTo>
                      <a:pt x="303982" y="63257"/>
                    </a:moveTo>
                    <a:cubicBezTo>
                      <a:pt x="291030" y="72403"/>
                      <a:pt x="268936" y="89932"/>
                      <a:pt x="247604" y="115082"/>
                    </a:cubicBezTo>
                    <a:lnTo>
                      <a:pt x="247604" y="115844"/>
                    </a:lnTo>
                    <a:lnTo>
                      <a:pt x="245319" y="118893"/>
                    </a:lnTo>
                    <a:lnTo>
                      <a:pt x="236176" y="130325"/>
                    </a:lnTo>
                    <a:cubicBezTo>
                      <a:pt x="230081" y="138708"/>
                      <a:pt x="224748" y="147092"/>
                      <a:pt x="220177" y="155475"/>
                    </a:cubicBezTo>
                    <a:cubicBezTo>
                      <a:pt x="217892" y="160048"/>
                      <a:pt x="215606" y="163858"/>
                      <a:pt x="213321" y="168431"/>
                    </a:cubicBezTo>
                    <a:cubicBezTo>
                      <a:pt x="211797" y="171480"/>
                      <a:pt x="211035" y="173766"/>
                      <a:pt x="209511" y="176815"/>
                    </a:cubicBezTo>
                    <a:cubicBezTo>
                      <a:pt x="212559" y="184436"/>
                      <a:pt x="215606" y="192819"/>
                      <a:pt x="217892" y="201203"/>
                    </a:cubicBezTo>
                    <a:cubicBezTo>
                      <a:pt x="224748" y="194344"/>
                      <a:pt x="232367" y="188247"/>
                      <a:pt x="239224" y="182912"/>
                    </a:cubicBezTo>
                    <a:cubicBezTo>
                      <a:pt x="242271" y="180625"/>
                      <a:pt x="244557" y="178339"/>
                      <a:pt x="247604" y="176815"/>
                    </a:cubicBezTo>
                    <a:cubicBezTo>
                      <a:pt x="262080" y="166907"/>
                      <a:pt x="277317" y="158523"/>
                      <a:pt x="294839" y="152426"/>
                    </a:cubicBezTo>
                    <a:cubicBezTo>
                      <a:pt x="303220" y="115082"/>
                      <a:pt x="303220" y="80786"/>
                      <a:pt x="303982" y="63257"/>
                    </a:cubicBezTo>
                    <a:close/>
                    <a:moveTo>
                      <a:pt x="199607" y="31248"/>
                    </a:moveTo>
                    <a:cubicBezTo>
                      <a:pt x="192750" y="46490"/>
                      <a:pt x="179799" y="76213"/>
                      <a:pt x="171418" y="112796"/>
                    </a:cubicBezTo>
                    <a:cubicBezTo>
                      <a:pt x="173704" y="116606"/>
                      <a:pt x="176751" y="119655"/>
                      <a:pt x="179037" y="123465"/>
                    </a:cubicBezTo>
                    <a:cubicBezTo>
                      <a:pt x="184370" y="130325"/>
                      <a:pt x="188941" y="138708"/>
                      <a:pt x="193512" y="146329"/>
                    </a:cubicBezTo>
                    <a:cubicBezTo>
                      <a:pt x="195798" y="150140"/>
                      <a:pt x="197321" y="153951"/>
                      <a:pt x="199607" y="157761"/>
                    </a:cubicBezTo>
                    <a:cubicBezTo>
                      <a:pt x="207226" y="141757"/>
                      <a:pt x="217130" y="126514"/>
                      <a:pt x="228558" y="112034"/>
                    </a:cubicBezTo>
                    <a:cubicBezTo>
                      <a:pt x="220177" y="75451"/>
                      <a:pt x="207988" y="46490"/>
                      <a:pt x="199607" y="31248"/>
                    </a:cubicBezTo>
                    <a:close/>
                    <a:moveTo>
                      <a:pt x="201131" y="0"/>
                    </a:moveTo>
                    <a:lnTo>
                      <a:pt x="207988" y="10670"/>
                    </a:lnTo>
                    <a:cubicBezTo>
                      <a:pt x="208749" y="12194"/>
                      <a:pt x="228558" y="45728"/>
                      <a:pt x="242271" y="96029"/>
                    </a:cubicBezTo>
                    <a:cubicBezTo>
                      <a:pt x="273507" y="60971"/>
                      <a:pt x="304744" y="43442"/>
                      <a:pt x="306267" y="42680"/>
                    </a:cubicBezTo>
                    <a:lnTo>
                      <a:pt x="316171" y="37345"/>
                    </a:lnTo>
                    <a:lnTo>
                      <a:pt x="316933" y="48777"/>
                    </a:lnTo>
                    <a:cubicBezTo>
                      <a:pt x="316933" y="51063"/>
                      <a:pt x="320743" y="93742"/>
                      <a:pt x="310077" y="147092"/>
                    </a:cubicBezTo>
                    <a:cubicBezTo>
                      <a:pt x="354264" y="134897"/>
                      <a:pt x="389310" y="139470"/>
                      <a:pt x="390834" y="139470"/>
                    </a:cubicBezTo>
                    <a:lnTo>
                      <a:pt x="399976" y="141757"/>
                    </a:lnTo>
                    <a:lnTo>
                      <a:pt x="396929" y="150902"/>
                    </a:lnTo>
                    <a:cubicBezTo>
                      <a:pt x="395786" y="153760"/>
                      <a:pt x="378358" y="200345"/>
                      <a:pt x="342396" y="242751"/>
                    </a:cubicBezTo>
                    <a:lnTo>
                      <a:pt x="300985" y="281233"/>
                    </a:lnTo>
                    <a:lnTo>
                      <a:pt x="272449" y="281233"/>
                    </a:lnTo>
                    <a:lnTo>
                      <a:pt x="291030" y="269795"/>
                    </a:lnTo>
                    <a:cubicBezTo>
                      <a:pt x="339789" y="235499"/>
                      <a:pt x="368740" y="177577"/>
                      <a:pt x="378644" y="155475"/>
                    </a:cubicBezTo>
                    <a:cubicBezTo>
                      <a:pt x="364169" y="154713"/>
                      <a:pt x="335218" y="155475"/>
                      <a:pt x="303220" y="166907"/>
                    </a:cubicBezTo>
                    <a:lnTo>
                      <a:pt x="303220" y="166145"/>
                    </a:lnTo>
                    <a:cubicBezTo>
                      <a:pt x="286459" y="172242"/>
                      <a:pt x="270460" y="179863"/>
                      <a:pt x="255985" y="189771"/>
                    </a:cubicBezTo>
                    <a:cubicBezTo>
                      <a:pt x="253699" y="192057"/>
                      <a:pt x="250652" y="193582"/>
                      <a:pt x="248366" y="195868"/>
                    </a:cubicBezTo>
                    <a:cubicBezTo>
                      <a:pt x="239224" y="202727"/>
                      <a:pt x="230843" y="211873"/>
                      <a:pt x="222463" y="221780"/>
                    </a:cubicBezTo>
                    <a:cubicBezTo>
                      <a:pt x="226272" y="236261"/>
                      <a:pt x="228558" y="252266"/>
                      <a:pt x="230081" y="268270"/>
                    </a:cubicBezTo>
                    <a:lnTo>
                      <a:pt x="234653" y="275130"/>
                    </a:lnTo>
                    <a:cubicBezTo>
                      <a:pt x="235414" y="277416"/>
                      <a:pt x="236938" y="278940"/>
                      <a:pt x="237700" y="281227"/>
                    </a:cubicBezTo>
                    <a:lnTo>
                      <a:pt x="221701" y="281227"/>
                    </a:lnTo>
                    <a:cubicBezTo>
                      <a:pt x="220177" y="278940"/>
                      <a:pt x="218654" y="276654"/>
                      <a:pt x="217130" y="273605"/>
                    </a:cubicBezTo>
                    <a:cubicBezTo>
                      <a:pt x="210273" y="261411"/>
                      <a:pt x="202655" y="249979"/>
                      <a:pt x="195036" y="239309"/>
                    </a:cubicBezTo>
                    <a:cubicBezTo>
                      <a:pt x="190465" y="233212"/>
                      <a:pt x="185894" y="228640"/>
                      <a:pt x="181322" y="223305"/>
                    </a:cubicBezTo>
                    <a:cubicBezTo>
                      <a:pt x="172180" y="213397"/>
                      <a:pt x="163038" y="204251"/>
                      <a:pt x="153134" y="195868"/>
                    </a:cubicBezTo>
                    <a:cubicBezTo>
                      <a:pt x="150086" y="193582"/>
                      <a:pt x="147801" y="191295"/>
                      <a:pt x="144753" y="189771"/>
                    </a:cubicBezTo>
                    <a:cubicBezTo>
                      <a:pt x="130278" y="179863"/>
                      <a:pt x="115041" y="172242"/>
                      <a:pt x="97518" y="166145"/>
                    </a:cubicBezTo>
                    <a:cubicBezTo>
                      <a:pt x="65520" y="155475"/>
                      <a:pt x="36569" y="154713"/>
                      <a:pt x="22094" y="154713"/>
                    </a:cubicBezTo>
                    <a:cubicBezTo>
                      <a:pt x="31998" y="177577"/>
                      <a:pt x="60949" y="234737"/>
                      <a:pt x="109708" y="269032"/>
                    </a:cubicBezTo>
                    <a:cubicBezTo>
                      <a:pt x="115803" y="273605"/>
                      <a:pt x="122659" y="277416"/>
                      <a:pt x="129516" y="281227"/>
                    </a:cubicBezTo>
                    <a:lnTo>
                      <a:pt x="99042" y="281227"/>
                    </a:lnTo>
                    <a:cubicBezTo>
                      <a:pt x="34284" y="235499"/>
                      <a:pt x="3809" y="153951"/>
                      <a:pt x="3047" y="150902"/>
                    </a:cubicBezTo>
                    <a:lnTo>
                      <a:pt x="0" y="141757"/>
                    </a:lnTo>
                    <a:lnTo>
                      <a:pt x="9142" y="140232"/>
                    </a:lnTo>
                    <a:cubicBezTo>
                      <a:pt x="9904" y="140232"/>
                      <a:pt x="45712" y="135660"/>
                      <a:pt x="89138" y="147854"/>
                    </a:cubicBezTo>
                    <a:cubicBezTo>
                      <a:pt x="79233" y="95267"/>
                      <a:pt x="83043" y="52587"/>
                      <a:pt x="83043" y="50301"/>
                    </a:cubicBezTo>
                    <a:lnTo>
                      <a:pt x="83804" y="38869"/>
                    </a:lnTo>
                    <a:lnTo>
                      <a:pt x="93709" y="44204"/>
                    </a:lnTo>
                    <a:cubicBezTo>
                      <a:pt x="95232" y="44966"/>
                      <a:pt x="127230" y="62495"/>
                      <a:pt x="159229" y="99077"/>
                    </a:cubicBezTo>
                    <a:cubicBezTo>
                      <a:pt x="172180" y="47252"/>
                      <a:pt x="192750" y="12194"/>
                      <a:pt x="194274" y="1067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grpSp>
        <p:nvGrpSpPr>
          <p:cNvPr id="105" name="组合 104"/>
          <p:cNvGrpSpPr/>
          <p:nvPr/>
        </p:nvGrpSpPr>
        <p:grpSpPr>
          <a:xfrm>
            <a:off x="4936146" y="4337268"/>
            <a:ext cx="4796511" cy="1814830"/>
            <a:chOff x="4936146" y="4337268"/>
            <a:chExt cx="4796511" cy="1814830"/>
          </a:xfrm>
        </p:grpSpPr>
        <p:sp>
          <p:nvSpPr>
            <p:cNvPr id="80" name="矩形 79"/>
            <p:cNvSpPr/>
            <p:nvPr/>
          </p:nvSpPr>
          <p:spPr>
            <a:xfrm>
              <a:off x="5870412" y="4337268"/>
              <a:ext cx="3862245" cy="1814830"/>
            </a:xfrm>
            <a:prstGeom prst="rect">
              <a:avLst/>
            </a:prstGeom>
          </p:spPr>
          <p:txBody>
            <a:bodyPr wrap="square">
              <a:spAutoFit/>
            </a:bodyPr>
            <a:lstStyle/>
            <a:p>
              <a:pPr>
                <a:lnSpc>
                  <a:spcPct val="200000"/>
                </a:lnSpc>
                <a:defRPr/>
              </a:pPr>
              <a:r>
                <a:rPr lang="zh-CN" altLang="en-US" sz="1400" dirty="0">
                  <a:solidFill>
                    <a:schemeClr val="bg1"/>
                  </a:solidFill>
                  <a:latin typeface="思源黑体 CN Regular" panose="020B0500000000000000" pitchFamily="34" charset="-122"/>
                  <a:ea typeface="思源黑体 CN Regular" panose="020B0500000000000000" pitchFamily="34" charset="-122"/>
                </a:rPr>
                <a:t>地表生物量和覆盖率随着人为干扰</a:t>
              </a:r>
            </a:p>
            <a:p>
              <a:pPr>
                <a:lnSpc>
                  <a:spcPct val="200000"/>
                </a:lnSpc>
                <a:defRPr/>
              </a:pPr>
              <a:r>
                <a:rPr lang="zh-CN" altLang="en-US" sz="1400" dirty="0">
                  <a:solidFill>
                    <a:schemeClr val="bg1"/>
                  </a:solidFill>
                  <a:latin typeface="思源黑体 CN Regular" panose="020B0500000000000000" pitchFamily="34" charset="-122"/>
                  <a:ea typeface="思源黑体 CN Regular" panose="020B0500000000000000" pitchFamily="34" charset="-122"/>
                </a:rPr>
                <a:t>强度的增加而减少。不同人为干扰下垫面的粗糙长度与生物量和植被高度以及地表起伏程度有着密切关系；</a:t>
              </a:r>
            </a:p>
          </p:txBody>
        </p:sp>
        <p:grpSp>
          <p:nvGrpSpPr>
            <p:cNvPr id="104" name="组合 103"/>
            <p:cNvGrpSpPr/>
            <p:nvPr/>
          </p:nvGrpSpPr>
          <p:grpSpPr>
            <a:xfrm>
              <a:off x="4936146" y="4704434"/>
              <a:ext cx="776283" cy="776283"/>
              <a:chOff x="4936146" y="4704434"/>
              <a:chExt cx="776283" cy="776283"/>
            </a:xfrm>
          </p:grpSpPr>
          <p:sp>
            <p:nvSpPr>
              <p:cNvPr id="82" name="椭圆 81"/>
              <p:cNvSpPr/>
              <p:nvPr/>
            </p:nvSpPr>
            <p:spPr>
              <a:xfrm>
                <a:off x="4936146" y="4704434"/>
                <a:ext cx="776283" cy="7762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iconfont-10933-5210716"/>
              <p:cNvSpPr/>
              <p:nvPr/>
            </p:nvSpPr>
            <p:spPr>
              <a:xfrm>
                <a:off x="5159223" y="4863472"/>
                <a:ext cx="330130" cy="458205"/>
              </a:xfrm>
              <a:custGeom>
                <a:avLst/>
                <a:gdLst>
                  <a:gd name="T0" fmla="*/ 3395 w 9229"/>
                  <a:gd name="T1" fmla="*/ 5752 h 12811"/>
                  <a:gd name="T2" fmla="*/ 3888 w 9229"/>
                  <a:gd name="T3" fmla="*/ 5321 h 12811"/>
                  <a:gd name="T4" fmla="*/ 3895 w 9229"/>
                  <a:gd name="T5" fmla="*/ 5288 h 12811"/>
                  <a:gd name="T6" fmla="*/ 6223 w 9229"/>
                  <a:gd name="T7" fmla="*/ 2252 h 12811"/>
                  <a:gd name="T8" fmla="*/ 9119 w 9229"/>
                  <a:gd name="T9" fmla="*/ 2878 h 12811"/>
                  <a:gd name="T10" fmla="*/ 9215 w 9229"/>
                  <a:gd name="T11" fmla="*/ 3126 h 12811"/>
                  <a:gd name="T12" fmla="*/ 7453 w 9229"/>
                  <a:gd name="T13" fmla="*/ 5628 h 12811"/>
                  <a:gd name="T14" fmla="*/ 4307 w 9229"/>
                  <a:gd name="T15" fmla="*/ 5663 h 12811"/>
                  <a:gd name="T16" fmla="*/ 3541 w 9229"/>
                  <a:gd name="T17" fmla="*/ 6334 h 12811"/>
                  <a:gd name="T18" fmla="*/ 3560 w 9229"/>
                  <a:gd name="T19" fmla="*/ 6411 h 12811"/>
                  <a:gd name="T20" fmla="*/ 7885 w 9229"/>
                  <a:gd name="T21" fmla="*/ 6411 h 12811"/>
                  <a:gd name="T22" fmla="*/ 8152 w 9229"/>
                  <a:gd name="T23" fmla="*/ 6678 h 12811"/>
                  <a:gd name="T24" fmla="*/ 8152 w 9229"/>
                  <a:gd name="T25" fmla="*/ 8278 h 12811"/>
                  <a:gd name="T26" fmla="*/ 7885 w 9229"/>
                  <a:gd name="T27" fmla="*/ 8544 h 12811"/>
                  <a:gd name="T28" fmla="*/ 7320 w 9229"/>
                  <a:gd name="T29" fmla="*/ 8544 h 12811"/>
                  <a:gd name="T30" fmla="*/ 6816 w 9229"/>
                  <a:gd name="T31" fmla="*/ 12577 h 12811"/>
                  <a:gd name="T32" fmla="*/ 6552 w 9229"/>
                  <a:gd name="T33" fmla="*/ 12811 h 12811"/>
                  <a:gd name="T34" fmla="*/ 1752 w 9229"/>
                  <a:gd name="T35" fmla="*/ 12811 h 12811"/>
                  <a:gd name="T36" fmla="*/ 1487 w 9229"/>
                  <a:gd name="T37" fmla="*/ 12577 h 12811"/>
                  <a:gd name="T38" fmla="*/ 983 w 9229"/>
                  <a:gd name="T39" fmla="*/ 8544 h 12811"/>
                  <a:gd name="T40" fmla="*/ 418 w 9229"/>
                  <a:gd name="T41" fmla="*/ 8544 h 12811"/>
                  <a:gd name="T42" fmla="*/ 152 w 9229"/>
                  <a:gd name="T43" fmla="*/ 8278 h 12811"/>
                  <a:gd name="T44" fmla="*/ 152 w 9229"/>
                  <a:gd name="T45" fmla="*/ 6678 h 12811"/>
                  <a:gd name="T46" fmla="*/ 418 w 9229"/>
                  <a:gd name="T47" fmla="*/ 6411 h 12811"/>
                  <a:gd name="T48" fmla="*/ 3010 w 9229"/>
                  <a:gd name="T49" fmla="*/ 6411 h 12811"/>
                  <a:gd name="T50" fmla="*/ 2716 w 9229"/>
                  <a:gd name="T51" fmla="*/ 5236 h 12811"/>
                  <a:gd name="T52" fmla="*/ 260 w 9229"/>
                  <a:gd name="T53" fmla="*/ 3007 h 12811"/>
                  <a:gd name="T54" fmla="*/ 888 w 9229"/>
                  <a:gd name="T55" fmla="*/ 110 h 12811"/>
                  <a:gd name="T56" fmla="*/ 1136 w 9229"/>
                  <a:gd name="T57" fmla="*/ 14 h 12811"/>
                  <a:gd name="T58" fmla="*/ 3647 w 9229"/>
                  <a:gd name="T59" fmla="*/ 1776 h 12811"/>
                  <a:gd name="T60" fmla="*/ 3356 w 9229"/>
                  <a:gd name="T61" fmla="*/ 5187 h 12811"/>
                  <a:gd name="T62" fmla="*/ 3279 w 9229"/>
                  <a:gd name="T63" fmla="*/ 5286 h 12811"/>
                  <a:gd name="T64" fmla="*/ 3395 w 9229"/>
                  <a:gd name="T65" fmla="*/ 5752 h 12811"/>
                  <a:gd name="T66" fmla="*/ 4819 w 9229"/>
                  <a:gd name="T67" fmla="*/ 5215 h 12811"/>
                  <a:gd name="T68" fmla="*/ 7250 w 9229"/>
                  <a:gd name="T69" fmla="*/ 5135 h 12811"/>
                  <a:gd name="T70" fmla="*/ 8662 w 9229"/>
                  <a:gd name="T71" fmla="*/ 3199 h 12811"/>
                  <a:gd name="T72" fmla="*/ 6347 w 9229"/>
                  <a:gd name="T73" fmla="*/ 2771 h 12811"/>
                  <a:gd name="T74" fmla="*/ 4680 w 9229"/>
                  <a:gd name="T75" fmla="*/ 4628 h 12811"/>
                  <a:gd name="T76" fmla="*/ 5309 w 9229"/>
                  <a:gd name="T77" fmla="*/ 4077 h 12811"/>
                  <a:gd name="T78" fmla="*/ 5686 w 9229"/>
                  <a:gd name="T79" fmla="*/ 4102 h 12811"/>
                  <a:gd name="T80" fmla="*/ 5661 w 9229"/>
                  <a:gd name="T81" fmla="*/ 4479 h 12811"/>
                  <a:gd name="T82" fmla="*/ 4819 w 9229"/>
                  <a:gd name="T83" fmla="*/ 5215 h 12811"/>
                  <a:gd name="T84" fmla="*/ 3073 w 9229"/>
                  <a:gd name="T85" fmla="*/ 4464 h 12811"/>
                  <a:gd name="T86" fmla="*/ 3154 w 9229"/>
                  <a:gd name="T87" fmla="*/ 1980 h 12811"/>
                  <a:gd name="T88" fmla="*/ 1209 w 9229"/>
                  <a:gd name="T89" fmla="*/ 568 h 12811"/>
                  <a:gd name="T90" fmla="*/ 778 w 9229"/>
                  <a:gd name="T91" fmla="*/ 2882 h 12811"/>
                  <a:gd name="T92" fmla="*/ 2561 w 9229"/>
                  <a:gd name="T93" fmla="*/ 4614 h 12811"/>
                  <a:gd name="T94" fmla="*/ 2293 w 9229"/>
                  <a:gd name="T95" fmla="*/ 3543 h 12811"/>
                  <a:gd name="T96" fmla="*/ 2487 w 9229"/>
                  <a:gd name="T97" fmla="*/ 3221 h 12811"/>
                  <a:gd name="T98" fmla="*/ 2810 w 9229"/>
                  <a:gd name="T99" fmla="*/ 3413 h 12811"/>
                  <a:gd name="T100" fmla="*/ 3073 w 9229"/>
                  <a:gd name="T101" fmla="*/ 4464 h 12811"/>
                  <a:gd name="T102" fmla="*/ 685 w 9229"/>
                  <a:gd name="T103" fmla="*/ 8011 h 12811"/>
                  <a:gd name="T104" fmla="*/ 7618 w 9229"/>
                  <a:gd name="T105" fmla="*/ 8011 h 12811"/>
                  <a:gd name="T106" fmla="*/ 7618 w 9229"/>
                  <a:gd name="T107" fmla="*/ 6945 h 12811"/>
                  <a:gd name="T108" fmla="*/ 685 w 9229"/>
                  <a:gd name="T109" fmla="*/ 6945 h 12811"/>
                  <a:gd name="T110" fmla="*/ 685 w 9229"/>
                  <a:gd name="T111" fmla="*/ 8011 h 12811"/>
                  <a:gd name="T112" fmla="*/ 1521 w 9229"/>
                  <a:gd name="T113" fmla="*/ 8544 h 12811"/>
                  <a:gd name="T114" fmla="*/ 1987 w 9229"/>
                  <a:gd name="T115" fmla="*/ 12278 h 12811"/>
                  <a:gd name="T116" fmla="*/ 6316 w 9229"/>
                  <a:gd name="T117" fmla="*/ 12278 h 12811"/>
                  <a:gd name="T118" fmla="*/ 6783 w 9229"/>
                  <a:gd name="T119" fmla="*/ 8544 h 12811"/>
                  <a:gd name="T120" fmla="*/ 1521 w 9229"/>
                  <a:gd name="T121" fmla="*/ 8544 h 12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229" h="12811">
                    <a:moveTo>
                      <a:pt x="3395" y="5752"/>
                    </a:moveTo>
                    <a:lnTo>
                      <a:pt x="3888" y="5321"/>
                    </a:lnTo>
                    <a:cubicBezTo>
                      <a:pt x="3890" y="5310"/>
                      <a:pt x="3892" y="5299"/>
                      <a:pt x="3895" y="5288"/>
                    </a:cubicBezTo>
                    <a:cubicBezTo>
                      <a:pt x="4367" y="3613"/>
                      <a:pt x="5159" y="2507"/>
                      <a:pt x="6223" y="2252"/>
                    </a:cubicBezTo>
                    <a:cubicBezTo>
                      <a:pt x="7307" y="1993"/>
                      <a:pt x="8281" y="2203"/>
                      <a:pt x="9119" y="2878"/>
                    </a:cubicBezTo>
                    <a:cubicBezTo>
                      <a:pt x="9193" y="2938"/>
                      <a:pt x="9229" y="3032"/>
                      <a:pt x="9215" y="3126"/>
                    </a:cubicBezTo>
                    <a:cubicBezTo>
                      <a:pt x="9024" y="4379"/>
                      <a:pt x="8434" y="5225"/>
                      <a:pt x="7453" y="5628"/>
                    </a:cubicBezTo>
                    <a:cubicBezTo>
                      <a:pt x="6633" y="5964"/>
                      <a:pt x="5786" y="5953"/>
                      <a:pt x="4307" y="5663"/>
                    </a:cubicBezTo>
                    <a:lnTo>
                      <a:pt x="3541" y="6334"/>
                    </a:lnTo>
                    <a:lnTo>
                      <a:pt x="3560" y="6411"/>
                    </a:lnTo>
                    <a:lnTo>
                      <a:pt x="7885" y="6411"/>
                    </a:lnTo>
                    <a:cubicBezTo>
                      <a:pt x="8032" y="6411"/>
                      <a:pt x="8152" y="6531"/>
                      <a:pt x="8152" y="6678"/>
                    </a:cubicBezTo>
                    <a:lnTo>
                      <a:pt x="8152" y="8278"/>
                    </a:lnTo>
                    <a:cubicBezTo>
                      <a:pt x="8152" y="8425"/>
                      <a:pt x="8032" y="8544"/>
                      <a:pt x="7885" y="8544"/>
                    </a:cubicBezTo>
                    <a:lnTo>
                      <a:pt x="7320" y="8544"/>
                    </a:lnTo>
                    <a:lnTo>
                      <a:pt x="6816" y="12577"/>
                    </a:lnTo>
                    <a:cubicBezTo>
                      <a:pt x="6800" y="12711"/>
                      <a:pt x="6686" y="12811"/>
                      <a:pt x="6552" y="12811"/>
                    </a:cubicBezTo>
                    <a:lnTo>
                      <a:pt x="1752" y="12811"/>
                    </a:lnTo>
                    <a:cubicBezTo>
                      <a:pt x="1617" y="12811"/>
                      <a:pt x="1504" y="12711"/>
                      <a:pt x="1487" y="12577"/>
                    </a:cubicBezTo>
                    <a:lnTo>
                      <a:pt x="983" y="8544"/>
                    </a:lnTo>
                    <a:lnTo>
                      <a:pt x="418" y="8544"/>
                    </a:lnTo>
                    <a:cubicBezTo>
                      <a:pt x="271" y="8544"/>
                      <a:pt x="152" y="8425"/>
                      <a:pt x="152" y="8278"/>
                    </a:cubicBezTo>
                    <a:lnTo>
                      <a:pt x="152" y="6678"/>
                    </a:lnTo>
                    <a:cubicBezTo>
                      <a:pt x="152" y="6531"/>
                      <a:pt x="271" y="6411"/>
                      <a:pt x="418" y="6411"/>
                    </a:cubicBezTo>
                    <a:lnTo>
                      <a:pt x="3010" y="6411"/>
                    </a:lnTo>
                    <a:lnTo>
                      <a:pt x="2716" y="5236"/>
                    </a:lnTo>
                    <a:cubicBezTo>
                      <a:pt x="1338" y="4782"/>
                      <a:pt x="508" y="4040"/>
                      <a:pt x="260" y="3007"/>
                    </a:cubicBezTo>
                    <a:cubicBezTo>
                      <a:pt x="0" y="1923"/>
                      <a:pt x="210" y="949"/>
                      <a:pt x="888" y="110"/>
                    </a:cubicBezTo>
                    <a:cubicBezTo>
                      <a:pt x="948" y="37"/>
                      <a:pt x="1042" y="0"/>
                      <a:pt x="1136" y="14"/>
                    </a:cubicBezTo>
                    <a:cubicBezTo>
                      <a:pt x="2393" y="206"/>
                      <a:pt x="3243" y="795"/>
                      <a:pt x="3647" y="1776"/>
                    </a:cubicBezTo>
                    <a:cubicBezTo>
                      <a:pt x="4045" y="2741"/>
                      <a:pt x="3942" y="3881"/>
                      <a:pt x="3356" y="5187"/>
                    </a:cubicBezTo>
                    <a:cubicBezTo>
                      <a:pt x="3339" y="5226"/>
                      <a:pt x="3312" y="5260"/>
                      <a:pt x="3279" y="5286"/>
                    </a:cubicBezTo>
                    <a:lnTo>
                      <a:pt x="3395" y="5752"/>
                    </a:lnTo>
                    <a:close/>
                    <a:moveTo>
                      <a:pt x="4819" y="5215"/>
                    </a:moveTo>
                    <a:cubicBezTo>
                      <a:pt x="5948" y="5409"/>
                      <a:pt x="6625" y="5391"/>
                      <a:pt x="7250" y="5135"/>
                    </a:cubicBezTo>
                    <a:cubicBezTo>
                      <a:pt x="8008" y="4824"/>
                      <a:pt x="8477" y="4189"/>
                      <a:pt x="8662" y="3199"/>
                    </a:cubicBezTo>
                    <a:cubicBezTo>
                      <a:pt x="7984" y="2704"/>
                      <a:pt x="7219" y="2563"/>
                      <a:pt x="6347" y="2771"/>
                    </a:cubicBezTo>
                    <a:cubicBezTo>
                      <a:pt x="5676" y="2931"/>
                      <a:pt x="5101" y="3586"/>
                      <a:pt x="4680" y="4628"/>
                    </a:cubicBezTo>
                    <a:lnTo>
                      <a:pt x="5309" y="4077"/>
                    </a:lnTo>
                    <a:cubicBezTo>
                      <a:pt x="5420" y="3980"/>
                      <a:pt x="5589" y="3991"/>
                      <a:pt x="5686" y="4102"/>
                    </a:cubicBezTo>
                    <a:cubicBezTo>
                      <a:pt x="5783" y="4213"/>
                      <a:pt x="5772" y="4382"/>
                      <a:pt x="5661" y="4479"/>
                    </a:cubicBezTo>
                    <a:lnTo>
                      <a:pt x="4819" y="5215"/>
                    </a:lnTo>
                    <a:close/>
                    <a:moveTo>
                      <a:pt x="3073" y="4464"/>
                    </a:moveTo>
                    <a:cubicBezTo>
                      <a:pt x="3417" y="3501"/>
                      <a:pt x="3441" y="2675"/>
                      <a:pt x="3154" y="1980"/>
                    </a:cubicBezTo>
                    <a:cubicBezTo>
                      <a:pt x="2842" y="1222"/>
                      <a:pt x="2204" y="753"/>
                      <a:pt x="1209" y="568"/>
                    </a:cubicBezTo>
                    <a:cubicBezTo>
                      <a:pt x="712" y="1246"/>
                      <a:pt x="569" y="2010"/>
                      <a:pt x="778" y="2882"/>
                    </a:cubicBezTo>
                    <a:cubicBezTo>
                      <a:pt x="960" y="3637"/>
                      <a:pt x="1545" y="4214"/>
                      <a:pt x="2561" y="4614"/>
                    </a:cubicBezTo>
                    <a:lnTo>
                      <a:pt x="2293" y="3543"/>
                    </a:lnTo>
                    <a:cubicBezTo>
                      <a:pt x="2258" y="3400"/>
                      <a:pt x="2345" y="3257"/>
                      <a:pt x="2487" y="3221"/>
                    </a:cubicBezTo>
                    <a:cubicBezTo>
                      <a:pt x="2630" y="3186"/>
                      <a:pt x="2774" y="3271"/>
                      <a:pt x="2810" y="3413"/>
                    </a:cubicBezTo>
                    <a:lnTo>
                      <a:pt x="3073" y="4464"/>
                    </a:lnTo>
                    <a:close/>
                    <a:moveTo>
                      <a:pt x="685" y="8011"/>
                    </a:moveTo>
                    <a:lnTo>
                      <a:pt x="7618" y="8011"/>
                    </a:lnTo>
                    <a:lnTo>
                      <a:pt x="7618" y="6945"/>
                    </a:lnTo>
                    <a:lnTo>
                      <a:pt x="685" y="6945"/>
                    </a:lnTo>
                    <a:lnTo>
                      <a:pt x="685" y="8011"/>
                    </a:lnTo>
                    <a:close/>
                    <a:moveTo>
                      <a:pt x="1521" y="8544"/>
                    </a:moveTo>
                    <a:lnTo>
                      <a:pt x="1987" y="12278"/>
                    </a:lnTo>
                    <a:lnTo>
                      <a:pt x="6316" y="12278"/>
                    </a:lnTo>
                    <a:lnTo>
                      <a:pt x="6783" y="8544"/>
                    </a:lnTo>
                    <a:lnTo>
                      <a:pt x="1521" y="8544"/>
                    </a:lnTo>
                    <a:close/>
                  </a:path>
                </a:pathLst>
              </a:custGeom>
              <a:solidFill>
                <a:srgbClr val="588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pic>
        <p:nvPicPr>
          <p:cNvPr id="100" name="图片 99"/>
          <p:cNvPicPr>
            <a:picLocks noChangeAspect="1"/>
          </p:cNvPicPr>
          <p:nvPr/>
        </p:nvPicPr>
        <p:blipFill>
          <a:blip r:embed="rId5" cstate="screen"/>
          <a:stretch>
            <a:fillRect/>
          </a:stretch>
        </p:blipFill>
        <p:spPr>
          <a:xfrm>
            <a:off x="9495918" y="3606003"/>
            <a:ext cx="2555385" cy="2555385"/>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61424" y="1745305"/>
            <a:ext cx="2305439" cy="707886"/>
          </a:xfrm>
          <a:prstGeom prst="rect">
            <a:avLst/>
          </a:prstGeom>
          <a:noFill/>
        </p:spPr>
        <p:txBody>
          <a:bodyPr wrap="none" rtlCol="0">
            <a:spAutoFit/>
          </a:bodyPr>
          <a:lstStyle/>
          <a:p>
            <a:r>
              <a:rPr lang="en-US" altLang="zh-CN" sz="4000" i="0" dirty="0">
                <a:solidFill>
                  <a:schemeClr val="accent6">
                    <a:lumMod val="20000"/>
                    <a:lumOff val="80000"/>
                  </a:schemeClr>
                </a:solidFill>
                <a:latin typeface="字魂164号-方悦黑" panose="00000500000000000000" pitchFamily="2" charset="-122"/>
                <a:ea typeface="字魂164号-方悦黑" panose="00000500000000000000" pitchFamily="2" charset="-122"/>
              </a:rPr>
              <a:t>PART 02</a:t>
            </a:r>
            <a:endParaRPr lang="zh-CN" altLang="en-US" sz="4000" i="0" dirty="0">
              <a:solidFill>
                <a:schemeClr val="accent6">
                  <a:lumMod val="20000"/>
                  <a:lumOff val="80000"/>
                </a:schemeClr>
              </a:solidFill>
              <a:latin typeface="字魂164号-方悦黑" panose="00000500000000000000" pitchFamily="2" charset="-122"/>
              <a:ea typeface="字魂164号-方悦黑" panose="00000500000000000000" pitchFamily="2" charset="-122"/>
            </a:endParaRPr>
          </a:p>
        </p:txBody>
      </p:sp>
      <p:sp>
        <p:nvSpPr>
          <p:cNvPr id="3" name="文本框 2"/>
          <p:cNvSpPr txBox="1"/>
          <p:nvPr/>
        </p:nvSpPr>
        <p:spPr>
          <a:xfrm>
            <a:off x="5576627" y="3118184"/>
            <a:ext cx="3682962" cy="1014730"/>
          </a:xfrm>
          <a:prstGeom prst="rect">
            <a:avLst/>
          </a:prstGeom>
          <a:noFill/>
        </p:spPr>
        <p:txBody>
          <a:bodyPr wrap="square" rtlCol="0">
            <a:spAutoFit/>
          </a:bodyPr>
          <a:lstStyle/>
          <a:p>
            <a:pPr algn="l"/>
            <a:r>
              <a:rPr lang="zh-CN" altLang="en-US" sz="6000" spc="600">
                <a:solidFill>
                  <a:schemeClr val="bg1"/>
                </a:solidFill>
                <a:latin typeface="字魂164号-方悦黑" panose="00000500000000000000" pitchFamily="2" charset="-122"/>
                <a:ea typeface="字魂164号-方悦黑" panose="00000500000000000000" pitchFamily="2" charset="-122"/>
              </a:rPr>
              <a:t>项目分工</a:t>
            </a:r>
          </a:p>
        </p:txBody>
      </p:sp>
      <p:sp>
        <p:nvSpPr>
          <p:cNvPr id="4" name="文本框 3"/>
          <p:cNvSpPr txBox="1"/>
          <p:nvPr/>
        </p:nvSpPr>
        <p:spPr>
          <a:xfrm>
            <a:off x="5661424" y="4297376"/>
            <a:ext cx="3145971" cy="306705"/>
          </a:xfrm>
          <a:prstGeom prst="rect">
            <a:avLst/>
          </a:prstGeom>
          <a:noFill/>
        </p:spPr>
        <p:txBody>
          <a:bodyPr wrap="square">
            <a:spAutoFit/>
          </a:bodyPr>
          <a:lstStyle/>
          <a:p>
            <a:pPr algn="dist"/>
            <a:r>
              <a:rPr lang="en-US" altLang="zh-CN" sz="1400">
                <a:solidFill>
                  <a:schemeClr val="bg1"/>
                </a:solidFill>
                <a:latin typeface="思源黑体 CN Regular" panose="020B0500000000000000" pitchFamily="34" charset="-122"/>
                <a:ea typeface="思源黑体 CN Regular" panose="020B0500000000000000" pitchFamily="34" charset="-122"/>
              </a:rPr>
              <a:t>Project division</a:t>
            </a:r>
          </a:p>
        </p:txBody>
      </p:sp>
    </p:spTree>
  </p:cSld>
  <p:clrMapOvr>
    <a:masterClrMapping/>
  </p:clrMapOvr>
  <mc:AlternateContent xmlns:mc="http://schemas.openxmlformats.org/markup-compatibility/2006" xmlns:p14="http://schemas.microsoft.com/office/powerpoint/2010/main">
    <mc:Choice Requires="p14">
      <p:transition p14:dur="10" advTm="6000"/>
    </mc:Choice>
    <mc:Fallback xmlns="">
      <p:transition advTm="6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cstate="screen"/>
          <a:srcRect/>
          <a:stretch>
            <a:fillRect/>
          </a:stretch>
        </p:blipFill>
        <p:spPr>
          <a:xfrm>
            <a:off x="6595065" y="1618263"/>
            <a:ext cx="4412474" cy="3072070"/>
          </a:xfrm>
          <a:custGeom>
            <a:avLst/>
            <a:gdLst>
              <a:gd name="connsiteX0" fmla="*/ 0 w 4323177"/>
              <a:gd name="connsiteY0" fmla="*/ 0 h 3009899"/>
              <a:gd name="connsiteX1" fmla="*/ 4323177 w 4323177"/>
              <a:gd name="connsiteY1" fmla="*/ 0 h 3009899"/>
              <a:gd name="connsiteX2" fmla="*/ 4323177 w 4323177"/>
              <a:gd name="connsiteY2" fmla="*/ 3009899 h 3009899"/>
              <a:gd name="connsiteX3" fmla="*/ 0 w 4323177"/>
              <a:gd name="connsiteY3" fmla="*/ 3009899 h 3009899"/>
              <a:gd name="connsiteX4" fmla="*/ 0 w 4323177"/>
              <a:gd name="connsiteY4" fmla="*/ 0 h 3009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3177" h="3009899">
                <a:moveTo>
                  <a:pt x="0" y="0"/>
                </a:moveTo>
                <a:lnTo>
                  <a:pt x="4323177" y="0"/>
                </a:lnTo>
                <a:lnTo>
                  <a:pt x="4323177" y="3009899"/>
                </a:lnTo>
                <a:lnTo>
                  <a:pt x="0" y="3009899"/>
                </a:lnTo>
                <a:lnTo>
                  <a:pt x="0" y="0"/>
                </a:lnTo>
                <a:close/>
              </a:path>
            </a:pathLst>
          </a:custGeom>
        </p:spPr>
      </p:pic>
      <p:sp>
        <p:nvSpPr>
          <p:cNvPr id="7" name="矩形 6"/>
          <p:cNvSpPr/>
          <p:nvPr/>
        </p:nvSpPr>
        <p:spPr>
          <a:xfrm>
            <a:off x="999181" y="1320021"/>
            <a:ext cx="10008216" cy="2553335"/>
          </a:xfrm>
          <a:prstGeom prst="rect">
            <a:avLst/>
          </a:prstGeom>
        </p:spPr>
        <p:txBody>
          <a:bodyPr wrap="square">
            <a:spAutoFit/>
          </a:bodyPr>
          <a:lstStyle/>
          <a:p>
            <a:pPr>
              <a:lnSpc>
                <a:spcPct val="200000"/>
              </a:lnSpc>
              <a:defRPr/>
            </a:pPr>
            <a:r>
              <a:rPr lang="zh-CN" altLang="en-US"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mn-ea"/>
              </a:rPr>
              <a:t>本项目任务：预测模拟 USTAR</a:t>
            </a:r>
            <a:r>
              <a:rPr lang="en-US" altLang="zh-CN"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mn-ea"/>
              </a:rPr>
              <a:t>(</a:t>
            </a:r>
            <a:r>
              <a:rPr lang="zh-CN" altLang="en-US"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mn-ea"/>
              </a:rPr>
              <a:t>摩擦风速</a:t>
            </a:r>
            <a:r>
              <a:rPr lang="en-US" altLang="zh-CN"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mn-ea"/>
              </a:rPr>
              <a:t>)</a:t>
            </a:r>
            <a:r>
              <a:rPr lang="zh-CN" altLang="en-US"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mn-ea"/>
              </a:rPr>
              <a:t>，</a:t>
            </a:r>
          </a:p>
          <a:p>
            <a:pPr>
              <a:lnSpc>
                <a:spcPct val="200000"/>
              </a:lnSpc>
              <a:defRPr/>
            </a:pPr>
            <a:r>
              <a:rPr lang="zh-CN" altLang="en-US"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mn-ea"/>
              </a:rPr>
              <a:t>项目小组：二进制，由王浩、肖美昊两人组成。</a:t>
            </a:r>
          </a:p>
          <a:p>
            <a:pPr>
              <a:lnSpc>
                <a:spcPct val="200000"/>
              </a:lnSpc>
              <a:defRPr/>
            </a:pPr>
            <a:r>
              <a:rPr lang="zh-CN" altLang="en-US"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mn-ea"/>
              </a:rPr>
              <a:t>项目开始于</a:t>
            </a:r>
            <a:r>
              <a:rPr lang="en-US" altLang="zh-CN"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mn-ea"/>
              </a:rPr>
              <a:t>2022/11/16</a:t>
            </a:r>
            <a:endParaRPr lang="zh-CN" altLang="en-US"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mn-ea"/>
            </a:endParaRPr>
          </a:p>
          <a:p>
            <a:pPr>
              <a:lnSpc>
                <a:spcPct val="200000"/>
              </a:lnSpc>
              <a:defRPr/>
            </a:pPr>
            <a:r>
              <a:rPr lang="zh-CN" altLang="en-US"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mn-ea"/>
              </a:rPr>
              <a:t>初步完成于</a:t>
            </a:r>
            <a:r>
              <a:rPr lang="en-US" altLang="zh-CN"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mn-ea"/>
              </a:rPr>
              <a:t>2022/12/14</a:t>
            </a:r>
            <a:r>
              <a:rPr lang="zh-CN" altLang="en-US"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mn-ea"/>
              </a:rPr>
              <a:t>。</a:t>
            </a:r>
          </a:p>
        </p:txBody>
      </p:sp>
      <p:grpSp>
        <p:nvGrpSpPr>
          <p:cNvPr id="53" name="组合 52"/>
          <p:cNvGrpSpPr/>
          <p:nvPr/>
        </p:nvGrpSpPr>
        <p:grpSpPr>
          <a:xfrm>
            <a:off x="685572" y="3860447"/>
            <a:ext cx="5511801" cy="2174875"/>
            <a:chOff x="1131977" y="2829207"/>
            <a:chExt cx="5511801" cy="2174875"/>
          </a:xfrm>
        </p:grpSpPr>
        <p:sp>
          <p:nvSpPr>
            <p:cNvPr id="10" name="矩形 9"/>
            <p:cNvSpPr/>
            <p:nvPr/>
          </p:nvSpPr>
          <p:spPr>
            <a:xfrm>
              <a:off x="1222148" y="2942872"/>
              <a:ext cx="5421630" cy="1682750"/>
            </a:xfrm>
            <a:prstGeom prst="rect">
              <a:avLst/>
            </a:prstGeom>
            <a:solidFill>
              <a:srgbClr val="8A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786028" y="2942872"/>
              <a:ext cx="4735830" cy="2061210"/>
            </a:xfrm>
            <a:prstGeom prst="rect">
              <a:avLst/>
            </a:prstGeom>
          </p:spPr>
          <p:txBody>
            <a:bodyPr wrap="square">
              <a:spAutoFit/>
            </a:bodyPr>
            <a:lstStyle/>
            <a:p>
              <a:pPr>
                <a:lnSpc>
                  <a:spcPct val="200000"/>
                </a:lnSpc>
                <a:defRPr/>
              </a:pPr>
              <a:r>
                <a:rPr lang="zh-CN" altLang="en-US" sz="1600" dirty="0">
                  <a:solidFill>
                    <a:schemeClr val="bg1"/>
                  </a:solidFill>
                  <a:latin typeface="思源黑体 CN Regular" panose="020B0500000000000000" pitchFamily="34" charset="-122"/>
                  <a:ea typeface="思源黑体 CN Regular" panose="020B0500000000000000" pitchFamily="34" charset="-122"/>
                </a:rPr>
                <a:t>王浩：使用机器学习或深度学习算法建立模型，</a:t>
              </a:r>
            </a:p>
            <a:p>
              <a:pPr>
                <a:lnSpc>
                  <a:spcPct val="200000"/>
                </a:lnSpc>
                <a:defRPr/>
              </a:pPr>
              <a:r>
                <a:rPr lang="zh-CN" altLang="en-US" sz="1600" dirty="0">
                  <a:solidFill>
                    <a:schemeClr val="bg1"/>
                  </a:solidFill>
                  <a:latin typeface="思源黑体 CN Regular" panose="020B0500000000000000" pitchFamily="34" charset="-122"/>
                  <a:ea typeface="思源黑体 CN Regular" panose="020B0500000000000000" pitchFamily="34" charset="-122"/>
                </a:rPr>
                <a:t>对比了多种机器学习模型，并对模型的参数进行优化。</a:t>
              </a:r>
              <a:r>
                <a:rPr lang="zh-CN" altLang="en-US" sz="1600" dirty="0">
                  <a:solidFill>
                    <a:schemeClr val="bg1"/>
                  </a:solidFill>
                  <a:latin typeface="思源黑体 CN Regular" panose="020B0500000000000000" pitchFamily="34" charset="-122"/>
                  <a:ea typeface="思源黑体 CN Regular" panose="020B0500000000000000" pitchFamily="34" charset="-122"/>
                  <a:sym typeface="+mn-ea"/>
                </a:rPr>
                <a:t>负责了代码的实现。</a:t>
              </a:r>
              <a:endParaRPr lang="zh-CN" altLang="en-US" sz="1600" dirty="0">
                <a:solidFill>
                  <a:schemeClr val="bg1"/>
                </a:solidFill>
                <a:latin typeface="思源黑体 CN Regular" panose="020B0500000000000000" pitchFamily="34" charset="-122"/>
                <a:ea typeface="思源黑体 CN Regular" panose="020B0500000000000000" pitchFamily="34" charset="-122"/>
              </a:endParaRPr>
            </a:p>
            <a:p>
              <a:pPr>
                <a:lnSpc>
                  <a:spcPct val="200000"/>
                </a:lnSpc>
                <a:defRPr/>
              </a:pPr>
              <a:endParaRPr lang="zh-CN" altLang="en-US" sz="1600" dirty="0">
                <a:solidFill>
                  <a:schemeClr val="bg1"/>
                </a:solidFill>
                <a:latin typeface="思源黑体 CN Regular" panose="020B0500000000000000" pitchFamily="34" charset="-122"/>
                <a:ea typeface="思源黑体 CN Regular" panose="020B0500000000000000" pitchFamily="34" charset="-122"/>
              </a:endParaRPr>
            </a:p>
          </p:txBody>
        </p:sp>
        <p:sp>
          <p:nvSpPr>
            <p:cNvPr id="49" name="文本框 48"/>
            <p:cNvSpPr txBox="1"/>
            <p:nvPr/>
          </p:nvSpPr>
          <p:spPr>
            <a:xfrm>
              <a:off x="1131977" y="2829207"/>
              <a:ext cx="1173319" cy="830997"/>
            </a:xfrm>
            <a:prstGeom prst="rect">
              <a:avLst/>
            </a:prstGeom>
            <a:noFill/>
          </p:spPr>
          <p:txBody>
            <a:bodyPr wrap="square" rtlCol="0">
              <a:spAutoFit/>
            </a:bodyPr>
            <a:lstStyle/>
            <a:p>
              <a:r>
                <a:rPr lang="en-US" altLang="zh-CN" sz="4800" dirty="0">
                  <a:solidFill>
                    <a:schemeClr val="bg1"/>
                  </a:solidFill>
                  <a:latin typeface="字魂164号-方悦黑" panose="00000500000000000000" pitchFamily="2" charset="-122"/>
                  <a:ea typeface="字魂164号-方悦黑" panose="00000500000000000000" pitchFamily="2" charset="-122"/>
                </a:rPr>
                <a:t>01</a:t>
              </a:r>
              <a:endParaRPr lang="zh-CN" altLang="en-US" sz="4800" dirty="0">
                <a:solidFill>
                  <a:schemeClr val="bg1"/>
                </a:solidFill>
                <a:latin typeface="字魂164号-方悦黑" panose="00000500000000000000" pitchFamily="2" charset="-122"/>
                <a:ea typeface="字魂164号-方悦黑" panose="00000500000000000000" pitchFamily="2" charset="-122"/>
              </a:endParaRPr>
            </a:p>
          </p:txBody>
        </p:sp>
      </p:grpSp>
      <p:grpSp>
        <p:nvGrpSpPr>
          <p:cNvPr id="54" name="组合 53"/>
          <p:cNvGrpSpPr/>
          <p:nvPr/>
        </p:nvGrpSpPr>
        <p:grpSpPr>
          <a:xfrm>
            <a:off x="6492013" y="4797026"/>
            <a:ext cx="5153025" cy="2061210"/>
            <a:chOff x="1638708" y="4356396"/>
            <a:chExt cx="5153025" cy="2061210"/>
          </a:xfrm>
        </p:grpSpPr>
        <p:sp>
          <p:nvSpPr>
            <p:cNvPr id="11" name="矩形 10"/>
            <p:cNvSpPr/>
            <p:nvPr/>
          </p:nvSpPr>
          <p:spPr>
            <a:xfrm>
              <a:off x="1638708" y="4460536"/>
              <a:ext cx="5153025" cy="1499870"/>
            </a:xfrm>
            <a:prstGeom prst="rect">
              <a:avLst/>
            </a:prstGeom>
            <a:noFill/>
            <a:ln w="28575">
              <a:solidFill>
                <a:srgbClr val="588A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366418" y="4356396"/>
              <a:ext cx="4334510" cy="2061210"/>
            </a:xfrm>
            <a:prstGeom prst="rect">
              <a:avLst/>
            </a:prstGeom>
          </p:spPr>
          <p:txBody>
            <a:bodyPr wrap="square">
              <a:spAutoFit/>
            </a:bodyPr>
            <a:lstStyle/>
            <a:p>
              <a:pPr>
                <a:lnSpc>
                  <a:spcPct val="200000"/>
                </a:lnSpc>
                <a:defRPr/>
              </a:pPr>
              <a:r>
                <a:rPr lang="zh-CN" altLang="en-US" sz="1600" dirty="0">
                  <a:latin typeface="思源黑体 CN Regular" panose="020B0500000000000000" pitchFamily="34" charset="-122"/>
                  <a:ea typeface="思源黑体 CN Regular" panose="020B0500000000000000" pitchFamily="34" charset="-122"/>
                </a:rPr>
                <a:t>肖美昊：对数据的读取与规范化整理。设计研究内容、方法、研究过程和结果，以及小组成员的分工。帮助编写相关代码</a:t>
              </a:r>
            </a:p>
            <a:p>
              <a:pPr>
                <a:lnSpc>
                  <a:spcPct val="200000"/>
                </a:lnSpc>
                <a:defRPr/>
              </a:pPr>
              <a:endParaRPr lang="zh-CN" altLang="en-US" sz="1600" dirty="0">
                <a:latin typeface="思源黑体 CN Regular" panose="020B0500000000000000" pitchFamily="34" charset="-122"/>
                <a:ea typeface="思源黑体 CN Regular" panose="020B0500000000000000" pitchFamily="34" charset="-122"/>
              </a:endParaRPr>
            </a:p>
          </p:txBody>
        </p:sp>
        <p:sp>
          <p:nvSpPr>
            <p:cNvPr id="50" name="文本框 49"/>
            <p:cNvSpPr txBox="1"/>
            <p:nvPr/>
          </p:nvSpPr>
          <p:spPr>
            <a:xfrm>
              <a:off x="1638883" y="4460536"/>
              <a:ext cx="926857" cy="829945"/>
            </a:xfrm>
            <a:prstGeom prst="rect">
              <a:avLst/>
            </a:prstGeom>
            <a:noFill/>
          </p:spPr>
          <p:txBody>
            <a:bodyPr wrap="square" rtlCol="0">
              <a:spAutoFit/>
            </a:bodyPr>
            <a:lstStyle/>
            <a:p>
              <a:r>
                <a:rPr lang="en-US" altLang="zh-CN" sz="4800">
                  <a:solidFill>
                    <a:srgbClr val="588A73"/>
                  </a:solidFill>
                  <a:latin typeface="字魂164号-方悦黑" panose="00000500000000000000" pitchFamily="2" charset="-122"/>
                  <a:ea typeface="字魂164号-方悦黑" panose="00000500000000000000" pitchFamily="2" charset="-122"/>
                </a:rPr>
                <a:t>02</a:t>
              </a:r>
              <a:endParaRPr lang="zh-CN" altLang="en-US" sz="4800">
                <a:solidFill>
                  <a:srgbClr val="588A73"/>
                </a:solidFill>
                <a:latin typeface="字魂164号-方悦黑" panose="00000500000000000000" pitchFamily="2" charset="-122"/>
                <a:ea typeface="字魂164号-方悦黑" panose="00000500000000000000" pitchFamily="2" charset="-122"/>
              </a:endParaRPr>
            </a:p>
          </p:txBody>
        </p:sp>
      </p:grpSp>
      <p:pic>
        <p:nvPicPr>
          <p:cNvPr id="52" name="图片 51"/>
          <p:cNvPicPr>
            <a:picLocks noChangeAspect="1"/>
          </p:cNvPicPr>
          <p:nvPr/>
        </p:nvPicPr>
        <p:blipFill rotWithShape="1">
          <a:blip r:embed="rId4" cstate="screen"/>
          <a:srcRect/>
          <a:stretch>
            <a:fillRect/>
          </a:stretch>
        </p:blipFill>
        <p:spPr>
          <a:xfrm>
            <a:off x="10626255" y="238473"/>
            <a:ext cx="1090363" cy="1484258"/>
          </a:xfrm>
          <a:prstGeom prst="rect">
            <a:avLst/>
          </a:prstGeom>
        </p:spPr>
      </p:pic>
      <p:sp>
        <p:nvSpPr>
          <p:cNvPr id="55" name="iconfont-1000-785033"/>
          <p:cNvSpPr/>
          <p:nvPr/>
        </p:nvSpPr>
        <p:spPr>
          <a:xfrm>
            <a:off x="11365635" y="6060223"/>
            <a:ext cx="279653" cy="239695"/>
          </a:xfrm>
          <a:custGeom>
            <a:avLst/>
            <a:gdLst>
              <a:gd name="T0" fmla="*/ 9503 w 10234"/>
              <a:gd name="T1" fmla="*/ 5117 h 8772"/>
              <a:gd name="T2" fmla="*/ 731 w 10234"/>
              <a:gd name="T3" fmla="*/ 5117 h 8772"/>
              <a:gd name="T4" fmla="*/ 0 w 10234"/>
              <a:gd name="T5" fmla="*/ 4386 h 8772"/>
              <a:gd name="T6" fmla="*/ 731 w 10234"/>
              <a:gd name="T7" fmla="*/ 3655 h 8772"/>
              <a:gd name="T8" fmla="*/ 9503 w 10234"/>
              <a:gd name="T9" fmla="*/ 3655 h 8772"/>
              <a:gd name="T10" fmla="*/ 10234 w 10234"/>
              <a:gd name="T11" fmla="*/ 4386 h 8772"/>
              <a:gd name="T12" fmla="*/ 9503 w 10234"/>
              <a:gd name="T13" fmla="*/ 5117 h 8772"/>
              <a:gd name="T14" fmla="*/ 9503 w 10234"/>
              <a:gd name="T15" fmla="*/ 8772 h 8772"/>
              <a:gd name="T16" fmla="*/ 731 w 10234"/>
              <a:gd name="T17" fmla="*/ 8772 h 8772"/>
              <a:gd name="T18" fmla="*/ 0 w 10234"/>
              <a:gd name="T19" fmla="*/ 8041 h 8772"/>
              <a:gd name="T20" fmla="*/ 731 w 10234"/>
              <a:gd name="T21" fmla="*/ 7310 h 8772"/>
              <a:gd name="T22" fmla="*/ 9503 w 10234"/>
              <a:gd name="T23" fmla="*/ 7310 h 8772"/>
              <a:gd name="T24" fmla="*/ 10234 w 10234"/>
              <a:gd name="T25" fmla="*/ 8041 h 8772"/>
              <a:gd name="T26" fmla="*/ 9503 w 10234"/>
              <a:gd name="T27" fmla="*/ 8772 h 8772"/>
              <a:gd name="T28" fmla="*/ 9503 w 10234"/>
              <a:gd name="T29" fmla="*/ 1462 h 8772"/>
              <a:gd name="T30" fmla="*/ 731 w 10234"/>
              <a:gd name="T31" fmla="*/ 1462 h 8772"/>
              <a:gd name="T32" fmla="*/ 0 w 10234"/>
              <a:gd name="T33" fmla="*/ 731 h 8772"/>
              <a:gd name="T34" fmla="*/ 731 w 10234"/>
              <a:gd name="T35" fmla="*/ 0 h 8772"/>
              <a:gd name="T36" fmla="*/ 9503 w 10234"/>
              <a:gd name="T37" fmla="*/ 0 h 8772"/>
              <a:gd name="T38" fmla="*/ 10234 w 10234"/>
              <a:gd name="T39" fmla="*/ 731 h 8772"/>
              <a:gd name="T40" fmla="*/ 9503 w 10234"/>
              <a:gd name="T41" fmla="*/ 1462 h 8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34" h="8772">
                <a:moveTo>
                  <a:pt x="9503" y="5117"/>
                </a:moveTo>
                <a:lnTo>
                  <a:pt x="731" y="5117"/>
                </a:lnTo>
                <a:cubicBezTo>
                  <a:pt x="328" y="5117"/>
                  <a:pt x="0" y="4790"/>
                  <a:pt x="0" y="4386"/>
                </a:cubicBezTo>
                <a:cubicBezTo>
                  <a:pt x="0" y="3982"/>
                  <a:pt x="328" y="3655"/>
                  <a:pt x="731" y="3655"/>
                </a:cubicBezTo>
                <a:lnTo>
                  <a:pt x="9503" y="3655"/>
                </a:lnTo>
                <a:cubicBezTo>
                  <a:pt x="9906" y="3655"/>
                  <a:pt x="10234" y="3982"/>
                  <a:pt x="10234" y="4386"/>
                </a:cubicBezTo>
                <a:cubicBezTo>
                  <a:pt x="10234" y="4790"/>
                  <a:pt x="9906" y="5117"/>
                  <a:pt x="9503" y="5117"/>
                </a:cubicBezTo>
                <a:close/>
                <a:moveTo>
                  <a:pt x="9503" y="8772"/>
                </a:moveTo>
                <a:lnTo>
                  <a:pt x="731" y="8772"/>
                </a:lnTo>
                <a:cubicBezTo>
                  <a:pt x="328" y="8772"/>
                  <a:pt x="0" y="8444"/>
                  <a:pt x="0" y="8041"/>
                </a:cubicBezTo>
                <a:cubicBezTo>
                  <a:pt x="0" y="7637"/>
                  <a:pt x="328" y="7310"/>
                  <a:pt x="731" y="7310"/>
                </a:cubicBezTo>
                <a:lnTo>
                  <a:pt x="9503" y="7310"/>
                </a:lnTo>
                <a:cubicBezTo>
                  <a:pt x="9906" y="7310"/>
                  <a:pt x="10234" y="7637"/>
                  <a:pt x="10234" y="8041"/>
                </a:cubicBezTo>
                <a:cubicBezTo>
                  <a:pt x="10234" y="8444"/>
                  <a:pt x="9906" y="8772"/>
                  <a:pt x="9503" y="8772"/>
                </a:cubicBezTo>
                <a:close/>
                <a:moveTo>
                  <a:pt x="9503" y="1462"/>
                </a:moveTo>
                <a:lnTo>
                  <a:pt x="731" y="1462"/>
                </a:lnTo>
                <a:cubicBezTo>
                  <a:pt x="328" y="1462"/>
                  <a:pt x="0" y="1135"/>
                  <a:pt x="0" y="731"/>
                </a:cubicBezTo>
                <a:cubicBezTo>
                  <a:pt x="0" y="328"/>
                  <a:pt x="328" y="0"/>
                  <a:pt x="731" y="0"/>
                </a:cubicBezTo>
                <a:lnTo>
                  <a:pt x="9503" y="0"/>
                </a:lnTo>
                <a:cubicBezTo>
                  <a:pt x="9906" y="0"/>
                  <a:pt x="10234" y="328"/>
                  <a:pt x="10234" y="731"/>
                </a:cubicBezTo>
                <a:cubicBezTo>
                  <a:pt x="10234" y="1135"/>
                  <a:pt x="9906" y="1462"/>
                  <a:pt x="9503" y="1462"/>
                </a:cubicBezTo>
                <a:close/>
              </a:path>
            </a:pathLst>
          </a:custGeom>
          <a:solidFill>
            <a:srgbClr val="588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组合 4"/>
          <p:cNvGrpSpPr/>
          <p:nvPr/>
        </p:nvGrpSpPr>
        <p:grpSpPr>
          <a:xfrm>
            <a:off x="561742" y="309541"/>
            <a:ext cx="3145796" cy="1200329"/>
            <a:chOff x="689668" y="213554"/>
            <a:chExt cx="3145796" cy="1200329"/>
          </a:xfrm>
        </p:grpSpPr>
        <p:sp>
          <p:nvSpPr>
            <p:cNvPr id="6" name="文本框 5"/>
            <p:cNvSpPr txBox="1"/>
            <p:nvPr/>
          </p:nvSpPr>
          <p:spPr>
            <a:xfrm>
              <a:off x="689668" y="213554"/>
              <a:ext cx="1297150" cy="1200329"/>
            </a:xfrm>
            <a:prstGeom prst="rect">
              <a:avLst/>
            </a:prstGeom>
            <a:noFill/>
          </p:spPr>
          <p:txBody>
            <a:bodyPr wrap="none" rtlCol="0">
              <a:spAutoFit/>
            </a:bodyPr>
            <a:lstStyle/>
            <a:p>
              <a:r>
                <a:rPr lang="en-US" altLang="zh-CN" sz="7200">
                  <a:solidFill>
                    <a:srgbClr val="588A73">
                      <a:alpha val="16000"/>
                    </a:srgbClr>
                  </a:solidFill>
                  <a:latin typeface="字魂164号-方悦黑" panose="00000500000000000000" pitchFamily="2" charset="-122"/>
                  <a:ea typeface="字魂164号-方悦黑" panose="00000500000000000000" pitchFamily="2" charset="-122"/>
                </a:rPr>
                <a:t>02</a:t>
              </a:r>
              <a:endParaRPr lang="zh-CN" altLang="en-US" sz="720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8" name="文本框 7"/>
            <p:cNvSpPr txBox="1"/>
            <p:nvPr/>
          </p:nvSpPr>
          <p:spPr>
            <a:xfrm>
              <a:off x="1823784" y="562035"/>
              <a:ext cx="2011680" cy="645160"/>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项目分工</a:t>
              </a:r>
            </a:p>
          </p:txBody>
        </p:sp>
      </p:grpSp>
    </p:spTree>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61424" y="1745305"/>
            <a:ext cx="2303836" cy="707886"/>
          </a:xfrm>
          <a:prstGeom prst="rect">
            <a:avLst/>
          </a:prstGeom>
          <a:noFill/>
        </p:spPr>
        <p:txBody>
          <a:bodyPr wrap="none" rtlCol="0">
            <a:spAutoFit/>
          </a:bodyPr>
          <a:lstStyle/>
          <a:p>
            <a:r>
              <a:rPr lang="en-US" altLang="zh-CN" sz="4000" i="0">
                <a:solidFill>
                  <a:schemeClr val="accent6">
                    <a:lumMod val="20000"/>
                    <a:lumOff val="80000"/>
                  </a:schemeClr>
                </a:solidFill>
                <a:latin typeface="字魂164号-方悦黑" panose="00000500000000000000" pitchFamily="2" charset="-122"/>
                <a:ea typeface="字魂164号-方悦黑" panose="00000500000000000000" pitchFamily="2" charset="-122"/>
              </a:rPr>
              <a:t>PART 03</a:t>
            </a:r>
            <a:endParaRPr lang="zh-CN" altLang="en-US" sz="4000" i="0">
              <a:solidFill>
                <a:schemeClr val="accent6">
                  <a:lumMod val="20000"/>
                  <a:lumOff val="80000"/>
                </a:schemeClr>
              </a:solidFill>
              <a:latin typeface="字魂164号-方悦黑" panose="00000500000000000000" pitchFamily="2" charset="-122"/>
              <a:ea typeface="字魂164号-方悦黑" panose="00000500000000000000" pitchFamily="2" charset="-122"/>
            </a:endParaRPr>
          </a:p>
        </p:txBody>
      </p:sp>
      <p:sp>
        <p:nvSpPr>
          <p:cNvPr id="3" name="文本框 2"/>
          <p:cNvSpPr txBox="1"/>
          <p:nvPr/>
        </p:nvSpPr>
        <p:spPr>
          <a:xfrm>
            <a:off x="5576627" y="3118184"/>
            <a:ext cx="3682962" cy="1014730"/>
          </a:xfrm>
          <a:prstGeom prst="rect">
            <a:avLst/>
          </a:prstGeom>
          <a:noFill/>
        </p:spPr>
        <p:txBody>
          <a:bodyPr wrap="square" rtlCol="0">
            <a:spAutoFit/>
          </a:bodyPr>
          <a:lstStyle/>
          <a:p>
            <a:pPr algn="l"/>
            <a:r>
              <a:rPr lang="zh-CN" altLang="en-US" sz="6000" spc="600">
                <a:solidFill>
                  <a:schemeClr val="bg1"/>
                </a:solidFill>
                <a:latin typeface="字魂164号-方悦黑" panose="00000500000000000000" pitchFamily="2" charset="-122"/>
                <a:ea typeface="字魂164号-方悦黑" panose="00000500000000000000" pitchFamily="2" charset="-122"/>
              </a:rPr>
              <a:t>项目实施</a:t>
            </a:r>
          </a:p>
        </p:txBody>
      </p:sp>
      <p:sp>
        <p:nvSpPr>
          <p:cNvPr id="4" name="文本框 3"/>
          <p:cNvSpPr txBox="1"/>
          <p:nvPr/>
        </p:nvSpPr>
        <p:spPr>
          <a:xfrm>
            <a:off x="5661424" y="4297376"/>
            <a:ext cx="3145971" cy="306705"/>
          </a:xfrm>
          <a:prstGeom prst="rect">
            <a:avLst/>
          </a:prstGeom>
          <a:noFill/>
        </p:spPr>
        <p:txBody>
          <a:bodyPr wrap="square">
            <a:spAutoFit/>
          </a:bodyPr>
          <a:lstStyle/>
          <a:p>
            <a:pPr algn="dist"/>
            <a:r>
              <a:rPr lang="zh-CN" altLang="en-US" sz="1400">
                <a:solidFill>
                  <a:schemeClr val="bg1"/>
                </a:solidFill>
                <a:latin typeface="思源黑体 CN Regular" panose="020B0500000000000000" pitchFamily="34" charset="-122"/>
                <a:ea typeface="思源黑体 CN Regular" panose="020B0500000000000000" pitchFamily="34" charset="-122"/>
                <a:sym typeface="+mn-ea"/>
              </a:rPr>
              <a:t>Project implementation</a:t>
            </a:r>
          </a:p>
        </p:txBody>
      </p:sp>
    </p:spTree>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5382" y="324781"/>
            <a:ext cx="3636430" cy="1198880"/>
            <a:chOff x="689668" y="213554"/>
            <a:chExt cx="3636430" cy="1198880"/>
          </a:xfrm>
        </p:grpSpPr>
        <p:sp>
          <p:nvSpPr>
            <p:cNvPr id="3" name="文本框 2"/>
            <p:cNvSpPr txBox="1"/>
            <p:nvPr/>
          </p:nvSpPr>
          <p:spPr>
            <a:xfrm>
              <a:off x="689668" y="213554"/>
              <a:ext cx="1097280" cy="1198880"/>
            </a:xfrm>
            <a:prstGeom prst="rect">
              <a:avLst/>
            </a:prstGeom>
            <a:noFill/>
          </p:spPr>
          <p:txBody>
            <a:bodyPr wrap="none" rtlCol="0">
              <a:spAutoFit/>
            </a:bodyPr>
            <a:lstStyle/>
            <a:p>
              <a:r>
                <a:rPr lang="en-US" altLang="zh-CN" sz="7200" dirty="0">
                  <a:solidFill>
                    <a:srgbClr val="588A73">
                      <a:alpha val="16000"/>
                    </a:srgbClr>
                  </a:solidFill>
                  <a:latin typeface="字魂164号-方悦黑" panose="00000500000000000000" pitchFamily="2" charset="-122"/>
                  <a:ea typeface="字魂164号-方悦黑" panose="00000500000000000000" pitchFamily="2" charset="-122"/>
                </a:rPr>
                <a:t>03</a:t>
              </a:r>
              <a:endParaRPr lang="zh-CN" altLang="en-US" sz="7200" dirty="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4" name="文本框 3"/>
            <p:cNvSpPr txBox="1"/>
            <p:nvPr/>
          </p:nvSpPr>
          <p:spPr>
            <a:xfrm>
              <a:off x="1857218" y="618844"/>
              <a:ext cx="2468880" cy="645160"/>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数据预处理</a:t>
              </a:r>
            </a:p>
          </p:txBody>
        </p:sp>
      </p:grpSp>
      <p:grpSp>
        <p:nvGrpSpPr>
          <p:cNvPr id="22" name="组合 21"/>
          <p:cNvGrpSpPr/>
          <p:nvPr/>
        </p:nvGrpSpPr>
        <p:grpSpPr>
          <a:xfrm>
            <a:off x="10007922" y="775066"/>
            <a:ext cx="1431806" cy="1200329"/>
            <a:chOff x="425920" y="5243699"/>
            <a:chExt cx="1216183" cy="1019566"/>
          </a:xfrm>
          <a:gradFill flip="none" rotWithShape="1">
            <a:gsLst>
              <a:gs pos="0">
                <a:srgbClr val="8AB5A2"/>
              </a:gs>
              <a:gs pos="100000">
                <a:srgbClr val="8AB5A2">
                  <a:alpha val="0"/>
                </a:srgbClr>
              </a:gs>
            </a:gsLst>
            <a:lin ang="10800000" scaled="1"/>
            <a:tileRect/>
          </a:gradFill>
        </p:grpSpPr>
        <p:sp>
          <p:nvSpPr>
            <p:cNvPr id="23" name="流程图: 接点 22"/>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25"/>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接点 26"/>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接点 27"/>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接点 28"/>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接点 29"/>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接点 30"/>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接点 31"/>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接点 32"/>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接点 33"/>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接点 34"/>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接点 41"/>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接点 42"/>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接点 43"/>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iconfont-1000-785033"/>
          <p:cNvSpPr/>
          <p:nvPr/>
        </p:nvSpPr>
        <p:spPr>
          <a:xfrm>
            <a:off x="11004223" y="5877189"/>
            <a:ext cx="304842" cy="261284"/>
          </a:xfrm>
          <a:custGeom>
            <a:avLst/>
            <a:gdLst>
              <a:gd name="T0" fmla="*/ 9503 w 10234"/>
              <a:gd name="T1" fmla="*/ 5117 h 8772"/>
              <a:gd name="T2" fmla="*/ 731 w 10234"/>
              <a:gd name="T3" fmla="*/ 5117 h 8772"/>
              <a:gd name="T4" fmla="*/ 0 w 10234"/>
              <a:gd name="T5" fmla="*/ 4386 h 8772"/>
              <a:gd name="T6" fmla="*/ 731 w 10234"/>
              <a:gd name="T7" fmla="*/ 3655 h 8772"/>
              <a:gd name="T8" fmla="*/ 9503 w 10234"/>
              <a:gd name="T9" fmla="*/ 3655 h 8772"/>
              <a:gd name="T10" fmla="*/ 10234 w 10234"/>
              <a:gd name="T11" fmla="*/ 4386 h 8772"/>
              <a:gd name="T12" fmla="*/ 9503 w 10234"/>
              <a:gd name="T13" fmla="*/ 5117 h 8772"/>
              <a:gd name="T14" fmla="*/ 9503 w 10234"/>
              <a:gd name="T15" fmla="*/ 8772 h 8772"/>
              <a:gd name="T16" fmla="*/ 731 w 10234"/>
              <a:gd name="T17" fmla="*/ 8772 h 8772"/>
              <a:gd name="T18" fmla="*/ 0 w 10234"/>
              <a:gd name="T19" fmla="*/ 8041 h 8772"/>
              <a:gd name="T20" fmla="*/ 731 w 10234"/>
              <a:gd name="T21" fmla="*/ 7310 h 8772"/>
              <a:gd name="T22" fmla="*/ 9503 w 10234"/>
              <a:gd name="T23" fmla="*/ 7310 h 8772"/>
              <a:gd name="T24" fmla="*/ 10234 w 10234"/>
              <a:gd name="T25" fmla="*/ 8041 h 8772"/>
              <a:gd name="T26" fmla="*/ 9503 w 10234"/>
              <a:gd name="T27" fmla="*/ 8772 h 8772"/>
              <a:gd name="T28" fmla="*/ 9503 w 10234"/>
              <a:gd name="T29" fmla="*/ 1462 h 8772"/>
              <a:gd name="T30" fmla="*/ 731 w 10234"/>
              <a:gd name="T31" fmla="*/ 1462 h 8772"/>
              <a:gd name="T32" fmla="*/ 0 w 10234"/>
              <a:gd name="T33" fmla="*/ 731 h 8772"/>
              <a:gd name="T34" fmla="*/ 731 w 10234"/>
              <a:gd name="T35" fmla="*/ 0 h 8772"/>
              <a:gd name="T36" fmla="*/ 9503 w 10234"/>
              <a:gd name="T37" fmla="*/ 0 h 8772"/>
              <a:gd name="T38" fmla="*/ 10234 w 10234"/>
              <a:gd name="T39" fmla="*/ 731 h 8772"/>
              <a:gd name="T40" fmla="*/ 9503 w 10234"/>
              <a:gd name="T41" fmla="*/ 1462 h 8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34" h="8772">
                <a:moveTo>
                  <a:pt x="9503" y="5117"/>
                </a:moveTo>
                <a:lnTo>
                  <a:pt x="731" y="5117"/>
                </a:lnTo>
                <a:cubicBezTo>
                  <a:pt x="328" y="5117"/>
                  <a:pt x="0" y="4790"/>
                  <a:pt x="0" y="4386"/>
                </a:cubicBezTo>
                <a:cubicBezTo>
                  <a:pt x="0" y="3982"/>
                  <a:pt x="328" y="3655"/>
                  <a:pt x="731" y="3655"/>
                </a:cubicBezTo>
                <a:lnTo>
                  <a:pt x="9503" y="3655"/>
                </a:lnTo>
                <a:cubicBezTo>
                  <a:pt x="9906" y="3655"/>
                  <a:pt x="10234" y="3982"/>
                  <a:pt x="10234" y="4386"/>
                </a:cubicBezTo>
                <a:cubicBezTo>
                  <a:pt x="10234" y="4790"/>
                  <a:pt x="9906" y="5117"/>
                  <a:pt x="9503" y="5117"/>
                </a:cubicBezTo>
                <a:close/>
                <a:moveTo>
                  <a:pt x="9503" y="8772"/>
                </a:moveTo>
                <a:lnTo>
                  <a:pt x="731" y="8772"/>
                </a:lnTo>
                <a:cubicBezTo>
                  <a:pt x="328" y="8772"/>
                  <a:pt x="0" y="8444"/>
                  <a:pt x="0" y="8041"/>
                </a:cubicBezTo>
                <a:cubicBezTo>
                  <a:pt x="0" y="7637"/>
                  <a:pt x="328" y="7310"/>
                  <a:pt x="731" y="7310"/>
                </a:cubicBezTo>
                <a:lnTo>
                  <a:pt x="9503" y="7310"/>
                </a:lnTo>
                <a:cubicBezTo>
                  <a:pt x="9906" y="7310"/>
                  <a:pt x="10234" y="7637"/>
                  <a:pt x="10234" y="8041"/>
                </a:cubicBezTo>
                <a:cubicBezTo>
                  <a:pt x="10234" y="8444"/>
                  <a:pt x="9906" y="8772"/>
                  <a:pt x="9503" y="8772"/>
                </a:cubicBezTo>
                <a:close/>
                <a:moveTo>
                  <a:pt x="9503" y="1462"/>
                </a:moveTo>
                <a:lnTo>
                  <a:pt x="731" y="1462"/>
                </a:lnTo>
                <a:cubicBezTo>
                  <a:pt x="328" y="1462"/>
                  <a:pt x="0" y="1135"/>
                  <a:pt x="0" y="731"/>
                </a:cubicBezTo>
                <a:cubicBezTo>
                  <a:pt x="0" y="328"/>
                  <a:pt x="328" y="0"/>
                  <a:pt x="731" y="0"/>
                </a:cubicBezTo>
                <a:lnTo>
                  <a:pt x="9503" y="0"/>
                </a:lnTo>
                <a:cubicBezTo>
                  <a:pt x="9906" y="0"/>
                  <a:pt x="10234" y="328"/>
                  <a:pt x="10234" y="731"/>
                </a:cubicBezTo>
                <a:cubicBezTo>
                  <a:pt x="10234" y="1135"/>
                  <a:pt x="9906" y="1462"/>
                  <a:pt x="9503" y="1462"/>
                </a:cubicBezTo>
                <a:close/>
              </a:path>
            </a:pathLst>
          </a:custGeom>
          <a:solidFill>
            <a:srgbClr val="588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组合 82"/>
          <p:cNvGrpSpPr/>
          <p:nvPr/>
        </p:nvGrpSpPr>
        <p:grpSpPr>
          <a:xfrm>
            <a:off x="828816" y="1799932"/>
            <a:ext cx="3606370" cy="3606370"/>
            <a:chOff x="1498106" y="2115644"/>
            <a:chExt cx="3292023" cy="3292023"/>
          </a:xfrm>
        </p:grpSpPr>
        <p:sp>
          <p:nvSpPr>
            <p:cNvPr id="19" name="椭圆 18"/>
            <p:cNvSpPr/>
            <p:nvPr/>
          </p:nvSpPr>
          <p:spPr>
            <a:xfrm>
              <a:off x="1498106" y="2115644"/>
              <a:ext cx="3292023" cy="3292023"/>
            </a:xfrm>
            <a:prstGeom prst="ellipse">
              <a:avLst/>
            </a:prstGeom>
            <a:noFill/>
            <a:ln w="38100">
              <a:solidFill>
                <a:srgbClr val="588A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1894038" y="3199078"/>
              <a:ext cx="2438401" cy="1461489"/>
              <a:chOff x="1894038" y="3030265"/>
              <a:chExt cx="2438401" cy="1461489"/>
            </a:xfrm>
          </p:grpSpPr>
          <p:sp>
            <p:nvSpPr>
              <p:cNvPr id="55" name="矩形 54"/>
              <p:cNvSpPr/>
              <p:nvPr/>
            </p:nvSpPr>
            <p:spPr>
              <a:xfrm>
                <a:off x="1894038" y="3576210"/>
                <a:ext cx="2438401" cy="915544"/>
              </a:xfrm>
              <a:prstGeom prst="rect">
                <a:avLst/>
              </a:prstGeom>
            </p:spPr>
            <p:txBody>
              <a:bodyPr wrap="square">
                <a:spAutoFit/>
              </a:bodyPr>
              <a:lstStyle/>
              <a:p>
                <a:pPr algn="ctr">
                  <a:lnSpc>
                    <a:spcPct val="200000"/>
                  </a:lnSpc>
                  <a:defRPr/>
                </a:pPr>
                <a:r>
                  <a:rPr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rPr>
                  <a:t>使用</a:t>
                </a:r>
                <a:r>
                  <a:rPr lang="en-US" altLang="zh-CN"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rPr>
                  <a:t>pandas</a:t>
                </a:r>
                <a:r>
                  <a:rPr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rPr>
                  <a:t>库，</a:t>
                </a:r>
                <a:endParaRPr lang="en-US" altLang="zh-CN"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a:p>
                <a:pPr algn="ctr">
                  <a:lnSpc>
                    <a:spcPct val="200000"/>
                  </a:lnSpc>
                  <a:defRPr/>
                </a:pPr>
                <a:r>
                  <a:rPr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rPr>
                  <a:t>读取</a:t>
                </a:r>
                <a:r>
                  <a:rPr lang="en-US" altLang="zh-CN"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rPr>
                  <a:t>csv</a:t>
                </a:r>
                <a:r>
                  <a:rPr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rPr>
                  <a:t>文件。</a:t>
                </a:r>
                <a:endParaRPr lang="en-US" altLang="zh-CN"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56" name="文本框 55"/>
              <p:cNvSpPr txBox="1"/>
              <p:nvPr/>
            </p:nvSpPr>
            <p:spPr>
              <a:xfrm>
                <a:off x="2153753" y="3030265"/>
                <a:ext cx="1979930" cy="414116"/>
              </a:xfrm>
              <a:prstGeom prst="rect">
                <a:avLst/>
              </a:prstGeom>
              <a:noFill/>
            </p:spPr>
            <p:txBody>
              <a:bodyPr wrap="square" rtlCol="0">
                <a:spAutoFit/>
              </a:bodyPr>
              <a:lstStyle/>
              <a:p>
                <a:pPr algn="ctr"/>
                <a:r>
                  <a:rPr lang="en-US" altLang="zh-CN" sz="2400">
                    <a:solidFill>
                      <a:srgbClr val="588A73"/>
                    </a:solidFill>
                    <a:latin typeface="字魂164号-方悦黑" panose="00000500000000000000" pitchFamily="2" charset="-122"/>
                    <a:ea typeface="字魂164号-方悦黑" panose="00000500000000000000" pitchFamily="2" charset="-122"/>
                  </a:rPr>
                  <a:t>1.</a:t>
                </a:r>
                <a:r>
                  <a:rPr lang="zh-CN" altLang="en-US" sz="2400">
                    <a:solidFill>
                      <a:srgbClr val="588A73"/>
                    </a:solidFill>
                    <a:latin typeface="字魂164号-方悦黑" panose="00000500000000000000" pitchFamily="2" charset="-122"/>
                    <a:ea typeface="字魂164号-方悦黑" panose="00000500000000000000" pitchFamily="2" charset="-122"/>
                  </a:rPr>
                  <a:t>读取数据</a:t>
                </a:r>
              </a:p>
            </p:txBody>
          </p:sp>
        </p:grpSp>
        <p:sp>
          <p:nvSpPr>
            <p:cNvPr id="73" name="椭圆 72"/>
            <p:cNvSpPr/>
            <p:nvPr/>
          </p:nvSpPr>
          <p:spPr>
            <a:xfrm>
              <a:off x="2872294" y="2577599"/>
              <a:ext cx="543645" cy="543645"/>
            </a:xfrm>
            <a:prstGeom prst="ellipse">
              <a:avLst/>
            </a:prstGeom>
            <a:solidFill>
              <a:srgbClr val="8A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iconfont-10933-5210716"/>
            <p:cNvSpPr/>
            <p:nvPr/>
          </p:nvSpPr>
          <p:spPr>
            <a:xfrm>
              <a:off x="3004696" y="2688977"/>
              <a:ext cx="278841" cy="320889"/>
            </a:xfrm>
            <a:custGeom>
              <a:avLst/>
              <a:gdLst>
                <a:gd name="connsiteX0" fmla="*/ 86068 w 399976"/>
                <a:gd name="connsiteY0" fmla="*/ 316285 h 460289"/>
                <a:gd name="connsiteX1" fmla="*/ 320743 w 399976"/>
                <a:gd name="connsiteY1" fmla="*/ 316285 h 460289"/>
                <a:gd name="connsiteX2" fmla="*/ 320743 w 399976"/>
                <a:gd name="connsiteY2" fmla="*/ 331527 h 460289"/>
                <a:gd name="connsiteX3" fmla="*/ 86068 w 399976"/>
                <a:gd name="connsiteY3" fmla="*/ 331527 h 460289"/>
                <a:gd name="connsiteX4" fmla="*/ 86068 w 399976"/>
                <a:gd name="connsiteY4" fmla="*/ 296472 h 460289"/>
                <a:gd name="connsiteX5" fmla="*/ 86068 w 399976"/>
                <a:gd name="connsiteY5" fmla="*/ 316285 h 460289"/>
                <a:gd name="connsiteX6" fmla="*/ 78471 w 399976"/>
                <a:gd name="connsiteY6" fmla="*/ 316285 h 460289"/>
                <a:gd name="connsiteX7" fmla="*/ 78471 w 399976"/>
                <a:gd name="connsiteY7" fmla="*/ 331527 h 460289"/>
                <a:gd name="connsiteX8" fmla="*/ 86068 w 399976"/>
                <a:gd name="connsiteY8" fmla="*/ 331527 h 460289"/>
                <a:gd name="connsiteX9" fmla="*/ 86068 w 399976"/>
                <a:gd name="connsiteY9" fmla="*/ 406953 h 460289"/>
                <a:gd name="connsiteX10" fmla="*/ 124166 w 399976"/>
                <a:gd name="connsiteY10" fmla="*/ 445050 h 460289"/>
                <a:gd name="connsiteX11" fmla="*/ 282655 w 399976"/>
                <a:gd name="connsiteY11" fmla="*/ 445050 h 460289"/>
                <a:gd name="connsiteX12" fmla="*/ 320753 w 399976"/>
                <a:gd name="connsiteY12" fmla="*/ 406953 h 460289"/>
                <a:gd name="connsiteX13" fmla="*/ 320753 w 399976"/>
                <a:gd name="connsiteY13" fmla="*/ 296472 h 460289"/>
                <a:gd name="connsiteX14" fmla="*/ 70829 w 399976"/>
                <a:gd name="connsiteY14" fmla="*/ 281233 h 460289"/>
                <a:gd name="connsiteX15" fmla="*/ 272449 w 399976"/>
                <a:gd name="connsiteY15" fmla="*/ 281233 h 460289"/>
                <a:gd name="connsiteX16" fmla="*/ 271222 w 399976"/>
                <a:gd name="connsiteY16" fmla="*/ 281989 h 460289"/>
                <a:gd name="connsiteX17" fmla="*/ 300172 w 399976"/>
                <a:gd name="connsiteY17" fmla="*/ 281989 h 460289"/>
                <a:gd name="connsiteX18" fmla="*/ 300985 w 399976"/>
                <a:gd name="connsiteY18" fmla="*/ 281233 h 460289"/>
                <a:gd name="connsiteX19" fmla="*/ 335992 w 399976"/>
                <a:gd name="connsiteY19" fmla="*/ 281233 h 460289"/>
                <a:gd name="connsiteX20" fmla="*/ 335992 w 399976"/>
                <a:gd name="connsiteY20" fmla="*/ 406953 h 460289"/>
                <a:gd name="connsiteX21" fmla="*/ 281893 w 399976"/>
                <a:gd name="connsiteY21" fmla="*/ 460289 h 460289"/>
                <a:gd name="connsiteX22" fmla="*/ 124166 w 399976"/>
                <a:gd name="connsiteY22" fmla="*/ 460289 h 460289"/>
                <a:gd name="connsiteX23" fmla="*/ 70829 w 399976"/>
                <a:gd name="connsiteY23" fmla="*/ 406953 h 460289"/>
                <a:gd name="connsiteX24" fmla="*/ 96756 w 399976"/>
                <a:gd name="connsiteY24" fmla="*/ 64019 h 460289"/>
                <a:gd name="connsiteX25" fmla="*/ 105137 w 399976"/>
                <a:gd name="connsiteY25" fmla="*/ 153189 h 460289"/>
                <a:gd name="connsiteX26" fmla="*/ 152372 w 399976"/>
                <a:gd name="connsiteY26" fmla="*/ 177577 h 460289"/>
                <a:gd name="connsiteX27" fmla="*/ 153134 w 399976"/>
                <a:gd name="connsiteY27" fmla="*/ 177577 h 460289"/>
                <a:gd name="connsiteX28" fmla="*/ 161514 w 399976"/>
                <a:gd name="connsiteY28" fmla="*/ 183674 h 460289"/>
                <a:gd name="connsiteX29" fmla="*/ 191988 w 399976"/>
                <a:gd name="connsiteY29" fmla="*/ 212635 h 460289"/>
                <a:gd name="connsiteX30" fmla="*/ 206464 w 399976"/>
                <a:gd name="connsiteY30" fmla="*/ 230164 h 460289"/>
                <a:gd name="connsiteX31" fmla="*/ 209511 w 399976"/>
                <a:gd name="connsiteY31" fmla="*/ 233974 h 460289"/>
                <a:gd name="connsiteX32" fmla="*/ 205702 w 399976"/>
                <a:gd name="connsiteY32" fmla="*/ 219494 h 460289"/>
                <a:gd name="connsiteX33" fmla="*/ 191988 w 399976"/>
                <a:gd name="connsiteY33" fmla="*/ 178339 h 460289"/>
                <a:gd name="connsiteX34" fmla="*/ 191988 w 399976"/>
                <a:gd name="connsiteY34" fmla="*/ 177577 h 460289"/>
                <a:gd name="connsiteX35" fmla="*/ 188179 w 399976"/>
                <a:gd name="connsiteY35" fmla="*/ 168431 h 460289"/>
                <a:gd name="connsiteX36" fmla="*/ 157705 w 399976"/>
                <a:gd name="connsiteY36" fmla="*/ 119655 h 460289"/>
                <a:gd name="connsiteX37" fmla="*/ 156943 w 399976"/>
                <a:gd name="connsiteY37" fmla="*/ 119655 h 460289"/>
                <a:gd name="connsiteX38" fmla="*/ 96756 w 399976"/>
                <a:gd name="connsiteY38" fmla="*/ 64019 h 460289"/>
                <a:gd name="connsiteX39" fmla="*/ 303982 w 399976"/>
                <a:gd name="connsiteY39" fmla="*/ 63257 h 460289"/>
                <a:gd name="connsiteX40" fmla="*/ 247604 w 399976"/>
                <a:gd name="connsiteY40" fmla="*/ 115082 h 460289"/>
                <a:gd name="connsiteX41" fmla="*/ 247604 w 399976"/>
                <a:gd name="connsiteY41" fmla="*/ 115844 h 460289"/>
                <a:gd name="connsiteX42" fmla="*/ 245319 w 399976"/>
                <a:gd name="connsiteY42" fmla="*/ 118893 h 460289"/>
                <a:gd name="connsiteX43" fmla="*/ 236176 w 399976"/>
                <a:gd name="connsiteY43" fmla="*/ 130325 h 460289"/>
                <a:gd name="connsiteX44" fmla="*/ 220177 w 399976"/>
                <a:gd name="connsiteY44" fmla="*/ 155475 h 460289"/>
                <a:gd name="connsiteX45" fmla="*/ 213321 w 399976"/>
                <a:gd name="connsiteY45" fmla="*/ 168431 h 460289"/>
                <a:gd name="connsiteX46" fmla="*/ 209511 w 399976"/>
                <a:gd name="connsiteY46" fmla="*/ 176815 h 460289"/>
                <a:gd name="connsiteX47" fmla="*/ 217892 w 399976"/>
                <a:gd name="connsiteY47" fmla="*/ 201203 h 460289"/>
                <a:gd name="connsiteX48" fmla="*/ 239224 w 399976"/>
                <a:gd name="connsiteY48" fmla="*/ 182912 h 460289"/>
                <a:gd name="connsiteX49" fmla="*/ 247604 w 399976"/>
                <a:gd name="connsiteY49" fmla="*/ 176815 h 460289"/>
                <a:gd name="connsiteX50" fmla="*/ 294839 w 399976"/>
                <a:gd name="connsiteY50" fmla="*/ 152426 h 460289"/>
                <a:gd name="connsiteX51" fmla="*/ 303982 w 399976"/>
                <a:gd name="connsiteY51" fmla="*/ 63257 h 460289"/>
                <a:gd name="connsiteX52" fmla="*/ 199607 w 399976"/>
                <a:gd name="connsiteY52" fmla="*/ 31248 h 460289"/>
                <a:gd name="connsiteX53" fmla="*/ 171418 w 399976"/>
                <a:gd name="connsiteY53" fmla="*/ 112796 h 460289"/>
                <a:gd name="connsiteX54" fmla="*/ 179037 w 399976"/>
                <a:gd name="connsiteY54" fmla="*/ 123465 h 460289"/>
                <a:gd name="connsiteX55" fmla="*/ 193512 w 399976"/>
                <a:gd name="connsiteY55" fmla="*/ 146329 h 460289"/>
                <a:gd name="connsiteX56" fmla="*/ 199607 w 399976"/>
                <a:gd name="connsiteY56" fmla="*/ 157761 h 460289"/>
                <a:gd name="connsiteX57" fmla="*/ 228558 w 399976"/>
                <a:gd name="connsiteY57" fmla="*/ 112034 h 460289"/>
                <a:gd name="connsiteX58" fmla="*/ 199607 w 399976"/>
                <a:gd name="connsiteY58" fmla="*/ 31248 h 460289"/>
                <a:gd name="connsiteX59" fmla="*/ 201131 w 399976"/>
                <a:gd name="connsiteY59" fmla="*/ 0 h 460289"/>
                <a:gd name="connsiteX60" fmla="*/ 207988 w 399976"/>
                <a:gd name="connsiteY60" fmla="*/ 10670 h 460289"/>
                <a:gd name="connsiteX61" fmla="*/ 242271 w 399976"/>
                <a:gd name="connsiteY61" fmla="*/ 96029 h 460289"/>
                <a:gd name="connsiteX62" fmla="*/ 306267 w 399976"/>
                <a:gd name="connsiteY62" fmla="*/ 42680 h 460289"/>
                <a:gd name="connsiteX63" fmla="*/ 316171 w 399976"/>
                <a:gd name="connsiteY63" fmla="*/ 37345 h 460289"/>
                <a:gd name="connsiteX64" fmla="*/ 316933 w 399976"/>
                <a:gd name="connsiteY64" fmla="*/ 48777 h 460289"/>
                <a:gd name="connsiteX65" fmla="*/ 310077 w 399976"/>
                <a:gd name="connsiteY65" fmla="*/ 147092 h 460289"/>
                <a:gd name="connsiteX66" fmla="*/ 390834 w 399976"/>
                <a:gd name="connsiteY66" fmla="*/ 139470 h 460289"/>
                <a:gd name="connsiteX67" fmla="*/ 399976 w 399976"/>
                <a:gd name="connsiteY67" fmla="*/ 141757 h 460289"/>
                <a:gd name="connsiteX68" fmla="*/ 396929 w 399976"/>
                <a:gd name="connsiteY68" fmla="*/ 150902 h 460289"/>
                <a:gd name="connsiteX69" fmla="*/ 342396 w 399976"/>
                <a:gd name="connsiteY69" fmla="*/ 242751 h 460289"/>
                <a:gd name="connsiteX70" fmla="*/ 300985 w 399976"/>
                <a:gd name="connsiteY70" fmla="*/ 281233 h 460289"/>
                <a:gd name="connsiteX71" fmla="*/ 272449 w 399976"/>
                <a:gd name="connsiteY71" fmla="*/ 281233 h 460289"/>
                <a:gd name="connsiteX72" fmla="*/ 291030 w 399976"/>
                <a:gd name="connsiteY72" fmla="*/ 269795 h 460289"/>
                <a:gd name="connsiteX73" fmla="*/ 378644 w 399976"/>
                <a:gd name="connsiteY73" fmla="*/ 155475 h 460289"/>
                <a:gd name="connsiteX74" fmla="*/ 303220 w 399976"/>
                <a:gd name="connsiteY74" fmla="*/ 166907 h 460289"/>
                <a:gd name="connsiteX75" fmla="*/ 303220 w 399976"/>
                <a:gd name="connsiteY75" fmla="*/ 166145 h 460289"/>
                <a:gd name="connsiteX76" fmla="*/ 255985 w 399976"/>
                <a:gd name="connsiteY76" fmla="*/ 189771 h 460289"/>
                <a:gd name="connsiteX77" fmla="*/ 248366 w 399976"/>
                <a:gd name="connsiteY77" fmla="*/ 195868 h 460289"/>
                <a:gd name="connsiteX78" fmla="*/ 222463 w 399976"/>
                <a:gd name="connsiteY78" fmla="*/ 221780 h 460289"/>
                <a:gd name="connsiteX79" fmla="*/ 230081 w 399976"/>
                <a:gd name="connsiteY79" fmla="*/ 268270 h 460289"/>
                <a:gd name="connsiteX80" fmla="*/ 234653 w 399976"/>
                <a:gd name="connsiteY80" fmla="*/ 275130 h 460289"/>
                <a:gd name="connsiteX81" fmla="*/ 237700 w 399976"/>
                <a:gd name="connsiteY81" fmla="*/ 281227 h 460289"/>
                <a:gd name="connsiteX82" fmla="*/ 221701 w 399976"/>
                <a:gd name="connsiteY82" fmla="*/ 281227 h 460289"/>
                <a:gd name="connsiteX83" fmla="*/ 217130 w 399976"/>
                <a:gd name="connsiteY83" fmla="*/ 273605 h 460289"/>
                <a:gd name="connsiteX84" fmla="*/ 195036 w 399976"/>
                <a:gd name="connsiteY84" fmla="*/ 239309 h 460289"/>
                <a:gd name="connsiteX85" fmla="*/ 181322 w 399976"/>
                <a:gd name="connsiteY85" fmla="*/ 223305 h 460289"/>
                <a:gd name="connsiteX86" fmla="*/ 153134 w 399976"/>
                <a:gd name="connsiteY86" fmla="*/ 195868 h 460289"/>
                <a:gd name="connsiteX87" fmla="*/ 144753 w 399976"/>
                <a:gd name="connsiteY87" fmla="*/ 189771 h 460289"/>
                <a:gd name="connsiteX88" fmla="*/ 97518 w 399976"/>
                <a:gd name="connsiteY88" fmla="*/ 166145 h 460289"/>
                <a:gd name="connsiteX89" fmla="*/ 22094 w 399976"/>
                <a:gd name="connsiteY89" fmla="*/ 154713 h 460289"/>
                <a:gd name="connsiteX90" fmla="*/ 109708 w 399976"/>
                <a:gd name="connsiteY90" fmla="*/ 269032 h 460289"/>
                <a:gd name="connsiteX91" fmla="*/ 129516 w 399976"/>
                <a:gd name="connsiteY91" fmla="*/ 281227 h 460289"/>
                <a:gd name="connsiteX92" fmla="*/ 99042 w 399976"/>
                <a:gd name="connsiteY92" fmla="*/ 281227 h 460289"/>
                <a:gd name="connsiteX93" fmla="*/ 3047 w 399976"/>
                <a:gd name="connsiteY93" fmla="*/ 150902 h 460289"/>
                <a:gd name="connsiteX94" fmla="*/ 0 w 399976"/>
                <a:gd name="connsiteY94" fmla="*/ 141757 h 460289"/>
                <a:gd name="connsiteX95" fmla="*/ 9142 w 399976"/>
                <a:gd name="connsiteY95" fmla="*/ 140232 h 460289"/>
                <a:gd name="connsiteX96" fmla="*/ 89138 w 399976"/>
                <a:gd name="connsiteY96" fmla="*/ 147854 h 460289"/>
                <a:gd name="connsiteX97" fmla="*/ 83043 w 399976"/>
                <a:gd name="connsiteY97" fmla="*/ 50301 h 460289"/>
                <a:gd name="connsiteX98" fmla="*/ 83804 w 399976"/>
                <a:gd name="connsiteY98" fmla="*/ 38869 h 460289"/>
                <a:gd name="connsiteX99" fmla="*/ 93709 w 399976"/>
                <a:gd name="connsiteY99" fmla="*/ 44204 h 460289"/>
                <a:gd name="connsiteX100" fmla="*/ 159229 w 399976"/>
                <a:gd name="connsiteY100" fmla="*/ 99077 h 460289"/>
                <a:gd name="connsiteX101" fmla="*/ 194274 w 399976"/>
                <a:gd name="connsiteY101" fmla="*/ 10670 h 46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99976" h="460289">
                  <a:moveTo>
                    <a:pt x="86068" y="316285"/>
                  </a:moveTo>
                  <a:lnTo>
                    <a:pt x="320743" y="316285"/>
                  </a:lnTo>
                  <a:lnTo>
                    <a:pt x="320743" y="331527"/>
                  </a:lnTo>
                  <a:lnTo>
                    <a:pt x="86068" y="331527"/>
                  </a:lnTo>
                  <a:close/>
                  <a:moveTo>
                    <a:pt x="86068" y="296472"/>
                  </a:moveTo>
                  <a:lnTo>
                    <a:pt x="86068" y="316285"/>
                  </a:lnTo>
                  <a:lnTo>
                    <a:pt x="78471" y="316285"/>
                  </a:lnTo>
                  <a:lnTo>
                    <a:pt x="78471" y="331527"/>
                  </a:lnTo>
                  <a:lnTo>
                    <a:pt x="86068" y="331527"/>
                  </a:lnTo>
                  <a:lnTo>
                    <a:pt x="86068" y="406953"/>
                  </a:lnTo>
                  <a:cubicBezTo>
                    <a:pt x="86068" y="428288"/>
                    <a:pt x="102831" y="445050"/>
                    <a:pt x="124166" y="445050"/>
                  </a:cubicBezTo>
                  <a:lnTo>
                    <a:pt x="282655" y="445050"/>
                  </a:lnTo>
                  <a:cubicBezTo>
                    <a:pt x="303990" y="445050"/>
                    <a:pt x="320753" y="428288"/>
                    <a:pt x="320753" y="406953"/>
                  </a:cubicBezTo>
                  <a:lnTo>
                    <a:pt x="320753" y="296472"/>
                  </a:lnTo>
                  <a:close/>
                  <a:moveTo>
                    <a:pt x="70829" y="281233"/>
                  </a:moveTo>
                  <a:lnTo>
                    <a:pt x="272449" y="281233"/>
                  </a:lnTo>
                  <a:lnTo>
                    <a:pt x="271222" y="281989"/>
                  </a:lnTo>
                  <a:lnTo>
                    <a:pt x="300172" y="281989"/>
                  </a:lnTo>
                  <a:lnTo>
                    <a:pt x="300985" y="281233"/>
                  </a:lnTo>
                  <a:lnTo>
                    <a:pt x="335992" y="281233"/>
                  </a:lnTo>
                  <a:lnTo>
                    <a:pt x="335992" y="406953"/>
                  </a:lnTo>
                  <a:cubicBezTo>
                    <a:pt x="335230" y="435907"/>
                    <a:pt x="311609" y="460289"/>
                    <a:pt x="281893" y="460289"/>
                  </a:cubicBezTo>
                  <a:lnTo>
                    <a:pt x="124166" y="460289"/>
                  </a:lnTo>
                  <a:cubicBezTo>
                    <a:pt x="94450" y="460289"/>
                    <a:pt x="70829" y="436669"/>
                    <a:pt x="70829" y="406953"/>
                  </a:cubicBezTo>
                  <a:close/>
                  <a:moveTo>
                    <a:pt x="96756" y="64019"/>
                  </a:moveTo>
                  <a:cubicBezTo>
                    <a:pt x="95994" y="81548"/>
                    <a:pt x="96756" y="115844"/>
                    <a:pt x="105137" y="153189"/>
                  </a:cubicBezTo>
                  <a:cubicBezTo>
                    <a:pt x="121897" y="159286"/>
                    <a:pt x="137896" y="167669"/>
                    <a:pt x="152372" y="177577"/>
                  </a:cubicBezTo>
                  <a:lnTo>
                    <a:pt x="153134" y="177577"/>
                  </a:lnTo>
                  <a:cubicBezTo>
                    <a:pt x="156181" y="179863"/>
                    <a:pt x="158467" y="181387"/>
                    <a:pt x="161514" y="183674"/>
                  </a:cubicBezTo>
                  <a:cubicBezTo>
                    <a:pt x="172180" y="192057"/>
                    <a:pt x="182084" y="201965"/>
                    <a:pt x="191988" y="212635"/>
                  </a:cubicBezTo>
                  <a:cubicBezTo>
                    <a:pt x="196560" y="217970"/>
                    <a:pt x="201893" y="224067"/>
                    <a:pt x="206464" y="230164"/>
                  </a:cubicBezTo>
                  <a:cubicBezTo>
                    <a:pt x="207988" y="231688"/>
                    <a:pt x="208749" y="232450"/>
                    <a:pt x="209511" y="233974"/>
                  </a:cubicBezTo>
                  <a:cubicBezTo>
                    <a:pt x="207988" y="229402"/>
                    <a:pt x="207226" y="224067"/>
                    <a:pt x="205702" y="219494"/>
                  </a:cubicBezTo>
                  <a:cubicBezTo>
                    <a:pt x="201893" y="205013"/>
                    <a:pt x="197321" y="191295"/>
                    <a:pt x="191988" y="178339"/>
                  </a:cubicBezTo>
                  <a:lnTo>
                    <a:pt x="191988" y="177577"/>
                  </a:lnTo>
                  <a:cubicBezTo>
                    <a:pt x="190465" y="174528"/>
                    <a:pt x="189703" y="171480"/>
                    <a:pt x="188179" y="168431"/>
                  </a:cubicBezTo>
                  <a:cubicBezTo>
                    <a:pt x="179799" y="151664"/>
                    <a:pt x="169895" y="134897"/>
                    <a:pt x="157705" y="119655"/>
                  </a:cubicBezTo>
                  <a:lnTo>
                    <a:pt x="156943" y="119655"/>
                  </a:lnTo>
                  <a:cubicBezTo>
                    <a:pt x="134087" y="91456"/>
                    <a:pt x="110470" y="73165"/>
                    <a:pt x="96756" y="64019"/>
                  </a:cubicBezTo>
                  <a:close/>
                  <a:moveTo>
                    <a:pt x="303982" y="63257"/>
                  </a:moveTo>
                  <a:cubicBezTo>
                    <a:pt x="291030" y="72403"/>
                    <a:pt x="268936" y="89932"/>
                    <a:pt x="247604" y="115082"/>
                  </a:cubicBezTo>
                  <a:lnTo>
                    <a:pt x="247604" y="115844"/>
                  </a:lnTo>
                  <a:lnTo>
                    <a:pt x="245319" y="118893"/>
                  </a:lnTo>
                  <a:lnTo>
                    <a:pt x="236176" y="130325"/>
                  </a:lnTo>
                  <a:cubicBezTo>
                    <a:pt x="230081" y="138708"/>
                    <a:pt x="224748" y="147092"/>
                    <a:pt x="220177" y="155475"/>
                  </a:cubicBezTo>
                  <a:cubicBezTo>
                    <a:pt x="217892" y="160048"/>
                    <a:pt x="215606" y="163858"/>
                    <a:pt x="213321" y="168431"/>
                  </a:cubicBezTo>
                  <a:cubicBezTo>
                    <a:pt x="211797" y="171480"/>
                    <a:pt x="211035" y="173766"/>
                    <a:pt x="209511" y="176815"/>
                  </a:cubicBezTo>
                  <a:cubicBezTo>
                    <a:pt x="212559" y="184436"/>
                    <a:pt x="215606" y="192819"/>
                    <a:pt x="217892" y="201203"/>
                  </a:cubicBezTo>
                  <a:cubicBezTo>
                    <a:pt x="224748" y="194344"/>
                    <a:pt x="232367" y="188247"/>
                    <a:pt x="239224" y="182912"/>
                  </a:cubicBezTo>
                  <a:cubicBezTo>
                    <a:pt x="242271" y="180625"/>
                    <a:pt x="244557" y="178339"/>
                    <a:pt x="247604" y="176815"/>
                  </a:cubicBezTo>
                  <a:cubicBezTo>
                    <a:pt x="262080" y="166907"/>
                    <a:pt x="277317" y="158523"/>
                    <a:pt x="294839" y="152426"/>
                  </a:cubicBezTo>
                  <a:cubicBezTo>
                    <a:pt x="303220" y="115082"/>
                    <a:pt x="303220" y="80786"/>
                    <a:pt x="303982" y="63257"/>
                  </a:cubicBezTo>
                  <a:close/>
                  <a:moveTo>
                    <a:pt x="199607" y="31248"/>
                  </a:moveTo>
                  <a:cubicBezTo>
                    <a:pt x="192750" y="46490"/>
                    <a:pt x="179799" y="76213"/>
                    <a:pt x="171418" y="112796"/>
                  </a:cubicBezTo>
                  <a:cubicBezTo>
                    <a:pt x="173704" y="116606"/>
                    <a:pt x="176751" y="119655"/>
                    <a:pt x="179037" y="123465"/>
                  </a:cubicBezTo>
                  <a:cubicBezTo>
                    <a:pt x="184370" y="130325"/>
                    <a:pt x="188941" y="138708"/>
                    <a:pt x="193512" y="146329"/>
                  </a:cubicBezTo>
                  <a:cubicBezTo>
                    <a:pt x="195798" y="150140"/>
                    <a:pt x="197321" y="153951"/>
                    <a:pt x="199607" y="157761"/>
                  </a:cubicBezTo>
                  <a:cubicBezTo>
                    <a:pt x="207226" y="141757"/>
                    <a:pt x="217130" y="126514"/>
                    <a:pt x="228558" y="112034"/>
                  </a:cubicBezTo>
                  <a:cubicBezTo>
                    <a:pt x="220177" y="75451"/>
                    <a:pt x="207988" y="46490"/>
                    <a:pt x="199607" y="31248"/>
                  </a:cubicBezTo>
                  <a:close/>
                  <a:moveTo>
                    <a:pt x="201131" y="0"/>
                  </a:moveTo>
                  <a:lnTo>
                    <a:pt x="207988" y="10670"/>
                  </a:lnTo>
                  <a:cubicBezTo>
                    <a:pt x="208749" y="12194"/>
                    <a:pt x="228558" y="45728"/>
                    <a:pt x="242271" y="96029"/>
                  </a:cubicBezTo>
                  <a:cubicBezTo>
                    <a:pt x="273507" y="60971"/>
                    <a:pt x="304744" y="43442"/>
                    <a:pt x="306267" y="42680"/>
                  </a:cubicBezTo>
                  <a:lnTo>
                    <a:pt x="316171" y="37345"/>
                  </a:lnTo>
                  <a:lnTo>
                    <a:pt x="316933" y="48777"/>
                  </a:lnTo>
                  <a:cubicBezTo>
                    <a:pt x="316933" y="51063"/>
                    <a:pt x="320743" y="93742"/>
                    <a:pt x="310077" y="147092"/>
                  </a:cubicBezTo>
                  <a:cubicBezTo>
                    <a:pt x="354264" y="134897"/>
                    <a:pt x="389310" y="139470"/>
                    <a:pt x="390834" y="139470"/>
                  </a:cubicBezTo>
                  <a:lnTo>
                    <a:pt x="399976" y="141757"/>
                  </a:lnTo>
                  <a:lnTo>
                    <a:pt x="396929" y="150902"/>
                  </a:lnTo>
                  <a:cubicBezTo>
                    <a:pt x="395786" y="153760"/>
                    <a:pt x="378358" y="200345"/>
                    <a:pt x="342396" y="242751"/>
                  </a:cubicBezTo>
                  <a:lnTo>
                    <a:pt x="300985" y="281233"/>
                  </a:lnTo>
                  <a:lnTo>
                    <a:pt x="272449" y="281233"/>
                  </a:lnTo>
                  <a:lnTo>
                    <a:pt x="291030" y="269795"/>
                  </a:lnTo>
                  <a:cubicBezTo>
                    <a:pt x="339789" y="235499"/>
                    <a:pt x="368740" y="177577"/>
                    <a:pt x="378644" y="155475"/>
                  </a:cubicBezTo>
                  <a:cubicBezTo>
                    <a:pt x="364169" y="154713"/>
                    <a:pt x="335218" y="155475"/>
                    <a:pt x="303220" y="166907"/>
                  </a:cubicBezTo>
                  <a:lnTo>
                    <a:pt x="303220" y="166145"/>
                  </a:lnTo>
                  <a:cubicBezTo>
                    <a:pt x="286459" y="172242"/>
                    <a:pt x="270460" y="179863"/>
                    <a:pt x="255985" y="189771"/>
                  </a:cubicBezTo>
                  <a:cubicBezTo>
                    <a:pt x="253699" y="192057"/>
                    <a:pt x="250652" y="193582"/>
                    <a:pt x="248366" y="195868"/>
                  </a:cubicBezTo>
                  <a:cubicBezTo>
                    <a:pt x="239224" y="202727"/>
                    <a:pt x="230843" y="211873"/>
                    <a:pt x="222463" y="221780"/>
                  </a:cubicBezTo>
                  <a:cubicBezTo>
                    <a:pt x="226272" y="236261"/>
                    <a:pt x="228558" y="252266"/>
                    <a:pt x="230081" y="268270"/>
                  </a:cubicBezTo>
                  <a:lnTo>
                    <a:pt x="234653" y="275130"/>
                  </a:lnTo>
                  <a:cubicBezTo>
                    <a:pt x="235414" y="277416"/>
                    <a:pt x="236938" y="278940"/>
                    <a:pt x="237700" y="281227"/>
                  </a:cubicBezTo>
                  <a:lnTo>
                    <a:pt x="221701" y="281227"/>
                  </a:lnTo>
                  <a:cubicBezTo>
                    <a:pt x="220177" y="278940"/>
                    <a:pt x="218654" y="276654"/>
                    <a:pt x="217130" y="273605"/>
                  </a:cubicBezTo>
                  <a:cubicBezTo>
                    <a:pt x="210273" y="261411"/>
                    <a:pt x="202655" y="249979"/>
                    <a:pt x="195036" y="239309"/>
                  </a:cubicBezTo>
                  <a:cubicBezTo>
                    <a:pt x="190465" y="233212"/>
                    <a:pt x="185894" y="228640"/>
                    <a:pt x="181322" y="223305"/>
                  </a:cubicBezTo>
                  <a:cubicBezTo>
                    <a:pt x="172180" y="213397"/>
                    <a:pt x="163038" y="204251"/>
                    <a:pt x="153134" y="195868"/>
                  </a:cubicBezTo>
                  <a:cubicBezTo>
                    <a:pt x="150086" y="193582"/>
                    <a:pt x="147801" y="191295"/>
                    <a:pt x="144753" y="189771"/>
                  </a:cubicBezTo>
                  <a:cubicBezTo>
                    <a:pt x="130278" y="179863"/>
                    <a:pt x="115041" y="172242"/>
                    <a:pt x="97518" y="166145"/>
                  </a:cubicBezTo>
                  <a:cubicBezTo>
                    <a:pt x="65520" y="155475"/>
                    <a:pt x="36569" y="154713"/>
                    <a:pt x="22094" y="154713"/>
                  </a:cubicBezTo>
                  <a:cubicBezTo>
                    <a:pt x="31998" y="177577"/>
                    <a:pt x="60949" y="234737"/>
                    <a:pt x="109708" y="269032"/>
                  </a:cubicBezTo>
                  <a:cubicBezTo>
                    <a:pt x="115803" y="273605"/>
                    <a:pt x="122659" y="277416"/>
                    <a:pt x="129516" y="281227"/>
                  </a:cubicBezTo>
                  <a:lnTo>
                    <a:pt x="99042" y="281227"/>
                  </a:lnTo>
                  <a:cubicBezTo>
                    <a:pt x="34284" y="235499"/>
                    <a:pt x="3809" y="153951"/>
                    <a:pt x="3047" y="150902"/>
                  </a:cubicBezTo>
                  <a:lnTo>
                    <a:pt x="0" y="141757"/>
                  </a:lnTo>
                  <a:lnTo>
                    <a:pt x="9142" y="140232"/>
                  </a:lnTo>
                  <a:cubicBezTo>
                    <a:pt x="9904" y="140232"/>
                    <a:pt x="45712" y="135660"/>
                    <a:pt x="89138" y="147854"/>
                  </a:cubicBezTo>
                  <a:cubicBezTo>
                    <a:pt x="79233" y="95267"/>
                    <a:pt x="83043" y="52587"/>
                    <a:pt x="83043" y="50301"/>
                  </a:cubicBezTo>
                  <a:lnTo>
                    <a:pt x="83804" y="38869"/>
                  </a:lnTo>
                  <a:lnTo>
                    <a:pt x="93709" y="44204"/>
                  </a:lnTo>
                  <a:cubicBezTo>
                    <a:pt x="95232" y="44966"/>
                    <a:pt x="127230" y="62495"/>
                    <a:pt x="159229" y="99077"/>
                  </a:cubicBezTo>
                  <a:cubicBezTo>
                    <a:pt x="172180" y="47252"/>
                    <a:pt x="192750" y="12194"/>
                    <a:pt x="194274" y="1067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86" name="组合 85"/>
          <p:cNvGrpSpPr/>
          <p:nvPr/>
        </p:nvGrpSpPr>
        <p:grpSpPr>
          <a:xfrm>
            <a:off x="7574562" y="1799932"/>
            <a:ext cx="3606370" cy="3904278"/>
            <a:chOff x="7655864" y="2115644"/>
            <a:chExt cx="3292023" cy="3563964"/>
          </a:xfrm>
        </p:grpSpPr>
        <p:sp>
          <p:nvSpPr>
            <p:cNvPr id="21" name="椭圆 20"/>
            <p:cNvSpPr/>
            <p:nvPr/>
          </p:nvSpPr>
          <p:spPr>
            <a:xfrm>
              <a:off x="7655864" y="2115644"/>
              <a:ext cx="3292023" cy="3292023"/>
            </a:xfrm>
            <a:prstGeom prst="ellipse">
              <a:avLst/>
            </a:prstGeom>
            <a:noFill/>
            <a:ln w="38100">
              <a:solidFill>
                <a:srgbClr val="588A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组合 68"/>
            <p:cNvGrpSpPr/>
            <p:nvPr/>
          </p:nvGrpSpPr>
          <p:grpSpPr>
            <a:xfrm>
              <a:off x="7925830" y="3294328"/>
              <a:ext cx="2847340" cy="2385280"/>
              <a:chOff x="1737193" y="3125515"/>
              <a:chExt cx="2847340" cy="2385280"/>
            </a:xfrm>
          </p:grpSpPr>
          <p:sp>
            <p:nvSpPr>
              <p:cNvPr id="70" name="矩形 69"/>
              <p:cNvSpPr/>
              <p:nvPr/>
            </p:nvSpPr>
            <p:spPr>
              <a:xfrm>
                <a:off x="1737193" y="3519215"/>
                <a:ext cx="2847340" cy="1991580"/>
              </a:xfrm>
              <a:prstGeom prst="rect">
                <a:avLst/>
              </a:prstGeom>
            </p:spPr>
            <p:txBody>
              <a:bodyPr wrap="square">
                <a:spAutoFit/>
              </a:bodyPr>
              <a:lstStyle/>
              <a:p>
                <a:pPr algn="ctr">
                  <a:lnSpc>
                    <a:spcPct val="200000"/>
                  </a:lnSpc>
                  <a:defRPr/>
                </a:pPr>
                <a:r>
                  <a:rPr lang="en-US" altLang="zh-CN" sz="1400" dirty="0">
                    <a:solidFill>
                      <a:schemeClr val="tx1"/>
                    </a:solidFill>
                    <a:latin typeface="思源黑体 CN Regular" panose="020B0500000000000000" pitchFamily="34" charset="-122"/>
                    <a:ea typeface="思源黑体 CN Regular" panose="020B0500000000000000" pitchFamily="34" charset="-122"/>
                    <a:sym typeface="+mn-ea"/>
                  </a:rPr>
                  <a:t>1.</a:t>
                </a:r>
                <a:r>
                  <a:rPr lang="zh-CN" altLang="en-US" sz="1400" dirty="0">
                    <a:solidFill>
                      <a:schemeClr val="tx1"/>
                    </a:solidFill>
                    <a:latin typeface="思源黑体 CN Regular" panose="020B0500000000000000" pitchFamily="34" charset="-122"/>
                    <a:ea typeface="思源黑体 CN Regular" panose="020B0500000000000000" pitchFamily="34" charset="-122"/>
                    <a:sym typeface="+mn-ea"/>
                  </a:rPr>
                  <a:t>利用质量评估字段去掉无效值</a:t>
                </a:r>
                <a:endParaRPr lang="zh-CN" altLang="en-US" sz="1400" dirty="0">
                  <a:solidFill>
                    <a:schemeClr val="tx1"/>
                  </a:solidFill>
                  <a:latin typeface="思源黑体 CN Regular" panose="020B0500000000000000" pitchFamily="34" charset="-122"/>
                  <a:ea typeface="思源黑体 CN Regular" panose="020B0500000000000000" pitchFamily="34" charset="-122"/>
                </a:endParaRPr>
              </a:p>
              <a:p>
                <a:pPr algn="ctr">
                  <a:lnSpc>
                    <a:spcPct val="200000"/>
                  </a:lnSpc>
                  <a:defRPr/>
                </a:pPr>
                <a:r>
                  <a:rPr lang="en-US" altLang="zh-CN" sz="1400" dirty="0">
                    <a:solidFill>
                      <a:schemeClr val="tx1"/>
                    </a:solidFill>
                    <a:latin typeface="思源黑体 CN Regular" panose="020B0500000000000000" pitchFamily="34" charset="-122"/>
                    <a:ea typeface="思源黑体 CN Regular" panose="020B0500000000000000" pitchFamily="34" charset="-122"/>
                    <a:sym typeface="+mn-ea"/>
                  </a:rPr>
                  <a:t>2.</a:t>
                </a:r>
                <a:r>
                  <a:rPr lang="zh-CN" altLang="en-US" sz="1400" dirty="0">
                    <a:solidFill>
                      <a:schemeClr val="tx1"/>
                    </a:solidFill>
                    <a:latin typeface="思源黑体 CN Regular" panose="020B0500000000000000" pitchFamily="34" charset="-122"/>
                    <a:ea typeface="思源黑体 CN Regular" panose="020B0500000000000000" pitchFamily="34" charset="-122"/>
                    <a:sym typeface="+mn-ea"/>
                  </a:rPr>
                  <a:t>用箱线法去掉异常值</a:t>
                </a:r>
                <a:endParaRPr lang="zh-CN" altLang="en-US" sz="1400" dirty="0">
                  <a:solidFill>
                    <a:schemeClr val="tx1"/>
                  </a:solidFill>
                  <a:latin typeface="思源黑体 CN Regular" panose="020B0500000000000000" pitchFamily="34" charset="-122"/>
                  <a:ea typeface="思源黑体 CN Regular" panose="020B0500000000000000" pitchFamily="34" charset="-122"/>
                </a:endParaRPr>
              </a:p>
              <a:p>
                <a:pPr algn="ctr">
                  <a:lnSpc>
                    <a:spcPct val="200000"/>
                  </a:lnSpc>
                  <a:defRPr/>
                </a:pPr>
                <a:r>
                  <a:rPr lang="en-US" altLang="zh-CN" sz="1400" dirty="0">
                    <a:solidFill>
                      <a:schemeClr val="tx1"/>
                    </a:solidFill>
                    <a:latin typeface="思源黑体 CN Regular" panose="020B0500000000000000" pitchFamily="34" charset="-122"/>
                    <a:ea typeface="思源黑体 CN Regular" panose="020B0500000000000000" pitchFamily="34" charset="-122"/>
                    <a:sym typeface="+mn-ea"/>
                  </a:rPr>
                  <a:t>3.</a:t>
                </a:r>
                <a:r>
                  <a:rPr lang="zh-CN" altLang="en-US" sz="1400" dirty="0">
                    <a:solidFill>
                      <a:schemeClr val="tx1"/>
                    </a:solidFill>
                    <a:latin typeface="思源黑体 CN Regular" panose="020B0500000000000000" pitchFamily="34" charset="-122"/>
                    <a:ea typeface="思源黑体 CN Regular" panose="020B0500000000000000" pitchFamily="34" charset="-122"/>
                    <a:sym typeface="+mn-ea"/>
                  </a:rPr>
                  <a:t>查看是否存有空值，</a:t>
                </a:r>
                <a:endParaRPr lang="en-US" altLang="zh-CN" sz="1400" dirty="0">
                  <a:solidFill>
                    <a:schemeClr val="tx1"/>
                  </a:solidFill>
                  <a:latin typeface="思源黑体 CN Regular" panose="020B0500000000000000" pitchFamily="34" charset="-122"/>
                  <a:ea typeface="思源黑体 CN Regular" panose="020B0500000000000000" pitchFamily="34" charset="-122"/>
                  <a:sym typeface="+mn-ea"/>
                </a:endParaRPr>
              </a:p>
              <a:p>
                <a:pPr algn="ctr">
                  <a:lnSpc>
                    <a:spcPct val="200000"/>
                  </a:lnSpc>
                  <a:defRPr/>
                </a:pPr>
                <a:r>
                  <a:rPr lang="zh-CN" altLang="en-US" sz="1400" dirty="0">
                    <a:solidFill>
                      <a:schemeClr val="tx1"/>
                    </a:solidFill>
                    <a:latin typeface="思源黑体 CN Regular" panose="020B0500000000000000" pitchFamily="34" charset="-122"/>
                    <a:ea typeface="思源黑体 CN Regular" panose="020B0500000000000000" pitchFamily="34" charset="-122"/>
                    <a:sym typeface="+mn-ea"/>
                  </a:rPr>
                  <a:t>去除</a:t>
                </a:r>
                <a:r>
                  <a:rPr lang="en-US" altLang="zh-CN" sz="1400" dirty="0">
                    <a:solidFill>
                      <a:schemeClr val="tx1"/>
                    </a:solidFill>
                    <a:latin typeface="思源黑体 CN Regular" panose="020B0500000000000000" pitchFamily="34" charset="-122"/>
                    <a:ea typeface="思源黑体 CN Regular" panose="020B0500000000000000" pitchFamily="34" charset="-122"/>
                    <a:sym typeface="+mn-ea"/>
                  </a:rPr>
                  <a:t>None</a:t>
                </a:r>
                <a:r>
                  <a:rPr lang="zh-CN" altLang="en-US" sz="1400" dirty="0">
                    <a:solidFill>
                      <a:schemeClr val="tx1"/>
                    </a:solidFill>
                    <a:latin typeface="思源黑体 CN Regular" panose="020B0500000000000000" pitchFamily="34" charset="-122"/>
                    <a:ea typeface="思源黑体 CN Regular" panose="020B0500000000000000" pitchFamily="34" charset="-122"/>
                    <a:sym typeface="+mn-ea"/>
                  </a:rPr>
                  <a:t>，</a:t>
                </a:r>
                <a:r>
                  <a:rPr lang="en-US" altLang="zh-CN" sz="1400" dirty="0">
                    <a:solidFill>
                      <a:schemeClr val="tx1"/>
                    </a:solidFill>
                    <a:latin typeface="思源黑体 CN Regular" panose="020B0500000000000000" pitchFamily="34" charset="-122"/>
                    <a:ea typeface="思源黑体 CN Regular" panose="020B0500000000000000" pitchFamily="34" charset="-122"/>
                    <a:sym typeface="+mn-ea"/>
                  </a:rPr>
                  <a:t>nan</a:t>
                </a:r>
                <a:endParaRPr lang="en-US" altLang="zh-CN" sz="1400" dirty="0">
                  <a:latin typeface="思源黑体 CN Regular" panose="020B0500000000000000" pitchFamily="34" charset="-122"/>
                  <a:ea typeface="思源黑体 CN Regular" panose="020B0500000000000000" pitchFamily="34" charset="-122"/>
                  <a:sym typeface="+mn-ea"/>
                </a:endParaRPr>
              </a:p>
              <a:p>
                <a:pPr algn="ctr">
                  <a:lnSpc>
                    <a:spcPct val="200000"/>
                  </a:lnSpc>
                  <a:defRPr/>
                </a:pPr>
                <a:r>
                  <a:rPr lang="en-US" altLang="zh-CN" sz="1400" dirty="0">
                    <a:solidFill>
                      <a:schemeClr val="tx1"/>
                    </a:solidFill>
                    <a:latin typeface="思源黑体 CN Regular" panose="020B0500000000000000" pitchFamily="34" charset="-122"/>
                    <a:ea typeface="思源黑体 CN Regular" panose="020B0500000000000000" pitchFamily="34" charset="-122"/>
                    <a:sym typeface="+mn-ea"/>
                  </a:rPr>
                  <a:t>4.</a:t>
                </a:r>
                <a:r>
                  <a:rPr lang="zh-CN" altLang="en-US" sz="1400" dirty="0">
                    <a:solidFill>
                      <a:schemeClr val="tx1"/>
                    </a:solidFill>
                    <a:latin typeface="思源黑体 CN Regular" panose="020B0500000000000000" pitchFamily="34" charset="-122"/>
                    <a:ea typeface="思源黑体 CN Regular" panose="020B0500000000000000" pitchFamily="34" charset="-122"/>
                    <a:sym typeface="+mn-ea"/>
                  </a:rPr>
                  <a:t>画热力图去掉相关性高的</a:t>
                </a:r>
                <a:r>
                  <a:rPr lang="zh-CN" altLang="en-US" sz="1400" dirty="0">
                    <a:latin typeface="思源黑体 CN Regular" panose="020B0500000000000000" pitchFamily="34" charset="-122"/>
                    <a:ea typeface="思源黑体 CN Regular" panose="020B0500000000000000" pitchFamily="34" charset="-122"/>
                    <a:sym typeface="+mn-ea"/>
                  </a:rPr>
                  <a:t>特征</a:t>
                </a:r>
                <a:endParaRPr lang="en-US" altLang="zh-CN" sz="1400" dirty="0">
                  <a:solidFill>
                    <a:schemeClr val="tx1"/>
                  </a:solidFill>
                  <a:latin typeface="思源黑体 CN Regular" panose="020B0500000000000000" pitchFamily="34" charset="-122"/>
                  <a:ea typeface="思源黑体 CN Regular" panose="020B0500000000000000" pitchFamily="34" charset="-122"/>
                  <a:sym typeface="+mn-ea"/>
                </a:endParaRPr>
              </a:p>
            </p:txBody>
          </p:sp>
          <p:sp>
            <p:nvSpPr>
              <p:cNvPr id="71" name="文本框 70"/>
              <p:cNvSpPr txBox="1"/>
              <p:nvPr/>
            </p:nvSpPr>
            <p:spPr>
              <a:xfrm>
                <a:off x="2352508" y="3125515"/>
                <a:ext cx="1794510" cy="421424"/>
              </a:xfrm>
              <a:prstGeom prst="rect">
                <a:avLst/>
              </a:prstGeom>
              <a:noFill/>
            </p:spPr>
            <p:txBody>
              <a:bodyPr wrap="square" rtlCol="0">
                <a:spAutoFit/>
              </a:bodyPr>
              <a:lstStyle/>
              <a:p>
                <a:pPr algn="ctr"/>
                <a:r>
                  <a:rPr lang="en-US" altLang="zh-CN" sz="2400" dirty="0">
                    <a:solidFill>
                      <a:srgbClr val="588A73"/>
                    </a:solidFill>
                    <a:latin typeface="字魂164号-方悦黑" panose="00000500000000000000" pitchFamily="2" charset="-122"/>
                    <a:ea typeface="字魂164号-方悦黑" panose="00000500000000000000" pitchFamily="2" charset="-122"/>
                  </a:rPr>
                  <a:t>3.</a:t>
                </a:r>
                <a:r>
                  <a:rPr lang="zh-CN" altLang="en-US" sz="2400" dirty="0">
                    <a:solidFill>
                      <a:srgbClr val="588A73"/>
                    </a:solidFill>
                    <a:latin typeface="字魂164号-方悦黑" panose="00000500000000000000" pitchFamily="2" charset="-122"/>
                    <a:ea typeface="字魂164号-方悦黑" panose="00000500000000000000" pitchFamily="2" charset="-122"/>
                  </a:rPr>
                  <a:t>数据处理</a:t>
                </a:r>
              </a:p>
            </p:txBody>
          </p:sp>
        </p:grpSp>
        <p:sp>
          <p:nvSpPr>
            <p:cNvPr id="79" name="椭圆 78"/>
            <p:cNvSpPr/>
            <p:nvPr/>
          </p:nvSpPr>
          <p:spPr>
            <a:xfrm>
              <a:off x="9030052" y="2577599"/>
              <a:ext cx="543645" cy="543645"/>
            </a:xfrm>
            <a:prstGeom prst="ellipse">
              <a:avLst/>
            </a:prstGeom>
            <a:solidFill>
              <a:srgbClr val="8A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iconfont-10933-5210716"/>
            <p:cNvSpPr/>
            <p:nvPr/>
          </p:nvSpPr>
          <p:spPr>
            <a:xfrm>
              <a:off x="9186276" y="2688977"/>
              <a:ext cx="231196" cy="320889"/>
            </a:xfrm>
            <a:custGeom>
              <a:avLst/>
              <a:gdLst>
                <a:gd name="T0" fmla="*/ 3395 w 9229"/>
                <a:gd name="T1" fmla="*/ 5752 h 12811"/>
                <a:gd name="T2" fmla="*/ 3888 w 9229"/>
                <a:gd name="T3" fmla="*/ 5321 h 12811"/>
                <a:gd name="T4" fmla="*/ 3895 w 9229"/>
                <a:gd name="T5" fmla="*/ 5288 h 12811"/>
                <a:gd name="T6" fmla="*/ 6223 w 9229"/>
                <a:gd name="T7" fmla="*/ 2252 h 12811"/>
                <a:gd name="T8" fmla="*/ 9119 w 9229"/>
                <a:gd name="T9" fmla="*/ 2878 h 12811"/>
                <a:gd name="T10" fmla="*/ 9215 w 9229"/>
                <a:gd name="T11" fmla="*/ 3126 h 12811"/>
                <a:gd name="T12" fmla="*/ 7453 w 9229"/>
                <a:gd name="T13" fmla="*/ 5628 h 12811"/>
                <a:gd name="T14" fmla="*/ 4307 w 9229"/>
                <a:gd name="T15" fmla="*/ 5663 h 12811"/>
                <a:gd name="T16" fmla="*/ 3541 w 9229"/>
                <a:gd name="T17" fmla="*/ 6334 h 12811"/>
                <a:gd name="T18" fmla="*/ 3560 w 9229"/>
                <a:gd name="T19" fmla="*/ 6411 h 12811"/>
                <a:gd name="T20" fmla="*/ 7885 w 9229"/>
                <a:gd name="T21" fmla="*/ 6411 h 12811"/>
                <a:gd name="T22" fmla="*/ 8152 w 9229"/>
                <a:gd name="T23" fmla="*/ 6678 h 12811"/>
                <a:gd name="T24" fmla="*/ 8152 w 9229"/>
                <a:gd name="T25" fmla="*/ 8278 h 12811"/>
                <a:gd name="T26" fmla="*/ 7885 w 9229"/>
                <a:gd name="T27" fmla="*/ 8544 h 12811"/>
                <a:gd name="T28" fmla="*/ 7320 w 9229"/>
                <a:gd name="T29" fmla="*/ 8544 h 12811"/>
                <a:gd name="T30" fmla="*/ 6816 w 9229"/>
                <a:gd name="T31" fmla="*/ 12577 h 12811"/>
                <a:gd name="T32" fmla="*/ 6552 w 9229"/>
                <a:gd name="T33" fmla="*/ 12811 h 12811"/>
                <a:gd name="T34" fmla="*/ 1752 w 9229"/>
                <a:gd name="T35" fmla="*/ 12811 h 12811"/>
                <a:gd name="T36" fmla="*/ 1487 w 9229"/>
                <a:gd name="T37" fmla="*/ 12577 h 12811"/>
                <a:gd name="T38" fmla="*/ 983 w 9229"/>
                <a:gd name="T39" fmla="*/ 8544 h 12811"/>
                <a:gd name="T40" fmla="*/ 418 w 9229"/>
                <a:gd name="T41" fmla="*/ 8544 h 12811"/>
                <a:gd name="T42" fmla="*/ 152 w 9229"/>
                <a:gd name="T43" fmla="*/ 8278 h 12811"/>
                <a:gd name="T44" fmla="*/ 152 w 9229"/>
                <a:gd name="T45" fmla="*/ 6678 h 12811"/>
                <a:gd name="T46" fmla="*/ 418 w 9229"/>
                <a:gd name="T47" fmla="*/ 6411 h 12811"/>
                <a:gd name="T48" fmla="*/ 3010 w 9229"/>
                <a:gd name="T49" fmla="*/ 6411 h 12811"/>
                <a:gd name="T50" fmla="*/ 2716 w 9229"/>
                <a:gd name="T51" fmla="*/ 5236 h 12811"/>
                <a:gd name="T52" fmla="*/ 260 w 9229"/>
                <a:gd name="T53" fmla="*/ 3007 h 12811"/>
                <a:gd name="T54" fmla="*/ 888 w 9229"/>
                <a:gd name="T55" fmla="*/ 110 h 12811"/>
                <a:gd name="T56" fmla="*/ 1136 w 9229"/>
                <a:gd name="T57" fmla="*/ 14 h 12811"/>
                <a:gd name="T58" fmla="*/ 3647 w 9229"/>
                <a:gd name="T59" fmla="*/ 1776 h 12811"/>
                <a:gd name="T60" fmla="*/ 3356 w 9229"/>
                <a:gd name="T61" fmla="*/ 5187 h 12811"/>
                <a:gd name="T62" fmla="*/ 3279 w 9229"/>
                <a:gd name="T63" fmla="*/ 5286 h 12811"/>
                <a:gd name="T64" fmla="*/ 3395 w 9229"/>
                <a:gd name="T65" fmla="*/ 5752 h 12811"/>
                <a:gd name="T66" fmla="*/ 4819 w 9229"/>
                <a:gd name="T67" fmla="*/ 5215 h 12811"/>
                <a:gd name="T68" fmla="*/ 7250 w 9229"/>
                <a:gd name="T69" fmla="*/ 5135 h 12811"/>
                <a:gd name="T70" fmla="*/ 8662 w 9229"/>
                <a:gd name="T71" fmla="*/ 3199 h 12811"/>
                <a:gd name="T72" fmla="*/ 6347 w 9229"/>
                <a:gd name="T73" fmla="*/ 2771 h 12811"/>
                <a:gd name="T74" fmla="*/ 4680 w 9229"/>
                <a:gd name="T75" fmla="*/ 4628 h 12811"/>
                <a:gd name="T76" fmla="*/ 5309 w 9229"/>
                <a:gd name="T77" fmla="*/ 4077 h 12811"/>
                <a:gd name="T78" fmla="*/ 5686 w 9229"/>
                <a:gd name="T79" fmla="*/ 4102 h 12811"/>
                <a:gd name="T80" fmla="*/ 5661 w 9229"/>
                <a:gd name="T81" fmla="*/ 4479 h 12811"/>
                <a:gd name="T82" fmla="*/ 4819 w 9229"/>
                <a:gd name="T83" fmla="*/ 5215 h 12811"/>
                <a:gd name="T84" fmla="*/ 3073 w 9229"/>
                <a:gd name="T85" fmla="*/ 4464 h 12811"/>
                <a:gd name="T86" fmla="*/ 3154 w 9229"/>
                <a:gd name="T87" fmla="*/ 1980 h 12811"/>
                <a:gd name="T88" fmla="*/ 1209 w 9229"/>
                <a:gd name="T89" fmla="*/ 568 h 12811"/>
                <a:gd name="T90" fmla="*/ 778 w 9229"/>
                <a:gd name="T91" fmla="*/ 2882 h 12811"/>
                <a:gd name="T92" fmla="*/ 2561 w 9229"/>
                <a:gd name="T93" fmla="*/ 4614 h 12811"/>
                <a:gd name="T94" fmla="*/ 2293 w 9229"/>
                <a:gd name="T95" fmla="*/ 3543 h 12811"/>
                <a:gd name="T96" fmla="*/ 2487 w 9229"/>
                <a:gd name="T97" fmla="*/ 3221 h 12811"/>
                <a:gd name="T98" fmla="*/ 2810 w 9229"/>
                <a:gd name="T99" fmla="*/ 3413 h 12811"/>
                <a:gd name="T100" fmla="*/ 3073 w 9229"/>
                <a:gd name="T101" fmla="*/ 4464 h 12811"/>
                <a:gd name="T102" fmla="*/ 685 w 9229"/>
                <a:gd name="T103" fmla="*/ 8011 h 12811"/>
                <a:gd name="T104" fmla="*/ 7618 w 9229"/>
                <a:gd name="T105" fmla="*/ 8011 h 12811"/>
                <a:gd name="T106" fmla="*/ 7618 w 9229"/>
                <a:gd name="T107" fmla="*/ 6945 h 12811"/>
                <a:gd name="T108" fmla="*/ 685 w 9229"/>
                <a:gd name="T109" fmla="*/ 6945 h 12811"/>
                <a:gd name="T110" fmla="*/ 685 w 9229"/>
                <a:gd name="T111" fmla="*/ 8011 h 12811"/>
                <a:gd name="T112" fmla="*/ 1521 w 9229"/>
                <a:gd name="T113" fmla="*/ 8544 h 12811"/>
                <a:gd name="T114" fmla="*/ 1987 w 9229"/>
                <a:gd name="T115" fmla="*/ 12278 h 12811"/>
                <a:gd name="T116" fmla="*/ 6316 w 9229"/>
                <a:gd name="T117" fmla="*/ 12278 h 12811"/>
                <a:gd name="T118" fmla="*/ 6783 w 9229"/>
                <a:gd name="T119" fmla="*/ 8544 h 12811"/>
                <a:gd name="T120" fmla="*/ 1521 w 9229"/>
                <a:gd name="T121" fmla="*/ 8544 h 12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229" h="12811">
                  <a:moveTo>
                    <a:pt x="3395" y="5752"/>
                  </a:moveTo>
                  <a:lnTo>
                    <a:pt x="3888" y="5321"/>
                  </a:lnTo>
                  <a:cubicBezTo>
                    <a:pt x="3890" y="5310"/>
                    <a:pt x="3892" y="5299"/>
                    <a:pt x="3895" y="5288"/>
                  </a:cubicBezTo>
                  <a:cubicBezTo>
                    <a:pt x="4367" y="3613"/>
                    <a:pt x="5159" y="2507"/>
                    <a:pt x="6223" y="2252"/>
                  </a:cubicBezTo>
                  <a:cubicBezTo>
                    <a:pt x="7307" y="1993"/>
                    <a:pt x="8281" y="2203"/>
                    <a:pt x="9119" y="2878"/>
                  </a:cubicBezTo>
                  <a:cubicBezTo>
                    <a:pt x="9193" y="2938"/>
                    <a:pt x="9229" y="3032"/>
                    <a:pt x="9215" y="3126"/>
                  </a:cubicBezTo>
                  <a:cubicBezTo>
                    <a:pt x="9024" y="4379"/>
                    <a:pt x="8434" y="5225"/>
                    <a:pt x="7453" y="5628"/>
                  </a:cubicBezTo>
                  <a:cubicBezTo>
                    <a:pt x="6633" y="5964"/>
                    <a:pt x="5786" y="5953"/>
                    <a:pt x="4307" y="5663"/>
                  </a:cubicBezTo>
                  <a:lnTo>
                    <a:pt x="3541" y="6334"/>
                  </a:lnTo>
                  <a:lnTo>
                    <a:pt x="3560" y="6411"/>
                  </a:lnTo>
                  <a:lnTo>
                    <a:pt x="7885" y="6411"/>
                  </a:lnTo>
                  <a:cubicBezTo>
                    <a:pt x="8032" y="6411"/>
                    <a:pt x="8152" y="6531"/>
                    <a:pt x="8152" y="6678"/>
                  </a:cubicBezTo>
                  <a:lnTo>
                    <a:pt x="8152" y="8278"/>
                  </a:lnTo>
                  <a:cubicBezTo>
                    <a:pt x="8152" y="8425"/>
                    <a:pt x="8032" y="8544"/>
                    <a:pt x="7885" y="8544"/>
                  </a:cubicBezTo>
                  <a:lnTo>
                    <a:pt x="7320" y="8544"/>
                  </a:lnTo>
                  <a:lnTo>
                    <a:pt x="6816" y="12577"/>
                  </a:lnTo>
                  <a:cubicBezTo>
                    <a:pt x="6800" y="12711"/>
                    <a:pt x="6686" y="12811"/>
                    <a:pt x="6552" y="12811"/>
                  </a:cubicBezTo>
                  <a:lnTo>
                    <a:pt x="1752" y="12811"/>
                  </a:lnTo>
                  <a:cubicBezTo>
                    <a:pt x="1617" y="12811"/>
                    <a:pt x="1504" y="12711"/>
                    <a:pt x="1487" y="12577"/>
                  </a:cubicBezTo>
                  <a:lnTo>
                    <a:pt x="983" y="8544"/>
                  </a:lnTo>
                  <a:lnTo>
                    <a:pt x="418" y="8544"/>
                  </a:lnTo>
                  <a:cubicBezTo>
                    <a:pt x="271" y="8544"/>
                    <a:pt x="152" y="8425"/>
                    <a:pt x="152" y="8278"/>
                  </a:cubicBezTo>
                  <a:lnTo>
                    <a:pt x="152" y="6678"/>
                  </a:lnTo>
                  <a:cubicBezTo>
                    <a:pt x="152" y="6531"/>
                    <a:pt x="271" y="6411"/>
                    <a:pt x="418" y="6411"/>
                  </a:cubicBezTo>
                  <a:lnTo>
                    <a:pt x="3010" y="6411"/>
                  </a:lnTo>
                  <a:lnTo>
                    <a:pt x="2716" y="5236"/>
                  </a:lnTo>
                  <a:cubicBezTo>
                    <a:pt x="1338" y="4782"/>
                    <a:pt x="508" y="4040"/>
                    <a:pt x="260" y="3007"/>
                  </a:cubicBezTo>
                  <a:cubicBezTo>
                    <a:pt x="0" y="1923"/>
                    <a:pt x="210" y="949"/>
                    <a:pt x="888" y="110"/>
                  </a:cubicBezTo>
                  <a:cubicBezTo>
                    <a:pt x="948" y="37"/>
                    <a:pt x="1042" y="0"/>
                    <a:pt x="1136" y="14"/>
                  </a:cubicBezTo>
                  <a:cubicBezTo>
                    <a:pt x="2393" y="206"/>
                    <a:pt x="3243" y="795"/>
                    <a:pt x="3647" y="1776"/>
                  </a:cubicBezTo>
                  <a:cubicBezTo>
                    <a:pt x="4045" y="2741"/>
                    <a:pt x="3942" y="3881"/>
                    <a:pt x="3356" y="5187"/>
                  </a:cubicBezTo>
                  <a:cubicBezTo>
                    <a:pt x="3339" y="5226"/>
                    <a:pt x="3312" y="5260"/>
                    <a:pt x="3279" y="5286"/>
                  </a:cubicBezTo>
                  <a:lnTo>
                    <a:pt x="3395" y="5752"/>
                  </a:lnTo>
                  <a:close/>
                  <a:moveTo>
                    <a:pt x="4819" y="5215"/>
                  </a:moveTo>
                  <a:cubicBezTo>
                    <a:pt x="5948" y="5409"/>
                    <a:pt x="6625" y="5391"/>
                    <a:pt x="7250" y="5135"/>
                  </a:cubicBezTo>
                  <a:cubicBezTo>
                    <a:pt x="8008" y="4824"/>
                    <a:pt x="8477" y="4189"/>
                    <a:pt x="8662" y="3199"/>
                  </a:cubicBezTo>
                  <a:cubicBezTo>
                    <a:pt x="7984" y="2704"/>
                    <a:pt x="7219" y="2563"/>
                    <a:pt x="6347" y="2771"/>
                  </a:cubicBezTo>
                  <a:cubicBezTo>
                    <a:pt x="5676" y="2931"/>
                    <a:pt x="5101" y="3586"/>
                    <a:pt x="4680" y="4628"/>
                  </a:cubicBezTo>
                  <a:lnTo>
                    <a:pt x="5309" y="4077"/>
                  </a:lnTo>
                  <a:cubicBezTo>
                    <a:pt x="5420" y="3980"/>
                    <a:pt x="5589" y="3991"/>
                    <a:pt x="5686" y="4102"/>
                  </a:cubicBezTo>
                  <a:cubicBezTo>
                    <a:pt x="5783" y="4213"/>
                    <a:pt x="5772" y="4382"/>
                    <a:pt x="5661" y="4479"/>
                  </a:cubicBezTo>
                  <a:lnTo>
                    <a:pt x="4819" y="5215"/>
                  </a:lnTo>
                  <a:close/>
                  <a:moveTo>
                    <a:pt x="3073" y="4464"/>
                  </a:moveTo>
                  <a:cubicBezTo>
                    <a:pt x="3417" y="3501"/>
                    <a:pt x="3441" y="2675"/>
                    <a:pt x="3154" y="1980"/>
                  </a:cubicBezTo>
                  <a:cubicBezTo>
                    <a:pt x="2842" y="1222"/>
                    <a:pt x="2204" y="753"/>
                    <a:pt x="1209" y="568"/>
                  </a:cubicBezTo>
                  <a:cubicBezTo>
                    <a:pt x="712" y="1246"/>
                    <a:pt x="569" y="2010"/>
                    <a:pt x="778" y="2882"/>
                  </a:cubicBezTo>
                  <a:cubicBezTo>
                    <a:pt x="960" y="3637"/>
                    <a:pt x="1545" y="4214"/>
                    <a:pt x="2561" y="4614"/>
                  </a:cubicBezTo>
                  <a:lnTo>
                    <a:pt x="2293" y="3543"/>
                  </a:lnTo>
                  <a:cubicBezTo>
                    <a:pt x="2258" y="3400"/>
                    <a:pt x="2345" y="3257"/>
                    <a:pt x="2487" y="3221"/>
                  </a:cubicBezTo>
                  <a:cubicBezTo>
                    <a:pt x="2630" y="3186"/>
                    <a:pt x="2774" y="3271"/>
                    <a:pt x="2810" y="3413"/>
                  </a:cubicBezTo>
                  <a:lnTo>
                    <a:pt x="3073" y="4464"/>
                  </a:lnTo>
                  <a:close/>
                  <a:moveTo>
                    <a:pt x="685" y="8011"/>
                  </a:moveTo>
                  <a:lnTo>
                    <a:pt x="7618" y="8011"/>
                  </a:lnTo>
                  <a:lnTo>
                    <a:pt x="7618" y="6945"/>
                  </a:lnTo>
                  <a:lnTo>
                    <a:pt x="685" y="6945"/>
                  </a:lnTo>
                  <a:lnTo>
                    <a:pt x="685" y="8011"/>
                  </a:lnTo>
                  <a:close/>
                  <a:moveTo>
                    <a:pt x="1521" y="8544"/>
                  </a:moveTo>
                  <a:lnTo>
                    <a:pt x="1987" y="12278"/>
                  </a:lnTo>
                  <a:lnTo>
                    <a:pt x="6316" y="12278"/>
                  </a:lnTo>
                  <a:lnTo>
                    <a:pt x="6783" y="8544"/>
                  </a:lnTo>
                  <a:lnTo>
                    <a:pt x="1521" y="854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87" name="组合 86"/>
          <p:cNvGrpSpPr/>
          <p:nvPr/>
        </p:nvGrpSpPr>
        <p:grpSpPr>
          <a:xfrm>
            <a:off x="4167862" y="1799932"/>
            <a:ext cx="3606370" cy="3606370"/>
            <a:chOff x="4546106" y="2115644"/>
            <a:chExt cx="3292023" cy="3292023"/>
          </a:xfrm>
        </p:grpSpPr>
        <p:sp>
          <p:nvSpPr>
            <p:cNvPr id="88" name="椭圆 87"/>
            <p:cNvSpPr/>
            <p:nvPr/>
          </p:nvSpPr>
          <p:spPr>
            <a:xfrm>
              <a:off x="4546106" y="2115644"/>
              <a:ext cx="3292023" cy="3292023"/>
            </a:xfrm>
            <a:prstGeom prst="ellipse">
              <a:avLst/>
            </a:prstGeom>
            <a:solidFill>
              <a:srgbClr val="588A73"/>
            </a:solidFill>
            <a:ln w="38100">
              <a:solidFill>
                <a:srgbClr val="588A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p:cNvGrpSpPr/>
            <p:nvPr/>
          </p:nvGrpSpPr>
          <p:grpSpPr>
            <a:xfrm>
              <a:off x="4790439" y="3294328"/>
              <a:ext cx="2778760" cy="1992556"/>
              <a:chOff x="1807678" y="3125515"/>
              <a:chExt cx="2778760" cy="1992556"/>
            </a:xfrm>
          </p:grpSpPr>
          <p:sp>
            <p:nvSpPr>
              <p:cNvPr id="92" name="矩形 91"/>
              <p:cNvSpPr/>
              <p:nvPr/>
            </p:nvSpPr>
            <p:spPr>
              <a:xfrm>
                <a:off x="1807678" y="3461430"/>
                <a:ext cx="2778760" cy="1656641"/>
              </a:xfrm>
              <a:prstGeom prst="rect">
                <a:avLst/>
              </a:prstGeom>
            </p:spPr>
            <p:txBody>
              <a:bodyPr wrap="square">
                <a:spAutoFit/>
              </a:bodyPr>
              <a:lstStyle/>
              <a:p>
                <a:pPr algn="ctr">
                  <a:lnSpc>
                    <a:spcPct val="200000"/>
                  </a:lnSpc>
                  <a:defRPr/>
                </a:pPr>
                <a:r>
                  <a:rPr lang="zh-CN" sz="1400" dirty="0">
                    <a:solidFill>
                      <a:schemeClr val="bg1"/>
                    </a:solidFill>
                    <a:latin typeface="思源黑体 CN Regular" panose="020B0500000000000000" pitchFamily="34" charset="-122"/>
                    <a:ea typeface="思源黑体 CN Regular" panose="020B0500000000000000" pitchFamily="34" charset="-122"/>
                  </a:rPr>
                  <a:t>按列读取数据，使用相关函数，重新整合所需要的相关信息。</a:t>
                </a:r>
              </a:p>
              <a:p>
                <a:pPr algn="ctr">
                  <a:lnSpc>
                    <a:spcPct val="200000"/>
                  </a:lnSpc>
                  <a:defRPr/>
                </a:pPr>
                <a:r>
                  <a:rPr lang="zh-CN" sz="1400" dirty="0">
                    <a:solidFill>
                      <a:schemeClr val="bg1"/>
                    </a:solidFill>
                    <a:latin typeface="思源黑体 CN Regular" panose="020B0500000000000000" pitchFamily="34" charset="-122"/>
                    <a:ea typeface="思源黑体 CN Regular" panose="020B0500000000000000" pitchFamily="34" charset="-122"/>
                  </a:rPr>
                  <a:t>利用</a:t>
                </a:r>
                <a:r>
                  <a:rPr lang="en-US" altLang="zh-CN" sz="1400" dirty="0" err="1">
                    <a:solidFill>
                      <a:schemeClr val="bg1"/>
                    </a:solidFill>
                    <a:latin typeface="思源黑体 CN Regular" panose="020B0500000000000000" pitchFamily="34" charset="-122"/>
                    <a:ea typeface="思源黑体 CN Regular" panose="020B0500000000000000" pitchFamily="34" charset="-122"/>
                  </a:rPr>
                  <a:t>concat</a:t>
                </a:r>
                <a:r>
                  <a:rPr lang="zh-CN" altLang="en-US" sz="1400" dirty="0">
                    <a:solidFill>
                      <a:schemeClr val="bg1"/>
                    </a:solidFill>
                    <a:latin typeface="思源黑体 CN Regular" panose="020B0500000000000000" pitchFamily="34" charset="-122"/>
                    <a:ea typeface="思源黑体 CN Regular" panose="020B0500000000000000" pitchFamily="34" charset="-122"/>
                  </a:rPr>
                  <a:t>函数等，构建所需新</a:t>
                </a:r>
                <a:r>
                  <a:rPr lang="en-US" altLang="zh-CN" sz="1400" dirty="0" err="1">
                    <a:solidFill>
                      <a:schemeClr val="bg1"/>
                    </a:solidFill>
                    <a:latin typeface="思源黑体 CN Regular" panose="020B0500000000000000" pitchFamily="34" charset="-122"/>
                    <a:ea typeface="思源黑体 CN Regular" panose="020B0500000000000000" pitchFamily="34" charset="-122"/>
                  </a:rPr>
                  <a:t>DataFrame</a:t>
                </a:r>
                <a:endParaRPr lang="en-US" altLang="zh-CN" sz="1400" dirty="0">
                  <a:solidFill>
                    <a:schemeClr val="bg1"/>
                  </a:solidFill>
                  <a:latin typeface="思源黑体 CN Regular" panose="020B0500000000000000" pitchFamily="34" charset="-122"/>
                  <a:ea typeface="思源黑体 CN Regular" panose="020B0500000000000000" pitchFamily="34" charset="-122"/>
                </a:endParaRPr>
              </a:p>
            </p:txBody>
          </p:sp>
          <p:sp>
            <p:nvSpPr>
              <p:cNvPr id="93" name="文本框 92"/>
              <p:cNvSpPr txBox="1"/>
              <p:nvPr/>
            </p:nvSpPr>
            <p:spPr>
              <a:xfrm>
                <a:off x="2352508" y="3125515"/>
                <a:ext cx="1764030" cy="412351"/>
              </a:xfrm>
              <a:prstGeom prst="rect">
                <a:avLst/>
              </a:prstGeom>
              <a:noFill/>
            </p:spPr>
            <p:txBody>
              <a:bodyPr wrap="square" rtlCol="0">
                <a:spAutoFit/>
              </a:bodyPr>
              <a:lstStyle/>
              <a:p>
                <a:pPr algn="ctr"/>
                <a:r>
                  <a:rPr lang="en-US" altLang="zh-CN" sz="2400">
                    <a:solidFill>
                      <a:schemeClr val="bg1"/>
                    </a:solidFill>
                    <a:latin typeface="字魂164号-方悦黑" panose="00000500000000000000" pitchFamily="2" charset="-122"/>
                    <a:ea typeface="字魂164号-方悦黑" panose="00000500000000000000" pitchFamily="2" charset="-122"/>
                  </a:rPr>
                  <a:t>2.</a:t>
                </a:r>
                <a:r>
                  <a:rPr lang="zh-CN" altLang="en-US" sz="2400">
                    <a:solidFill>
                      <a:schemeClr val="bg1"/>
                    </a:solidFill>
                    <a:latin typeface="字魂164号-方悦黑" panose="00000500000000000000" pitchFamily="2" charset="-122"/>
                    <a:ea typeface="字魂164号-方悦黑" panose="00000500000000000000" pitchFamily="2" charset="-122"/>
                  </a:rPr>
                  <a:t>数据整合</a:t>
                </a:r>
              </a:p>
            </p:txBody>
          </p:sp>
        </p:grpSp>
        <p:sp>
          <p:nvSpPr>
            <p:cNvPr id="90" name="椭圆 89"/>
            <p:cNvSpPr/>
            <p:nvPr/>
          </p:nvSpPr>
          <p:spPr>
            <a:xfrm>
              <a:off x="5824861" y="2577599"/>
              <a:ext cx="543645" cy="5436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iconfont-10933-5210716"/>
            <p:cNvSpPr/>
            <p:nvPr/>
          </p:nvSpPr>
          <p:spPr>
            <a:xfrm>
              <a:off x="5987709" y="2688977"/>
              <a:ext cx="217949" cy="320889"/>
            </a:xfrm>
            <a:custGeom>
              <a:avLst/>
              <a:gdLst>
                <a:gd name="T0" fmla="*/ 6834 w 6920"/>
                <a:gd name="T1" fmla="*/ 3908 h 10189"/>
                <a:gd name="T2" fmla="*/ 4379 w 6920"/>
                <a:gd name="T3" fmla="*/ 4215 h 10189"/>
                <a:gd name="T4" fmla="*/ 3470 w 6920"/>
                <a:gd name="T5" fmla="*/ 6051 h 10189"/>
                <a:gd name="T6" fmla="*/ 4424 w 6920"/>
                <a:gd name="T7" fmla="*/ 6355 h 10189"/>
                <a:gd name="T8" fmla="*/ 6907 w 6920"/>
                <a:gd name="T9" fmla="*/ 4048 h 10189"/>
                <a:gd name="T10" fmla="*/ 4423 w 6920"/>
                <a:gd name="T11" fmla="*/ 6155 h 10189"/>
                <a:gd name="T12" fmla="*/ 3634 w 6920"/>
                <a:gd name="T13" fmla="*/ 5922 h 10189"/>
                <a:gd name="T14" fmla="*/ 6026 w 6920"/>
                <a:gd name="T15" fmla="*/ 4043 h 10189"/>
                <a:gd name="T16" fmla="*/ 4423 w 6920"/>
                <a:gd name="T17" fmla="*/ 6155 h 10189"/>
                <a:gd name="T18" fmla="*/ 3097 w 6920"/>
                <a:gd name="T19" fmla="*/ 6932 h 10189"/>
                <a:gd name="T20" fmla="*/ 4380 w 6920"/>
                <a:gd name="T21" fmla="*/ 2373 h 10189"/>
                <a:gd name="T22" fmla="*/ 3102 w 6920"/>
                <a:gd name="T23" fmla="*/ 14 h 10189"/>
                <a:gd name="T24" fmla="*/ 3035 w 6920"/>
                <a:gd name="T25" fmla="*/ 202 h 10189"/>
                <a:gd name="T26" fmla="*/ 3344 w 6920"/>
                <a:gd name="T27" fmla="*/ 3594 h 10189"/>
                <a:gd name="T28" fmla="*/ 1287 w 6920"/>
                <a:gd name="T29" fmla="*/ 1006 h 10189"/>
                <a:gd name="T30" fmla="*/ 82 w 6920"/>
                <a:gd name="T31" fmla="*/ 740 h 10189"/>
                <a:gd name="T32" fmla="*/ 2613 w 6920"/>
                <a:gd name="T33" fmla="*/ 4772 h 10189"/>
                <a:gd name="T34" fmla="*/ 612 w 6920"/>
                <a:gd name="T35" fmla="*/ 6932 h 10189"/>
                <a:gd name="T36" fmla="*/ 612 w 6920"/>
                <a:gd name="T37" fmla="*/ 8157 h 10189"/>
                <a:gd name="T38" fmla="*/ 836 w 6920"/>
                <a:gd name="T39" fmla="*/ 9306 h 10189"/>
                <a:gd name="T40" fmla="*/ 3939 w 6920"/>
                <a:gd name="T41" fmla="*/ 10189 h 10189"/>
                <a:gd name="T42" fmla="*/ 5027 w 6920"/>
                <a:gd name="T43" fmla="*/ 8155 h 10189"/>
                <a:gd name="T44" fmla="*/ 4977 w 6920"/>
                <a:gd name="T45" fmla="*/ 6932 h 10189"/>
                <a:gd name="T46" fmla="*/ 2884 w 6920"/>
                <a:gd name="T47" fmla="*/ 4609 h 10189"/>
                <a:gd name="T48" fmla="*/ 1351 w 6920"/>
                <a:gd name="T49" fmla="*/ 4109 h 10189"/>
                <a:gd name="T50" fmla="*/ 1211 w 6920"/>
                <a:gd name="T51" fmla="*/ 1191 h 10189"/>
                <a:gd name="T52" fmla="*/ 3086 w 6920"/>
                <a:gd name="T53" fmla="*/ 4044 h 10189"/>
                <a:gd name="T54" fmla="*/ 4043 w 6920"/>
                <a:gd name="T55" fmla="*/ 2341 h 10189"/>
                <a:gd name="T56" fmla="*/ 3976 w 6920"/>
                <a:gd name="T57" fmla="*/ 992 h 10189"/>
                <a:gd name="T58" fmla="*/ 3498 w 6920"/>
                <a:gd name="T59" fmla="*/ 4327 h 10189"/>
                <a:gd name="T60" fmla="*/ 2108 w 6920"/>
                <a:gd name="T61" fmla="*/ 6933 h 10189"/>
                <a:gd name="T62" fmla="*/ 4977 w 6920"/>
                <a:gd name="T63" fmla="*/ 7957 h 10189"/>
                <a:gd name="T64" fmla="*/ 4843 w 6920"/>
                <a:gd name="T65" fmla="*/ 8040 h 10189"/>
                <a:gd name="T66" fmla="*/ 4630 w 6920"/>
                <a:gd name="T67" fmla="*/ 9298 h 10189"/>
                <a:gd name="T68" fmla="*/ 1727 w 6920"/>
                <a:gd name="T69" fmla="*/ 9989 h 10189"/>
                <a:gd name="T70" fmla="*/ 1034 w 6920"/>
                <a:gd name="T71" fmla="*/ 9281 h 10189"/>
                <a:gd name="T72" fmla="*/ 724 w 6920"/>
                <a:gd name="T73" fmla="*/ 7957 h 10189"/>
                <a:gd name="T74" fmla="*/ 200 w 6920"/>
                <a:gd name="T75" fmla="*/ 7545 h 10189"/>
                <a:gd name="T76" fmla="*/ 4977 w 6920"/>
                <a:gd name="T77" fmla="*/ 7132 h 10189"/>
                <a:gd name="T78" fmla="*/ 4977 w 6920"/>
                <a:gd name="T79" fmla="*/ 7957 h 10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20" h="10189">
                  <a:moveTo>
                    <a:pt x="6905" y="3960"/>
                  </a:moveTo>
                  <a:cubicBezTo>
                    <a:pt x="6891" y="3933"/>
                    <a:pt x="6865" y="3913"/>
                    <a:pt x="6834" y="3908"/>
                  </a:cubicBezTo>
                  <a:cubicBezTo>
                    <a:pt x="6820" y="3905"/>
                    <a:pt x="6486" y="3843"/>
                    <a:pt x="6026" y="3843"/>
                  </a:cubicBezTo>
                  <a:cubicBezTo>
                    <a:pt x="5569" y="3843"/>
                    <a:pt x="4912" y="3908"/>
                    <a:pt x="4379" y="4215"/>
                  </a:cubicBezTo>
                  <a:cubicBezTo>
                    <a:pt x="3764" y="4571"/>
                    <a:pt x="3446" y="5162"/>
                    <a:pt x="3433" y="5971"/>
                  </a:cubicBezTo>
                  <a:cubicBezTo>
                    <a:pt x="3432" y="6002"/>
                    <a:pt x="3446" y="6032"/>
                    <a:pt x="3470" y="6051"/>
                  </a:cubicBezTo>
                  <a:cubicBezTo>
                    <a:pt x="3486" y="6064"/>
                    <a:pt x="3862" y="6355"/>
                    <a:pt x="4423" y="6355"/>
                  </a:cubicBezTo>
                  <a:lnTo>
                    <a:pt x="4424" y="6355"/>
                  </a:lnTo>
                  <a:cubicBezTo>
                    <a:pt x="4833" y="6355"/>
                    <a:pt x="5232" y="6201"/>
                    <a:pt x="5609" y="5897"/>
                  </a:cubicBezTo>
                  <a:cubicBezTo>
                    <a:pt x="6083" y="5514"/>
                    <a:pt x="6520" y="4891"/>
                    <a:pt x="6907" y="4048"/>
                  </a:cubicBezTo>
                  <a:cubicBezTo>
                    <a:pt x="6920" y="4020"/>
                    <a:pt x="6919" y="3987"/>
                    <a:pt x="6905" y="3960"/>
                  </a:cubicBezTo>
                  <a:close/>
                  <a:moveTo>
                    <a:pt x="4423" y="6155"/>
                  </a:moveTo>
                  <a:lnTo>
                    <a:pt x="4423" y="6155"/>
                  </a:lnTo>
                  <a:cubicBezTo>
                    <a:pt x="4030" y="6155"/>
                    <a:pt x="3736" y="5989"/>
                    <a:pt x="3634" y="5922"/>
                  </a:cubicBezTo>
                  <a:cubicBezTo>
                    <a:pt x="3658" y="5214"/>
                    <a:pt x="3942" y="4699"/>
                    <a:pt x="4479" y="4389"/>
                  </a:cubicBezTo>
                  <a:cubicBezTo>
                    <a:pt x="4973" y="4103"/>
                    <a:pt x="5593" y="4043"/>
                    <a:pt x="6026" y="4043"/>
                  </a:cubicBezTo>
                  <a:cubicBezTo>
                    <a:pt x="6302" y="4043"/>
                    <a:pt x="6533" y="4067"/>
                    <a:pt x="6669" y="4085"/>
                  </a:cubicBezTo>
                  <a:cubicBezTo>
                    <a:pt x="5855" y="5792"/>
                    <a:pt x="5002" y="6155"/>
                    <a:pt x="4423" y="6155"/>
                  </a:cubicBezTo>
                  <a:close/>
                  <a:moveTo>
                    <a:pt x="4977" y="6932"/>
                  </a:moveTo>
                  <a:lnTo>
                    <a:pt x="3097" y="6932"/>
                  </a:lnTo>
                  <a:cubicBezTo>
                    <a:pt x="3026" y="6139"/>
                    <a:pt x="3220" y="5294"/>
                    <a:pt x="3675" y="4419"/>
                  </a:cubicBezTo>
                  <a:cubicBezTo>
                    <a:pt x="4069" y="3662"/>
                    <a:pt x="4306" y="2973"/>
                    <a:pt x="4380" y="2373"/>
                  </a:cubicBezTo>
                  <a:cubicBezTo>
                    <a:pt x="4441" y="1870"/>
                    <a:pt x="4389" y="1424"/>
                    <a:pt x="4225" y="1047"/>
                  </a:cubicBezTo>
                  <a:cubicBezTo>
                    <a:pt x="3872" y="236"/>
                    <a:pt x="3134" y="23"/>
                    <a:pt x="3102" y="14"/>
                  </a:cubicBezTo>
                  <a:cubicBezTo>
                    <a:pt x="3052" y="0"/>
                    <a:pt x="2999" y="27"/>
                    <a:pt x="2982" y="77"/>
                  </a:cubicBezTo>
                  <a:cubicBezTo>
                    <a:pt x="2964" y="126"/>
                    <a:pt x="2987" y="181"/>
                    <a:pt x="3035" y="202"/>
                  </a:cubicBezTo>
                  <a:cubicBezTo>
                    <a:pt x="3041" y="204"/>
                    <a:pt x="3610" y="465"/>
                    <a:pt x="3825" y="1170"/>
                  </a:cubicBezTo>
                  <a:cubicBezTo>
                    <a:pt x="4026" y="1827"/>
                    <a:pt x="3864" y="2641"/>
                    <a:pt x="3344" y="3594"/>
                  </a:cubicBezTo>
                  <a:cubicBezTo>
                    <a:pt x="3358" y="3139"/>
                    <a:pt x="3240" y="2716"/>
                    <a:pt x="2993" y="2332"/>
                  </a:cubicBezTo>
                  <a:cubicBezTo>
                    <a:pt x="2568" y="1672"/>
                    <a:pt x="1831" y="1247"/>
                    <a:pt x="1287" y="1006"/>
                  </a:cubicBezTo>
                  <a:cubicBezTo>
                    <a:pt x="703" y="748"/>
                    <a:pt x="223" y="644"/>
                    <a:pt x="203" y="640"/>
                  </a:cubicBezTo>
                  <a:cubicBezTo>
                    <a:pt x="140" y="627"/>
                    <a:pt x="81" y="675"/>
                    <a:pt x="82" y="740"/>
                  </a:cubicBezTo>
                  <a:cubicBezTo>
                    <a:pt x="112" y="2435"/>
                    <a:pt x="494" y="3619"/>
                    <a:pt x="1219" y="4259"/>
                  </a:cubicBezTo>
                  <a:cubicBezTo>
                    <a:pt x="1710" y="4693"/>
                    <a:pt x="2250" y="4777"/>
                    <a:pt x="2613" y="4772"/>
                  </a:cubicBezTo>
                  <a:cubicBezTo>
                    <a:pt x="2181" y="5502"/>
                    <a:pt x="1943" y="6227"/>
                    <a:pt x="1908" y="6932"/>
                  </a:cubicBezTo>
                  <a:lnTo>
                    <a:pt x="612" y="6932"/>
                  </a:lnTo>
                  <a:cubicBezTo>
                    <a:pt x="274" y="6932"/>
                    <a:pt x="0" y="7207"/>
                    <a:pt x="0" y="7545"/>
                  </a:cubicBezTo>
                  <a:cubicBezTo>
                    <a:pt x="0" y="7882"/>
                    <a:pt x="274" y="8157"/>
                    <a:pt x="612" y="8157"/>
                  </a:cubicBezTo>
                  <a:lnTo>
                    <a:pt x="640" y="8157"/>
                  </a:lnTo>
                  <a:lnTo>
                    <a:pt x="836" y="9306"/>
                  </a:lnTo>
                  <a:cubicBezTo>
                    <a:pt x="840" y="9794"/>
                    <a:pt x="1239" y="10189"/>
                    <a:pt x="1727" y="10189"/>
                  </a:cubicBezTo>
                  <a:lnTo>
                    <a:pt x="3939" y="10189"/>
                  </a:lnTo>
                  <a:cubicBezTo>
                    <a:pt x="4427" y="10189"/>
                    <a:pt x="4825" y="9794"/>
                    <a:pt x="4830" y="9306"/>
                  </a:cubicBezTo>
                  <a:lnTo>
                    <a:pt x="5027" y="8155"/>
                  </a:lnTo>
                  <a:cubicBezTo>
                    <a:pt x="5341" y="8130"/>
                    <a:pt x="5589" y="7866"/>
                    <a:pt x="5589" y="7545"/>
                  </a:cubicBezTo>
                  <a:cubicBezTo>
                    <a:pt x="5589" y="7207"/>
                    <a:pt x="5315" y="6932"/>
                    <a:pt x="4977" y="6932"/>
                  </a:cubicBezTo>
                  <a:close/>
                  <a:moveTo>
                    <a:pt x="2883" y="4715"/>
                  </a:moveTo>
                  <a:cubicBezTo>
                    <a:pt x="2904" y="4682"/>
                    <a:pt x="2904" y="4641"/>
                    <a:pt x="2884" y="4609"/>
                  </a:cubicBezTo>
                  <a:cubicBezTo>
                    <a:pt x="2863" y="4576"/>
                    <a:pt x="2826" y="4558"/>
                    <a:pt x="2788" y="4562"/>
                  </a:cubicBezTo>
                  <a:cubicBezTo>
                    <a:pt x="2480" y="4595"/>
                    <a:pt x="1884" y="4579"/>
                    <a:pt x="1351" y="4109"/>
                  </a:cubicBezTo>
                  <a:cubicBezTo>
                    <a:pt x="689" y="3523"/>
                    <a:pt x="330" y="2433"/>
                    <a:pt x="285" y="866"/>
                  </a:cubicBezTo>
                  <a:cubicBezTo>
                    <a:pt x="464" y="913"/>
                    <a:pt x="816" y="1016"/>
                    <a:pt x="1211" y="1191"/>
                  </a:cubicBezTo>
                  <a:cubicBezTo>
                    <a:pt x="1728" y="1420"/>
                    <a:pt x="2428" y="1823"/>
                    <a:pt x="2825" y="2440"/>
                  </a:cubicBezTo>
                  <a:cubicBezTo>
                    <a:pt x="3129" y="2914"/>
                    <a:pt x="3217" y="3454"/>
                    <a:pt x="3086" y="4044"/>
                  </a:cubicBezTo>
                  <a:cubicBezTo>
                    <a:pt x="3062" y="4153"/>
                    <a:pt x="3209" y="4214"/>
                    <a:pt x="3268" y="4119"/>
                  </a:cubicBezTo>
                  <a:cubicBezTo>
                    <a:pt x="3670" y="3477"/>
                    <a:pt x="3931" y="2879"/>
                    <a:pt x="4043" y="2341"/>
                  </a:cubicBezTo>
                  <a:cubicBezTo>
                    <a:pt x="4137" y="1890"/>
                    <a:pt x="4128" y="1477"/>
                    <a:pt x="4017" y="1112"/>
                  </a:cubicBezTo>
                  <a:cubicBezTo>
                    <a:pt x="4004" y="1072"/>
                    <a:pt x="3991" y="1032"/>
                    <a:pt x="3976" y="992"/>
                  </a:cubicBezTo>
                  <a:cubicBezTo>
                    <a:pt x="4000" y="1036"/>
                    <a:pt x="4021" y="1081"/>
                    <a:pt x="4041" y="1127"/>
                  </a:cubicBezTo>
                  <a:cubicBezTo>
                    <a:pt x="4380" y="1906"/>
                    <a:pt x="4197" y="2982"/>
                    <a:pt x="3498" y="4327"/>
                  </a:cubicBezTo>
                  <a:cubicBezTo>
                    <a:pt x="3028" y="5229"/>
                    <a:pt x="2826" y="6106"/>
                    <a:pt x="2896" y="6933"/>
                  </a:cubicBezTo>
                  <a:lnTo>
                    <a:pt x="2108" y="6933"/>
                  </a:lnTo>
                  <a:cubicBezTo>
                    <a:pt x="2146" y="6212"/>
                    <a:pt x="2407" y="5466"/>
                    <a:pt x="2883" y="4715"/>
                  </a:cubicBezTo>
                  <a:close/>
                  <a:moveTo>
                    <a:pt x="4977" y="7957"/>
                  </a:moveTo>
                  <a:lnTo>
                    <a:pt x="4942" y="7957"/>
                  </a:lnTo>
                  <a:cubicBezTo>
                    <a:pt x="4893" y="7957"/>
                    <a:pt x="4852" y="7992"/>
                    <a:pt x="4843" y="8040"/>
                  </a:cubicBezTo>
                  <a:lnTo>
                    <a:pt x="4632" y="9281"/>
                  </a:lnTo>
                  <a:cubicBezTo>
                    <a:pt x="4631" y="9286"/>
                    <a:pt x="4630" y="9292"/>
                    <a:pt x="4630" y="9298"/>
                  </a:cubicBezTo>
                  <a:cubicBezTo>
                    <a:pt x="4630" y="9679"/>
                    <a:pt x="4320" y="9989"/>
                    <a:pt x="3939" y="9989"/>
                  </a:cubicBezTo>
                  <a:lnTo>
                    <a:pt x="1727" y="9989"/>
                  </a:lnTo>
                  <a:cubicBezTo>
                    <a:pt x="1346" y="9989"/>
                    <a:pt x="1036" y="9679"/>
                    <a:pt x="1036" y="9298"/>
                  </a:cubicBezTo>
                  <a:cubicBezTo>
                    <a:pt x="1036" y="9292"/>
                    <a:pt x="1035" y="9286"/>
                    <a:pt x="1034" y="9281"/>
                  </a:cubicBezTo>
                  <a:lnTo>
                    <a:pt x="822" y="8040"/>
                  </a:lnTo>
                  <a:cubicBezTo>
                    <a:pt x="814" y="7992"/>
                    <a:pt x="773" y="7957"/>
                    <a:pt x="724" y="7957"/>
                  </a:cubicBezTo>
                  <a:lnTo>
                    <a:pt x="612" y="7957"/>
                  </a:lnTo>
                  <a:cubicBezTo>
                    <a:pt x="385" y="7957"/>
                    <a:pt x="200" y="7772"/>
                    <a:pt x="200" y="7545"/>
                  </a:cubicBezTo>
                  <a:cubicBezTo>
                    <a:pt x="200" y="7317"/>
                    <a:pt x="385" y="7132"/>
                    <a:pt x="612" y="7132"/>
                  </a:cubicBezTo>
                  <a:lnTo>
                    <a:pt x="4977" y="7132"/>
                  </a:lnTo>
                  <a:cubicBezTo>
                    <a:pt x="5204" y="7132"/>
                    <a:pt x="5389" y="7317"/>
                    <a:pt x="5389" y="7545"/>
                  </a:cubicBezTo>
                  <a:cubicBezTo>
                    <a:pt x="5389" y="7772"/>
                    <a:pt x="5204" y="7957"/>
                    <a:pt x="4977" y="7957"/>
                  </a:cubicBezTo>
                  <a:close/>
                </a:path>
              </a:pathLst>
            </a:custGeom>
            <a:solidFill>
              <a:srgbClr val="588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5382" y="324781"/>
            <a:ext cx="3665446" cy="1198880"/>
            <a:chOff x="689668" y="213554"/>
            <a:chExt cx="3665446" cy="1198880"/>
          </a:xfrm>
        </p:grpSpPr>
        <p:sp>
          <p:nvSpPr>
            <p:cNvPr id="3" name="文本框 2"/>
            <p:cNvSpPr txBox="1"/>
            <p:nvPr/>
          </p:nvSpPr>
          <p:spPr>
            <a:xfrm>
              <a:off x="689668" y="213554"/>
              <a:ext cx="1097280" cy="1198880"/>
            </a:xfrm>
            <a:prstGeom prst="rect">
              <a:avLst/>
            </a:prstGeom>
            <a:noFill/>
          </p:spPr>
          <p:txBody>
            <a:bodyPr wrap="none" rtlCol="0">
              <a:spAutoFit/>
            </a:bodyPr>
            <a:lstStyle/>
            <a:p>
              <a:r>
                <a:rPr lang="en-US" altLang="zh-CN" sz="7200">
                  <a:solidFill>
                    <a:srgbClr val="588A73">
                      <a:alpha val="16000"/>
                    </a:srgbClr>
                  </a:solidFill>
                  <a:latin typeface="字魂164号-方悦黑" panose="00000500000000000000" pitchFamily="2" charset="-122"/>
                  <a:ea typeface="字魂164号-方悦黑" panose="00000500000000000000" pitchFamily="2" charset="-122"/>
                </a:rPr>
                <a:t>03</a:t>
              </a:r>
              <a:endParaRPr lang="zh-CN" altLang="en-US" sz="7200">
                <a:solidFill>
                  <a:srgbClr val="588A73">
                    <a:alpha val="16000"/>
                  </a:srgbClr>
                </a:solidFill>
                <a:latin typeface="字魂164号-方悦黑" panose="00000500000000000000" pitchFamily="2" charset="-122"/>
                <a:ea typeface="字魂164号-方悦黑" panose="00000500000000000000" pitchFamily="2" charset="-122"/>
              </a:endParaRPr>
            </a:p>
          </p:txBody>
        </p:sp>
        <p:sp>
          <p:nvSpPr>
            <p:cNvPr id="4" name="文本框 3"/>
            <p:cNvSpPr txBox="1"/>
            <p:nvPr/>
          </p:nvSpPr>
          <p:spPr>
            <a:xfrm>
              <a:off x="1862124" y="539793"/>
              <a:ext cx="2492990" cy="646331"/>
            </a:xfrm>
            <a:prstGeom prst="rect">
              <a:avLst/>
            </a:prstGeom>
            <a:noFill/>
          </p:spPr>
          <p:txBody>
            <a:bodyPr wrap="none" rtlCol="0">
              <a:spAutoFit/>
            </a:bodyPr>
            <a:lstStyle/>
            <a:p>
              <a:r>
                <a:rPr lang="zh-CN" altLang="en-US" sz="3600" dirty="0">
                  <a:solidFill>
                    <a:srgbClr val="588A73"/>
                  </a:solidFill>
                  <a:latin typeface="字魂164号-方悦黑" panose="00000500000000000000" pitchFamily="2" charset="-122"/>
                  <a:ea typeface="字魂164号-方悦黑" panose="00000500000000000000" pitchFamily="2" charset="-122"/>
                </a:rPr>
                <a:t>数据预处理</a:t>
              </a:r>
            </a:p>
          </p:txBody>
        </p:sp>
      </p:grpSp>
      <p:grpSp>
        <p:nvGrpSpPr>
          <p:cNvPr id="22" name="组合 21"/>
          <p:cNvGrpSpPr/>
          <p:nvPr/>
        </p:nvGrpSpPr>
        <p:grpSpPr>
          <a:xfrm>
            <a:off x="10007922" y="775066"/>
            <a:ext cx="1431806" cy="1200329"/>
            <a:chOff x="425920" y="5243699"/>
            <a:chExt cx="1216183" cy="1019566"/>
          </a:xfrm>
          <a:gradFill flip="none" rotWithShape="1">
            <a:gsLst>
              <a:gs pos="0">
                <a:srgbClr val="8AB5A2"/>
              </a:gs>
              <a:gs pos="100000">
                <a:srgbClr val="8AB5A2">
                  <a:alpha val="0"/>
                </a:srgbClr>
              </a:gs>
            </a:gsLst>
            <a:lin ang="10800000" scaled="1"/>
            <a:tileRect/>
          </a:gradFill>
        </p:grpSpPr>
        <p:sp>
          <p:nvSpPr>
            <p:cNvPr id="23" name="流程图: 接点 22"/>
            <p:cNvSpPr/>
            <p:nvPr/>
          </p:nvSpPr>
          <p:spPr>
            <a:xfrm flipH="1">
              <a:off x="42592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p:cNvSpPr/>
            <p:nvPr/>
          </p:nvSpPr>
          <p:spPr>
            <a:xfrm flipH="1">
              <a:off x="642696"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p:cNvSpPr/>
            <p:nvPr/>
          </p:nvSpPr>
          <p:spPr>
            <a:xfrm flipH="1">
              <a:off x="859472"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25"/>
            <p:cNvSpPr/>
            <p:nvPr/>
          </p:nvSpPr>
          <p:spPr>
            <a:xfrm flipH="1">
              <a:off x="1076248"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接点 26"/>
            <p:cNvSpPr/>
            <p:nvPr/>
          </p:nvSpPr>
          <p:spPr>
            <a:xfrm flipH="1">
              <a:off x="1293024"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接点 27"/>
            <p:cNvSpPr/>
            <p:nvPr/>
          </p:nvSpPr>
          <p:spPr>
            <a:xfrm flipH="1">
              <a:off x="1509800" y="5243699"/>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接点 28"/>
            <p:cNvSpPr/>
            <p:nvPr/>
          </p:nvSpPr>
          <p:spPr>
            <a:xfrm flipH="1">
              <a:off x="42592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接点 29"/>
            <p:cNvSpPr/>
            <p:nvPr/>
          </p:nvSpPr>
          <p:spPr>
            <a:xfrm flipH="1">
              <a:off x="642696"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接点 30"/>
            <p:cNvSpPr/>
            <p:nvPr/>
          </p:nvSpPr>
          <p:spPr>
            <a:xfrm flipH="1">
              <a:off x="859472"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接点 31"/>
            <p:cNvSpPr/>
            <p:nvPr/>
          </p:nvSpPr>
          <p:spPr>
            <a:xfrm flipH="1">
              <a:off x="1076248"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接点 32"/>
            <p:cNvSpPr/>
            <p:nvPr/>
          </p:nvSpPr>
          <p:spPr>
            <a:xfrm flipH="1">
              <a:off x="1293024"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接点 33"/>
            <p:cNvSpPr/>
            <p:nvPr/>
          </p:nvSpPr>
          <p:spPr>
            <a:xfrm flipH="1">
              <a:off x="1509800" y="5465515"/>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接点 34"/>
            <p:cNvSpPr/>
            <p:nvPr/>
          </p:nvSpPr>
          <p:spPr>
            <a:xfrm flipH="1">
              <a:off x="42592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p:cNvSpPr/>
            <p:nvPr/>
          </p:nvSpPr>
          <p:spPr>
            <a:xfrm flipH="1">
              <a:off x="642696"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flipH="1">
              <a:off x="859472"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flipH="1">
              <a:off x="1076248"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flipH="1">
              <a:off x="1293024"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flipH="1">
              <a:off x="1509800" y="5687331"/>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flipH="1">
              <a:off x="42592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接点 41"/>
            <p:cNvSpPr/>
            <p:nvPr/>
          </p:nvSpPr>
          <p:spPr>
            <a:xfrm flipH="1">
              <a:off x="642696"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接点 42"/>
            <p:cNvSpPr/>
            <p:nvPr/>
          </p:nvSpPr>
          <p:spPr>
            <a:xfrm flipH="1">
              <a:off x="859472"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接点 43"/>
            <p:cNvSpPr/>
            <p:nvPr/>
          </p:nvSpPr>
          <p:spPr>
            <a:xfrm flipH="1">
              <a:off x="1076248"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p:cNvSpPr/>
            <p:nvPr/>
          </p:nvSpPr>
          <p:spPr>
            <a:xfrm flipH="1">
              <a:off x="1293024"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flipH="1">
              <a:off x="1509800" y="5909147"/>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p:cNvSpPr/>
            <p:nvPr/>
          </p:nvSpPr>
          <p:spPr>
            <a:xfrm flipH="1">
              <a:off x="42592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p:cNvSpPr/>
            <p:nvPr/>
          </p:nvSpPr>
          <p:spPr>
            <a:xfrm flipH="1">
              <a:off x="642696"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p:cNvSpPr/>
            <p:nvPr/>
          </p:nvSpPr>
          <p:spPr>
            <a:xfrm flipH="1">
              <a:off x="859472"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p:cNvSpPr/>
            <p:nvPr/>
          </p:nvSpPr>
          <p:spPr>
            <a:xfrm flipH="1">
              <a:off x="1076248"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p:cNvSpPr/>
            <p:nvPr/>
          </p:nvSpPr>
          <p:spPr>
            <a:xfrm flipH="1">
              <a:off x="1293024"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p:cNvSpPr/>
            <p:nvPr/>
          </p:nvSpPr>
          <p:spPr>
            <a:xfrm flipH="1">
              <a:off x="1509800" y="6130962"/>
              <a:ext cx="132303" cy="1323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iconfont-1000-785033"/>
          <p:cNvSpPr/>
          <p:nvPr/>
        </p:nvSpPr>
        <p:spPr>
          <a:xfrm>
            <a:off x="11004223" y="5877189"/>
            <a:ext cx="304842" cy="261284"/>
          </a:xfrm>
          <a:custGeom>
            <a:avLst/>
            <a:gdLst>
              <a:gd name="T0" fmla="*/ 9503 w 10234"/>
              <a:gd name="T1" fmla="*/ 5117 h 8772"/>
              <a:gd name="T2" fmla="*/ 731 w 10234"/>
              <a:gd name="T3" fmla="*/ 5117 h 8772"/>
              <a:gd name="T4" fmla="*/ 0 w 10234"/>
              <a:gd name="T5" fmla="*/ 4386 h 8772"/>
              <a:gd name="T6" fmla="*/ 731 w 10234"/>
              <a:gd name="T7" fmla="*/ 3655 h 8772"/>
              <a:gd name="T8" fmla="*/ 9503 w 10234"/>
              <a:gd name="T9" fmla="*/ 3655 h 8772"/>
              <a:gd name="T10" fmla="*/ 10234 w 10234"/>
              <a:gd name="T11" fmla="*/ 4386 h 8772"/>
              <a:gd name="T12" fmla="*/ 9503 w 10234"/>
              <a:gd name="T13" fmla="*/ 5117 h 8772"/>
              <a:gd name="T14" fmla="*/ 9503 w 10234"/>
              <a:gd name="T15" fmla="*/ 8772 h 8772"/>
              <a:gd name="T16" fmla="*/ 731 w 10234"/>
              <a:gd name="T17" fmla="*/ 8772 h 8772"/>
              <a:gd name="T18" fmla="*/ 0 w 10234"/>
              <a:gd name="T19" fmla="*/ 8041 h 8772"/>
              <a:gd name="T20" fmla="*/ 731 w 10234"/>
              <a:gd name="T21" fmla="*/ 7310 h 8772"/>
              <a:gd name="T22" fmla="*/ 9503 w 10234"/>
              <a:gd name="T23" fmla="*/ 7310 h 8772"/>
              <a:gd name="T24" fmla="*/ 10234 w 10234"/>
              <a:gd name="T25" fmla="*/ 8041 h 8772"/>
              <a:gd name="T26" fmla="*/ 9503 w 10234"/>
              <a:gd name="T27" fmla="*/ 8772 h 8772"/>
              <a:gd name="T28" fmla="*/ 9503 w 10234"/>
              <a:gd name="T29" fmla="*/ 1462 h 8772"/>
              <a:gd name="T30" fmla="*/ 731 w 10234"/>
              <a:gd name="T31" fmla="*/ 1462 h 8772"/>
              <a:gd name="T32" fmla="*/ 0 w 10234"/>
              <a:gd name="T33" fmla="*/ 731 h 8772"/>
              <a:gd name="T34" fmla="*/ 731 w 10234"/>
              <a:gd name="T35" fmla="*/ 0 h 8772"/>
              <a:gd name="T36" fmla="*/ 9503 w 10234"/>
              <a:gd name="T37" fmla="*/ 0 h 8772"/>
              <a:gd name="T38" fmla="*/ 10234 w 10234"/>
              <a:gd name="T39" fmla="*/ 731 h 8772"/>
              <a:gd name="T40" fmla="*/ 9503 w 10234"/>
              <a:gd name="T41" fmla="*/ 1462 h 8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34" h="8772">
                <a:moveTo>
                  <a:pt x="9503" y="5117"/>
                </a:moveTo>
                <a:lnTo>
                  <a:pt x="731" y="5117"/>
                </a:lnTo>
                <a:cubicBezTo>
                  <a:pt x="328" y="5117"/>
                  <a:pt x="0" y="4790"/>
                  <a:pt x="0" y="4386"/>
                </a:cubicBezTo>
                <a:cubicBezTo>
                  <a:pt x="0" y="3982"/>
                  <a:pt x="328" y="3655"/>
                  <a:pt x="731" y="3655"/>
                </a:cubicBezTo>
                <a:lnTo>
                  <a:pt x="9503" y="3655"/>
                </a:lnTo>
                <a:cubicBezTo>
                  <a:pt x="9906" y="3655"/>
                  <a:pt x="10234" y="3982"/>
                  <a:pt x="10234" y="4386"/>
                </a:cubicBezTo>
                <a:cubicBezTo>
                  <a:pt x="10234" y="4790"/>
                  <a:pt x="9906" y="5117"/>
                  <a:pt x="9503" y="5117"/>
                </a:cubicBezTo>
                <a:close/>
                <a:moveTo>
                  <a:pt x="9503" y="8772"/>
                </a:moveTo>
                <a:lnTo>
                  <a:pt x="731" y="8772"/>
                </a:lnTo>
                <a:cubicBezTo>
                  <a:pt x="328" y="8772"/>
                  <a:pt x="0" y="8444"/>
                  <a:pt x="0" y="8041"/>
                </a:cubicBezTo>
                <a:cubicBezTo>
                  <a:pt x="0" y="7637"/>
                  <a:pt x="328" y="7310"/>
                  <a:pt x="731" y="7310"/>
                </a:cubicBezTo>
                <a:lnTo>
                  <a:pt x="9503" y="7310"/>
                </a:lnTo>
                <a:cubicBezTo>
                  <a:pt x="9906" y="7310"/>
                  <a:pt x="10234" y="7637"/>
                  <a:pt x="10234" y="8041"/>
                </a:cubicBezTo>
                <a:cubicBezTo>
                  <a:pt x="10234" y="8444"/>
                  <a:pt x="9906" y="8772"/>
                  <a:pt x="9503" y="8772"/>
                </a:cubicBezTo>
                <a:close/>
                <a:moveTo>
                  <a:pt x="9503" y="1462"/>
                </a:moveTo>
                <a:lnTo>
                  <a:pt x="731" y="1462"/>
                </a:lnTo>
                <a:cubicBezTo>
                  <a:pt x="328" y="1462"/>
                  <a:pt x="0" y="1135"/>
                  <a:pt x="0" y="731"/>
                </a:cubicBezTo>
                <a:cubicBezTo>
                  <a:pt x="0" y="328"/>
                  <a:pt x="328" y="0"/>
                  <a:pt x="731" y="0"/>
                </a:cubicBezTo>
                <a:lnTo>
                  <a:pt x="9503" y="0"/>
                </a:lnTo>
                <a:cubicBezTo>
                  <a:pt x="9906" y="0"/>
                  <a:pt x="10234" y="328"/>
                  <a:pt x="10234" y="731"/>
                </a:cubicBezTo>
                <a:cubicBezTo>
                  <a:pt x="10234" y="1135"/>
                  <a:pt x="9906" y="1462"/>
                  <a:pt x="9503" y="1462"/>
                </a:cubicBezTo>
                <a:close/>
              </a:path>
            </a:pathLst>
          </a:custGeom>
          <a:solidFill>
            <a:srgbClr val="588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a:extLst>
              <a:ext uri="{FF2B5EF4-FFF2-40B4-BE49-F238E27FC236}">
                <a16:creationId xmlns:a16="http://schemas.microsoft.com/office/drawing/2014/main" id="{1CF993EF-2935-A1A5-AA21-F005FB8C2660}"/>
              </a:ext>
            </a:extLst>
          </p:cNvPr>
          <p:cNvPicPr>
            <a:picLocks noChangeAspect="1"/>
          </p:cNvPicPr>
          <p:nvPr/>
        </p:nvPicPr>
        <p:blipFill rotWithShape="1">
          <a:blip r:embed="rId4"/>
          <a:srcRect l="1505"/>
          <a:stretch/>
        </p:blipFill>
        <p:spPr>
          <a:xfrm>
            <a:off x="5313285" y="1979135"/>
            <a:ext cx="5761426" cy="3114626"/>
          </a:xfrm>
          <a:prstGeom prst="rect">
            <a:avLst/>
          </a:prstGeom>
        </p:spPr>
      </p:pic>
      <p:pic>
        <p:nvPicPr>
          <p:cNvPr id="7" name="图片 6">
            <a:extLst>
              <a:ext uri="{FF2B5EF4-FFF2-40B4-BE49-F238E27FC236}">
                <a16:creationId xmlns:a16="http://schemas.microsoft.com/office/drawing/2014/main" id="{9B5F7963-1D51-2ECA-038C-6794EF749FD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15796"/>
          <a:stretch/>
        </p:blipFill>
        <p:spPr bwMode="auto">
          <a:xfrm>
            <a:off x="673742" y="930826"/>
            <a:ext cx="4441183" cy="5548630"/>
          </a:xfrm>
          <a:prstGeom prst="rect">
            <a:avLst/>
          </a:prstGeom>
          <a:noFill/>
          <a:ln>
            <a:noFill/>
          </a:ln>
        </p:spPr>
      </p:pic>
    </p:spTree>
    <p:custDataLst>
      <p:tags r:id="rId1"/>
    </p:custDataLst>
    <p:extLst>
      <p:ext uri="{BB962C8B-B14F-4D97-AF65-F5344CB8AC3E}">
        <p14:creationId xmlns:p14="http://schemas.microsoft.com/office/powerpoint/2010/main" val="2783153893"/>
      </p:ext>
    </p:extLst>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507668d8-73b4-4828-bf82-ea6017dcb1c2"/>
  <p:tag name="COMMONDATA" val="eyJoZGlkIjoiODViY2JkMjU3NGYzZTEwMzZmMGFkZWViYmNkYWU3NDIifQ=="/>
</p:tagLst>
</file>

<file path=ppt/tags/tag2.xml><?xml version="1.0" encoding="utf-8"?>
<p:tagLst xmlns:a="http://schemas.openxmlformats.org/drawingml/2006/main" xmlns:r="http://schemas.openxmlformats.org/officeDocument/2006/relationships" xmlns:p="http://schemas.openxmlformats.org/presentationml/2006/main">
  <p:tag name="ISLIDE.ICON" val="#383892;#393538;#391579;"/>
</p:tagLst>
</file>

<file path=ppt/tags/tag3.xml><?xml version="1.0" encoding="utf-8"?>
<p:tagLst xmlns:a="http://schemas.openxmlformats.org/drawingml/2006/main" xmlns:r="http://schemas.openxmlformats.org/officeDocument/2006/relationships" xmlns:p="http://schemas.openxmlformats.org/presentationml/2006/main">
  <p:tag name="ISLIDE.ICON" val="#370031;#376261;#391579;"/>
</p:tagLst>
</file>

<file path=ppt/tags/tag4.xml><?xml version="1.0" encoding="utf-8"?>
<p:tagLst xmlns:a="http://schemas.openxmlformats.org/drawingml/2006/main" xmlns:r="http://schemas.openxmlformats.org/officeDocument/2006/relationships" xmlns:p="http://schemas.openxmlformats.org/presentationml/2006/main">
  <p:tag name="ISLIDE.ICON" val="#370031;#376261;#39157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1373</Words>
  <Application>Microsoft Office PowerPoint</Application>
  <PresentationFormat>宽屏</PresentationFormat>
  <Paragraphs>180</Paragraphs>
  <Slides>26</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等线</vt:lpstr>
      <vt:lpstr>方正舒体</vt:lpstr>
      <vt:lpstr>黑体</vt:lpstr>
      <vt:lpstr>思源黑体 CN Regular</vt:lpstr>
      <vt:lpstr>字魂164号-方悦黑</vt:lpstr>
      <vt:lpstr>Arial</vt:lpstr>
      <vt:lpstr>Calibri</vt:lpstr>
      <vt:lpstr>Rockwell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许良东</dc:creator>
  <cp:lastModifiedBy>王 浩</cp:lastModifiedBy>
  <cp:revision>129</cp:revision>
  <dcterms:created xsi:type="dcterms:W3CDTF">2021-06-22T02:35:00Z</dcterms:created>
  <dcterms:modified xsi:type="dcterms:W3CDTF">2022-12-15T04:06:58Z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762B89D22C7E4A129A3EAEB97CEB8A81</vt:lpwstr>
  </property>
  <property fmtid="{D5CDD505-2E9C-101B-9397-08002B2CF9AE}" pid="3" name="KSOProductBuildVer">
    <vt:lpwstr>2052-11.1.0.12980</vt:lpwstr>
  </property>
</Properties>
</file>