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7"/>
  </p:notesMasterIdLst>
  <p:sldIdLst>
    <p:sldId id="261" r:id="rId2"/>
    <p:sldId id="290" r:id="rId3"/>
    <p:sldId id="289" r:id="rId4"/>
    <p:sldId id="269" r:id="rId5"/>
    <p:sldId id="301" r:id="rId6"/>
    <p:sldId id="313" r:id="rId7"/>
    <p:sldId id="314" r:id="rId8"/>
    <p:sldId id="291" r:id="rId9"/>
    <p:sldId id="285" r:id="rId10"/>
    <p:sldId id="268" r:id="rId11"/>
    <p:sldId id="304" r:id="rId12"/>
    <p:sldId id="305" r:id="rId13"/>
    <p:sldId id="306" r:id="rId14"/>
    <p:sldId id="307" r:id="rId15"/>
    <p:sldId id="292" r:id="rId16"/>
    <p:sldId id="295" r:id="rId17"/>
    <p:sldId id="296" r:id="rId18"/>
    <p:sldId id="308" r:id="rId19"/>
    <p:sldId id="309" r:id="rId20"/>
    <p:sldId id="297" r:id="rId21"/>
    <p:sldId id="310" r:id="rId22"/>
    <p:sldId id="311" r:id="rId23"/>
    <p:sldId id="298" r:id="rId24"/>
    <p:sldId id="312" r:id="rId25"/>
    <p:sldId id="294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BDA7"/>
    <a:srgbClr val="67BEB5"/>
    <a:srgbClr val="58B6C0"/>
    <a:srgbClr val="084772"/>
    <a:srgbClr val="3D3836"/>
    <a:srgbClr val="5B9BD5"/>
    <a:srgbClr val="559DE2"/>
    <a:srgbClr val="000000"/>
    <a:srgbClr val="3A2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4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4" y="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FA8522-4CA1-450A-84A3-47E9EE884245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971F6602-ADD2-4AAB-A891-998C7C2EEF89}">
      <dgm:prSet phldrT="[文本]" custT="1"/>
      <dgm:spPr/>
      <dgm:t>
        <a:bodyPr/>
        <a:lstStyle/>
        <a:p>
          <a:r>
            <a:rPr lang="en-US" sz="23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Est</a:t>
          </a:r>
          <a:r>
            <a:rPr lang="en-US" sz="2000" b="1" kern="1200" dirty="0">
              <a:solidFill>
                <a:schemeClr val="bg1"/>
              </a:solidFill>
              <a:effectLst/>
              <a:latin typeface="Times-Italic"/>
              <a:ea typeface="宋体" panose="02010600030101010101" pitchFamily="2" charset="-122"/>
              <a:cs typeface="+mn-cs"/>
            </a:rPr>
            <a:t> </a:t>
          </a:r>
          <a:r>
            <a:rPr lang="en-US" sz="23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+ GAT</a:t>
          </a:r>
          <a:endParaRPr lang="zh-CN" altLang="en-US" sz="23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F0DFCFC4-9F93-40C0-BCC5-B6868C155B27}" type="parTrans" cxnId="{54724220-BFB2-4029-929C-3204DA62CA11}">
      <dgm:prSet/>
      <dgm:spPr/>
      <dgm:t>
        <a:bodyPr/>
        <a:lstStyle/>
        <a:p>
          <a:endParaRPr lang="zh-CN" altLang="en-US"/>
        </a:p>
      </dgm:t>
    </dgm:pt>
    <dgm:pt modelId="{888DFBB3-D312-4597-89C8-682B17B860F3}" type="sibTrans" cxnId="{54724220-BFB2-4029-929C-3204DA62CA11}">
      <dgm:prSet/>
      <dgm:spPr/>
      <dgm:t>
        <a:bodyPr/>
        <a:lstStyle/>
        <a:p>
          <a:endParaRPr lang="zh-CN" altLang="en-US"/>
        </a:p>
      </dgm:t>
    </dgm:pt>
    <dgm:pt modelId="{47948266-B4E7-4B79-AE27-D9ADD25FC9A4}">
      <dgm:prSet phldrT="[文本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Training</a:t>
          </a:r>
          <a:r>
            <a:rPr lang="en-US" sz="2000" b="1" kern="1200" dirty="0">
              <a:solidFill>
                <a:prstClr val="white"/>
              </a:solidFill>
              <a:effectLst/>
              <a:latin typeface="Times-Italic"/>
              <a:ea typeface="宋体" panose="02010600030101010101" pitchFamily="2" charset="-122"/>
              <a:cs typeface="+mn-cs"/>
            </a:rPr>
            <a:t> </a:t>
          </a:r>
          <a:endParaRPr lang="zh-CN" altLang="en-US" sz="2000" b="1" kern="1200" dirty="0">
            <a:solidFill>
              <a:prstClr val="white"/>
            </a:solidFill>
            <a:effectLst/>
            <a:latin typeface="Times-Italic"/>
            <a:ea typeface="宋体" panose="02010600030101010101" pitchFamily="2" charset="-122"/>
            <a:cs typeface="+mn-cs"/>
          </a:endParaRPr>
        </a:p>
      </dgm:t>
    </dgm:pt>
    <dgm:pt modelId="{1108C01F-6A70-49A2-95E2-9F3DC3ADBF2B}" type="parTrans" cxnId="{36762B71-4A04-4B39-B4EF-A3121D0098EB}">
      <dgm:prSet/>
      <dgm:spPr/>
      <dgm:t>
        <a:bodyPr/>
        <a:lstStyle/>
        <a:p>
          <a:endParaRPr lang="zh-CN" altLang="en-US"/>
        </a:p>
      </dgm:t>
    </dgm:pt>
    <dgm:pt modelId="{12D96952-6597-4E02-9687-AC43337307FD}" type="sibTrans" cxnId="{36762B71-4A04-4B39-B4EF-A3121D0098EB}">
      <dgm:prSet/>
      <dgm:spPr/>
      <dgm:t>
        <a:bodyPr/>
        <a:lstStyle/>
        <a:p>
          <a:endParaRPr lang="zh-CN" altLang="en-US"/>
        </a:p>
      </dgm:t>
    </dgm:pt>
    <dgm:pt modelId="{1A2F03B6-4753-40CF-A889-C445F4CD8949}">
      <dgm:prSet phldrT="[文本]"/>
      <dgm:spPr/>
      <dgm:t>
        <a:bodyPr/>
        <a:lstStyle/>
        <a:p>
          <a:r>
            <a:rPr lang="en-US" b="1" dirty="0"/>
            <a:t>Inference</a:t>
          </a:r>
          <a:endParaRPr lang="zh-CN" altLang="en-US" dirty="0"/>
        </a:p>
      </dgm:t>
    </dgm:pt>
    <dgm:pt modelId="{C3CDCD20-3F6C-456D-B718-58EC7EB0B278}" type="parTrans" cxnId="{30E41B85-764F-4E04-B0C2-711EE5F8B376}">
      <dgm:prSet/>
      <dgm:spPr/>
      <dgm:t>
        <a:bodyPr/>
        <a:lstStyle/>
        <a:p>
          <a:endParaRPr lang="zh-CN" altLang="en-US"/>
        </a:p>
      </dgm:t>
    </dgm:pt>
    <dgm:pt modelId="{12005B2F-820B-4608-97E3-EC10233EB346}" type="sibTrans" cxnId="{30E41B85-764F-4E04-B0C2-711EE5F8B376}">
      <dgm:prSet/>
      <dgm:spPr/>
      <dgm:t>
        <a:bodyPr/>
        <a:lstStyle/>
        <a:p>
          <a:endParaRPr lang="zh-CN" altLang="en-US"/>
        </a:p>
      </dgm:t>
    </dgm:pt>
    <dgm:pt modelId="{009C08F6-C35D-4FA0-BE7E-7D2360637CBE}" type="pres">
      <dgm:prSet presAssocID="{C9FA8522-4CA1-450A-84A3-47E9EE884245}" presName="Name0" presStyleCnt="0">
        <dgm:presLayoutVars>
          <dgm:dir/>
          <dgm:resizeHandles val="exact"/>
        </dgm:presLayoutVars>
      </dgm:prSet>
      <dgm:spPr/>
    </dgm:pt>
    <dgm:pt modelId="{2734E0A0-F3C1-4529-8181-288062E381EB}" type="pres">
      <dgm:prSet presAssocID="{971F6602-ADD2-4AAB-A891-998C7C2EEF89}" presName="node" presStyleLbl="node1" presStyleIdx="0" presStyleCnt="3">
        <dgm:presLayoutVars>
          <dgm:bulletEnabled val="1"/>
        </dgm:presLayoutVars>
      </dgm:prSet>
      <dgm:spPr/>
    </dgm:pt>
    <dgm:pt modelId="{56B70042-B079-4C49-97AC-C478E2167D97}" type="pres">
      <dgm:prSet presAssocID="{888DFBB3-D312-4597-89C8-682B17B860F3}" presName="sibTrans" presStyleLbl="sibTrans2D1" presStyleIdx="0" presStyleCnt="2"/>
      <dgm:spPr/>
    </dgm:pt>
    <dgm:pt modelId="{0FB720D7-2042-4E32-8351-07556AC39BD2}" type="pres">
      <dgm:prSet presAssocID="{888DFBB3-D312-4597-89C8-682B17B860F3}" presName="connectorText" presStyleLbl="sibTrans2D1" presStyleIdx="0" presStyleCnt="2"/>
      <dgm:spPr/>
    </dgm:pt>
    <dgm:pt modelId="{41A7BD0F-5806-4CED-B552-CD7819EEF687}" type="pres">
      <dgm:prSet presAssocID="{47948266-B4E7-4B79-AE27-D9ADD25FC9A4}" presName="node" presStyleLbl="node1" presStyleIdx="1" presStyleCnt="3">
        <dgm:presLayoutVars>
          <dgm:bulletEnabled val="1"/>
        </dgm:presLayoutVars>
      </dgm:prSet>
      <dgm:spPr/>
    </dgm:pt>
    <dgm:pt modelId="{8E026C99-6229-4E73-B0B1-922D6A8BEE1D}" type="pres">
      <dgm:prSet presAssocID="{12D96952-6597-4E02-9687-AC43337307FD}" presName="sibTrans" presStyleLbl="sibTrans2D1" presStyleIdx="1" presStyleCnt="2"/>
      <dgm:spPr/>
    </dgm:pt>
    <dgm:pt modelId="{A7DC504A-B992-4DF8-8BE6-012CFFAAEB51}" type="pres">
      <dgm:prSet presAssocID="{12D96952-6597-4E02-9687-AC43337307FD}" presName="connectorText" presStyleLbl="sibTrans2D1" presStyleIdx="1" presStyleCnt="2"/>
      <dgm:spPr/>
    </dgm:pt>
    <dgm:pt modelId="{DCEB6952-55B6-4C20-ABE1-8B5B261B0FF8}" type="pres">
      <dgm:prSet presAssocID="{1A2F03B6-4753-40CF-A889-C445F4CD8949}" presName="node" presStyleLbl="node1" presStyleIdx="2" presStyleCnt="3">
        <dgm:presLayoutVars>
          <dgm:bulletEnabled val="1"/>
        </dgm:presLayoutVars>
      </dgm:prSet>
      <dgm:spPr/>
    </dgm:pt>
  </dgm:ptLst>
  <dgm:cxnLst>
    <dgm:cxn modelId="{FC3B5015-DEE6-47A9-A51A-833039DE610D}" type="presOf" srcId="{12D96952-6597-4E02-9687-AC43337307FD}" destId="{8E026C99-6229-4E73-B0B1-922D6A8BEE1D}" srcOrd="0" destOrd="0" presId="urn:microsoft.com/office/officeart/2005/8/layout/process1"/>
    <dgm:cxn modelId="{54724220-BFB2-4029-929C-3204DA62CA11}" srcId="{C9FA8522-4CA1-450A-84A3-47E9EE884245}" destId="{971F6602-ADD2-4AAB-A891-998C7C2EEF89}" srcOrd="0" destOrd="0" parTransId="{F0DFCFC4-9F93-40C0-BCC5-B6868C155B27}" sibTransId="{888DFBB3-D312-4597-89C8-682B17B860F3}"/>
    <dgm:cxn modelId="{B101D865-9BDB-4D22-85BF-BDB6FD802DC4}" type="presOf" srcId="{C9FA8522-4CA1-450A-84A3-47E9EE884245}" destId="{009C08F6-C35D-4FA0-BE7E-7D2360637CBE}" srcOrd="0" destOrd="0" presId="urn:microsoft.com/office/officeart/2005/8/layout/process1"/>
    <dgm:cxn modelId="{22CCBB66-F8D4-4149-8B3E-224CFBA1DADB}" type="presOf" srcId="{888DFBB3-D312-4597-89C8-682B17B860F3}" destId="{56B70042-B079-4C49-97AC-C478E2167D97}" srcOrd="0" destOrd="0" presId="urn:microsoft.com/office/officeart/2005/8/layout/process1"/>
    <dgm:cxn modelId="{36762B71-4A04-4B39-B4EF-A3121D0098EB}" srcId="{C9FA8522-4CA1-450A-84A3-47E9EE884245}" destId="{47948266-B4E7-4B79-AE27-D9ADD25FC9A4}" srcOrd="1" destOrd="0" parTransId="{1108C01F-6A70-49A2-95E2-9F3DC3ADBF2B}" sibTransId="{12D96952-6597-4E02-9687-AC43337307FD}"/>
    <dgm:cxn modelId="{168FBF7D-4EC4-4FAB-9ACF-FDE6B45D7B3C}" type="presOf" srcId="{47948266-B4E7-4B79-AE27-D9ADD25FC9A4}" destId="{41A7BD0F-5806-4CED-B552-CD7819EEF687}" srcOrd="0" destOrd="0" presId="urn:microsoft.com/office/officeart/2005/8/layout/process1"/>
    <dgm:cxn modelId="{30E41B85-764F-4E04-B0C2-711EE5F8B376}" srcId="{C9FA8522-4CA1-450A-84A3-47E9EE884245}" destId="{1A2F03B6-4753-40CF-A889-C445F4CD8949}" srcOrd="2" destOrd="0" parTransId="{C3CDCD20-3F6C-456D-B718-58EC7EB0B278}" sibTransId="{12005B2F-820B-4608-97E3-EC10233EB346}"/>
    <dgm:cxn modelId="{3BA8E89D-F21F-4784-9118-35B37F667F93}" type="presOf" srcId="{971F6602-ADD2-4AAB-A891-998C7C2EEF89}" destId="{2734E0A0-F3C1-4529-8181-288062E381EB}" srcOrd="0" destOrd="0" presId="urn:microsoft.com/office/officeart/2005/8/layout/process1"/>
    <dgm:cxn modelId="{22CD15B2-B105-4A2C-AC75-E8708B626B35}" type="presOf" srcId="{888DFBB3-D312-4597-89C8-682B17B860F3}" destId="{0FB720D7-2042-4E32-8351-07556AC39BD2}" srcOrd="1" destOrd="0" presId="urn:microsoft.com/office/officeart/2005/8/layout/process1"/>
    <dgm:cxn modelId="{6F6C68E2-B999-41E3-B2CF-8C78DE5D7075}" type="presOf" srcId="{12D96952-6597-4E02-9687-AC43337307FD}" destId="{A7DC504A-B992-4DF8-8BE6-012CFFAAEB51}" srcOrd="1" destOrd="0" presId="urn:microsoft.com/office/officeart/2005/8/layout/process1"/>
    <dgm:cxn modelId="{736F83F0-B165-41CC-87EF-D4AE6178AB37}" type="presOf" srcId="{1A2F03B6-4753-40CF-A889-C445F4CD8949}" destId="{DCEB6952-55B6-4C20-ABE1-8B5B261B0FF8}" srcOrd="0" destOrd="0" presId="urn:microsoft.com/office/officeart/2005/8/layout/process1"/>
    <dgm:cxn modelId="{66DDE200-740A-41AD-A35E-349042FED9C4}" type="presParOf" srcId="{009C08F6-C35D-4FA0-BE7E-7D2360637CBE}" destId="{2734E0A0-F3C1-4529-8181-288062E381EB}" srcOrd="0" destOrd="0" presId="urn:microsoft.com/office/officeart/2005/8/layout/process1"/>
    <dgm:cxn modelId="{709B3B34-E1FA-4182-8E0A-19D3277B997B}" type="presParOf" srcId="{009C08F6-C35D-4FA0-BE7E-7D2360637CBE}" destId="{56B70042-B079-4C49-97AC-C478E2167D97}" srcOrd="1" destOrd="0" presId="urn:microsoft.com/office/officeart/2005/8/layout/process1"/>
    <dgm:cxn modelId="{EEF011F0-CB89-4BD6-93C1-9B5313EE039C}" type="presParOf" srcId="{56B70042-B079-4C49-97AC-C478E2167D97}" destId="{0FB720D7-2042-4E32-8351-07556AC39BD2}" srcOrd="0" destOrd="0" presId="urn:microsoft.com/office/officeart/2005/8/layout/process1"/>
    <dgm:cxn modelId="{C5A485C4-5CD0-4959-83A6-A0C127C6D813}" type="presParOf" srcId="{009C08F6-C35D-4FA0-BE7E-7D2360637CBE}" destId="{41A7BD0F-5806-4CED-B552-CD7819EEF687}" srcOrd="2" destOrd="0" presId="urn:microsoft.com/office/officeart/2005/8/layout/process1"/>
    <dgm:cxn modelId="{026811C6-CE66-49B1-BDD1-CB6DA87B48ED}" type="presParOf" srcId="{009C08F6-C35D-4FA0-BE7E-7D2360637CBE}" destId="{8E026C99-6229-4E73-B0B1-922D6A8BEE1D}" srcOrd="3" destOrd="0" presId="urn:microsoft.com/office/officeart/2005/8/layout/process1"/>
    <dgm:cxn modelId="{4CE29DB6-FFB0-4856-B701-8A8B22139522}" type="presParOf" srcId="{8E026C99-6229-4E73-B0B1-922D6A8BEE1D}" destId="{A7DC504A-B992-4DF8-8BE6-012CFFAAEB51}" srcOrd="0" destOrd="0" presId="urn:microsoft.com/office/officeart/2005/8/layout/process1"/>
    <dgm:cxn modelId="{FD2C1F04-CA75-464E-92D9-6345473757C2}" type="presParOf" srcId="{009C08F6-C35D-4FA0-BE7E-7D2360637CBE}" destId="{DCEB6952-55B6-4C20-ABE1-8B5B261B0FF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FA8522-4CA1-450A-84A3-47E9EE884245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971F6602-ADD2-4AAB-A891-998C7C2EEF89}">
      <dgm:prSet phldrT="[文本]" custT="1"/>
      <dgm:spPr/>
      <dgm:t>
        <a:bodyPr/>
        <a:lstStyle/>
        <a:p>
          <a:r>
            <a:rPr lang="en-US" sz="23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Est</a:t>
          </a:r>
          <a:r>
            <a:rPr lang="en-US" sz="2000" b="1" kern="1200" dirty="0">
              <a:solidFill>
                <a:schemeClr val="bg1"/>
              </a:solidFill>
              <a:effectLst/>
              <a:latin typeface="Times-Italic"/>
              <a:ea typeface="宋体" panose="02010600030101010101" pitchFamily="2" charset="-122"/>
              <a:cs typeface="+mn-cs"/>
            </a:rPr>
            <a:t> </a:t>
          </a:r>
          <a:r>
            <a:rPr lang="en-US" sz="23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+ GAT</a:t>
          </a:r>
          <a:endParaRPr lang="zh-CN" altLang="en-US" sz="23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F0DFCFC4-9F93-40C0-BCC5-B6868C155B27}" type="parTrans" cxnId="{54724220-BFB2-4029-929C-3204DA62CA11}">
      <dgm:prSet/>
      <dgm:spPr/>
      <dgm:t>
        <a:bodyPr/>
        <a:lstStyle/>
        <a:p>
          <a:endParaRPr lang="zh-CN" altLang="en-US"/>
        </a:p>
      </dgm:t>
    </dgm:pt>
    <dgm:pt modelId="{888DFBB3-D312-4597-89C8-682B17B860F3}" type="sibTrans" cxnId="{54724220-BFB2-4029-929C-3204DA62CA11}">
      <dgm:prSet/>
      <dgm:spPr/>
      <dgm:t>
        <a:bodyPr/>
        <a:lstStyle/>
        <a:p>
          <a:endParaRPr lang="zh-CN" altLang="en-US"/>
        </a:p>
      </dgm:t>
    </dgm:pt>
    <dgm:pt modelId="{47948266-B4E7-4B79-AE27-D9ADD25FC9A4}">
      <dgm:prSet phldrT="[文本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Training</a:t>
          </a:r>
          <a:r>
            <a:rPr lang="en-US" sz="2000" b="1" kern="1200" dirty="0">
              <a:solidFill>
                <a:prstClr val="white"/>
              </a:solidFill>
              <a:effectLst/>
              <a:latin typeface="Times-Italic"/>
              <a:ea typeface="宋体" panose="02010600030101010101" pitchFamily="2" charset="-122"/>
              <a:cs typeface="+mn-cs"/>
            </a:rPr>
            <a:t> </a:t>
          </a:r>
          <a:endParaRPr lang="zh-CN" altLang="en-US" sz="2000" b="1" kern="1200" dirty="0">
            <a:solidFill>
              <a:prstClr val="white"/>
            </a:solidFill>
            <a:effectLst/>
            <a:latin typeface="Times-Italic"/>
            <a:ea typeface="宋体" panose="02010600030101010101" pitchFamily="2" charset="-122"/>
            <a:cs typeface="+mn-cs"/>
          </a:endParaRPr>
        </a:p>
      </dgm:t>
    </dgm:pt>
    <dgm:pt modelId="{1108C01F-6A70-49A2-95E2-9F3DC3ADBF2B}" type="parTrans" cxnId="{36762B71-4A04-4B39-B4EF-A3121D0098EB}">
      <dgm:prSet/>
      <dgm:spPr/>
      <dgm:t>
        <a:bodyPr/>
        <a:lstStyle/>
        <a:p>
          <a:endParaRPr lang="zh-CN" altLang="en-US"/>
        </a:p>
      </dgm:t>
    </dgm:pt>
    <dgm:pt modelId="{12D96952-6597-4E02-9687-AC43337307FD}" type="sibTrans" cxnId="{36762B71-4A04-4B39-B4EF-A3121D0098EB}">
      <dgm:prSet/>
      <dgm:spPr/>
      <dgm:t>
        <a:bodyPr/>
        <a:lstStyle/>
        <a:p>
          <a:endParaRPr lang="zh-CN" altLang="en-US"/>
        </a:p>
      </dgm:t>
    </dgm:pt>
    <dgm:pt modelId="{1A2F03B6-4753-40CF-A889-C445F4CD8949}">
      <dgm:prSet phldrT="[文本]"/>
      <dgm:spPr/>
      <dgm:t>
        <a:bodyPr/>
        <a:lstStyle/>
        <a:p>
          <a:r>
            <a:rPr lang="en-US" b="1" dirty="0"/>
            <a:t>Inference</a:t>
          </a:r>
          <a:endParaRPr lang="zh-CN" altLang="en-US" dirty="0"/>
        </a:p>
      </dgm:t>
    </dgm:pt>
    <dgm:pt modelId="{C3CDCD20-3F6C-456D-B718-58EC7EB0B278}" type="parTrans" cxnId="{30E41B85-764F-4E04-B0C2-711EE5F8B376}">
      <dgm:prSet/>
      <dgm:spPr/>
      <dgm:t>
        <a:bodyPr/>
        <a:lstStyle/>
        <a:p>
          <a:endParaRPr lang="zh-CN" altLang="en-US"/>
        </a:p>
      </dgm:t>
    </dgm:pt>
    <dgm:pt modelId="{12005B2F-820B-4608-97E3-EC10233EB346}" type="sibTrans" cxnId="{30E41B85-764F-4E04-B0C2-711EE5F8B376}">
      <dgm:prSet/>
      <dgm:spPr/>
      <dgm:t>
        <a:bodyPr/>
        <a:lstStyle/>
        <a:p>
          <a:endParaRPr lang="zh-CN" altLang="en-US"/>
        </a:p>
      </dgm:t>
    </dgm:pt>
    <dgm:pt modelId="{009C08F6-C35D-4FA0-BE7E-7D2360637CBE}" type="pres">
      <dgm:prSet presAssocID="{C9FA8522-4CA1-450A-84A3-47E9EE884245}" presName="Name0" presStyleCnt="0">
        <dgm:presLayoutVars>
          <dgm:dir/>
          <dgm:resizeHandles val="exact"/>
        </dgm:presLayoutVars>
      </dgm:prSet>
      <dgm:spPr/>
    </dgm:pt>
    <dgm:pt modelId="{2734E0A0-F3C1-4529-8181-288062E381EB}" type="pres">
      <dgm:prSet presAssocID="{971F6602-ADD2-4AAB-A891-998C7C2EEF89}" presName="node" presStyleLbl="node1" presStyleIdx="0" presStyleCnt="3">
        <dgm:presLayoutVars>
          <dgm:bulletEnabled val="1"/>
        </dgm:presLayoutVars>
      </dgm:prSet>
      <dgm:spPr/>
    </dgm:pt>
    <dgm:pt modelId="{56B70042-B079-4C49-97AC-C478E2167D97}" type="pres">
      <dgm:prSet presAssocID="{888DFBB3-D312-4597-89C8-682B17B860F3}" presName="sibTrans" presStyleLbl="sibTrans2D1" presStyleIdx="0" presStyleCnt="2"/>
      <dgm:spPr/>
    </dgm:pt>
    <dgm:pt modelId="{0FB720D7-2042-4E32-8351-07556AC39BD2}" type="pres">
      <dgm:prSet presAssocID="{888DFBB3-D312-4597-89C8-682B17B860F3}" presName="connectorText" presStyleLbl="sibTrans2D1" presStyleIdx="0" presStyleCnt="2"/>
      <dgm:spPr/>
    </dgm:pt>
    <dgm:pt modelId="{41A7BD0F-5806-4CED-B552-CD7819EEF687}" type="pres">
      <dgm:prSet presAssocID="{47948266-B4E7-4B79-AE27-D9ADD25FC9A4}" presName="node" presStyleLbl="node1" presStyleIdx="1" presStyleCnt="3">
        <dgm:presLayoutVars>
          <dgm:bulletEnabled val="1"/>
        </dgm:presLayoutVars>
      </dgm:prSet>
      <dgm:spPr/>
    </dgm:pt>
    <dgm:pt modelId="{8E026C99-6229-4E73-B0B1-922D6A8BEE1D}" type="pres">
      <dgm:prSet presAssocID="{12D96952-6597-4E02-9687-AC43337307FD}" presName="sibTrans" presStyleLbl="sibTrans2D1" presStyleIdx="1" presStyleCnt="2"/>
      <dgm:spPr/>
    </dgm:pt>
    <dgm:pt modelId="{A7DC504A-B992-4DF8-8BE6-012CFFAAEB51}" type="pres">
      <dgm:prSet presAssocID="{12D96952-6597-4E02-9687-AC43337307FD}" presName="connectorText" presStyleLbl="sibTrans2D1" presStyleIdx="1" presStyleCnt="2"/>
      <dgm:spPr/>
    </dgm:pt>
    <dgm:pt modelId="{DCEB6952-55B6-4C20-ABE1-8B5B261B0FF8}" type="pres">
      <dgm:prSet presAssocID="{1A2F03B6-4753-40CF-A889-C445F4CD8949}" presName="node" presStyleLbl="node1" presStyleIdx="2" presStyleCnt="3">
        <dgm:presLayoutVars>
          <dgm:bulletEnabled val="1"/>
        </dgm:presLayoutVars>
      </dgm:prSet>
      <dgm:spPr/>
    </dgm:pt>
  </dgm:ptLst>
  <dgm:cxnLst>
    <dgm:cxn modelId="{FC3B5015-DEE6-47A9-A51A-833039DE610D}" type="presOf" srcId="{12D96952-6597-4E02-9687-AC43337307FD}" destId="{8E026C99-6229-4E73-B0B1-922D6A8BEE1D}" srcOrd="0" destOrd="0" presId="urn:microsoft.com/office/officeart/2005/8/layout/process1"/>
    <dgm:cxn modelId="{54724220-BFB2-4029-929C-3204DA62CA11}" srcId="{C9FA8522-4CA1-450A-84A3-47E9EE884245}" destId="{971F6602-ADD2-4AAB-A891-998C7C2EEF89}" srcOrd="0" destOrd="0" parTransId="{F0DFCFC4-9F93-40C0-BCC5-B6868C155B27}" sibTransId="{888DFBB3-D312-4597-89C8-682B17B860F3}"/>
    <dgm:cxn modelId="{B101D865-9BDB-4D22-85BF-BDB6FD802DC4}" type="presOf" srcId="{C9FA8522-4CA1-450A-84A3-47E9EE884245}" destId="{009C08F6-C35D-4FA0-BE7E-7D2360637CBE}" srcOrd="0" destOrd="0" presId="urn:microsoft.com/office/officeart/2005/8/layout/process1"/>
    <dgm:cxn modelId="{22CCBB66-F8D4-4149-8B3E-224CFBA1DADB}" type="presOf" srcId="{888DFBB3-D312-4597-89C8-682B17B860F3}" destId="{56B70042-B079-4C49-97AC-C478E2167D97}" srcOrd="0" destOrd="0" presId="urn:microsoft.com/office/officeart/2005/8/layout/process1"/>
    <dgm:cxn modelId="{36762B71-4A04-4B39-B4EF-A3121D0098EB}" srcId="{C9FA8522-4CA1-450A-84A3-47E9EE884245}" destId="{47948266-B4E7-4B79-AE27-D9ADD25FC9A4}" srcOrd="1" destOrd="0" parTransId="{1108C01F-6A70-49A2-95E2-9F3DC3ADBF2B}" sibTransId="{12D96952-6597-4E02-9687-AC43337307FD}"/>
    <dgm:cxn modelId="{168FBF7D-4EC4-4FAB-9ACF-FDE6B45D7B3C}" type="presOf" srcId="{47948266-B4E7-4B79-AE27-D9ADD25FC9A4}" destId="{41A7BD0F-5806-4CED-B552-CD7819EEF687}" srcOrd="0" destOrd="0" presId="urn:microsoft.com/office/officeart/2005/8/layout/process1"/>
    <dgm:cxn modelId="{30E41B85-764F-4E04-B0C2-711EE5F8B376}" srcId="{C9FA8522-4CA1-450A-84A3-47E9EE884245}" destId="{1A2F03B6-4753-40CF-A889-C445F4CD8949}" srcOrd="2" destOrd="0" parTransId="{C3CDCD20-3F6C-456D-B718-58EC7EB0B278}" sibTransId="{12005B2F-820B-4608-97E3-EC10233EB346}"/>
    <dgm:cxn modelId="{3BA8E89D-F21F-4784-9118-35B37F667F93}" type="presOf" srcId="{971F6602-ADD2-4AAB-A891-998C7C2EEF89}" destId="{2734E0A0-F3C1-4529-8181-288062E381EB}" srcOrd="0" destOrd="0" presId="urn:microsoft.com/office/officeart/2005/8/layout/process1"/>
    <dgm:cxn modelId="{22CD15B2-B105-4A2C-AC75-E8708B626B35}" type="presOf" srcId="{888DFBB3-D312-4597-89C8-682B17B860F3}" destId="{0FB720D7-2042-4E32-8351-07556AC39BD2}" srcOrd="1" destOrd="0" presId="urn:microsoft.com/office/officeart/2005/8/layout/process1"/>
    <dgm:cxn modelId="{6F6C68E2-B999-41E3-B2CF-8C78DE5D7075}" type="presOf" srcId="{12D96952-6597-4E02-9687-AC43337307FD}" destId="{A7DC504A-B992-4DF8-8BE6-012CFFAAEB51}" srcOrd="1" destOrd="0" presId="urn:microsoft.com/office/officeart/2005/8/layout/process1"/>
    <dgm:cxn modelId="{736F83F0-B165-41CC-87EF-D4AE6178AB37}" type="presOf" srcId="{1A2F03B6-4753-40CF-A889-C445F4CD8949}" destId="{DCEB6952-55B6-4C20-ABE1-8B5B261B0FF8}" srcOrd="0" destOrd="0" presId="urn:microsoft.com/office/officeart/2005/8/layout/process1"/>
    <dgm:cxn modelId="{66DDE200-740A-41AD-A35E-349042FED9C4}" type="presParOf" srcId="{009C08F6-C35D-4FA0-BE7E-7D2360637CBE}" destId="{2734E0A0-F3C1-4529-8181-288062E381EB}" srcOrd="0" destOrd="0" presId="urn:microsoft.com/office/officeart/2005/8/layout/process1"/>
    <dgm:cxn modelId="{709B3B34-E1FA-4182-8E0A-19D3277B997B}" type="presParOf" srcId="{009C08F6-C35D-4FA0-BE7E-7D2360637CBE}" destId="{56B70042-B079-4C49-97AC-C478E2167D97}" srcOrd="1" destOrd="0" presId="urn:microsoft.com/office/officeart/2005/8/layout/process1"/>
    <dgm:cxn modelId="{EEF011F0-CB89-4BD6-93C1-9B5313EE039C}" type="presParOf" srcId="{56B70042-B079-4C49-97AC-C478E2167D97}" destId="{0FB720D7-2042-4E32-8351-07556AC39BD2}" srcOrd="0" destOrd="0" presId="urn:microsoft.com/office/officeart/2005/8/layout/process1"/>
    <dgm:cxn modelId="{C5A485C4-5CD0-4959-83A6-A0C127C6D813}" type="presParOf" srcId="{009C08F6-C35D-4FA0-BE7E-7D2360637CBE}" destId="{41A7BD0F-5806-4CED-B552-CD7819EEF687}" srcOrd="2" destOrd="0" presId="urn:microsoft.com/office/officeart/2005/8/layout/process1"/>
    <dgm:cxn modelId="{026811C6-CE66-49B1-BDD1-CB6DA87B48ED}" type="presParOf" srcId="{009C08F6-C35D-4FA0-BE7E-7D2360637CBE}" destId="{8E026C99-6229-4E73-B0B1-922D6A8BEE1D}" srcOrd="3" destOrd="0" presId="urn:microsoft.com/office/officeart/2005/8/layout/process1"/>
    <dgm:cxn modelId="{4CE29DB6-FFB0-4856-B701-8A8B22139522}" type="presParOf" srcId="{8E026C99-6229-4E73-B0B1-922D6A8BEE1D}" destId="{A7DC504A-B992-4DF8-8BE6-012CFFAAEB51}" srcOrd="0" destOrd="0" presId="urn:microsoft.com/office/officeart/2005/8/layout/process1"/>
    <dgm:cxn modelId="{FD2C1F04-CA75-464E-92D9-6345473757C2}" type="presParOf" srcId="{009C08F6-C35D-4FA0-BE7E-7D2360637CBE}" destId="{DCEB6952-55B6-4C20-ABE1-8B5B261B0FF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4E0A0-F3C1-4529-8181-288062E381EB}">
      <dsp:nvSpPr>
        <dsp:cNvPr id="0" name=""/>
        <dsp:cNvSpPr/>
      </dsp:nvSpPr>
      <dsp:spPr>
        <a:xfrm>
          <a:off x="4651" y="247485"/>
          <a:ext cx="1390348" cy="8342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Est</a:t>
          </a:r>
          <a:r>
            <a:rPr lang="en-US" sz="2000" b="1" kern="1200" dirty="0">
              <a:solidFill>
                <a:schemeClr val="bg1"/>
              </a:solidFill>
              <a:effectLst/>
              <a:latin typeface="Times-Italic"/>
              <a:ea typeface="宋体" panose="02010600030101010101" pitchFamily="2" charset="-122"/>
              <a:cs typeface="+mn-cs"/>
            </a:rPr>
            <a:t> </a:t>
          </a:r>
          <a:r>
            <a:rPr lang="en-US" sz="23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+ GAT</a:t>
          </a:r>
          <a:endParaRPr lang="zh-CN" altLang="en-US" sz="23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9084" y="271918"/>
        <a:ext cx="1341482" cy="785342"/>
      </dsp:txXfrm>
    </dsp:sp>
    <dsp:sp modelId="{56B70042-B079-4C49-97AC-C478E2167D97}">
      <dsp:nvSpPr>
        <dsp:cNvPr id="0" name=""/>
        <dsp:cNvSpPr/>
      </dsp:nvSpPr>
      <dsp:spPr>
        <a:xfrm>
          <a:off x="1534034" y="492186"/>
          <a:ext cx="294753" cy="34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1534034" y="561147"/>
        <a:ext cx="206327" cy="206884"/>
      </dsp:txXfrm>
    </dsp:sp>
    <dsp:sp modelId="{41A7BD0F-5806-4CED-B552-CD7819EEF687}">
      <dsp:nvSpPr>
        <dsp:cNvPr id="0" name=""/>
        <dsp:cNvSpPr/>
      </dsp:nvSpPr>
      <dsp:spPr>
        <a:xfrm>
          <a:off x="1951139" y="247485"/>
          <a:ext cx="1390348" cy="834208"/>
        </a:xfrm>
        <a:prstGeom prst="roundRect">
          <a:avLst>
            <a:gd name="adj" fmla="val 10000"/>
          </a:avLst>
        </a:prstGeom>
        <a:solidFill>
          <a:schemeClr val="accent2">
            <a:hueOff val="-723100"/>
            <a:satOff val="-4962"/>
            <a:lumOff val="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Training</a:t>
          </a:r>
          <a:r>
            <a:rPr lang="en-US" sz="2000" b="1" kern="1200" dirty="0">
              <a:solidFill>
                <a:prstClr val="white"/>
              </a:solidFill>
              <a:effectLst/>
              <a:latin typeface="Times-Italic"/>
              <a:ea typeface="宋体" panose="02010600030101010101" pitchFamily="2" charset="-122"/>
              <a:cs typeface="+mn-cs"/>
            </a:rPr>
            <a:t> </a:t>
          </a:r>
          <a:endParaRPr lang="zh-CN" altLang="en-US" sz="2000" b="1" kern="1200" dirty="0">
            <a:solidFill>
              <a:prstClr val="white"/>
            </a:solidFill>
            <a:effectLst/>
            <a:latin typeface="Times-Italic"/>
            <a:ea typeface="宋体" panose="02010600030101010101" pitchFamily="2" charset="-122"/>
            <a:cs typeface="+mn-cs"/>
          </a:endParaRPr>
        </a:p>
      </dsp:txBody>
      <dsp:txXfrm>
        <a:off x="1975572" y="271918"/>
        <a:ext cx="1341482" cy="785342"/>
      </dsp:txXfrm>
    </dsp:sp>
    <dsp:sp modelId="{8E026C99-6229-4E73-B0B1-922D6A8BEE1D}">
      <dsp:nvSpPr>
        <dsp:cNvPr id="0" name=""/>
        <dsp:cNvSpPr/>
      </dsp:nvSpPr>
      <dsp:spPr>
        <a:xfrm>
          <a:off x="3480522" y="492186"/>
          <a:ext cx="294753" cy="34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3480522" y="561147"/>
        <a:ext cx="206327" cy="206884"/>
      </dsp:txXfrm>
    </dsp:sp>
    <dsp:sp modelId="{DCEB6952-55B6-4C20-ABE1-8B5B261B0FF8}">
      <dsp:nvSpPr>
        <dsp:cNvPr id="0" name=""/>
        <dsp:cNvSpPr/>
      </dsp:nvSpPr>
      <dsp:spPr>
        <a:xfrm>
          <a:off x="3897626" y="247485"/>
          <a:ext cx="1390348" cy="834208"/>
        </a:xfrm>
        <a:prstGeom prst="roundRect">
          <a:avLst>
            <a:gd name="adj" fmla="val 10000"/>
          </a:avLst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Inference</a:t>
          </a:r>
          <a:endParaRPr lang="zh-CN" altLang="en-US" sz="2300" kern="1200" dirty="0"/>
        </a:p>
      </dsp:txBody>
      <dsp:txXfrm>
        <a:off x="3922059" y="271918"/>
        <a:ext cx="1341482" cy="7853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4E0A0-F3C1-4529-8181-288062E381EB}">
      <dsp:nvSpPr>
        <dsp:cNvPr id="0" name=""/>
        <dsp:cNvSpPr/>
      </dsp:nvSpPr>
      <dsp:spPr>
        <a:xfrm>
          <a:off x="4651" y="247485"/>
          <a:ext cx="1390348" cy="8342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Est</a:t>
          </a:r>
          <a:r>
            <a:rPr lang="en-US" sz="2000" b="1" kern="1200" dirty="0">
              <a:solidFill>
                <a:schemeClr val="bg1"/>
              </a:solidFill>
              <a:effectLst/>
              <a:latin typeface="Times-Italic"/>
              <a:ea typeface="宋体" panose="02010600030101010101" pitchFamily="2" charset="-122"/>
              <a:cs typeface="+mn-cs"/>
            </a:rPr>
            <a:t> </a:t>
          </a:r>
          <a:r>
            <a:rPr lang="en-US" sz="23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+ GAT</a:t>
          </a:r>
          <a:endParaRPr lang="zh-CN" altLang="en-US" sz="23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9084" y="271918"/>
        <a:ext cx="1341482" cy="785342"/>
      </dsp:txXfrm>
    </dsp:sp>
    <dsp:sp modelId="{56B70042-B079-4C49-97AC-C478E2167D97}">
      <dsp:nvSpPr>
        <dsp:cNvPr id="0" name=""/>
        <dsp:cNvSpPr/>
      </dsp:nvSpPr>
      <dsp:spPr>
        <a:xfrm>
          <a:off x="1534034" y="492186"/>
          <a:ext cx="294753" cy="34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1534034" y="561147"/>
        <a:ext cx="206327" cy="206884"/>
      </dsp:txXfrm>
    </dsp:sp>
    <dsp:sp modelId="{41A7BD0F-5806-4CED-B552-CD7819EEF687}">
      <dsp:nvSpPr>
        <dsp:cNvPr id="0" name=""/>
        <dsp:cNvSpPr/>
      </dsp:nvSpPr>
      <dsp:spPr>
        <a:xfrm>
          <a:off x="1951139" y="247485"/>
          <a:ext cx="1390348" cy="834208"/>
        </a:xfrm>
        <a:prstGeom prst="roundRect">
          <a:avLst>
            <a:gd name="adj" fmla="val 10000"/>
          </a:avLst>
        </a:prstGeom>
        <a:solidFill>
          <a:schemeClr val="accent2">
            <a:hueOff val="-723100"/>
            <a:satOff val="-4962"/>
            <a:lumOff val="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Training</a:t>
          </a:r>
          <a:r>
            <a:rPr lang="en-US" sz="2000" b="1" kern="1200" dirty="0">
              <a:solidFill>
                <a:prstClr val="white"/>
              </a:solidFill>
              <a:effectLst/>
              <a:latin typeface="Times-Italic"/>
              <a:ea typeface="宋体" panose="02010600030101010101" pitchFamily="2" charset="-122"/>
              <a:cs typeface="+mn-cs"/>
            </a:rPr>
            <a:t> </a:t>
          </a:r>
          <a:endParaRPr lang="zh-CN" altLang="en-US" sz="2000" b="1" kern="1200" dirty="0">
            <a:solidFill>
              <a:prstClr val="white"/>
            </a:solidFill>
            <a:effectLst/>
            <a:latin typeface="Times-Italic"/>
            <a:ea typeface="宋体" panose="02010600030101010101" pitchFamily="2" charset="-122"/>
            <a:cs typeface="+mn-cs"/>
          </a:endParaRPr>
        </a:p>
      </dsp:txBody>
      <dsp:txXfrm>
        <a:off x="1975572" y="271918"/>
        <a:ext cx="1341482" cy="785342"/>
      </dsp:txXfrm>
    </dsp:sp>
    <dsp:sp modelId="{8E026C99-6229-4E73-B0B1-922D6A8BEE1D}">
      <dsp:nvSpPr>
        <dsp:cNvPr id="0" name=""/>
        <dsp:cNvSpPr/>
      </dsp:nvSpPr>
      <dsp:spPr>
        <a:xfrm>
          <a:off x="3480522" y="492186"/>
          <a:ext cx="294753" cy="34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3480522" y="561147"/>
        <a:ext cx="206327" cy="206884"/>
      </dsp:txXfrm>
    </dsp:sp>
    <dsp:sp modelId="{DCEB6952-55B6-4C20-ABE1-8B5B261B0FF8}">
      <dsp:nvSpPr>
        <dsp:cNvPr id="0" name=""/>
        <dsp:cNvSpPr/>
      </dsp:nvSpPr>
      <dsp:spPr>
        <a:xfrm>
          <a:off x="3897626" y="247485"/>
          <a:ext cx="1390348" cy="834208"/>
        </a:xfrm>
        <a:prstGeom prst="roundRect">
          <a:avLst>
            <a:gd name="adj" fmla="val 10000"/>
          </a:avLst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Inference</a:t>
          </a:r>
          <a:endParaRPr lang="zh-CN" altLang="en-US" sz="2300" kern="1200" dirty="0"/>
        </a:p>
      </dsp:txBody>
      <dsp:txXfrm>
        <a:off x="3922059" y="271918"/>
        <a:ext cx="1341482" cy="785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9F7A2-B2EC-4060-8CCA-D98EE2BF61D1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AA882-1486-4003-B534-8E395E6DA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643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298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683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476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01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487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760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769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24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58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13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38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1490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121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369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5112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265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3297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062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819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65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34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342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204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84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83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46F3CC-BCDB-4941-88CE-116BF543DC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C1CF19-ED20-4C1A-91D2-AD17D0B655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29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46F3CC-BCDB-4941-88CE-116BF543DC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C1CF19-ED20-4C1A-91D2-AD17D0B655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04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46F3CC-BCDB-4941-88CE-116BF543DC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C1CF19-ED20-4C1A-91D2-AD17D0B655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98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079F21-3BE8-4E0A-A2CF-C18BDEAD91D7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2022/12/13</a:t>
            </a:fld>
            <a:endParaRPr lang="zh-CN" altLang="en-US" sz="1867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0336DA7-0B35-4766-B3FA-87CC82BF78C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sz="1867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16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85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803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4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46F3CC-BCDB-4941-88CE-116BF543DC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C1CF19-ED20-4C1A-91D2-AD17D0B655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0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46F3CC-BCDB-4941-88CE-116BF543DC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C1CF19-ED20-4C1A-91D2-AD17D0B655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64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46F3CC-BCDB-4941-88CE-116BF543DC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C1CF19-ED20-4C1A-91D2-AD17D0B655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8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46F3CC-BCDB-4941-88CE-116BF543DC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C1CF19-ED20-4C1A-91D2-AD17D0B655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02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46F3CC-BCDB-4941-88CE-116BF543DC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C1CF19-ED20-4C1A-91D2-AD17D0B655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1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46F3CC-BCDB-4941-88CE-116BF543DC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C1CF19-ED20-4C1A-91D2-AD17D0B655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38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46F3CC-BCDB-4941-88CE-116BF543DC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C1CF19-ED20-4C1A-91D2-AD17D0B655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1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46F3CC-BCDB-4941-88CE-116BF543DC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C1CF19-ED20-4C1A-91D2-AD17D0B655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9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64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61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0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4.wdp"/><Relationship Id="rId5" Type="http://schemas.openxmlformats.org/officeDocument/2006/relationships/image" Target="../media/image9.png"/><Relationship Id="rId10" Type="http://schemas.microsoft.com/office/2007/relationships/hdphoto" Target="../media/hdphoto5.wdp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microsoft.com/office/2007/relationships/hdphoto" Target="../media/hdphoto7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12" Type="http://schemas.microsoft.com/office/2007/relationships/hdphoto" Target="../media/hdphoto7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15.png"/><Relationship Id="rId5" Type="http://schemas.openxmlformats.org/officeDocument/2006/relationships/diagramData" Target="../diagrams/data1.xml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microsoft.com/office/2007/relationships/diagramDrawing" Target="../diagrams/drawing1.xml"/><Relationship Id="rId14" Type="http://schemas.microsoft.com/office/2007/relationships/hdphoto" Target="../media/hdphoto8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1.wdp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1.png"/><Relationship Id="rId7" Type="http://schemas.microsoft.com/office/2007/relationships/hdphoto" Target="../media/hdphoto7.wdp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29.png"/><Relationship Id="rId10" Type="http://schemas.openxmlformats.org/officeDocument/2006/relationships/diagramQuickStyle" Target="../diagrams/quickStyle2.xml"/><Relationship Id="rId4" Type="http://schemas.microsoft.com/office/2007/relationships/hdphoto" Target="../media/hdphoto1.wdp"/><Relationship Id="rId9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FBI-Denoiser-main/main.py" TargetMode="External"/><Relationship Id="rId5" Type="http://schemas.openxmlformats.org/officeDocument/2006/relationships/image" Target="../media/image35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306EC1F-A312-4C81-9ED4-5A04CD53DA68}"/>
              </a:ext>
            </a:extLst>
          </p:cNvPr>
          <p:cNvSpPr/>
          <p:nvPr/>
        </p:nvSpPr>
        <p:spPr>
          <a:xfrm>
            <a:off x="0" y="0"/>
            <a:ext cx="12192000" cy="410547"/>
          </a:xfrm>
          <a:prstGeom prst="rect">
            <a:avLst/>
          </a:prstGeom>
          <a:solidFill>
            <a:srgbClr val="08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090D867-B33D-4284-A51F-49BE9DEC7952}"/>
              </a:ext>
            </a:extLst>
          </p:cNvPr>
          <p:cNvSpPr/>
          <p:nvPr/>
        </p:nvSpPr>
        <p:spPr>
          <a:xfrm>
            <a:off x="0" y="6447453"/>
            <a:ext cx="12192000" cy="410547"/>
          </a:xfrm>
          <a:prstGeom prst="rect">
            <a:avLst/>
          </a:prstGeom>
          <a:solidFill>
            <a:srgbClr val="08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ACB0261-7FB4-47E5-A441-8056BC618637}"/>
              </a:ext>
            </a:extLst>
          </p:cNvPr>
          <p:cNvGrpSpPr/>
          <p:nvPr/>
        </p:nvGrpSpPr>
        <p:grpSpPr>
          <a:xfrm>
            <a:off x="1038536" y="1524094"/>
            <a:ext cx="10114928" cy="3406125"/>
            <a:chOff x="1593163" y="1524094"/>
            <a:chExt cx="9005668" cy="336434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B50F1CC-0F69-493A-8F0F-1F8CE10091BF}"/>
                </a:ext>
              </a:extLst>
            </p:cNvPr>
            <p:cNvSpPr/>
            <p:nvPr/>
          </p:nvSpPr>
          <p:spPr>
            <a:xfrm>
              <a:off x="2226538" y="2082191"/>
              <a:ext cx="7738918" cy="2248952"/>
            </a:xfrm>
            <a:prstGeom prst="rect">
              <a:avLst/>
            </a:prstGeom>
            <a:noFill/>
            <a:ln w="15875">
              <a:solidFill>
                <a:srgbClr val="084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BCF7868-0DE9-499E-AE8D-3E8A3B773B8E}"/>
                </a:ext>
              </a:extLst>
            </p:cNvPr>
            <p:cNvSpPr/>
            <p:nvPr/>
          </p:nvSpPr>
          <p:spPr>
            <a:xfrm>
              <a:off x="1703999" y="1590823"/>
              <a:ext cx="530620" cy="53062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2C00F94-6160-44E3-8F93-754A0A9D83B9}"/>
                </a:ext>
              </a:extLst>
            </p:cNvPr>
            <p:cNvSpPr/>
            <p:nvPr/>
          </p:nvSpPr>
          <p:spPr>
            <a:xfrm>
              <a:off x="2005335" y="1902033"/>
              <a:ext cx="332039" cy="332039"/>
            </a:xfrm>
            <a:prstGeom prst="rect">
              <a:avLst/>
            </a:prstGeom>
            <a:solidFill>
              <a:srgbClr val="3D3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9031029-547F-4813-86B3-F7FAC36F214A}"/>
                </a:ext>
              </a:extLst>
            </p:cNvPr>
            <p:cNvSpPr/>
            <p:nvPr/>
          </p:nvSpPr>
          <p:spPr>
            <a:xfrm>
              <a:off x="1593163" y="1524094"/>
              <a:ext cx="332039" cy="332039"/>
            </a:xfrm>
            <a:prstGeom prst="rect">
              <a:avLst/>
            </a:prstGeom>
            <a:solidFill>
              <a:srgbClr val="3D3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1A6C8B2-AC6C-452B-B0F7-39A2A31996F5}"/>
                </a:ext>
              </a:extLst>
            </p:cNvPr>
            <p:cNvSpPr/>
            <p:nvPr/>
          </p:nvSpPr>
          <p:spPr>
            <a:xfrm>
              <a:off x="9965456" y="4245190"/>
              <a:ext cx="530620" cy="53062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AC5B41D-C195-4B96-998C-504D6D4BACF9}"/>
                </a:ext>
              </a:extLst>
            </p:cNvPr>
            <p:cNvSpPr/>
            <p:nvPr/>
          </p:nvSpPr>
          <p:spPr>
            <a:xfrm>
              <a:off x="10266792" y="4556400"/>
              <a:ext cx="332039" cy="332039"/>
            </a:xfrm>
            <a:prstGeom prst="rect">
              <a:avLst/>
            </a:prstGeom>
            <a:solidFill>
              <a:srgbClr val="3D3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14B62F0-47B3-4937-9BDC-253040975173}"/>
                </a:ext>
              </a:extLst>
            </p:cNvPr>
            <p:cNvSpPr/>
            <p:nvPr/>
          </p:nvSpPr>
          <p:spPr>
            <a:xfrm>
              <a:off x="9854620" y="4178461"/>
              <a:ext cx="332039" cy="332039"/>
            </a:xfrm>
            <a:prstGeom prst="rect">
              <a:avLst/>
            </a:prstGeom>
            <a:solidFill>
              <a:srgbClr val="3D3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164078F-FC4E-47CB-A426-B705735A18CA}"/>
                </a:ext>
              </a:extLst>
            </p:cNvPr>
            <p:cNvSpPr/>
            <p:nvPr/>
          </p:nvSpPr>
          <p:spPr>
            <a:xfrm>
              <a:off x="3913909" y="1823525"/>
              <a:ext cx="4364182" cy="410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EC6FBDB3-9AB2-41A7-9CF0-43433F438522}"/>
              </a:ext>
            </a:extLst>
          </p:cNvPr>
          <p:cNvSpPr txBox="1"/>
          <p:nvPr/>
        </p:nvSpPr>
        <p:spPr>
          <a:xfrm>
            <a:off x="2235719" y="2386626"/>
            <a:ext cx="7720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8477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FBI-Denoiser: Fast Blind Image Denoiser </a:t>
            </a:r>
          </a:p>
          <a:p>
            <a:pPr algn="ctr"/>
            <a:r>
              <a:rPr lang="en-US" altLang="zh-CN" sz="2800" b="1" dirty="0">
                <a:solidFill>
                  <a:srgbClr val="08477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for Poisson-Gaussian Noise</a:t>
            </a:r>
            <a:endParaRPr lang="zh-CN" altLang="en-US" sz="2800" b="1" dirty="0">
              <a:solidFill>
                <a:srgbClr val="084772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4EA3C43-2FD7-4E2A-8CFB-8BB9AFFD91AD}"/>
              </a:ext>
            </a:extLst>
          </p:cNvPr>
          <p:cNvCxnSpPr>
            <a:cxnSpLocks/>
          </p:cNvCxnSpPr>
          <p:nvPr/>
        </p:nvCxnSpPr>
        <p:spPr>
          <a:xfrm>
            <a:off x="2235719" y="3349779"/>
            <a:ext cx="7720553" cy="0"/>
          </a:xfrm>
          <a:prstGeom prst="line">
            <a:avLst/>
          </a:prstGeom>
          <a:ln w="19050">
            <a:solidFill>
              <a:srgbClr val="0847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E1FF72D-C756-4849-97B2-789B721CF170}"/>
              </a:ext>
            </a:extLst>
          </p:cNvPr>
          <p:cNvSpPr txBox="1"/>
          <p:nvPr/>
        </p:nvSpPr>
        <p:spPr>
          <a:xfrm>
            <a:off x="2872413" y="3869987"/>
            <a:ext cx="644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pc="100" dirty="0">
                <a:solidFill>
                  <a:srgbClr val="08477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指导老师：杨环      组长：李庆森     组员：王浩  董银昊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F5CC21F-F2C2-4A91-835F-E5B20BC84CEC}"/>
              </a:ext>
            </a:extLst>
          </p:cNvPr>
          <p:cNvSpPr txBox="1"/>
          <p:nvPr/>
        </p:nvSpPr>
        <p:spPr>
          <a:xfrm>
            <a:off x="4260885" y="1912913"/>
            <a:ext cx="367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pc="300" dirty="0">
                <a:solidFill>
                  <a:srgbClr val="08477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Qingdao University</a:t>
            </a:r>
            <a:endParaRPr lang="zh-CN" altLang="en-US" sz="1600" spc="300" dirty="0">
              <a:solidFill>
                <a:srgbClr val="084772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AF7DC6-C4C4-C38F-4F0E-C28504843C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44" y="73505"/>
            <a:ext cx="1011330" cy="26353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AF3F6B0-6727-ED46-7055-A634A0F407CA}"/>
              </a:ext>
            </a:extLst>
          </p:cNvPr>
          <p:cNvSpPr txBox="1"/>
          <p:nvPr/>
        </p:nvSpPr>
        <p:spPr>
          <a:xfrm>
            <a:off x="7296346" y="3369716"/>
            <a:ext cx="265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rgbClr val="08477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《</a:t>
            </a:r>
            <a:r>
              <a:rPr lang="zh-CN" altLang="en-US" b="1" dirty="0">
                <a:solidFill>
                  <a:srgbClr val="08477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人工智能</a:t>
            </a:r>
            <a:r>
              <a:rPr lang="en-US" altLang="zh-CN" b="1" dirty="0">
                <a:solidFill>
                  <a:srgbClr val="08477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》</a:t>
            </a:r>
            <a:r>
              <a:rPr lang="zh-CN" altLang="en-US" b="1" dirty="0">
                <a:solidFill>
                  <a:srgbClr val="08477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论文答辩</a:t>
            </a:r>
          </a:p>
        </p:txBody>
      </p:sp>
    </p:spTree>
    <p:extLst>
      <p:ext uri="{BB962C8B-B14F-4D97-AF65-F5344CB8AC3E}">
        <p14:creationId xmlns:p14="http://schemas.microsoft.com/office/powerpoint/2010/main" val="4218229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5" name="文本框 3"/>
          <p:cNvSpPr>
            <a:spLocks noChangeArrowheads="1"/>
          </p:cNvSpPr>
          <p:nvPr/>
        </p:nvSpPr>
        <p:spPr bwMode="auto">
          <a:xfrm>
            <a:off x="664482" y="2001262"/>
            <a:ext cx="2005870" cy="369332"/>
          </a:xfrm>
          <a:prstGeom prst="rect">
            <a:avLst/>
          </a:prstGeom>
          <a:solidFill>
            <a:srgbClr val="084772"/>
          </a:solidFill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整体思路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56BFC84-4E4B-4B6D-A1EC-6837443D19AB}"/>
              </a:ext>
            </a:extLst>
          </p:cNvPr>
          <p:cNvGrpSpPr/>
          <p:nvPr/>
        </p:nvGrpSpPr>
        <p:grpSpPr>
          <a:xfrm>
            <a:off x="0" y="247949"/>
            <a:ext cx="12192000" cy="400110"/>
            <a:chOff x="0" y="247949"/>
            <a:chExt cx="12192000" cy="400110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4E599DD-8A42-4B48-929D-F9C97F3FD864}"/>
                </a:ext>
              </a:extLst>
            </p:cNvPr>
            <p:cNvSpPr/>
            <p:nvPr/>
          </p:nvSpPr>
          <p:spPr>
            <a:xfrm>
              <a:off x="3405938" y="247949"/>
              <a:ext cx="8786062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73" name="TextBox 27">
              <a:extLst>
                <a:ext uri="{FF2B5EF4-FFF2-40B4-BE49-F238E27FC236}">
                  <a16:creationId xmlns:a16="http://schemas.microsoft.com/office/drawing/2014/main" id="{975352CC-ADA2-48E6-8436-FD61CA157AD8}"/>
                </a:ext>
              </a:extLst>
            </p:cNvPr>
            <p:cNvSpPr txBox="1"/>
            <p:nvPr/>
          </p:nvSpPr>
          <p:spPr>
            <a:xfrm>
              <a:off x="664482" y="247949"/>
              <a:ext cx="27414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itchFamily="34" charset="0"/>
                </a:defRPr>
              </a:lvl1pPr>
            </a:lstStyle>
            <a:p>
              <a:r>
                <a:rPr lang="en-US" altLang="zh-CN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02 </a:t>
              </a:r>
              <a:r>
                <a:rPr lang="zh-CN" altLang="en-US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经验与前人模型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830C615D-4B21-4625-A694-7C37E19EE72A}"/>
                </a:ext>
              </a:extLst>
            </p:cNvPr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C5A599F-B70F-E8C7-B4B6-FCD8C60E26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44" y="305458"/>
            <a:ext cx="1011330" cy="2635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769F7EA-C9D4-4DB2-A68D-DBB420F68F35}"/>
              </a:ext>
            </a:extLst>
          </p:cNvPr>
          <p:cNvSpPr txBox="1"/>
          <p:nvPr/>
        </p:nvSpPr>
        <p:spPr>
          <a:xfrm>
            <a:off x="656743" y="2639449"/>
            <a:ext cx="4531302" cy="325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图像中的像素点并不是独立存在的，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每一个像素点和周围的像素点都是条件相关的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。其实这很容易理解，每一个像素点都和周围的像素点有着一定的关联。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基于此，我们的神经网络对于某个被污染的像素点通过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观察其周围的像素点推断出被污染部分的真实值。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F1F9EE-4ADB-30C5-B3C2-75799846C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903" y="2411441"/>
            <a:ext cx="2574501" cy="4160279"/>
          </a:xfrm>
          <a:prstGeom prst="rect">
            <a:avLst/>
          </a:prstGeom>
        </p:spPr>
      </p:pic>
      <p:sp>
        <p:nvSpPr>
          <p:cNvPr id="10" name="文本框 3">
            <a:extLst>
              <a:ext uri="{FF2B5EF4-FFF2-40B4-BE49-F238E27FC236}">
                <a16:creationId xmlns:a16="http://schemas.microsoft.com/office/drawing/2014/main" id="{5C0059DB-8CE4-026D-CBBC-84CA51121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529" y="1035822"/>
            <a:ext cx="36200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zh-CN" altLang="en-US" sz="2400" b="1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二、仿射变换与图像降噪</a:t>
            </a:r>
          </a:p>
        </p:txBody>
      </p:sp>
      <p:sp>
        <p:nvSpPr>
          <p:cNvPr id="11" name="Oval 72">
            <a:extLst>
              <a:ext uri="{FF2B5EF4-FFF2-40B4-BE49-F238E27FC236}">
                <a16:creationId xmlns:a16="http://schemas.microsoft.com/office/drawing/2014/main" id="{F987F299-7B57-11CC-D178-EFCE758B65B4}"/>
              </a:ext>
            </a:extLst>
          </p:cNvPr>
          <p:cNvSpPr/>
          <p:nvPr/>
        </p:nvSpPr>
        <p:spPr>
          <a:xfrm>
            <a:off x="613186" y="722888"/>
            <a:ext cx="875107" cy="862215"/>
          </a:xfrm>
          <a:prstGeom prst="ellipse">
            <a:avLst/>
          </a:prstGeom>
          <a:solidFill>
            <a:srgbClr val="08477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0" rIns="0" rtlCol="0" anchor="ctr"/>
          <a:lstStyle/>
          <a:p>
            <a:pPr algn="ctr"/>
            <a:endParaRPr lang="en-US" sz="3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" name="Freeform 34">
            <a:extLst>
              <a:ext uri="{FF2B5EF4-FFF2-40B4-BE49-F238E27FC236}">
                <a16:creationId xmlns:a16="http://schemas.microsoft.com/office/drawing/2014/main" id="{927363A3-761B-CC9D-5141-36C5753CAAC2}"/>
              </a:ext>
            </a:extLst>
          </p:cNvPr>
          <p:cNvSpPr>
            <a:spLocks noChangeAspect="1" noEditPoints="1"/>
          </p:cNvSpPr>
          <p:nvPr/>
        </p:nvSpPr>
        <p:spPr bwMode="auto">
          <a:xfrm rot="5400000">
            <a:off x="848650" y="992273"/>
            <a:ext cx="404179" cy="323445"/>
          </a:xfrm>
          <a:custGeom>
            <a:avLst/>
            <a:gdLst/>
            <a:ahLst/>
            <a:cxnLst>
              <a:cxn ang="0">
                <a:pos x="72" y="54"/>
              </a:cxn>
              <a:cxn ang="0">
                <a:pos x="70" y="57"/>
              </a:cxn>
              <a:cxn ang="0">
                <a:pos x="3" y="57"/>
              </a:cxn>
              <a:cxn ang="0">
                <a:pos x="0" y="54"/>
              </a:cxn>
              <a:cxn ang="0">
                <a:pos x="0" y="49"/>
              </a:cxn>
              <a:cxn ang="0">
                <a:pos x="3" y="47"/>
              </a:cxn>
              <a:cxn ang="0">
                <a:pos x="70" y="47"/>
              </a:cxn>
              <a:cxn ang="0">
                <a:pos x="72" y="49"/>
              </a:cxn>
              <a:cxn ang="0">
                <a:pos x="72" y="54"/>
              </a:cxn>
              <a:cxn ang="0">
                <a:pos x="72" y="24"/>
              </a:cxn>
              <a:cxn ang="0">
                <a:pos x="70" y="26"/>
              </a:cxn>
              <a:cxn ang="0">
                <a:pos x="8" y="26"/>
              </a:cxn>
              <a:cxn ang="0">
                <a:pos x="6" y="24"/>
              </a:cxn>
              <a:cxn ang="0">
                <a:pos x="6" y="18"/>
              </a:cxn>
              <a:cxn ang="0">
                <a:pos x="8" y="16"/>
              </a:cxn>
              <a:cxn ang="0">
                <a:pos x="70" y="16"/>
              </a:cxn>
              <a:cxn ang="0">
                <a:pos x="72" y="18"/>
              </a:cxn>
              <a:cxn ang="0">
                <a:pos x="72" y="24"/>
              </a:cxn>
              <a:cxn ang="0">
                <a:pos x="72" y="39"/>
              </a:cxn>
              <a:cxn ang="0">
                <a:pos x="70" y="42"/>
              </a:cxn>
              <a:cxn ang="0">
                <a:pos x="18" y="42"/>
              </a:cxn>
              <a:cxn ang="0">
                <a:pos x="16" y="39"/>
              </a:cxn>
              <a:cxn ang="0">
                <a:pos x="16" y="34"/>
              </a:cxn>
              <a:cxn ang="0">
                <a:pos x="18" y="31"/>
              </a:cxn>
              <a:cxn ang="0">
                <a:pos x="70" y="31"/>
              </a:cxn>
              <a:cxn ang="0">
                <a:pos x="72" y="34"/>
              </a:cxn>
              <a:cxn ang="0">
                <a:pos x="72" y="39"/>
              </a:cxn>
              <a:cxn ang="0">
                <a:pos x="72" y="8"/>
              </a:cxn>
              <a:cxn ang="0">
                <a:pos x="70" y="11"/>
              </a:cxn>
              <a:cxn ang="0">
                <a:pos x="24" y="11"/>
              </a:cxn>
              <a:cxn ang="0">
                <a:pos x="21" y="8"/>
              </a:cxn>
              <a:cxn ang="0">
                <a:pos x="21" y="3"/>
              </a:cxn>
              <a:cxn ang="0">
                <a:pos x="24" y="0"/>
              </a:cxn>
              <a:cxn ang="0">
                <a:pos x="70" y="0"/>
              </a:cxn>
              <a:cxn ang="0">
                <a:pos x="72" y="3"/>
              </a:cxn>
              <a:cxn ang="0">
                <a:pos x="72" y="8"/>
              </a:cxn>
            </a:cxnLst>
            <a:rect l="0" t="0" r="r" b="b"/>
            <a:pathLst>
              <a:path w="72" h="57">
                <a:moveTo>
                  <a:pt x="72" y="54"/>
                </a:moveTo>
                <a:cubicBezTo>
                  <a:pt x="72" y="56"/>
                  <a:pt x="71" y="57"/>
                  <a:pt x="70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2" y="57"/>
                  <a:pt x="0" y="56"/>
                  <a:pt x="0" y="54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8"/>
                  <a:pt x="2" y="47"/>
                  <a:pt x="3" y="47"/>
                </a:cubicBezTo>
                <a:cubicBezTo>
                  <a:pt x="70" y="47"/>
                  <a:pt x="70" y="47"/>
                  <a:pt x="70" y="47"/>
                </a:cubicBezTo>
                <a:cubicBezTo>
                  <a:pt x="71" y="47"/>
                  <a:pt x="72" y="48"/>
                  <a:pt x="72" y="49"/>
                </a:cubicBezTo>
                <a:lnTo>
                  <a:pt x="72" y="54"/>
                </a:lnTo>
                <a:close/>
                <a:moveTo>
                  <a:pt x="72" y="24"/>
                </a:moveTo>
                <a:cubicBezTo>
                  <a:pt x="72" y="25"/>
                  <a:pt x="71" y="26"/>
                  <a:pt x="70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6"/>
                  <a:pt x="6" y="25"/>
                  <a:pt x="6" y="24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7"/>
                  <a:pt x="7" y="16"/>
                  <a:pt x="8" y="16"/>
                </a:cubicBezTo>
                <a:cubicBezTo>
                  <a:pt x="70" y="16"/>
                  <a:pt x="70" y="16"/>
                  <a:pt x="70" y="16"/>
                </a:cubicBezTo>
                <a:cubicBezTo>
                  <a:pt x="71" y="16"/>
                  <a:pt x="72" y="17"/>
                  <a:pt x="72" y="18"/>
                </a:cubicBezTo>
                <a:lnTo>
                  <a:pt x="72" y="24"/>
                </a:lnTo>
                <a:close/>
                <a:moveTo>
                  <a:pt x="72" y="39"/>
                </a:moveTo>
                <a:cubicBezTo>
                  <a:pt x="72" y="40"/>
                  <a:pt x="71" y="42"/>
                  <a:pt x="70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7" y="42"/>
                  <a:pt x="16" y="40"/>
                  <a:pt x="16" y="39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2"/>
                  <a:pt x="17" y="31"/>
                  <a:pt x="18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71" y="31"/>
                  <a:pt x="72" y="32"/>
                  <a:pt x="72" y="34"/>
                </a:cubicBezTo>
                <a:lnTo>
                  <a:pt x="72" y="39"/>
                </a:lnTo>
                <a:close/>
                <a:moveTo>
                  <a:pt x="72" y="8"/>
                </a:moveTo>
                <a:cubicBezTo>
                  <a:pt x="72" y="10"/>
                  <a:pt x="71" y="11"/>
                  <a:pt x="70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2" y="11"/>
                  <a:pt x="21" y="10"/>
                  <a:pt x="21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2"/>
                  <a:pt x="22" y="0"/>
                  <a:pt x="2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1" y="0"/>
                  <a:pt x="72" y="2"/>
                  <a:pt x="72" y="3"/>
                </a:cubicBezTo>
                <a:lnTo>
                  <a:pt x="72" y="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B054C9D-F614-A23D-0EA8-833FAE9077DB}"/>
                  </a:ext>
                </a:extLst>
              </p:cNvPr>
              <p:cNvSpPr txBox="1"/>
              <p:nvPr/>
            </p:nvSpPr>
            <p:spPr>
              <a:xfrm>
                <a:off x="8914383" y="2639449"/>
                <a:ext cx="2641683" cy="198515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补充：仿射变换</a:t>
                </a:r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𝑓</m:t>
                      </m:r>
                      <m:r>
                        <a:rPr lang="en-US" altLang="zh-CN" sz="18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(</m:t>
                      </m:r>
                      <m:r>
                        <a:rPr lang="en-US" altLang="zh-CN" sz="18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𝑥</m:t>
                      </m:r>
                      <m:r>
                        <a:rPr lang="en-US" altLang="zh-CN" sz="18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)=</m:t>
                      </m:r>
                      <m:r>
                        <a:rPr lang="en-US" altLang="zh-CN" sz="18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𝐴𝑥</m:t>
                      </m:r>
                      <m:r>
                        <a:rPr lang="en-US" altLang="zh-CN" sz="18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+</m:t>
                      </m:r>
                      <m:r>
                        <a:rPr lang="en-US" altLang="zh-CN" sz="18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𝑏</m:t>
                      </m:r>
                      <m:r>
                        <a:rPr lang="en-US" altLang="zh-CN" sz="18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,</m:t>
                      </m:r>
                      <m:r>
                        <a:rPr lang="en-US" altLang="zh-CN" sz="18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𝑥</m:t>
                      </m:r>
                      <m:r>
                        <a:rPr lang="en-US" altLang="zh-CN" sz="18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∈</m:t>
                      </m:r>
                      <m:r>
                        <a:rPr lang="en-US" altLang="zh-CN" sz="18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𝑋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在二维图像变换中，一般表达如下，可以视为线性变换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和平移变换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的叠加。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B054C9D-F614-A23D-0EA8-833FAE907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383" y="2639449"/>
                <a:ext cx="2641683" cy="1985159"/>
              </a:xfrm>
              <a:prstGeom prst="rect">
                <a:avLst/>
              </a:prstGeom>
              <a:blipFill>
                <a:blip r:embed="rId6"/>
                <a:stretch>
                  <a:fillRect l="-1831" t="-1520" r="-1373" b="-2432"/>
                </a:stretch>
              </a:blipFill>
              <a:ln w="19050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F1686799-7021-5732-5502-963B2FC95E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90033" y="4793463"/>
            <a:ext cx="2890382" cy="101834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8042DC9-D497-6D10-CC4E-94BAD61678C6}"/>
              </a:ext>
            </a:extLst>
          </p:cNvPr>
          <p:cNvSpPr txBox="1"/>
          <p:nvPr/>
        </p:nvSpPr>
        <p:spPr>
          <a:xfrm>
            <a:off x="3089901" y="1623339"/>
            <a:ext cx="778645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BP-AIDE combined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GAT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(3) and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Poisson-Gaussian noise estimation methods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, which estimates α and σ 2 of (1), with a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pixelwise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affifine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denoiser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280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56BFC84-4E4B-4B6D-A1EC-6837443D19AB}"/>
              </a:ext>
            </a:extLst>
          </p:cNvPr>
          <p:cNvGrpSpPr/>
          <p:nvPr/>
        </p:nvGrpSpPr>
        <p:grpSpPr>
          <a:xfrm>
            <a:off x="0" y="247949"/>
            <a:ext cx="12192000" cy="400110"/>
            <a:chOff x="0" y="247949"/>
            <a:chExt cx="12192000" cy="400110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4E599DD-8A42-4B48-929D-F9C97F3FD864}"/>
                </a:ext>
              </a:extLst>
            </p:cNvPr>
            <p:cNvSpPr/>
            <p:nvPr/>
          </p:nvSpPr>
          <p:spPr>
            <a:xfrm>
              <a:off x="3405938" y="247949"/>
              <a:ext cx="8786062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73" name="TextBox 27">
              <a:extLst>
                <a:ext uri="{FF2B5EF4-FFF2-40B4-BE49-F238E27FC236}">
                  <a16:creationId xmlns:a16="http://schemas.microsoft.com/office/drawing/2014/main" id="{975352CC-ADA2-48E6-8436-FD61CA157AD8}"/>
                </a:ext>
              </a:extLst>
            </p:cNvPr>
            <p:cNvSpPr txBox="1"/>
            <p:nvPr/>
          </p:nvSpPr>
          <p:spPr>
            <a:xfrm>
              <a:off x="664482" y="247949"/>
              <a:ext cx="27414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itchFamily="34" charset="0"/>
                </a:defRPr>
              </a:lvl1pPr>
            </a:lstStyle>
            <a:p>
              <a:r>
                <a:rPr lang="en-US" altLang="zh-CN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02 </a:t>
              </a:r>
              <a:r>
                <a:rPr lang="zh-CN" altLang="en-US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经验与前人模型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830C615D-4B21-4625-A694-7C37E19EE72A}"/>
                </a:ext>
              </a:extLst>
            </p:cNvPr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C5A599F-B70F-E8C7-B4B6-FCD8C60E26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44" y="305458"/>
            <a:ext cx="1011330" cy="263535"/>
          </a:xfrm>
          <a:prstGeom prst="rect">
            <a:avLst/>
          </a:prstGeom>
        </p:spPr>
      </p:pic>
      <p:sp>
        <p:nvSpPr>
          <p:cNvPr id="10" name="文本框 3">
            <a:extLst>
              <a:ext uri="{FF2B5EF4-FFF2-40B4-BE49-F238E27FC236}">
                <a16:creationId xmlns:a16="http://schemas.microsoft.com/office/drawing/2014/main" id="{5C0059DB-8CE4-026D-CBBC-84CA51121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529" y="1035822"/>
            <a:ext cx="36200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zh-CN" altLang="en-US" sz="2400" b="1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二、仿射变换与图像降噪</a:t>
            </a:r>
          </a:p>
        </p:txBody>
      </p:sp>
      <p:sp>
        <p:nvSpPr>
          <p:cNvPr id="11" name="Oval 72">
            <a:extLst>
              <a:ext uri="{FF2B5EF4-FFF2-40B4-BE49-F238E27FC236}">
                <a16:creationId xmlns:a16="http://schemas.microsoft.com/office/drawing/2014/main" id="{F987F299-7B57-11CC-D178-EFCE758B65B4}"/>
              </a:ext>
            </a:extLst>
          </p:cNvPr>
          <p:cNvSpPr/>
          <p:nvPr/>
        </p:nvSpPr>
        <p:spPr>
          <a:xfrm>
            <a:off x="613186" y="722888"/>
            <a:ext cx="875107" cy="862215"/>
          </a:xfrm>
          <a:prstGeom prst="ellipse">
            <a:avLst/>
          </a:prstGeom>
          <a:solidFill>
            <a:srgbClr val="08477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0" rIns="0" rtlCol="0" anchor="ctr"/>
          <a:lstStyle/>
          <a:p>
            <a:pPr algn="ctr"/>
            <a:endParaRPr lang="en-US" sz="3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" name="Freeform 34">
            <a:extLst>
              <a:ext uri="{FF2B5EF4-FFF2-40B4-BE49-F238E27FC236}">
                <a16:creationId xmlns:a16="http://schemas.microsoft.com/office/drawing/2014/main" id="{927363A3-761B-CC9D-5141-36C5753CAAC2}"/>
              </a:ext>
            </a:extLst>
          </p:cNvPr>
          <p:cNvSpPr>
            <a:spLocks noChangeAspect="1" noEditPoints="1"/>
          </p:cNvSpPr>
          <p:nvPr/>
        </p:nvSpPr>
        <p:spPr bwMode="auto">
          <a:xfrm rot="5400000">
            <a:off x="848650" y="992273"/>
            <a:ext cx="404179" cy="323445"/>
          </a:xfrm>
          <a:custGeom>
            <a:avLst/>
            <a:gdLst/>
            <a:ahLst/>
            <a:cxnLst>
              <a:cxn ang="0">
                <a:pos x="72" y="54"/>
              </a:cxn>
              <a:cxn ang="0">
                <a:pos x="70" y="57"/>
              </a:cxn>
              <a:cxn ang="0">
                <a:pos x="3" y="57"/>
              </a:cxn>
              <a:cxn ang="0">
                <a:pos x="0" y="54"/>
              </a:cxn>
              <a:cxn ang="0">
                <a:pos x="0" y="49"/>
              </a:cxn>
              <a:cxn ang="0">
                <a:pos x="3" y="47"/>
              </a:cxn>
              <a:cxn ang="0">
                <a:pos x="70" y="47"/>
              </a:cxn>
              <a:cxn ang="0">
                <a:pos x="72" y="49"/>
              </a:cxn>
              <a:cxn ang="0">
                <a:pos x="72" y="54"/>
              </a:cxn>
              <a:cxn ang="0">
                <a:pos x="72" y="24"/>
              </a:cxn>
              <a:cxn ang="0">
                <a:pos x="70" y="26"/>
              </a:cxn>
              <a:cxn ang="0">
                <a:pos x="8" y="26"/>
              </a:cxn>
              <a:cxn ang="0">
                <a:pos x="6" y="24"/>
              </a:cxn>
              <a:cxn ang="0">
                <a:pos x="6" y="18"/>
              </a:cxn>
              <a:cxn ang="0">
                <a:pos x="8" y="16"/>
              </a:cxn>
              <a:cxn ang="0">
                <a:pos x="70" y="16"/>
              </a:cxn>
              <a:cxn ang="0">
                <a:pos x="72" y="18"/>
              </a:cxn>
              <a:cxn ang="0">
                <a:pos x="72" y="24"/>
              </a:cxn>
              <a:cxn ang="0">
                <a:pos x="72" y="39"/>
              </a:cxn>
              <a:cxn ang="0">
                <a:pos x="70" y="42"/>
              </a:cxn>
              <a:cxn ang="0">
                <a:pos x="18" y="42"/>
              </a:cxn>
              <a:cxn ang="0">
                <a:pos x="16" y="39"/>
              </a:cxn>
              <a:cxn ang="0">
                <a:pos x="16" y="34"/>
              </a:cxn>
              <a:cxn ang="0">
                <a:pos x="18" y="31"/>
              </a:cxn>
              <a:cxn ang="0">
                <a:pos x="70" y="31"/>
              </a:cxn>
              <a:cxn ang="0">
                <a:pos x="72" y="34"/>
              </a:cxn>
              <a:cxn ang="0">
                <a:pos x="72" y="39"/>
              </a:cxn>
              <a:cxn ang="0">
                <a:pos x="72" y="8"/>
              </a:cxn>
              <a:cxn ang="0">
                <a:pos x="70" y="11"/>
              </a:cxn>
              <a:cxn ang="0">
                <a:pos x="24" y="11"/>
              </a:cxn>
              <a:cxn ang="0">
                <a:pos x="21" y="8"/>
              </a:cxn>
              <a:cxn ang="0">
                <a:pos x="21" y="3"/>
              </a:cxn>
              <a:cxn ang="0">
                <a:pos x="24" y="0"/>
              </a:cxn>
              <a:cxn ang="0">
                <a:pos x="70" y="0"/>
              </a:cxn>
              <a:cxn ang="0">
                <a:pos x="72" y="3"/>
              </a:cxn>
              <a:cxn ang="0">
                <a:pos x="72" y="8"/>
              </a:cxn>
            </a:cxnLst>
            <a:rect l="0" t="0" r="r" b="b"/>
            <a:pathLst>
              <a:path w="72" h="57">
                <a:moveTo>
                  <a:pt x="72" y="54"/>
                </a:moveTo>
                <a:cubicBezTo>
                  <a:pt x="72" y="56"/>
                  <a:pt x="71" y="57"/>
                  <a:pt x="70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2" y="57"/>
                  <a:pt x="0" y="56"/>
                  <a:pt x="0" y="54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8"/>
                  <a:pt x="2" y="47"/>
                  <a:pt x="3" y="47"/>
                </a:cubicBezTo>
                <a:cubicBezTo>
                  <a:pt x="70" y="47"/>
                  <a:pt x="70" y="47"/>
                  <a:pt x="70" y="47"/>
                </a:cubicBezTo>
                <a:cubicBezTo>
                  <a:pt x="71" y="47"/>
                  <a:pt x="72" y="48"/>
                  <a:pt x="72" y="49"/>
                </a:cubicBezTo>
                <a:lnTo>
                  <a:pt x="72" y="54"/>
                </a:lnTo>
                <a:close/>
                <a:moveTo>
                  <a:pt x="72" y="24"/>
                </a:moveTo>
                <a:cubicBezTo>
                  <a:pt x="72" y="25"/>
                  <a:pt x="71" y="26"/>
                  <a:pt x="70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6"/>
                  <a:pt x="6" y="25"/>
                  <a:pt x="6" y="24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7"/>
                  <a:pt x="7" y="16"/>
                  <a:pt x="8" y="16"/>
                </a:cubicBezTo>
                <a:cubicBezTo>
                  <a:pt x="70" y="16"/>
                  <a:pt x="70" y="16"/>
                  <a:pt x="70" y="16"/>
                </a:cubicBezTo>
                <a:cubicBezTo>
                  <a:pt x="71" y="16"/>
                  <a:pt x="72" y="17"/>
                  <a:pt x="72" y="18"/>
                </a:cubicBezTo>
                <a:lnTo>
                  <a:pt x="72" y="24"/>
                </a:lnTo>
                <a:close/>
                <a:moveTo>
                  <a:pt x="72" y="39"/>
                </a:moveTo>
                <a:cubicBezTo>
                  <a:pt x="72" y="40"/>
                  <a:pt x="71" y="42"/>
                  <a:pt x="70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7" y="42"/>
                  <a:pt x="16" y="40"/>
                  <a:pt x="16" y="39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2"/>
                  <a:pt x="17" y="31"/>
                  <a:pt x="18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71" y="31"/>
                  <a:pt x="72" y="32"/>
                  <a:pt x="72" y="34"/>
                </a:cubicBezTo>
                <a:lnTo>
                  <a:pt x="72" y="39"/>
                </a:lnTo>
                <a:close/>
                <a:moveTo>
                  <a:pt x="72" y="8"/>
                </a:moveTo>
                <a:cubicBezTo>
                  <a:pt x="72" y="10"/>
                  <a:pt x="71" y="11"/>
                  <a:pt x="70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2" y="11"/>
                  <a:pt x="21" y="10"/>
                  <a:pt x="21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2"/>
                  <a:pt x="22" y="0"/>
                  <a:pt x="2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1" y="0"/>
                  <a:pt x="72" y="2"/>
                  <a:pt x="72" y="3"/>
                </a:cubicBezTo>
                <a:lnTo>
                  <a:pt x="72" y="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DA52CB-F715-84F4-3095-E4366E3E71D9}"/>
              </a:ext>
            </a:extLst>
          </p:cNvPr>
          <p:cNvSpPr txBox="1"/>
          <p:nvPr/>
        </p:nvSpPr>
        <p:spPr>
          <a:xfrm>
            <a:off x="1593131" y="1784257"/>
            <a:ext cx="723053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 algn="just">
              <a:spcAft>
                <a:spcPts val="1200"/>
              </a:spcAft>
              <a:buAutoNum type="romanUcPeriod"/>
            </a:pPr>
            <a:r>
              <a:rPr lang="en-US" altLang="zh-CN" sz="2000" b="1" dirty="0">
                <a:solidFill>
                  <a:srgbClr val="231F20"/>
                </a:solidFill>
                <a:effectLst/>
                <a:latin typeface="Times-Italic"/>
                <a:ea typeface="宋体" panose="02010600030101010101" pitchFamily="2" charset="-122"/>
              </a:rPr>
              <a:t>Unbiased Estimator of MSE for Pixelwise </a:t>
            </a:r>
            <a:r>
              <a:rPr lang="en-US" altLang="zh-CN" sz="2000" b="1" dirty="0" err="1">
                <a:solidFill>
                  <a:srgbClr val="231F20"/>
                </a:solidFill>
                <a:effectLst/>
                <a:latin typeface="Times-Italic"/>
                <a:ea typeface="宋体" panose="02010600030101010101" pitchFamily="2" charset="-122"/>
              </a:rPr>
              <a:t>Affifine</a:t>
            </a:r>
            <a:r>
              <a:rPr lang="en-US" altLang="zh-CN" sz="2000" b="1" dirty="0">
                <a:solidFill>
                  <a:srgbClr val="231F20"/>
                </a:solidFill>
                <a:effectLst/>
                <a:latin typeface="Times-Italic"/>
                <a:ea typeface="宋体" panose="02010600030101010101" pitchFamily="2" charset="-122"/>
              </a:rPr>
              <a:t> Denoisers</a:t>
            </a:r>
          </a:p>
          <a:p>
            <a:pPr indent="457200" algn="just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the normalized version of the transformed image:</a:t>
            </a:r>
          </a:p>
          <a:p>
            <a:pPr algn="just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51B2B7A-74C9-9768-3A29-9AA5A9E0B90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12018" b="6737"/>
          <a:stretch/>
        </p:blipFill>
        <p:spPr>
          <a:xfrm>
            <a:off x="2646502" y="4897846"/>
            <a:ext cx="4650131" cy="77615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311B37A-024C-C2DF-47E5-EA7B92BF69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6502" y="2716941"/>
            <a:ext cx="3235824" cy="438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0C79513-3C40-99CB-77DE-655E082A5B50}"/>
                  </a:ext>
                </a:extLst>
              </p:cNvPr>
              <p:cNvSpPr txBox="1"/>
              <p:nvPr/>
            </p:nvSpPr>
            <p:spPr>
              <a:xfrm>
                <a:off x="2035210" y="3379247"/>
                <a:ext cx="7230533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each pixel in Z has a value in [0, 1], and the variance of the noise becomes approximately </a:t>
                </a:r>
                <a14:m>
                  <m:oMath xmlns:m="http://schemas.openxmlformats.org/officeDocument/2006/math">
                    <m:r>
                      <a:rPr lang="el-GR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𝛽</m:t>
                    </m:r>
                    <m:sSup>
                      <m:sSup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.</a:t>
                </a:r>
              </a:p>
              <a:p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Generally, a denoiser is denoted as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(Z) ∈ Rn, and the standard fidelity criterion for denoising is the 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MSE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: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0C79513-3C40-99CB-77DE-655E082A5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210" y="3379247"/>
                <a:ext cx="7230533" cy="1508105"/>
              </a:xfrm>
              <a:prstGeom prst="rect">
                <a:avLst/>
              </a:prstGeom>
              <a:blipFill>
                <a:blip r:embed="rId8"/>
                <a:stretch>
                  <a:fillRect l="-759" t="-2016" b="-5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AC070C82-5CCD-677B-9E49-F3309E6D7962}"/>
              </a:ext>
            </a:extLst>
          </p:cNvPr>
          <p:cNvSpPr txBox="1"/>
          <p:nvPr/>
        </p:nvSpPr>
        <p:spPr>
          <a:xfrm>
            <a:off x="6572199" y="2732916"/>
            <a:ext cx="176109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max-min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归一化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DE6505B-2D72-DDF2-6378-A2F195374A7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790" t="22463" b="7689"/>
          <a:stretch/>
        </p:blipFill>
        <p:spPr>
          <a:xfrm>
            <a:off x="2775144" y="5684496"/>
            <a:ext cx="7311711" cy="49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16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56BFC84-4E4B-4B6D-A1EC-6837443D19AB}"/>
              </a:ext>
            </a:extLst>
          </p:cNvPr>
          <p:cNvGrpSpPr/>
          <p:nvPr/>
        </p:nvGrpSpPr>
        <p:grpSpPr>
          <a:xfrm>
            <a:off x="0" y="247949"/>
            <a:ext cx="12192000" cy="400110"/>
            <a:chOff x="0" y="247949"/>
            <a:chExt cx="12192000" cy="400110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4E599DD-8A42-4B48-929D-F9C97F3FD864}"/>
                </a:ext>
              </a:extLst>
            </p:cNvPr>
            <p:cNvSpPr/>
            <p:nvPr/>
          </p:nvSpPr>
          <p:spPr>
            <a:xfrm>
              <a:off x="3405938" y="247949"/>
              <a:ext cx="8786062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73" name="TextBox 27">
              <a:extLst>
                <a:ext uri="{FF2B5EF4-FFF2-40B4-BE49-F238E27FC236}">
                  <a16:creationId xmlns:a16="http://schemas.microsoft.com/office/drawing/2014/main" id="{975352CC-ADA2-48E6-8436-FD61CA157AD8}"/>
                </a:ext>
              </a:extLst>
            </p:cNvPr>
            <p:cNvSpPr txBox="1"/>
            <p:nvPr/>
          </p:nvSpPr>
          <p:spPr>
            <a:xfrm>
              <a:off x="664482" y="247949"/>
              <a:ext cx="27414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itchFamily="34" charset="0"/>
                </a:defRPr>
              </a:lvl1pPr>
            </a:lstStyle>
            <a:p>
              <a:r>
                <a:rPr lang="en-US" altLang="zh-CN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02 </a:t>
              </a:r>
              <a:r>
                <a:rPr lang="zh-CN" altLang="en-US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经验与前人模型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830C615D-4B21-4625-A694-7C37E19EE72A}"/>
                </a:ext>
              </a:extLst>
            </p:cNvPr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C5A599F-B70F-E8C7-B4B6-FCD8C60E26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44" y="305458"/>
            <a:ext cx="1011330" cy="263535"/>
          </a:xfrm>
          <a:prstGeom prst="rect">
            <a:avLst/>
          </a:prstGeom>
        </p:spPr>
      </p:pic>
      <p:sp>
        <p:nvSpPr>
          <p:cNvPr id="10" name="文本框 3">
            <a:extLst>
              <a:ext uri="{FF2B5EF4-FFF2-40B4-BE49-F238E27FC236}">
                <a16:creationId xmlns:a16="http://schemas.microsoft.com/office/drawing/2014/main" id="{5C0059DB-8CE4-026D-CBBC-84CA51121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529" y="1035822"/>
            <a:ext cx="36200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zh-CN" altLang="en-US" sz="2400" b="1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二、仿射变换与图像降噪</a:t>
            </a:r>
          </a:p>
        </p:txBody>
      </p:sp>
      <p:sp>
        <p:nvSpPr>
          <p:cNvPr id="11" name="Oval 72">
            <a:extLst>
              <a:ext uri="{FF2B5EF4-FFF2-40B4-BE49-F238E27FC236}">
                <a16:creationId xmlns:a16="http://schemas.microsoft.com/office/drawing/2014/main" id="{F987F299-7B57-11CC-D178-EFCE758B65B4}"/>
              </a:ext>
            </a:extLst>
          </p:cNvPr>
          <p:cNvSpPr/>
          <p:nvPr/>
        </p:nvSpPr>
        <p:spPr>
          <a:xfrm>
            <a:off x="613186" y="722888"/>
            <a:ext cx="875107" cy="862215"/>
          </a:xfrm>
          <a:prstGeom prst="ellipse">
            <a:avLst/>
          </a:prstGeom>
          <a:solidFill>
            <a:srgbClr val="08477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0" rIns="0" rtlCol="0" anchor="ctr"/>
          <a:lstStyle/>
          <a:p>
            <a:pPr algn="ctr"/>
            <a:endParaRPr lang="en-US" sz="3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" name="Freeform 34">
            <a:extLst>
              <a:ext uri="{FF2B5EF4-FFF2-40B4-BE49-F238E27FC236}">
                <a16:creationId xmlns:a16="http://schemas.microsoft.com/office/drawing/2014/main" id="{927363A3-761B-CC9D-5141-36C5753CAAC2}"/>
              </a:ext>
            </a:extLst>
          </p:cNvPr>
          <p:cNvSpPr>
            <a:spLocks noChangeAspect="1" noEditPoints="1"/>
          </p:cNvSpPr>
          <p:nvPr/>
        </p:nvSpPr>
        <p:spPr bwMode="auto">
          <a:xfrm rot="5400000">
            <a:off x="848650" y="992273"/>
            <a:ext cx="404179" cy="323445"/>
          </a:xfrm>
          <a:custGeom>
            <a:avLst/>
            <a:gdLst/>
            <a:ahLst/>
            <a:cxnLst>
              <a:cxn ang="0">
                <a:pos x="72" y="54"/>
              </a:cxn>
              <a:cxn ang="0">
                <a:pos x="70" y="57"/>
              </a:cxn>
              <a:cxn ang="0">
                <a:pos x="3" y="57"/>
              </a:cxn>
              <a:cxn ang="0">
                <a:pos x="0" y="54"/>
              </a:cxn>
              <a:cxn ang="0">
                <a:pos x="0" y="49"/>
              </a:cxn>
              <a:cxn ang="0">
                <a:pos x="3" y="47"/>
              </a:cxn>
              <a:cxn ang="0">
                <a:pos x="70" y="47"/>
              </a:cxn>
              <a:cxn ang="0">
                <a:pos x="72" y="49"/>
              </a:cxn>
              <a:cxn ang="0">
                <a:pos x="72" y="54"/>
              </a:cxn>
              <a:cxn ang="0">
                <a:pos x="72" y="24"/>
              </a:cxn>
              <a:cxn ang="0">
                <a:pos x="70" y="26"/>
              </a:cxn>
              <a:cxn ang="0">
                <a:pos x="8" y="26"/>
              </a:cxn>
              <a:cxn ang="0">
                <a:pos x="6" y="24"/>
              </a:cxn>
              <a:cxn ang="0">
                <a:pos x="6" y="18"/>
              </a:cxn>
              <a:cxn ang="0">
                <a:pos x="8" y="16"/>
              </a:cxn>
              <a:cxn ang="0">
                <a:pos x="70" y="16"/>
              </a:cxn>
              <a:cxn ang="0">
                <a:pos x="72" y="18"/>
              </a:cxn>
              <a:cxn ang="0">
                <a:pos x="72" y="24"/>
              </a:cxn>
              <a:cxn ang="0">
                <a:pos x="72" y="39"/>
              </a:cxn>
              <a:cxn ang="0">
                <a:pos x="70" y="42"/>
              </a:cxn>
              <a:cxn ang="0">
                <a:pos x="18" y="42"/>
              </a:cxn>
              <a:cxn ang="0">
                <a:pos x="16" y="39"/>
              </a:cxn>
              <a:cxn ang="0">
                <a:pos x="16" y="34"/>
              </a:cxn>
              <a:cxn ang="0">
                <a:pos x="18" y="31"/>
              </a:cxn>
              <a:cxn ang="0">
                <a:pos x="70" y="31"/>
              </a:cxn>
              <a:cxn ang="0">
                <a:pos x="72" y="34"/>
              </a:cxn>
              <a:cxn ang="0">
                <a:pos x="72" y="39"/>
              </a:cxn>
              <a:cxn ang="0">
                <a:pos x="72" y="8"/>
              </a:cxn>
              <a:cxn ang="0">
                <a:pos x="70" y="11"/>
              </a:cxn>
              <a:cxn ang="0">
                <a:pos x="24" y="11"/>
              </a:cxn>
              <a:cxn ang="0">
                <a:pos x="21" y="8"/>
              </a:cxn>
              <a:cxn ang="0">
                <a:pos x="21" y="3"/>
              </a:cxn>
              <a:cxn ang="0">
                <a:pos x="24" y="0"/>
              </a:cxn>
              <a:cxn ang="0">
                <a:pos x="70" y="0"/>
              </a:cxn>
              <a:cxn ang="0">
                <a:pos x="72" y="3"/>
              </a:cxn>
              <a:cxn ang="0">
                <a:pos x="72" y="8"/>
              </a:cxn>
            </a:cxnLst>
            <a:rect l="0" t="0" r="r" b="b"/>
            <a:pathLst>
              <a:path w="72" h="57">
                <a:moveTo>
                  <a:pt x="72" y="54"/>
                </a:moveTo>
                <a:cubicBezTo>
                  <a:pt x="72" y="56"/>
                  <a:pt x="71" y="57"/>
                  <a:pt x="70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2" y="57"/>
                  <a:pt x="0" y="56"/>
                  <a:pt x="0" y="54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8"/>
                  <a:pt x="2" y="47"/>
                  <a:pt x="3" y="47"/>
                </a:cubicBezTo>
                <a:cubicBezTo>
                  <a:pt x="70" y="47"/>
                  <a:pt x="70" y="47"/>
                  <a:pt x="70" y="47"/>
                </a:cubicBezTo>
                <a:cubicBezTo>
                  <a:pt x="71" y="47"/>
                  <a:pt x="72" y="48"/>
                  <a:pt x="72" y="49"/>
                </a:cubicBezTo>
                <a:lnTo>
                  <a:pt x="72" y="54"/>
                </a:lnTo>
                <a:close/>
                <a:moveTo>
                  <a:pt x="72" y="24"/>
                </a:moveTo>
                <a:cubicBezTo>
                  <a:pt x="72" y="25"/>
                  <a:pt x="71" y="26"/>
                  <a:pt x="70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6"/>
                  <a:pt x="6" y="25"/>
                  <a:pt x="6" y="24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7"/>
                  <a:pt x="7" y="16"/>
                  <a:pt x="8" y="16"/>
                </a:cubicBezTo>
                <a:cubicBezTo>
                  <a:pt x="70" y="16"/>
                  <a:pt x="70" y="16"/>
                  <a:pt x="70" y="16"/>
                </a:cubicBezTo>
                <a:cubicBezTo>
                  <a:pt x="71" y="16"/>
                  <a:pt x="72" y="17"/>
                  <a:pt x="72" y="18"/>
                </a:cubicBezTo>
                <a:lnTo>
                  <a:pt x="72" y="24"/>
                </a:lnTo>
                <a:close/>
                <a:moveTo>
                  <a:pt x="72" y="39"/>
                </a:moveTo>
                <a:cubicBezTo>
                  <a:pt x="72" y="40"/>
                  <a:pt x="71" y="42"/>
                  <a:pt x="70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7" y="42"/>
                  <a:pt x="16" y="40"/>
                  <a:pt x="16" y="39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2"/>
                  <a:pt x="17" y="31"/>
                  <a:pt x="18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71" y="31"/>
                  <a:pt x="72" y="32"/>
                  <a:pt x="72" y="34"/>
                </a:cubicBezTo>
                <a:lnTo>
                  <a:pt x="72" y="39"/>
                </a:lnTo>
                <a:close/>
                <a:moveTo>
                  <a:pt x="72" y="8"/>
                </a:moveTo>
                <a:cubicBezTo>
                  <a:pt x="72" y="10"/>
                  <a:pt x="71" y="11"/>
                  <a:pt x="70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2" y="11"/>
                  <a:pt x="21" y="10"/>
                  <a:pt x="21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2"/>
                  <a:pt x="22" y="0"/>
                  <a:pt x="2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1" y="0"/>
                  <a:pt x="72" y="2"/>
                  <a:pt x="72" y="3"/>
                </a:cubicBezTo>
                <a:lnTo>
                  <a:pt x="72" y="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DA52CB-F715-84F4-3095-E4366E3E71D9}"/>
              </a:ext>
            </a:extLst>
          </p:cNvPr>
          <p:cNvSpPr txBox="1"/>
          <p:nvPr/>
        </p:nvSpPr>
        <p:spPr>
          <a:xfrm>
            <a:off x="1593131" y="1784257"/>
            <a:ext cx="72305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 algn="just">
              <a:spcAft>
                <a:spcPts val="1200"/>
              </a:spcAft>
              <a:buAutoNum type="romanUcPeriod"/>
            </a:pPr>
            <a:r>
              <a:rPr lang="en-US" altLang="zh-CN" sz="2000" b="1" dirty="0">
                <a:solidFill>
                  <a:srgbClr val="231F20"/>
                </a:solidFill>
                <a:effectLst/>
                <a:latin typeface="Times-Italic"/>
                <a:ea typeface="宋体" panose="02010600030101010101" pitchFamily="2" charset="-122"/>
              </a:rPr>
              <a:t>Unbiased Estimator of MSE for Pixelwise </a:t>
            </a:r>
            <a:r>
              <a:rPr lang="en-US" altLang="zh-CN" sz="2000" b="1" dirty="0" err="1">
                <a:solidFill>
                  <a:srgbClr val="231F20"/>
                </a:solidFill>
                <a:effectLst/>
                <a:latin typeface="Times-Italic"/>
                <a:ea typeface="宋体" panose="02010600030101010101" pitchFamily="2" charset="-122"/>
              </a:rPr>
              <a:t>Affifine</a:t>
            </a:r>
            <a:r>
              <a:rPr lang="en-US" altLang="zh-CN" sz="2000" b="1" dirty="0">
                <a:solidFill>
                  <a:srgbClr val="231F20"/>
                </a:solidFill>
                <a:effectLst/>
                <a:latin typeface="Times-Italic"/>
                <a:ea typeface="宋体" panose="02010600030101010101" pitchFamily="2" charset="-122"/>
              </a:rPr>
              <a:t> Denoisers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DE6505B-2D72-DDF2-6378-A2F195374A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790" t="22463" b="7689"/>
          <a:stretch/>
        </p:blipFill>
        <p:spPr>
          <a:xfrm>
            <a:off x="2152943" y="2501450"/>
            <a:ext cx="6632981" cy="45312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90AFC0D-0549-E034-3AD6-EF2EFB5B152B}"/>
              </a:ext>
            </a:extLst>
          </p:cNvPr>
          <p:cNvSpPr/>
          <p:nvPr/>
        </p:nvSpPr>
        <p:spPr>
          <a:xfrm>
            <a:off x="3673138" y="2503027"/>
            <a:ext cx="1663832" cy="453122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E60682-6D7B-47C8-DD4E-9CCD0A178E4B}"/>
              </a:ext>
            </a:extLst>
          </p:cNvPr>
          <p:cNvSpPr/>
          <p:nvPr/>
        </p:nvSpPr>
        <p:spPr>
          <a:xfrm>
            <a:off x="6116377" y="2508904"/>
            <a:ext cx="1622200" cy="441064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35EC2C-C520-96BE-020D-6DCBC981BC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7123" y="3271655"/>
            <a:ext cx="6153651" cy="18991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D35D613-ABD6-FDB5-1570-995A07D63F33}"/>
                  </a:ext>
                </a:extLst>
              </p:cNvPr>
              <p:cNvSpPr txBox="1"/>
              <p:nvPr/>
            </p:nvSpPr>
            <p:spPr>
              <a:xfrm>
                <a:off x="8313805" y="3379805"/>
                <a:ext cx="3242645" cy="39895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k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𝑖</m:t>
                            </m:r>
                          </m:sup>
                        </m:sSubSup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Z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i 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外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k</a:t>
                </a:r>
                <a:r>
                  <a:rPr lang="zh-CN" altLang="en-US" i="1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*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大小的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patch</a:t>
                </a: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D35D613-ABD6-FDB5-1570-995A07D6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805" y="3379805"/>
                <a:ext cx="3242645" cy="398955"/>
              </a:xfrm>
              <a:prstGeom prst="rect">
                <a:avLst/>
              </a:prstGeom>
              <a:blipFill>
                <a:blip r:embed="rId9"/>
                <a:stretch>
                  <a:fillRect t="-4348" b="-17391"/>
                </a:stretch>
              </a:blipFill>
              <a:ln w="19050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002C9A8B-3A75-7060-D08D-45C84C9E5BAB}"/>
              </a:ext>
            </a:extLst>
          </p:cNvPr>
          <p:cNvSpPr txBox="1"/>
          <p:nvPr/>
        </p:nvSpPr>
        <p:spPr>
          <a:xfrm>
            <a:off x="8313805" y="4103297"/>
            <a:ext cx="324264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两个系数可看作斜率和截距，为卷积神经网络的输出</a:t>
            </a:r>
          </a:p>
        </p:txBody>
      </p:sp>
    </p:spTree>
    <p:extLst>
      <p:ext uri="{BB962C8B-B14F-4D97-AF65-F5344CB8AC3E}">
        <p14:creationId xmlns:p14="http://schemas.microsoft.com/office/powerpoint/2010/main" val="2162767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56BFC84-4E4B-4B6D-A1EC-6837443D19AB}"/>
              </a:ext>
            </a:extLst>
          </p:cNvPr>
          <p:cNvGrpSpPr/>
          <p:nvPr/>
        </p:nvGrpSpPr>
        <p:grpSpPr>
          <a:xfrm>
            <a:off x="0" y="247949"/>
            <a:ext cx="12192000" cy="400110"/>
            <a:chOff x="0" y="247949"/>
            <a:chExt cx="12192000" cy="400110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4E599DD-8A42-4B48-929D-F9C97F3FD864}"/>
                </a:ext>
              </a:extLst>
            </p:cNvPr>
            <p:cNvSpPr/>
            <p:nvPr/>
          </p:nvSpPr>
          <p:spPr>
            <a:xfrm>
              <a:off x="3405938" y="247949"/>
              <a:ext cx="8786062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73" name="TextBox 27">
              <a:extLst>
                <a:ext uri="{FF2B5EF4-FFF2-40B4-BE49-F238E27FC236}">
                  <a16:creationId xmlns:a16="http://schemas.microsoft.com/office/drawing/2014/main" id="{975352CC-ADA2-48E6-8436-FD61CA157AD8}"/>
                </a:ext>
              </a:extLst>
            </p:cNvPr>
            <p:cNvSpPr txBox="1"/>
            <p:nvPr/>
          </p:nvSpPr>
          <p:spPr>
            <a:xfrm>
              <a:off x="664482" y="247949"/>
              <a:ext cx="27414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itchFamily="34" charset="0"/>
                </a:defRPr>
              </a:lvl1pPr>
            </a:lstStyle>
            <a:p>
              <a:r>
                <a:rPr lang="en-US" altLang="zh-CN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02 </a:t>
              </a:r>
              <a:r>
                <a:rPr lang="zh-CN" altLang="en-US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经验与前人模型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830C615D-4B21-4625-A694-7C37E19EE72A}"/>
                </a:ext>
              </a:extLst>
            </p:cNvPr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C5A599F-B70F-E8C7-B4B6-FCD8C60E26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44" y="305458"/>
            <a:ext cx="1011330" cy="263535"/>
          </a:xfrm>
          <a:prstGeom prst="rect">
            <a:avLst/>
          </a:prstGeom>
        </p:spPr>
      </p:pic>
      <p:sp>
        <p:nvSpPr>
          <p:cNvPr id="10" name="文本框 3">
            <a:extLst>
              <a:ext uri="{FF2B5EF4-FFF2-40B4-BE49-F238E27FC236}">
                <a16:creationId xmlns:a16="http://schemas.microsoft.com/office/drawing/2014/main" id="{5C0059DB-8CE4-026D-CBBC-84CA51121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529" y="1035822"/>
            <a:ext cx="36200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zh-CN" altLang="en-US" sz="2400" b="1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二、仿射变换与图像降噪</a:t>
            </a:r>
          </a:p>
        </p:txBody>
      </p:sp>
      <p:sp>
        <p:nvSpPr>
          <p:cNvPr id="11" name="Oval 72">
            <a:extLst>
              <a:ext uri="{FF2B5EF4-FFF2-40B4-BE49-F238E27FC236}">
                <a16:creationId xmlns:a16="http://schemas.microsoft.com/office/drawing/2014/main" id="{F987F299-7B57-11CC-D178-EFCE758B65B4}"/>
              </a:ext>
            </a:extLst>
          </p:cNvPr>
          <p:cNvSpPr/>
          <p:nvPr/>
        </p:nvSpPr>
        <p:spPr>
          <a:xfrm>
            <a:off x="613186" y="722888"/>
            <a:ext cx="875107" cy="862215"/>
          </a:xfrm>
          <a:prstGeom prst="ellipse">
            <a:avLst/>
          </a:prstGeom>
          <a:solidFill>
            <a:srgbClr val="08477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0" rIns="0" rtlCol="0" anchor="ctr"/>
          <a:lstStyle/>
          <a:p>
            <a:pPr algn="ctr"/>
            <a:endParaRPr lang="en-US" sz="3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" name="Freeform 34">
            <a:extLst>
              <a:ext uri="{FF2B5EF4-FFF2-40B4-BE49-F238E27FC236}">
                <a16:creationId xmlns:a16="http://schemas.microsoft.com/office/drawing/2014/main" id="{927363A3-761B-CC9D-5141-36C5753CAAC2}"/>
              </a:ext>
            </a:extLst>
          </p:cNvPr>
          <p:cNvSpPr>
            <a:spLocks noChangeAspect="1" noEditPoints="1"/>
          </p:cNvSpPr>
          <p:nvPr/>
        </p:nvSpPr>
        <p:spPr bwMode="auto">
          <a:xfrm rot="5400000">
            <a:off x="848650" y="992273"/>
            <a:ext cx="404179" cy="323445"/>
          </a:xfrm>
          <a:custGeom>
            <a:avLst/>
            <a:gdLst/>
            <a:ahLst/>
            <a:cxnLst>
              <a:cxn ang="0">
                <a:pos x="72" y="54"/>
              </a:cxn>
              <a:cxn ang="0">
                <a:pos x="70" y="57"/>
              </a:cxn>
              <a:cxn ang="0">
                <a:pos x="3" y="57"/>
              </a:cxn>
              <a:cxn ang="0">
                <a:pos x="0" y="54"/>
              </a:cxn>
              <a:cxn ang="0">
                <a:pos x="0" y="49"/>
              </a:cxn>
              <a:cxn ang="0">
                <a:pos x="3" y="47"/>
              </a:cxn>
              <a:cxn ang="0">
                <a:pos x="70" y="47"/>
              </a:cxn>
              <a:cxn ang="0">
                <a:pos x="72" y="49"/>
              </a:cxn>
              <a:cxn ang="0">
                <a:pos x="72" y="54"/>
              </a:cxn>
              <a:cxn ang="0">
                <a:pos x="72" y="24"/>
              </a:cxn>
              <a:cxn ang="0">
                <a:pos x="70" y="26"/>
              </a:cxn>
              <a:cxn ang="0">
                <a:pos x="8" y="26"/>
              </a:cxn>
              <a:cxn ang="0">
                <a:pos x="6" y="24"/>
              </a:cxn>
              <a:cxn ang="0">
                <a:pos x="6" y="18"/>
              </a:cxn>
              <a:cxn ang="0">
                <a:pos x="8" y="16"/>
              </a:cxn>
              <a:cxn ang="0">
                <a:pos x="70" y="16"/>
              </a:cxn>
              <a:cxn ang="0">
                <a:pos x="72" y="18"/>
              </a:cxn>
              <a:cxn ang="0">
                <a:pos x="72" y="24"/>
              </a:cxn>
              <a:cxn ang="0">
                <a:pos x="72" y="39"/>
              </a:cxn>
              <a:cxn ang="0">
                <a:pos x="70" y="42"/>
              </a:cxn>
              <a:cxn ang="0">
                <a:pos x="18" y="42"/>
              </a:cxn>
              <a:cxn ang="0">
                <a:pos x="16" y="39"/>
              </a:cxn>
              <a:cxn ang="0">
                <a:pos x="16" y="34"/>
              </a:cxn>
              <a:cxn ang="0">
                <a:pos x="18" y="31"/>
              </a:cxn>
              <a:cxn ang="0">
                <a:pos x="70" y="31"/>
              </a:cxn>
              <a:cxn ang="0">
                <a:pos x="72" y="34"/>
              </a:cxn>
              <a:cxn ang="0">
                <a:pos x="72" y="39"/>
              </a:cxn>
              <a:cxn ang="0">
                <a:pos x="72" y="8"/>
              </a:cxn>
              <a:cxn ang="0">
                <a:pos x="70" y="11"/>
              </a:cxn>
              <a:cxn ang="0">
                <a:pos x="24" y="11"/>
              </a:cxn>
              <a:cxn ang="0">
                <a:pos x="21" y="8"/>
              </a:cxn>
              <a:cxn ang="0">
                <a:pos x="21" y="3"/>
              </a:cxn>
              <a:cxn ang="0">
                <a:pos x="24" y="0"/>
              </a:cxn>
              <a:cxn ang="0">
                <a:pos x="70" y="0"/>
              </a:cxn>
              <a:cxn ang="0">
                <a:pos x="72" y="3"/>
              </a:cxn>
              <a:cxn ang="0">
                <a:pos x="72" y="8"/>
              </a:cxn>
            </a:cxnLst>
            <a:rect l="0" t="0" r="r" b="b"/>
            <a:pathLst>
              <a:path w="72" h="57">
                <a:moveTo>
                  <a:pt x="72" y="54"/>
                </a:moveTo>
                <a:cubicBezTo>
                  <a:pt x="72" y="56"/>
                  <a:pt x="71" y="57"/>
                  <a:pt x="70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2" y="57"/>
                  <a:pt x="0" y="56"/>
                  <a:pt x="0" y="54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8"/>
                  <a:pt x="2" y="47"/>
                  <a:pt x="3" y="47"/>
                </a:cubicBezTo>
                <a:cubicBezTo>
                  <a:pt x="70" y="47"/>
                  <a:pt x="70" y="47"/>
                  <a:pt x="70" y="47"/>
                </a:cubicBezTo>
                <a:cubicBezTo>
                  <a:pt x="71" y="47"/>
                  <a:pt x="72" y="48"/>
                  <a:pt x="72" y="49"/>
                </a:cubicBezTo>
                <a:lnTo>
                  <a:pt x="72" y="54"/>
                </a:lnTo>
                <a:close/>
                <a:moveTo>
                  <a:pt x="72" y="24"/>
                </a:moveTo>
                <a:cubicBezTo>
                  <a:pt x="72" y="25"/>
                  <a:pt x="71" y="26"/>
                  <a:pt x="70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6"/>
                  <a:pt x="6" y="25"/>
                  <a:pt x="6" y="24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7"/>
                  <a:pt x="7" y="16"/>
                  <a:pt x="8" y="16"/>
                </a:cubicBezTo>
                <a:cubicBezTo>
                  <a:pt x="70" y="16"/>
                  <a:pt x="70" y="16"/>
                  <a:pt x="70" y="16"/>
                </a:cubicBezTo>
                <a:cubicBezTo>
                  <a:pt x="71" y="16"/>
                  <a:pt x="72" y="17"/>
                  <a:pt x="72" y="18"/>
                </a:cubicBezTo>
                <a:lnTo>
                  <a:pt x="72" y="24"/>
                </a:lnTo>
                <a:close/>
                <a:moveTo>
                  <a:pt x="72" y="39"/>
                </a:moveTo>
                <a:cubicBezTo>
                  <a:pt x="72" y="40"/>
                  <a:pt x="71" y="42"/>
                  <a:pt x="70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7" y="42"/>
                  <a:pt x="16" y="40"/>
                  <a:pt x="16" y="39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2"/>
                  <a:pt x="17" y="31"/>
                  <a:pt x="18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71" y="31"/>
                  <a:pt x="72" y="32"/>
                  <a:pt x="72" y="34"/>
                </a:cubicBezTo>
                <a:lnTo>
                  <a:pt x="72" y="39"/>
                </a:lnTo>
                <a:close/>
                <a:moveTo>
                  <a:pt x="72" y="8"/>
                </a:moveTo>
                <a:cubicBezTo>
                  <a:pt x="72" y="10"/>
                  <a:pt x="71" y="11"/>
                  <a:pt x="70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2" y="11"/>
                  <a:pt x="21" y="10"/>
                  <a:pt x="21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2"/>
                  <a:pt x="22" y="0"/>
                  <a:pt x="2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1" y="0"/>
                  <a:pt x="72" y="2"/>
                  <a:pt x="72" y="3"/>
                </a:cubicBezTo>
                <a:lnTo>
                  <a:pt x="72" y="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DA52CB-F715-84F4-3095-E4366E3E71D9}"/>
              </a:ext>
            </a:extLst>
          </p:cNvPr>
          <p:cNvSpPr txBox="1"/>
          <p:nvPr/>
        </p:nvSpPr>
        <p:spPr>
          <a:xfrm>
            <a:off x="1593131" y="1784257"/>
            <a:ext cx="72305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 algn="just">
              <a:spcAft>
                <a:spcPts val="1200"/>
              </a:spcAft>
              <a:buAutoNum type="romanUcPeriod"/>
            </a:pPr>
            <a:r>
              <a:rPr lang="en-US" altLang="zh-CN" sz="2000" b="1" dirty="0">
                <a:solidFill>
                  <a:srgbClr val="231F20"/>
                </a:solidFill>
                <a:effectLst/>
                <a:latin typeface="Times-Italic"/>
                <a:ea typeface="宋体" panose="02010600030101010101" pitchFamily="2" charset="-122"/>
              </a:rPr>
              <a:t>Unbiased Estimator of MSE for Pixelwise </a:t>
            </a:r>
            <a:r>
              <a:rPr lang="en-US" altLang="zh-CN" sz="2000" b="1" dirty="0" err="1">
                <a:solidFill>
                  <a:srgbClr val="231F20"/>
                </a:solidFill>
                <a:effectLst/>
                <a:latin typeface="Times-Italic"/>
                <a:ea typeface="宋体" panose="02010600030101010101" pitchFamily="2" charset="-122"/>
              </a:rPr>
              <a:t>Affifine</a:t>
            </a:r>
            <a:r>
              <a:rPr lang="en-US" altLang="zh-CN" sz="2000" b="1" dirty="0">
                <a:solidFill>
                  <a:srgbClr val="231F20"/>
                </a:solidFill>
                <a:effectLst/>
                <a:latin typeface="Times-Italic"/>
                <a:ea typeface="宋体" panose="02010600030101010101" pitchFamily="2" charset="-122"/>
              </a:rPr>
              <a:t> Denoisers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97F9C0D-D7B7-04C6-9DEA-6AB510FDA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988" y="2322481"/>
            <a:ext cx="5585634" cy="81128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C9308AD-8438-E440-5335-F0BE37A2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2780"/>
          <a:stretch/>
        </p:blipFill>
        <p:spPr>
          <a:xfrm>
            <a:off x="1818227" y="3337071"/>
            <a:ext cx="5744553" cy="79783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CEAD0CD5-CFF3-84B1-F113-E5008CE55616}"/>
              </a:ext>
            </a:extLst>
          </p:cNvPr>
          <p:cNvSpPr/>
          <p:nvPr/>
        </p:nvSpPr>
        <p:spPr>
          <a:xfrm>
            <a:off x="5132893" y="3297524"/>
            <a:ext cx="1758100" cy="853430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AB952154-711D-45F4-5432-886D4F95CF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1988" y="4134901"/>
            <a:ext cx="2399270" cy="4331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7BB05F1-FCDF-18E9-9EF9-C978DE15B716}"/>
              </a:ext>
            </a:extLst>
          </p:cNvPr>
          <p:cNvSpPr txBox="1"/>
          <p:nvPr/>
        </p:nvSpPr>
        <p:spPr>
          <a:xfrm>
            <a:off x="8062664" y="3136922"/>
            <a:ext cx="3242645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if the noise that generates Z is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additive, independent, zero-mean</a:t>
            </a:r>
          </a:p>
          <a:p>
            <a:pPr algn="just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with homogeneous variance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, e.g., AWGN, then (7) becomes an unbiased estimate of the mean-squared error (MSE) of f(Z; w) for estimating the underlying clean image.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741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56BFC84-4E4B-4B6D-A1EC-6837443D19AB}"/>
              </a:ext>
            </a:extLst>
          </p:cNvPr>
          <p:cNvGrpSpPr/>
          <p:nvPr/>
        </p:nvGrpSpPr>
        <p:grpSpPr>
          <a:xfrm>
            <a:off x="0" y="247949"/>
            <a:ext cx="12192000" cy="400110"/>
            <a:chOff x="0" y="247949"/>
            <a:chExt cx="12192000" cy="400110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4E599DD-8A42-4B48-929D-F9C97F3FD864}"/>
                </a:ext>
              </a:extLst>
            </p:cNvPr>
            <p:cNvSpPr/>
            <p:nvPr/>
          </p:nvSpPr>
          <p:spPr>
            <a:xfrm>
              <a:off x="3405938" y="247949"/>
              <a:ext cx="8786062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73" name="TextBox 27">
              <a:extLst>
                <a:ext uri="{FF2B5EF4-FFF2-40B4-BE49-F238E27FC236}">
                  <a16:creationId xmlns:a16="http://schemas.microsoft.com/office/drawing/2014/main" id="{975352CC-ADA2-48E6-8436-FD61CA157AD8}"/>
                </a:ext>
              </a:extLst>
            </p:cNvPr>
            <p:cNvSpPr txBox="1"/>
            <p:nvPr/>
          </p:nvSpPr>
          <p:spPr>
            <a:xfrm>
              <a:off x="664482" y="247949"/>
              <a:ext cx="27414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itchFamily="34" charset="0"/>
                </a:defRPr>
              </a:lvl1pPr>
            </a:lstStyle>
            <a:p>
              <a:r>
                <a:rPr lang="en-US" altLang="zh-CN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02 </a:t>
              </a:r>
              <a:r>
                <a:rPr lang="zh-CN" altLang="en-US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创新与主要算法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830C615D-4B21-4625-A694-7C37E19EE72A}"/>
                </a:ext>
              </a:extLst>
            </p:cNvPr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C5A599F-B70F-E8C7-B4B6-FCD8C60E26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44" y="305458"/>
            <a:ext cx="1011330" cy="263535"/>
          </a:xfrm>
          <a:prstGeom prst="rect">
            <a:avLst/>
          </a:prstGeom>
        </p:spPr>
      </p:pic>
      <p:sp>
        <p:nvSpPr>
          <p:cNvPr id="10" name="文本框 3">
            <a:extLst>
              <a:ext uri="{FF2B5EF4-FFF2-40B4-BE49-F238E27FC236}">
                <a16:creationId xmlns:a16="http://schemas.microsoft.com/office/drawing/2014/main" id="{5C0059DB-8CE4-026D-CBBC-84CA51121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529" y="1035822"/>
            <a:ext cx="36200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zh-CN" altLang="en-US" sz="2400" b="1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二、仿射变换与图像降噪</a:t>
            </a:r>
          </a:p>
        </p:txBody>
      </p:sp>
      <p:sp>
        <p:nvSpPr>
          <p:cNvPr id="11" name="Oval 72">
            <a:extLst>
              <a:ext uri="{FF2B5EF4-FFF2-40B4-BE49-F238E27FC236}">
                <a16:creationId xmlns:a16="http://schemas.microsoft.com/office/drawing/2014/main" id="{F987F299-7B57-11CC-D178-EFCE758B65B4}"/>
              </a:ext>
            </a:extLst>
          </p:cNvPr>
          <p:cNvSpPr/>
          <p:nvPr/>
        </p:nvSpPr>
        <p:spPr>
          <a:xfrm>
            <a:off x="613186" y="722888"/>
            <a:ext cx="875107" cy="862215"/>
          </a:xfrm>
          <a:prstGeom prst="ellipse">
            <a:avLst/>
          </a:prstGeom>
          <a:solidFill>
            <a:srgbClr val="08477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0" rIns="0" rtlCol="0" anchor="ctr"/>
          <a:lstStyle/>
          <a:p>
            <a:pPr algn="ctr"/>
            <a:endParaRPr lang="en-US" sz="3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" name="Freeform 34">
            <a:extLst>
              <a:ext uri="{FF2B5EF4-FFF2-40B4-BE49-F238E27FC236}">
                <a16:creationId xmlns:a16="http://schemas.microsoft.com/office/drawing/2014/main" id="{927363A3-761B-CC9D-5141-36C5753CAAC2}"/>
              </a:ext>
            </a:extLst>
          </p:cNvPr>
          <p:cNvSpPr>
            <a:spLocks noChangeAspect="1" noEditPoints="1"/>
          </p:cNvSpPr>
          <p:nvPr/>
        </p:nvSpPr>
        <p:spPr bwMode="auto">
          <a:xfrm rot="5400000">
            <a:off x="848650" y="992273"/>
            <a:ext cx="404179" cy="323445"/>
          </a:xfrm>
          <a:custGeom>
            <a:avLst/>
            <a:gdLst/>
            <a:ahLst/>
            <a:cxnLst>
              <a:cxn ang="0">
                <a:pos x="72" y="54"/>
              </a:cxn>
              <a:cxn ang="0">
                <a:pos x="70" y="57"/>
              </a:cxn>
              <a:cxn ang="0">
                <a:pos x="3" y="57"/>
              </a:cxn>
              <a:cxn ang="0">
                <a:pos x="0" y="54"/>
              </a:cxn>
              <a:cxn ang="0">
                <a:pos x="0" y="49"/>
              </a:cxn>
              <a:cxn ang="0">
                <a:pos x="3" y="47"/>
              </a:cxn>
              <a:cxn ang="0">
                <a:pos x="70" y="47"/>
              </a:cxn>
              <a:cxn ang="0">
                <a:pos x="72" y="49"/>
              </a:cxn>
              <a:cxn ang="0">
                <a:pos x="72" y="54"/>
              </a:cxn>
              <a:cxn ang="0">
                <a:pos x="72" y="24"/>
              </a:cxn>
              <a:cxn ang="0">
                <a:pos x="70" y="26"/>
              </a:cxn>
              <a:cxn ang="0">
                <a:pos x="8" y="26"/>
              </a:cxn>
              <a:cxn ang="0">
                <a:pos x="6" y="24"/>
              </a:cxn>
              <a:cxn ang="0">
                <a:pos x="6" y="18"/>
              </a:cxn>
              <a:cxn ang="0">
                <a:pos x="8" y="16"/>
              </a:cxn>
              <a:cxn ang="0">
                <a:pos x="70" y="16"/>
              </a:cxn>
              <a:cxn ang="0">
                <a:pos x="72" y="18"/>
              </a:cxn>
              <a:cxn ang="0">
                <a:pos x="72" y="24"/>
              </a:cxn>
              <a:cxn ang="0">
                <a:pos x="72" y="39"/>
              </a:cxn>
              <a:cxn ang="0">
                <a:pos x="70" y="42"/>
              </a:cxn>
              <a:cxn ang="0">
                <a:pos x="18" y="42"/>
              </a:cxn>
              <a:cxn ang="0">
                <a:pos x="16" y="39"/>
              </a:cxn>
              <a:cxn ang="0">
                <a:pos x="16" y="34"/>
              </a:cxn>
              <a:cxn ang="0">
                <a:pos x="18" y="31"/>
              </a:cxn>
              <a:cxn ang="0">
                <a:pos x="70" y="31"/>
              </a:cxn>
              <a:cxn ang="0">
                <a:pos x="72" y="34"/>
              </a:cxn>
              <a:cxn ang="0">
                <a:pos x="72" y="39"/>
              </a:cxn>
              <a:cxn ang="0">
                <a:pos x="72" y="8"/>
              </a:cxn>
              <a:cxn ang="0">
                <a:pos x="70" y="11"/>
              </a:cxn>
              <a:cxn ang="0">
                <a:pos x="24" y="11"/>
              </a:cxn>
              <a:cxn ang="0">
                <a:pos x="21" y="8"/>
              </a:cxn>
              <a:cxn ang="0">
                <a:pos x="21" y="3"/>
              </a:cxn>
              <a:cxn ang="0">
                <a:pos x="24" y="0"/>
              </a:cxn>
              <a:cxn ang="0">
                <a:pos x="70" y="0"/>
              </a:cxn>
              <a:cxn ang="0">
                <a:pos x="72" y="3"/>
              </a:cxn>
              <a:cxn ang="0">
                <a:pos x="72" y="8"/>
              </a:cxn>
            </a:cxnLst>
            <a:rect l="0" t="0" r="r" b="b"/>
            <a:pathLst>
              <a:path w="72" h="57">
                <a:moveTo>
                  <a:pt x="72" y="54"/>
                </a:moveTo>
                <a:cubicBezTo>
                  <a:pt x="72" y="56"/>
                  <a:pt x="71" y="57"/>
                  <a:pt x="70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2" y="57"/>
                  <a:pt x="0" y="56"/>
                  <a:pt x="0" y="54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8"/>
                  <a:pt x="2" y="47"/>
                  <a:pt x="3" y="47"/>
                </a:cubicBezTo>
                <a:cubicBezTo>
                  <a:pt x="70" y="47"/>
                  <a:pt x="70" y="47"/>
                  <a:pt x="70" y="47"/>
                </a:cubicBezTo>
                <a:cubicBezTo>
                  <a:pt x="71" y="47"/>
                  <a:pt x="72" y="48"/>
                  <a:pt x="72" y="49"/>
                </a:cubicBezTo>
                <a:lnTo>
                  <a:pt x="72" y="54"/>
                </a:lnTo>
                <a:close/>
                <a:moveTo>
                  <a:pt x="72" y="24"/>
                </a:moveTo>
                <a:cubicBezTo>
                  <a:pt x="72" y="25"/>
                  <a:pt x="71" y="26"/>
                  <a:pt x="70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6"/>
                  <a:pt x="6" y="25"/>
                  <a:pt x="6" y="24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7"/>
                  <a:pt x="7" y="16"/>
                  <a:pt x="8" y="16"/>
                </a:cubicBezTo>
                <a:cubicBezTo>
                  <a:pt x="70" y="16"/>
                  <a:pt x="70" y="16"/>
                  <a:pt x="70" y="16"/>
                </a:cubicBezTo>
                <a:cubicBezTo>
                  <a:pt x="71" y="16"/>
                  <a:pt x="72" y="17"/>
                  <a:pt x="72" y="18"/>
                </a:cubicBezTo>
                <a:lnTo>
                  <a:pt x="72" y="24"/>
                </a:lnTo>
                <a:close/>
                <a:moveTo>
                  <a:pt x="72" y="39"/>
                </a:moveTo>
                <a:cubicBezTo>
                  <a:pt x="72" y="40"/>
                  <a:pt x="71" y="42"/>
                  <a:pt x="70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7" y="42"/>
                  <a:pt x="16" y="40"/>
                  <a:pt x="16" y="39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2"/>
                  <a:pt x="17" y="31"/>
                  <a:pt x="18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71" y="31"/>
                  <a:pt x="72" y="32"/>
                  <a:pt x="72" y="34"/>
                </a:cubicBezTo>
                <a:lnTo>
                  <a:pt x="72" y="39"/>
                </a:lnTo>
                <a:close/>
                <a:moveTo>
                  <a:pt x="72" y="8"/>
                </a:moveTo>
                <a:cubicBezTo>
                  <a:pt x="72" y="10"/>
                  <a:pt x="71" y="11"/>
                  <a:pt x="70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2" y="11"/>
                  <a:pt x="21" y="10"/>
                  <a:pt x="21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2"/>
                  <a:pt x="22" y="0"/>
                  <a:pt x="2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1" y="0"/>
                  <a:pt x="72" y="2"/>
                  <a:pt x="72" y="3"/>
                </a:cubicBezTo>
                <a:lnTo>
                  <a:pt x="72" y="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DA52CB-F715-84F4-3095-E4366E3E71D9}"/>
              </a:ext>
            </a:extLst>
          </p:cNvPr>
          <p:cNvSpPr txBox="1"/>
          <p:nvPr/>
        </p:nvSpPr>
        <p:spPr>
          <a:xfrm>
            <a:off x="1593131" y="1784257"/>
            <a:ext cx="72305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altLang="zh-CN" sz="2000" b="1" dirty="0">
                <a:solidFill>
                  <a:srgbClr val="231F20"/>
                </a:solidFill>
                <a:latin typeface="Times-Italic"/>
                <a:ea typeface="宋体" panose="02010600030101010101" pitchFamily="2" charset="-122"/>
              </a:rPr>
              <a:t>II.</a:t>
            </a:r>
            <a:r>
              <a:rPr lang="zh-CN" altLang="en-US" sz="2000" b="1" dirty="0">
                <a:solidFill>
                  <a:srgbClr val="231F20"/>
                </a:solidFill>
                <a:latin typeface="Times-Italic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solidFill>
                  <a:srgbClr val="231F20"/>
                </a:solidFill>
                <a:latin typeface="Times-Italic"/>
                <a:ea typeface="宋体" panose="02010600030101010101" pitchFamily="2" charset="-122"/>
              </a:rPr>
              <a:t>Process of the BP-AIDE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BB05F1-FCDF-18E9-9EF9-C978DE15B716}"/>
              </a:ext>
            </a:extLst>
          </p:cNvPr>
          <p:cNvSpPr txBox="1"/>
          <p:nvPr/>
        </p:nvSpPr>
        <p:spPr>
          <a:xfrm>
            <a:off x="7979286" y="2337926"/>
            <a:ext cx="3242645" cy="4047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Inference: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Once the training is done, when denoising a given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test noisy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image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Yte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at the inference time, the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Est+GAT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step is first applied to obtain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Zte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, then gets denoised by f(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Zte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wBP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-ADIE) in the transformed domain. Then, we apply the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reverse of the normalization step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in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Est+GAT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to obtain D and finally apply the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IAT (4)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with the estimated noise parameters (ˆα, σˆ) obtained in the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Est+GAT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step.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525857F5-510E-7EA2-54AC-C9EC20B806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2827994"/>
              </p:ext>
            </p:extLst>
          </p:nvPr>
        </p:nvGraphicFramePr>
        <p:xfrm>
          <a:off x="1923154" y="2264387"/>
          <a:ext cx="5292627" cy="1329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30D52ED1-46AC-0377-167B-9FB2FD5E9D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9017" y="3762293"/>
            <a:ext cx="2853424" cy="386371"/>
          </a:xfrm>
          <a:prstGeom prst="rect">
            <a:avLst/>
          </a:prstGeom>
          <a:ln>
            <a:solidFill>
              <a:srgbClr val="58B6C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19C341-C6C4-6998-2F36-9887DAC8EFC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2780"/>
          <a:stretch/>
        </p:blipFill>
        <p:spPr>
          <a:xfrm>
            <a:off x="889017" y="4361557"/>
            <a:ext cx="5729543" cy="795746"/>
          </a:xfrm>
          <a:prstGeom prst="rect">
            <a:avLst/>
          </a:prstGeom>
          <a:ln>
            <a:solidFill>
              <a:srgbClr val="67BEB5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B0122F7-072C-825A-C417-D76A05F0EF1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t="9396"/>
          <a:stretch/>
        </p:blipFill>
        <p:spPr>
          <a:xfrm>
            <a:off x="889017" y="5370196"/>
            <a:ext cx="5484568" cy="1071796"/>
          </a:xfrm>
          <a:prstGeom prst="rect">
            <a:avLst/>
          </a:prstGeom>
          <a:ln>
            <a:solidFill>
              <a:srgbClr val="75BDA7"/>
            </a:solidFill>
          </a:ln>
        </p:spPr>
      </p:pic>
    </p:spTree>
    <p:extLst>
      <p:ext uri="{BB962C8B-B14F-4D97-AF65-F5344CB8AC3E}">
        <p14:creationId xmlns:p14="http://schemas.microsoft.com/office/powerpoint/2010/main" val="29569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E11974F-BED5-4346-886F-49C87EEC19BA}"/>
              </a:ext>
            </a:extLst>
          </p:cNvPr>
          <p:cNvSpPr/>
          <p:nvPr/>
        </p:nvSpPr>
        <p:spPr>
          <a:xfrm>
            <a:off x="0" y="1992745"/>
            <a:ext cx="12192000" cy="2872509"/>
          </a:xfrm>
          <a:prstGeom prst="rect">
            <a:avLst/>
          </a:prstGeom>
          <a:solidFill>
            <a:srgbClr val="08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BBC283-1CDB-426B-A79E-3B75C3CCD869}"/>
              </a:ext>
            </a:extLst>
          </p:cNvPr>
          <p:cNvSpPr txBox="1"/>
          <p:nvPr/>
        </p:nvSpPr>
        <p:spPr>
          <a:xfrm>
            <a:off x="7666441" y="3325777"/>
            <a:ext cx="420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6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创新与主要算法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C75C424-1E74-4412-BEB2-B0F1A08CAC58}"/>
              </a:ext>
            </a:extLst>
          </p:cNvPr>
          <p:cNvGrpSpPr/>
          <p:nvPr/>
        </p:nvGrpSpPr>
        <p:grpSpPr>
          <a:xfrm>
            <a:off x="0" y="2023097"/>
            <a:ext cx="12192001" cy="1446550"/>
            <a:chOff x="0" y="2023097"/>
            <a:chExt cx="12192001" cy="144655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55C966B-7A8B-41D7-B15E-194C5F35AA1E}"/>
                </a:ext>
              </a:extLst>
            </p:cNvPr>
            <p:cNvSpPr/>
            <p:nvPr/>
          </p:nvSpPr>
          <p:spPr>
            <a:xfrm>
              <a:off x="2346037" y="2475346"/>
              <a:ext cx="9845964" cy="542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C77D4CC-3F56-4E85-8049-AAE27DA987CC}"/>
                </a:ext>
              </a:extLst>
            </p:cNvPr>
            <p:cNvSpPr/>
            <p:nvPr/>
          </p:nvSpPr>
          <p:spPr>
            <a:xfrm>
              <a:off x="0" y="2475346"/>
              <a:ext cx="1380836" cy="542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AF45FDA-AB95-4975-81A0-488C9522AE60}"/>
                </a:ext>
              </a:extLst>
            </p:cNvPr>
            <p:cNvSpPr txBox="1"/>
            <p:nvPr/>
          </p:nvSpPr>
          <p:spPr>
            <a:xfrm>
              <a:off x="727753" y="2494178"/>
              <a:ext cx="7571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第</a:t>
              </a:r>
              <a:endParaRPr lang="zh-CN" altLang="en-US" sz="2800" b="1" spc="300" dirty="0">
                <a:solidFill>
                  <a:srgbClr val="08477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4E9A851-268B-4BCB-B0C5-6B6B1917830E}"/>
                </a:ext>
              </a:extLst>
            </p:cNvPr>
            <p:cNvSpPr txBox="1"/>
            <p:nvPr/>
          </p:nvSpPr>
          <p:spPr>
            <a:xfrm>
              <a:off x="2447895" y="2485661"/>
              <a:ext cx="1135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部分</a:t>
              </a:r>
              <a:endParaRPr lang="zh-CN" altLang="en-US" sz="2800" b="1" spc="300" dirty="0">
                <a:solidFill>
                  <a:srgbClr val="08477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EE0FD16-6FB2-4802-AAD1-55F8A327906C}"/>
                </a:ext>
              </a:extLst>
            </p:cNvPr>
            <p:cNvSpPr txBox="1"/>
            <p:nvPr/>
          </p:nvSpPr>
          <p:spPr>
            <a:xfrm>
              <a:off x="1422919" y="2023097"/>
              <a:ext cx="75712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800" b="1" spc="3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3</a:t>
              </a:r>
              <a:endParaRPr lang="zh-CN" altLang="en-US" sz="8800" b="1" spc="3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070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07FD20CE-88A5-4E82-8C70-B1013E6329D6}"/>
              </a:ext>
            </a:extLst>
          </p:cNvPr>
          <p:cNvGrpSpPr/>
          <p:nvPr/>
        </p:nvGrpSpPr>
        <p:grpSpPr>
          <a:xfrm>
            <a:off x="0" y="247949"/>
            <a:ext cx="12192000" cy="400110"/>
            <a:chOff x="0" y="247949"/>
            <a:chExt cx="12192000" cy="400110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9731787C-C49A-418D-A09C-4CE8302E3387}"/>
                </a:ext>
              </a:extLst>
            </p:cNvPr>
            <p:cNvSpPr/>
            <p:nvPr/>
          </p:nvSpPr>
          <p:spPr>
            <a:xfrm>
              <a:off x="3405938" y="247949"/>
              <a:ext cx="8786062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73" name="TextBox 27">
              <a:extLst>
                <a:ext uri="{FF2B5EF4-FFF2-40B4-BE49-F238E27FC236}">
                  <a16:creationId xmlns:a16="http://schemas.microsoft.com/office/drawing/2014/main" id="{F9FB6FE3-732A-4297-A4CE-4A67883F6091}"/>
                </a:ext>
              </a:extLst>
            </p:cNvPr>
            <p:cNvSpPr txBox="1"/>
            <p:nvPr/>
          </p:nvSpPr>
          <p:spPr>
            <a:xfrm>
              <a:off x="664482" y="247949"/>
              <a:ext cx="27414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itchFamily="34" charset="0"/>
                </a:defRPr>
              </a:lvl1pPr>
            </a:lstStyle>
            <a:p>
              <a:r>
                <a:rPr lang="en-US" altLang="zh-CN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03 </a:t>
              </a:r>
              <a:r>
                <a:rPr lang="zh-CN" altLang="en-US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创新与主要算法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D2C5C74-D9B3-4BAD-9964-B9D1C219C213}"/>
                </a:ext>
              </a:extLst>
            </p:cNvPr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FA95CEB2-22C9-8D35-09DD-0FB970A34E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44" y="305458"/>
            <a:ext cx="1011330" cy="263535"/>
          </a:xfrm>
          <a:prstGeom prst="rect">
            <a:avLst/>
          </a:prstGeom>
        </p:spPr>
      </p:pic>
      <p:sp>
        <p:nvSpPr>
          <p:cNvPr id="14" name="文本框 3">
            <a:extLst>
              <a:ext uri="{FF2B5EF4-FFF2-40B4-BE49-F238E27FC236}">
                <a16:creationId xmlns:a16="http://schemas.microsoft.com/office/drawing/2014/main" id="{7478F748-8D2B-2954-329B-43018E985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528" y="1035822"/>
            <a:ext cx="37426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zh-CN" altLang="en-US" sz="2400" b="1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一、</a:t>
            </a:r>
            <a:r>
              <a:rPr lang="en-US" altLang="zh-CN" sz="2400" b="1" dirty="0">
                <a:ea typeface="字魂59号-创粗黑" panose="00000500000000000000" pitchFamily="2" charset="-122"/>
              </a:rPr>
              <a:t> FBI-Denoiser</a:t>
            </a:r>
            <a:r>
              <a:rPr lang="zh-CN" altLang="en-US" sz="2400" b="1" dirty="0">
                <a:ea typeface="字魂59号-创粗黑" panose="00000500000000000000" pitchFamily="2" charset="-122"/>
              </a:rPr>
              <a:t>总体结构</a:t>
            </a:r>
            <a:endParaRPr lang="zh-CN" altLang="en-US" sz="2400" b="1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" name="Oval 72">
            <a:extLst>
              <a:ext uri="{FF2B5EF4-FFF2-40B4-BE49-F238E27FC236}">
                <a16:creationId xmlns:a16="http://schemas.microsoft.com/office/drawing/2014/main" id="{81B04A67-79E1-E203-230A-C2C1C97ECA38}"/>
              </a:ext>
            </a:extLst>
          </p:cNvPr>
          <p:cNvSpPr/>
          <p:nvPr/>
        </p:nvSpPr>
        <p:spPr>
          <a:xfrm>
            <a:off x="613186" y="722888"/>
            <a:ext cx="875107" cy="862215"/>
          </a:xfrm>
          <a:prstGeom prst="ellipse">
            <a:avLst/>
          </a:prstGeom>
          <a:solidFill>
            <a:srgbClr val="08477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0" rIns="0" rtlCol="0" anchor="ctr"/>
          <a:lstStyle/>
          <a:p>
            <a:pPr algn="ctr"/>
            <a:endParaRPr lang="en-US" sz="3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" name="Freeform 34">
            <a:extLst>
              <a:ext uri="{FF2B5EF4-FFF2-40B4-BE49-F238E27FC236}">
                <a16:creationId xmlns:a16="http://schemas.microsoft.com/office/drawing/2014/main" id="{21A18584-1D49-F0E2-5EAE-8F818A16C336}"/>
              </a:ext>
            </a:extLst>
          </p:cNvPr>
          <p:cNvSpPr>
            <a:spLocks noChangeAspect="1" noEditPoints="1"/>
          </p:cNvSpPr>
          <p:nvPr/>
        </p:nvSpPr>
        <p:spPr bwMode="auto">
          <a:xfrm rot="5400000">
            <a:off x="848650" y="992273"/>
            <a:ext cx="404179" cy="323445"/>
          </a:xfrm>
          <a:custGeom>
            <a:avLst/>
            <a:gdLst/>
            <a:ahLst/>
            <a:cxnLst>
              <a:cxn ang="0">
                <a:pos x="72" y="54"/>
              </a:cxn>
              <a:cxn ang="0">
                <a:pos x="70" y="57"/>
              </a:cxn>
              <a:cxn ang="0">
                <a:pos x="3" y="57"/>
              </a:cxn>
              <a:cxn ang="0">
                <a:pos x="0" y="54"/>
              </a:cxn>
              <a:cxn ang="0">
                <a:pos x="0" y="49"/>
              </a:cxn>
              <a:cxn ang="0">
                <a:pos x="3" y="47"/>
              </a:cxn>
              <a:cxn ang="0">
                <a:pos x="70" y="47"/>
              </a:cxn>
              <a:cxn ang="0">
                <a:pos x="72" y="49"/>
              </a:cxn>
              <a:cxn ang="0">
                <a:pos x="72" y="54"/>
              </a:cxn>
              <a:cxn ang="0">
                <a:pos x="72" y="24"/>
              </a:cxn>
              <a:cxn ang="0">
                <a:pos x="70" y="26"/>
              </a:cxn>
              <a:cxn ang="0">
                <a:pos x="8" y="26"/>
              </a:cxn>
              <a:cxn ang="0">
                <a:pos x="6" y="24"/>
              </a:cxn>
              <a:cxn ang="0">
                <a:pos x="6" y="18"/>
              </a:cxn>
              <a:cxn ang="0">
                <a:pos x="8" y="16"/>
              </a:cxn>
              <a:cxn ang="0">
                <a:pos x="70" y="16"/>
              </a:cxn>
              <a:cxn ang="0">
                <a:pos x="72" y="18"/>
              </a:cxn>
              <a:cxn ang="0">
                <a:pos x="72" y="24"/>
              </a:cxn>
              <a:cxn ang="0">
                <a:pos x="72" y="39"/>
              </a:cxn>
              <a:cxn ang="0">
                <a:pos x="70" y="42"/>
              </a:cxn>
              <a:cxn ang="0">
                <a:pos x="18" y="42"/>
              </a:cxn>
              <a:cxn ang="0">
                <a:pos x="16" y="39"/>
              </a:cxn>
              <a:cxn ang="0">
                <a:pos x="16" y="34"/>
              </a:cxn>
              <a:cxn ang="0">
                <a:pos x="18" y="31"/>
              </a:cxn>
              <a:cxn ang="0">
                <a:pos x="70" y="31"/>
              </a:cxn>
              <a:cxn ang="0">
                <a:pos x="72" y="34"/>
              </a:cxn>
              <a:cxn ang="0">
                <a:pos x="72" y="39"/>
              </a:cxn>
              <a:cxn ang="0">
                <a:pos x="72" y="8"/>
              </a:cxn>
              <a:cxn ang="0">
                <a:pos x="70" y="11"/>
              </a:cxn>
              <a:cxn ang="0">
                <a:pos x="24" y="11"/>
              </a:cxn>
              <a:cxn ang="0">
                <a:pos x="21" y="8"/>
              </a:cxn>
              <a:cxn ang="0">
                <a:pos x="21" y="3"/>
              </a:cxn>
              <a:cxn ang="0">
                <a:pos x="24" y="0"/>
              </a:cxn>
              <a:cxn ang="0">
                <a:pos x="70" y="0"/>
              </a:cxn>
              <a:cxn ang="0">
                <a:pos x="72" y="3"/>
              </a:cxn>
              <a:cxn ang="0">
                <a:pos x="72" y="8"/>
              </a:cxn>
            </a:cxnLst>
            <a:rect l="0" t="0" r="r" b="b"/>
            <a:pathLst>
              <a:path w="72" h="57">
                <a:moveTo>
                  <a:pt x="72" y="54"/>
                </a:moveTo>
                <a:cubicBezTo>
                  <a:pt x="72" y="56"/>
                  <a:pt x="71" y="57"/>
                  <a:pt x="70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2" y="57"/>
                  <a:pt x="0" y="56"/>
                  <a:pt x="0" y="54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8"/>
                  <a:pt x="2" y="47"/>
                  <a:pt x="3" y="47"/>
                </a:cubicBezTo>
                <a:cubicBezTo>
                  <a:pt x="70" y="47"/>
                  <a:pt x="70" y="47"/>
                  <a:pt x="70" y="47"/>
                </a:cubicBezTo>
                <a:cubicBezTo>
                  <a:pt x="71" y="47"/>
                  <a:pt x="72" y="48"/>
                  <a:pt x="72" y="49"/>
                </a:cubicBezTo>
                <a:lnTo>
                  <a:pt x="72" y="54"/>
                </a:lnTo>
                <a:close/>
                <a:moveTo>
                  <a:pt x="72" y="24"/>
                </a:moveTo>
                <a:cubicBezTo>
                  <a:pt x="72" y="25"/>
                  <a:pt x="71" y="26"/>
                  <a:pt x="70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6"/>
                  <a:pt x="6" y="25"/>
                  <a:pt x="6" y="24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7"/>
                  <a:pt x="7" y="16"/>
                  <a:pt x="8" y="16"/>
                </a:cubicBezTo>
                <a:cubicBezTo>
                  <a:pt x="70" y="16"/>
                  <a:pt x="70" y="16"/>
                  <a:pt x="70" y="16"/>
                </a:cubicBezTo>
                <a:cubicBezTo>
                  <a:pt x="71" y="16"/>
                  <a:pt x="72" y="17"/>
                  <a:pt x="72" y="18"/>
                </a:cubicBezTo>
                <a:lnTo>
                  <a:pt x="72" y="24"/>
                </a:lnTo>
                <a:close/>
                <a:moveTo>
                  <a:pt x="72" y="39"/>
                </a:moveTo>
                <a:cubicBezTo>
                  <a:pt x="72" y="40"/>
                  <a:pt x="71" y="42"/>
                  <a:pt x="70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7" y="42"/>
                  <a:pt x="16" y="40"/>
                  <a:pt x="16" y="39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2"/>
                  <a:pt x="17" y="31"/>
                  <a:pt x="18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71" y="31"/>
                  <a:pt x="72" y="32"/>
                  <a:pt x="72" y="34"/>
                </a:cubicBezTo>
                <a:lnTo>
                  <a:pt x="72" y="39"/>
                </a:lnTo>
                <a:close/>
                <a:moveTo>
                  <a:pt x="72" y="8"/>
                </a:moveTo>
                <a:cubicBezTo>
                  <a:pt x="72" y="10"/>
                  <a:pt x="71" y="11"/>
                  <a:pt x="70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2" y="11"/>
                  <a:pt x="21" y="10"/>
                  <a:pt x="21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2"/>
                  <a:pt x="22" y="0"/>
                  <a:pt x="2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1" y="0"/>
                  <a:pt x="72" y="2"/>
                  <a:pt x="72" y="3"/>
                </a:cubicBezTo>
                <a:lnTo>
                  <a:pt x="72" y="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E79439-86B8-E67A-96CC-AC6A32A910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86"/>
          <a:stretch/>
        </p:blipFill>
        <p:spPr>
          <a:xfrm>
            <a:off x="1477249" y="1483760"/>
            <a:ext cx="8913853" cy="345907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A3653ED-9751-5222-33D4-EA36535B50B5}"/>
              </a:ext>
            </a:extLst>
          </p:cNvPr>
          <p:cNvSpPr/>
          <p:nvPr/>
        </p:nvSpPr>
        <p:spPr>
          <a:xfrm>
            <a:off x="2757338" y="2043868"/>
            <a:ext cx="1588419" cy="859697"/>
          </a:xfrm>
          <a:prstGeom prst="rect">
            <a:avLst/>
          </a:prstGeom>
          <a:solidFill>
            <a:srgbClr val="FFC000">
              <a:alpha val="3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301D5F-B708-98E0-E8DF-628FDC2677B0}"/>
              </a:ext>
            </a:extLst>
          </p:cNvPr>
          <p:cNvSpPr/>
          <p:nvPr/>
        </p:nvSpPr>
        <p:spPr>
          <a:xfrm>
            <a:off x="4211336" y="3408065"/>
            <a:ext cx="1588419" cy="859697"/>
          </a:xfrm>
          <a:prstGeom prst="rect">
            <a:avLst/>
          </a:prstGeom>
          <a:solidFill>
            <a:srgbClr val="FFC000">
              <a:alpha val="3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361529-D4EF-BCE9-81CF-89FF87736CBA}"/>
              </a:ext>
            </a:extLst>
          </p:cNvPr>
          <p:cNvSpPr txBox="1"/>
          <p:nvPr/>
        </p:nvSpPr>
        <p:spPr>
          <a:xfrm>
            <a:off x="1960600" y="5458433"/>
            <a:ext cx="6071038" cy="951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PGE-Net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：实现参数估计（加快速度）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FBI-Net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：实现单一图像降噪（设计新的卷积核）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3">
            <a:extLst>
              <a:ext uri="{FF2B5EF4-FFF2-40B4-BE49-F238E27FC236}">
                <a16:creationId xmlns:a16="http://schemas.microsoft.com/office/drawing/2014/main" id="{261DC946-79A1-EC75-1691-9C5FD8178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549" y="5063028"/>
            <a:ext cx="2005870" cy="369332"/>
          </a:xfrm>
          <a:prstGeom prst="rect">
            <a:avLst/>
          </a:prstGeom>
          <a:solidFill>
            <a:srgbClr val="084772"/>
          </a:solidFill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主要创新点</a:t>
            </a:r>
          </a:p>
        </p:txBody>
      </p:sp>
    </p:spTree>
    <p:extLst>
      <p:ext uri="{BB962C8B-B14F-4D97-AF65-F5344CB8AC3E}">
        <p14:creationId xmlns:p14="http://schemas.microsoft.com/office/powerpoint/2010/main" val="2811798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07FD20CE-88A5-4E82-8C70-B1013E6329D6}"/>
              </a:ext>
            </a:extLst>
          </p:cNvPr>
          <p:cNvGrpSpPr/>
          <p:nvPr/>
        </p:nvGrpSpPr>
        <p:grpSpPr>
          <a:xfrm>
            <a:off x="0" y="247949"/>
            <a:ext cx="12192000" cy="400110"/>
            <a:chOff x="0" y="247949"/>
            <a:chExt cx="12192000" cy="400110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9731787C-C49A-418D-A09C-4CE8302E3387}"/>
                </a:ext>
              </a:extLst>
            </p:cNvPr>
            <p:cNvSpPr/>
            <p:nvPr/>
          </p:nvSpPr>
          <p:spPr>
            <a:xfrm>
              <a:off x="3405938" y="247949"/>
              <a:ext cx="8786062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73" name="TextBox 27">
              <a:extLst>
                <a:ext uri="{FF2B5EF4-FFF2-40B4-BE49-F238E27FC236}">
                  <a16:creationId xmlns:a16="http://schemas.microsoft.com/office/drawing/2014/main" id="{F9FB6FE3-732A-4297-A4CE-4A67883F6091}"/>
                </a:ext>
              </a:extLst>
            </p:cNvPr>
            <p:cNvSpPr txBox="1"/>
            <p:nvPr/>
          </p:nvSpPr>
          <p:spPr>
            <a:xfrm>
              <a:off x="664482" y="247949"/>
              <a:ext cx="27414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itchFamily="34" charset="0"/>
                </a:defRPr>
              </a:lvl1pPr>
            </a:lstStyle>
            <a:p>
              <a:r>
                <a:rPr lang="en-US" altLang="zh-CN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03 </a:t>
              </a:r>
              <a:r>
                <a:rPr lang="zh-CN" altLang="en-US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创新与主要算法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D2C5C74-D9B3-4BAD-9964-B9D1C219C213}"/>
                </a:ext>
              </a:extLst>
            </p:cNvPr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FA95CEB2-22C9-8D35-09DD-0FB970A34E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44" y="305458"/>
            <a:ext cx="1011330" cy="263535"/>
          </a:xfrm>
          <a:prstGeom prst="rect">
            <a:avLst/>
          </a:prstGeom>
        </p:spPr>
      </p:pic>
      <p:sp>
        <p:nvSpPr>
          <p:cNvPr id="14" name="文本框 3">
            <a:extLst>
              <a:ext uri="{FF2B5EF4-FFF2-40B4-BE49-F238E27FC236}">
                <a16:creationId xmlns:a16="http://schemas.microsoft.com/office/drawing/2014/main" id="{7478F748-8D2B-2954-329B-43018E985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529" y="1035822"/>
            <a:ext cx="41385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zh-CN" altLang="en-US" sz="2400" b="1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二、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ea typeface="字魂59号-创粗黑" panose="00000500000000000000" pitchFamily="2" charset="-122"/>
              </a:rPr>
              <a:t>PGE-Net</a:t>
            </a:r>
            <a:r>
              <a:rPr lang="zh-CN" altLang="en-US" sz="2400" b="1" dirty="0">
                <a:ea typeface="字魂59号-创粗黑" panose="00000500000000000000" pitchFamily="2" charset="-122"/>
              </a:rPr>
              <a:t>：实现参数估计</a:t>
            </a:r>
            <a:endParaRPr lang="zh-CN" altLang="en-US" sz="2400" b="1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" name="Oval 72">
            <a:extLst>
              <a:ext uri="{FF2B5EF4-FFF2-40B4-BE49-F238E27FC236}">
                <a16:creationId xmlns:a16="http://schemas.microsoft.com/office/drawing/2014/main" id="{81B04A67-79E1-E203-230A-C2C1C97ECA38}"/>
              </a:ext>
            </a:extLst>
          </p:cNvPr>
          <p:cNvSpPr/>
          <p:nvPr/>
        </p:nvSpPr>
        <p:spPr>
          <a:xfrm>
            <a:off x="613186" y="722888"/>
            <a:ext cx="875107" cy="862215"/>
          </a:xfrm>
          <a:prstGeom prst="ellipse">
            <a:avLst/>
          </a:prstGeom>
          <a:solidFill>
            <a:srgbClr val="08477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0" rIns="0" rtlCol="0" anchor="ctr"/>
          <a:lstStyle/>
          <a:p>
            <a:pPr algn="ctr"/>
            <a:endParaRPr lang="en-US" sz="3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" name="Freeform 34">
            <a:extLst>
              <a:ext uri="{FF2B5EF4-FFF2-40B4-BE49-F238E27FC236}">
                <a16:creationId xmlns:a16="http://schemas.microsoft.com/office/drawing/2014/main" id="{21A18584-1D49-F0E2-5EAE-8F818A16C336}"/>
              </a:ext>
            </a:extLst>
          </p:cNvPr>
          <p:cNvSpPr>
            <a:spLocks noChangeAspect="1" noEditPoints="1"/>
          </p:cNvSpPr>
          <p:nvPr/>
        </p:nvSpPr>
        <p:spPr bwMode="auto">
          <a:xfrm rot="5400000">
            <a:off x="848650" y="992273"/>
            <a:ext cx="404179" cy="323445"/>
          </a:xfrm>
          <a:custGeom>
            <a:avLst/>
            <a:gdLst/>
            <a:ahLst/>
            <a:cxnLst>
              <a:cxn ang="0">
                <a:pos x="72" y="54"/>
              </a:cxn>
              <a:cxn ang="0">
                <a:pos x="70" y="57"/>
              </a:cxn>
              <a:cxn ang="0">
                <a:pos x="3" y="57"/>
              </a:cxn>
              <a:cxn ang="0">
                <a:pos x="0" y="54"/>
              </a:cxn>
              <a:cxn ang="0">
                <a:pos x="0" y="49"/>
              </a:cxn>
              <a:cxn ang="0">
                <a:pos x="3" y="47"/>
              </a:cxn>
              <a:cxn ang="0">
                <a:pos x="70" y="47"/>
              </a:cxn>
              <a:cxn ang="0">
                <a:pos x="72" y="49"/>
              </a:cxn>
              <a:cxn ang="0">
                <a:pos x="72" y="54"/>
              </a:cxn>
              <a:cxn ang="0">
                <a:pos x="72" y="24"/>
              </a:cxn>
              <a:cxn ang="0">
                <a:pos x="70" y="26"/>
              </a:cxn>
              <a:cxn ang="0">
                <a:pos x="8" y="26"/>
              </a:cxn>
              <a:cxn ang="0">
                <a:pos x="6" y="24"/>
              </a:cxn>
              <a:cxn ang="0">
                <a:pos x="6" y="18"/>
              </a:cxn>
              <a:cxn ang="0">
                <a:pos x="8" y="16"/>
              </a:cxn>
              <a:cxn ang="0">
                <a:pos x="70" y="16"/>
              </a:cxn>
              <a:cxn ang="0">
                <a:pos x="72" y="18"/>
              </a:cxn>
              <a:cxn ang="0">
                <a:pos x="72" y="24"/>
              </a:cxn>
              <a:cxn ang="0">
                <a:pos x="72" y="39"/>
              </a:cxn>
              <a:cxn ang="0">
                <a:pos x="70" y="42"/>
              </a:cxn>
              <a:cxn ang="0">
                <a:pos x="18" y="42"/>
              </a:cxn>
              <a:cxn ang="0">
                <a:pos x="16" y="39"/>
              </a:cxn>
              <a:cxn ang="0">
                <a:pos x="16" y="34"/>
              </a:cxn>
              <a:cxn ang="0">
                <a:pos x="18" y="31"/>
              </a:cxn>
              <a:cxn ang="0">
                <a:pos x="70" y="31"/>
              </a:cxn>
              <a:cxn ang="0">
                <a:pos x="72" y="34"/>
              </a:cxn>
              <a:cxn ang="0">
                <a:pos x="72" y="39"/>
              </a:cxn>
              <a:cxn ang="0">
                <a:pos x="72" y="8"/>
              </a:cxn>
              <a:cxn ang="0">
                <a:pos x="70" y="11"/>
              </a:cxn>
              <a:cxn ang="0">
                <a:pos x="24" y="11"/>
              </a:cxn>
              <a:cxn ang="0">
                <a:pos x="21" y="8"/>
              </a:cxn>
              <a:cxn ang="0">
                <a:pos x="21" y="3"/>
              </a:cxn>
              <a:cxn ang="0">
                <a:pos x="24" y="0"/>
              </a:cxn>
              <a:cxn ang="0">
                <a:pos x="70" y="0"/>
              </a:cxn>
              <a:cxn ang="0">
                <a:pos x="72" y="3"/>
              </a:cxn>
              <a:cxn ang="0">
                <a:pos x="72" y="8"/>
              </a:cxn>
            </a:cxnLst>
            <a:rect l="0" t="0" r="r" b="b"/>
            <a:pathLst>
              <a:path w="72" h="57">
                <a:moveTo>
                  <a:pt x="72" y="54"/>
                </a:moveTo>
                <a:cubicBezTo>
                  <a:pt x="72" y="56"/>
                  <a:pt x="71" y="57"/>
                  <a:pt x="70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2" y="57"/>
                  <a:pt x="0" y="56"/>
                  <a:pt x="0" y="54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8"/>
                  <a:pt x="2" y="47"/>
                  <a:pt x="3" y="47"/>
                </a:cubicBezTo>
                <a:cubicBezTo>
                  <a:pt x="70" y="47"/>
                  <a:pt x="70" y="47"/>
                  <a:pt x="70" y="47"/>
                </a:cubicBezTo>
                <a:cubicBezTo>
                  <a:pt x="71" y="47"/>
                  <a:pt x="72" y="48"/>
                  <a:pt x="72" y="49"/>
                </a:cubicBezTo>
                <a:lnTo>
                  <a:pt x="72" y="54"/>
                </a:lnTo>
                <a:close/>
                <a:moveTo>
                  <a:pt x="72" y="24"/>
                </a:moveTo>
                <a:cubicBezTo>
                  <a:pt x="72" y="25"/>
                  <a:pt x="71" y="26"/>
                  <a:pt x="70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6"/>
                  <a:pt x="6" y="25"/>
                  <a:pt x="6" y="24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7"/>
                  <a:pt x="7" y="16"/>
                  <a:pt x="8" y="16"/>
                </a:cubicBezTo>
                <a:cubicBezTo>
                  <a:pt x="70" y="16"/>
                  <a:pt x="70" y="16"/>
                  <a:pt x="70" y="16"/>
                </a:cubicBezTo>
                <a:cubicBezTo>
                  <a:pt x="71" y="16"/>
                  <a:pt x="72" y="17"/>
                  <a:pt x="72" y="18"/>
                </a:cubicBezTo>
                <a:lnTo>
                  <a:pt x="72" y="24"/>
                </a:lnTo>
                <a:close/>
                <a:moveTo>
                  <a:pt x="72" y="39"/>
                </a:moveTo>
                <a:cubicBezTo>
                  <a:pt x="72" y="40"/>
                  <a:pt x="71" y="42"/>
                  <a:pt x="70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7" y="42"/>
                  <a:pt x="16" y="40"/>
                  <a:pt x="16" y="39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2"/>
                  <a:pt x="17" y="31"/>
                  <a:pt x="18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71" y="31"/>
                  <a:pt x="72" y="32"/>
                  <a:pt x="72" y="34"/>
                </a:cubicBezTo>
                <a:lnTo>
                  <a:pt x="72" y="39"/>
                </a:lnTo>
                <a:close/>
                <a:moveTo>
                  <a:pt x="72" y="8"/>
                </a:moveTo>
                <a:cubicBezTo>
                  <a:pt x="72" y="10"/>
                  <a:pt x="71" y="11"/>
                  <a:pt x="70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2" y="11"/>
                  <a:pt x="21" y="10"/>
                  <a:pt x="21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2"/>
                  <a:pt x="22" y="0"/>
                  <a:pt x="2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1" y="0"/>
                  <a:pt x="72" y="2"/>
                  <a:pt x="72" y="3"/>
                </a:cubicBezTo>
                <a:lnTo>
                  <a:pt x="72" y="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177AD46-A35F-A575-E0AC-F5EBE4B9A370}"/>
                  </a:ext>
                </a:extLst>
              </p:cNvPr>
              <p:cNvSpPr txBox="1"/>
              <p:nvPr/>
            </p:nvSpPr>
            <p:spPr>
              <a:xfrm>
                <a:off x="279209" y="1632333"/>
                <a:ext cx="8058894" cy="1421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define 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B</a:t>
                </a:r>
                <a:r>
                  <a:rPr lang="en-US" altLang="zh-CN" sz="2000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as a patch extracted from Y</a:t>
                </a:r>
                <a:endParaRPr lang="en-US" altLang="zh-CN" sz="2000" b="0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</a:rPr>
                          <m:t>p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sub>
                    </m:sSub>
                    <m:r>
                      <a:rPr lang="en-US" altLang="zh-CN" sz="20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</a:rPr>
                      <m:t>x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)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as the PDF of the clean x over B. Moreover, 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denote 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Gˆ</a:t>
                </a:r>
                <a:r>
                  <a:rPr lang="el-GR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α,ˆσ(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Y)</a:t>
                </a:r>
                <a:r>
                  <a:rPr lang="en-US" altLang="zh-CN" sz="2000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as the GAT transformed image with estimated (ˆ</a:t>
                </a:r>
                <a:r>
                  <a:rPr lang="el-GR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α, σˆ), 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the stabilized noise variance of Gˆ</a:t>
                </a:r>
                <a:r>
                  <a:rPr lang="el-GR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α,ˆσ(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Y) is denoted by 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Var(Gˆ</a:t>
                </a:r>
                <a:r>
                  <a:rPr lang="el-GR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α,ˆσ(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Y)|x).</a:t>
                </a:r>
                <a:endParaRPr lang="zh-CN" altLang="en-US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177AD46-A35F-A575-E0AC-F5EBE4B9A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09" y="1632333"/>
                <a:ext cx="8058894" cy="1421992"/>
              </a:xfrm>
              <a:prstGeom prst="rect">
                <a:avLst/>
              </a:prstGeom>
              <a:blipFill>
                <a:blip r:embed="rId5"/>
                <a:stretch>
                  <a:fillRect l="-681" t="-2146" r="-756" b="-6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0A6C741B-25F5-BB9B-D1D1-232E419E6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937" y="3716901"/>
            <a:ext cx="6393020" cy="8245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5869408-2A99-0695-3D92-0BE1B12B194F}"/>
              </a:ext>
            </a:extLst>
          </p:cNvPr>
          <p:cNvSpPr txBox="1"/>
          <p:nvPr/>
        </p:nvSpPr>
        <p:spPr>
          <a:xfrm>
            <a:off x="589937" y="3225368"/>
            <a:ext cx="314918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满足约束条件点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</a:rPr>
              <a:t>(ˆ</a:t>
            </a:r>
            <a:r>
              <a:rPr lang="el-GR" altLang="zh-CN" sz="1800" dirty="0">
                <a:latin typeface="Times New Roman" panose="02020603050405020304" pitchFamily="18" charset="0"/>
                <a:ea typeface="楷体" panose="02010609060101010101" pitchFamily="49" charset="-122"/>
              </a:rPr>
              <a:t>α, σˆ)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</a:rPr>
              <a:t>的集合：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738A8BB-051C-C56E-B653-2CE65911A0C7}"/>
                  </a:ext>
                </a:extLst>
              </p:cNvPr>
              <p:cNvSpPr txBox="1"/>
              <p:nvPr/>
            </p:nvSpPr>
            <p:spPr>
              <a:xfrm>
                <a:off x="596202" y="5493930"/>
                <a:ext cx="4601927" cy="412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，其中</m:t>
                        </m:r>
                      </m:e>
                    </m:nary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为概率密度函数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738A8BB-051C-C56E-B653-2CE65911A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02" y="5493930"/>
                <a:ext cx="4601927" cy="412164"/>
              </a:xfrm>
              <a:prstGeom prst="rect">
                <a:avLst/>
              </a:prstGeom>
              <a:blipFill>
                <a:blip r:embed="rId7"/>
                <a:stretch>
                  <a:fillRect l="-9007" t="-130882" r="-530" b="-192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DE69FAC5-28AA-8BC5-E44E-12862DA8E60E}"/>
              </a:ext>
            </a:extLst>
          </p:cNvPr>
          <p:cNvSpPr txBox="1"/>
          <p:nvPr/>
        </p:nvSpPr>
        <p:spPr>
          <a:xfrm>
            <a:off x="596202" y="5035417"/>
            <a:ext cx="357390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概率密度函数定义域上积分恒为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B208F79-5D68-C08A-373C-5916D5907C63}"/>
                  </a:ext>
                </a:extLst>
              </p:cNvPr>
              <p:cNvSpPr txBox="1"/>
              <p:nvPr/>
            </p:nvSpPr>
            <p:spPr>
              <a:xfrm>
                <a:off x="8449647" y="1238106"/>
                <a:ext cx="3463145" cy="20313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spcBef>
                    <a:spcPts val="6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Note</a:t>
                </a:r>
                <a:r>
                  <a:rPr lang="zh-CN" altLang="en-US" b="1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：</a:t>
                </a:r>
                <a:endPara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  <a:p>
                <a:pPr algn="just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becomes a locally smooth curve around the true noise parameters (α, σ). When multiple patches, {Bi}’s, are extracted from an image, then the true (α, σ) typically lie in the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intersection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rPr>
                      <m:t>∩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S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𝐵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rPr>
                      <m:t>i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B208F79-5D68-C08A-373C-5916D5907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647" y="1238106"/>
                <a:ext cx="3463145" cy="2031325"/>
              </a:xfrm>
              <a:prstGeom prst="rect">
                <a:avLst/>
              </a:prstGeom>
              <a:blipFill>
                <a:blip r:embed="rId8"/>
                <a:stretch>
                  <a:fillRect l="-1226" t="-1786" r="-2977" b="-3274"/>
                </a:stretch>
              </a:blipFill>
              <a:ln w="19050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DF764423-075C-BF2B-B5D6-FA2D45248E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6554" y="3360882"/>
            <a:ext cx="4776238" cy="337820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C5ECCD8-A905-A612-360E-FCB3EF9B7CA2}"/>
              </a:ext>
            </a:extLst>
          </p:cNvPr>
          <p:cNvSpPr/>
          <p:nvPr/>
        </p:nvSpPr>
        <p:spPr>
          <a:xfrm>
            <a:off x="2861418" y="3763685"/>
            <a:ext cx="2346158" cy="731333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8D431BF-73F9-5843-209B-047E36780704}"/>
              </a:ext>
            </a:extLst>
          </p:cNvPr>
          <p:cNvSpPr/>
          <p:nvPr/>
        </p:nvSpPr>
        <p:spPr>
          <a:xfrm>
            <a:off x="9191135" y="5254474"/>
            <a:ext cx="89551" cy="89551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5C4329-35EA-2F50-6AC0-E572ECE97EEF}"/>
              </a:ext>
            </a:extLst>
          </p:cNvPr>
          <p:cNvSpPr txBox="1"/>
          <p:nvPr/>
        </p:nvSpPr>
        <p:spPr>
          <a:xfrm>
            <a:off x="8338102" y="5496012"/>
            <a:ext cx="95673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True value</a:t>
            </a:r>
            <a:endParaRPr lang="zh-CN" altLang="en-US" sz="1400" i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37BC5B0-8761-27A4-CC1A-5E853046AC58}"/>
              </a:ext>
            </a:extLst>
          </p:cNvPr>
          <p:cNvSpPr txBox="1"/>
          <p:nvPr/>
        </p:nvSpPr>
        <p:spPr>
          <a:xfrm>
            <a:off x="9403233" y="4988148"/>
            <a:ext cx="125848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 estimate value</a:t>
            </a:r>
            <a:endParaRPr lang="zh-CN" altLang="en-US" sz="1400" i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407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07FD20CE-88A5-4E82-8C70-B1013E6329D6}"/>
              </a:ext>
            </a:extLst>
          </p:cNvPr>
          <p:cNvGrpSpPr/>
          <p:nvPr/>
        </p:nvGrpSpPr>
        <p:grpSpPr>
          <a:xfrm>
            <a:off x="0" y="247949"/>
            <a:ext cx="12192000" cy="400110"/>
            <a:chOff x="0" y="247949"/>
            <a:chExt cx="12192000" cy="400110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9731787C-C49A-418D-A09C-4CE8302E3387}"/>
                </a:ext>
              </a:extLst>
            </p:cNvPr>
            <p:cNvSpPr/>
            <p:nvPr/>
          </p:nvSpPr>
          <p:spPr>
            <a:xfrm>
              <a:off x="3405938" y="247949"/>
              <a:ext cx="8786062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73" name="TextBox 27">
              <a:extLst>
                <a:ext uri="{FF2B5EF4-FFF2-40B4-BE49-F238E27FC236}">
                  <a16:creationId xmlns:a16="http://schemas.microsoft.com/office/drawing/2014/main" id="{F9FB6FE3-732A-4297-A4CE-4A67883F6091}"/>
                </a:ext>
              </a:extLst>
            </p:cNvPr>
            <p:cNvSpPr txBox="1"/>
            <p:nvPr/>
          </p:nvSpPr>
          <p:spPr>
            <a:xfrm>
              <a:off x="664482" y="247949"/>
              <a:ext cx="27414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itchFamily="34" charset="0"/>
                </a:defRPr>
              </a:lvl1pPr>
            </a:lstStyle>
            <a:p>
              <a:r>
                <a:rPr lang="en-US" altLang="zh-CN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03 </a:t>
              </a:r>
              <a:r>
                <a:rPr lang="zh-CN" altLang="en-US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创新与主要算法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D2C5C74-D9B3-4BAD-9964-B9D1C219C213}"/>
                </a:ext>
              </a:extLst>
            </p:cNvPr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FA95CEB2-22C9-8D35-09DD-0FB970A34E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44" y="305458"/>
            <a:ext cx="1011330" cy="263535"/>
          </a:xfrm>
          <a:prstGeom prst="rect">
            <a:avLst/>
          </a:prstGeom>
        </p:spPr>
      </p:pic>
      <p:sp>
        <p:nvSpPr>
          <p:cNvPr id="14" name="文本框 3">
            <a:extLst>
              <a:ext uri="{FF2B5EF4-FFF2-40B4-BE49-F238E27FC236}">
                <a16:creationId xmlns:a16="http://schemas.microsoft.com/office/drawing/2014/main" id="{7478F748-8D2B-2954-329B-43018E985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529" y="1035822"/>
            <a:ext cx="41385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zh-CN" altLang="en-US" sz="2400" b="1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二、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ea typeface="字魂59号-创粗黑" panose="00000500000000000000" pitchFamily="2" charset="-122"/>
              </a:rPr>
              <a:t>PGE-Net</a:t>
            </a:r>
            <a:r>
              <a:rPr lang="zh-CN" altLang="en-US" sz="2400" b="1" dirty="0">
                <a:ea typeface="字魂59号-创粗黑" panose="00000500000000000000" pitchFamily="2" charset="-122"/>
              </a:rPr>
              <a:t>：实现参数估计</a:t>
            </a:r>
            <a:endParaRPr lang="zh-CN" altLang="en-US" sz="2400" b="1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" name="Oval 72">
            <a:extLst>
              <a:ext uri="{FF2B5EF4-FFF2-40B4-BE49-F238E27FC236}">
                <a16:creationId xmlns:a16="http://schemas.microsoft.com/office/drawing/2014/main" id="{81B04A67-79E1-E203-230A-C2C1C97ECA38}"/>
              </a:ext>
            </a:extLst>
          </p:cNvPr>
          <p:cNvSpPr/>
          <p:nvPr/>
        </p:nvSpPr>
        <p:spPr>
          <a:xfrm>
            <a:off x="613186" y="722888"/>
            <a:ext cx="875107" cy="862215"/>
          </a:xfrm>
          <a:prstGeom prst="ellipse">
            <a:avLst/>
          </a:prstGeom>
          <a:solidFill>
            <a:srgbClr val="08477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0" rIns="0" rtlCol="0" anchor="ctr"/>
          <a:lstStyle/>
          <a:p>
            <a:pPr algn="ctr"/>
            <a:endParaRPr lang="en-US" sz="3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" name="Freeform 34">
            <a:extLst>
              <a:ext uri="{FF2B5EF4-FFF2-40B4-BE49-F238E27FC236}">
                <a16:creationId xmlns:a16="http://schemas.microsoft.com/office/drawing/2014/main" id="{21A18584-1D49-F0E2-5EAE-8F818A16C336}"/>
              </a:ext>
            </a:extLst>
          </p:cNvPr>
          <p:cNvSpPr>
            <a:spLocks noChangeAspect="1" noEditPoints="1"/>
          </p:cNvSpPr>
          <p:nvPr/>
        </p:nvSpPr>
        <p:spPr bwMode="auto">
          <a:xfrm rot="5400000">
            <a:off x="848650" y="992273"/>
            <a:ext cx="404179" cy="323445"/>
          </a:xfrm>
          <a:custGeom>
            <a:avLst/>
            <a:gdLst/>
            <a:ahLst/>
            <a:cxnLst>
              <a:cxn ang="0">
                <a:pos x="72" y="54"/>
              </a:cxn>
              <a:cxn ang="0">
                <a:pos x="70" y="57"/>
              </a:cxn>
              <a:cxn ang="0">
                <a:pos x="3" y="57"/>
              </a:cxn>
              <a:cxn ang="0">
                <a:pos x="0" y="54"/>
              </a:cxn>
              <a:cxn ang="0">
                <a:pos x="0" y="49"/>
              </a:cxn>
              <a:cxn ang="0">
                <a:pos x="3" y="47"/>
              </a:cxn>
              <a:cxn ang="0">
                <a:pos x="70" y="47"/>
              </a:cxn>
              <a:cxn ang="0">
                <a:pos x="72" y="49"/>
              </a:cxn>
              <a:cxn ang="0">
                <a:pos x="72" y="54"/>
              </a:cxn>
              <a:cxn ang="0">
                <a:pos x="72" y="24"/>
              </a:cxn>
              <a:cxn ang="0">
                <a:pos x="70" y="26"/>
              </a:cxn>
              <a:cxn ang="0">
                <a:pos x="8" y="26"/>
              </a:cxn>
              <a:cxn ang="0">
                <a:pos x="6" y="24"/>
              </a:cxn>
              <a:cxn ang="0">
                <a:pos x="6" y="18"/>
              </a:cxn>
              <a:cxn ang="0">
                <a:pos x="8" y="16"/>
              </a:cxn>
              <a:cxn ang="0">
                <a:pos x="70" y="16"/>
              </a:cxn>
              <a:cxn ang="0">
                <a:pos x="72" y="18"/>
              </a:cxn>
              <a:cxn ang="0">
                <a:pos x="72" y="24"/>
              </a:cxn>
              <a:cxn ang="0">
                <a:pos x="72" y="39"/>
              </a:cxn>
              <a:cxn ang="0">
                <a:pos x="70" y="42"/>
              </a:cxn>
              <a:cxn ang="0">
                <a:pos x="18" y="42"/>
              </a:cxn>
              <a:cxn ang="0">
                <a:pos x="16" y="39"/>
              </a:cxn>
              <a:cxn ang="0">
                <a:pos x="16" y="34"/>
              </a:cxn>
              <a:cxn ang="0">
                <a:pos x="18" y="31"/>
              </a:cxn>
              <a:cxn ang="0">
                <a:pos x="70" y="31"/>
              </a:cxn>
              <a:cxn ang="0">
                <a:pos x="72" y="34"/>
              </a:cxn>
              <a:cxn ang="0">
                <a:pos x="72" y="39"/>
              </a:cxn>
              <a:cxn ang="0">
                <a:pos x="72" y="8"/>
              </a:cxn>
              <a:cxn ang="0">
                <a:pos x="70" y="11"/>
              </a:cxn>
              <a:cxn ang="0">
                <a:pos x="24" y="11"/>
              </a:cxn>
              <a:cxn ang="0">
                <a:pos x="21" y="8"/>
              </a:cxn>
              <a:cxn ang="0">
                <a:pos x="21" y="3"/>
              </a:cxn>
              <a:cxn ang="0">
                <a:pos x="24" y="0"/>
              </a:cxn>
              <a:cxn ang="0">
                <a:pos x="70" y="0"/>
              </a:cxn>
              <a:cxn ang="0">
                <a:pos x="72" y="3"/>
              </a:cxn>
              <a:cxn ang="0">
                <a:pos x="72" y="8"/>
              </a:cxn>
            </a:cxnLst>
            <a:rect l="0" t="0" r="r" b="b"/>
            <a:pathLst>
              <a:path w="72" h="57">
                <a:moveTo>
                  <a:pt x="72" y="54"/>
                </a:moveTo>
                <a:cubicBezTo>
                  <a:pt x="72" y="56"/>
                  <a:pt x="71" y="57"/>
                  <a:pt x="70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2" y="57"/>
                  <a:pt x="0" y="56"/>
                  <a:pt x="0" y="54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8"/>
                  <a:pt x="2" y="47"/>
                  <a:pt x="3" y="47"/>
                </a:cubicBezTo>
                <a:cubicBezTo>
                  <a:pt x="70" y="47"/>
                  <a:pt x="70" y="47"/>
                  <a:pt x="70" y="47"/>
                </a:cubicBezTo>
                <a:cubicBezTo>
                  <a:pt x="71" y="47"/>
                  <a:pt x="72" y="48"/>
                  <a:pt x="72" y="49"/>
                </a:cubicBezTo>
                <a:lnTo>
                  <a:pt x="72" y="54"/>
                </a:lnTo>
                <a:close/>
                <a:moveTo>
                  <a:pt x="72" y="24"/>
                </a:moveTo>
                <a:cubicBezTo>
                  <a:pt x="72" y="25"/>
                  <a:pt x="71" y="26"/>
                  <a:pt x="70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6"/>
                  <a:pt x="6" y="25"/>
                  <a:pt x="6" y="24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7"/>
                  <a:pt x="7" y="16"/>
                  <a:pt x="8" y="16"/>
                </a:cubicBezTo>
                <a:cubicBezTo>
                  <a:pt x="70" y="16"/>
                  <a:pt x="70" y="16"/>
                  <a:pt x="70" y="16"/>
                </a:cubicBezTo>
                <a:cubicBezTo>
                  <a:pt x="71" y="16"/>
                  <a:pt x="72" y="17"/>
                  <a:pt x="72" y="18"/>
                </a:cubicBezTo>
                <a:lnTo>
                  <a:pt x="72" y="24"/>
                </a:lnTo>
                <a:close/>
                <a:moveTo>
                  <a:pt x="72" y="39"/>
                </a:moveTo>
                <a:cubicBezTo>
                  <a:pt x="72" y="40"/>
                  <a:pt x="71" y="42"/>
                  <a:pt x="70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7" y="42"/>
                  <a:pt x="16" y="40"/>
                  <a:pt x="16" y="39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2"/>
                  <a:pt x="17" y="31"/>
                  <a:pt x="18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71" y="31"/>
                  <a:pt x="72" y="32"/>
                  <a:pt x="72" y="34"/>
                </a:cubicBezTo>
                <a:lnTo>
                  <a:pt x="72" y="39"/>
                </a:lnTo>
                <a:close/>
                <a:moveTo>
                  <a:pt x="72" y="8"/>
                </a:moveTo>
                <a:cubicBezTo>
                  <a:pt x="72" y="10"/>
                  <a:pt x="71" y="11"/>
                  <a:pt x="70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2" y="11"/>
                  <a:pt x="21" y="10"/>
                  <a:pt x="21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2"/>
                  <a:pt x="22" y="0"/>
                  <a:pt x="2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1" y="0"/>
                  <a:pt x="72" y="2"/>
                  <a:pt x="72" y="3"/>
                </a:cubicBezTo>
                <a:lnTo>
                  <a:pt x="72" y="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6C741B-25F5-BB9B-D1D1-232E419E6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529" y="2498863"/>
            <a:ext cx="6393020" cy="8245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5869408-2A99-0695-3D92-0BE1B12B194F}"/>
              </a:ext>
            </a:extLst>
          </p:cNvPr>
          <p:cNvSpPr txBox="1"/>
          <p:nvPr/>
        </p:nvSpPr>
        <p:spPr>
          <a:xfrm>
            <a:off x="1578047" y="1865737"/>
            <a:ext cx="314918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满足约束条件点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</a:rPr>
              <a:t>(ˆ</a:t>
            </a:r>
            <a:r>
              <a:rPr lang="el-GR" altLang="zh-CN" sz="1800" dirty="0">
                <a:latin typeface="Times New Roman" panose="02020603050405020304" pitchFamily="18" charset="0"/>
                <a:ea typeface="楷体" panose="02010609060101010101" pitchFamily="49" charset="-122"/>
              </a:rPr>
              <a:t>α, σˆ)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</a:rPr>
              <a:t>的集合：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69FAC5-28AA-8BC5-E44E-12862DA8E60E}"/>
              </a:ext>
            </a:extLst>
          </p:cNvPr>
          <p:cNvSpPr txBox="1"/>
          <p:nvPr/>
        </p:nvSpPr>
        <p:spPr>
          <a:xfrm>
            <a:off x="8472649" y="1128556"/>
            <a:ext cx="3045033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Note: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This observation suggests that we can use patches from multiple noisy images and may learn a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neural network model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that can directly estimates the noise parameters (ˆα,σˆ) that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make the noise variance of Gˆα,ˆσ(Y ) close to 1.</a:t>
            </a:r>
            <a:endParaRPr lang="zh-CN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5ECCD8-A905-A612-360E-FCB3EF9B7CA2}"/>
              </a:ext>
            </a:extLst>
          </p:cNvPr>
          <p:cNvSpPr/>
          <p:nvPr/>
        </p:nvSpPr>
        <p:spPr>
          <a:xfrm>
            <a:off x="3855010" y="2545647"/>
            <a:ext cx="2346158" cy="731333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3B2858D-BC96-BA2F-282C-63F027ED9E1E}"/>
              </a:ext>
            </a:extLst>
          </p:cNvPr>
          <p:cNvCxnSpPr>
            <a:cxnSpLocks/>
          </p:cNvCxnSpPr>
          <p:nvPr/>
        </p:nvCxnSpPr>
        <p:spPr>
          <a:xfrm>
            <a:off x="5152285" y="3184514"/>
            <a:ext cx="0" cy="41867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9DC8748-D181-6D10-FDD0-2C6A540A3634}"/>
              </a:ext>
            </a:extLst>
          </p:cNvPr>
          <p:cNvSpPr txBox="1"/>
          <p:nvPr/>
        </p:nvSpPr>
        <p:spPr>
          <a:xfrm>
            <a:off x="4454424" y="3627481"/>
            <a:ext cx="133892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使其值为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2D7479B-47A2-3BA3-4086-4C649FC72235}"/>
                  </a:ext>
                </a:extLst>
              </p:cNvPr>
              <p:cNvSpPr txBox="1"/>
              <p:nvPr/>
            </p:nvSpPr>
            <p:spPr>
              <a:xfrm>
                <a:off x="1578047" y="4987076"/>
                <a:ext cx="4601927" cy="412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，其中</m:t>
                        </m:r>
                      </m:e>
                    </m:nary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为概率密度函数</a:t>
                </a: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2D7479B-47A2-3BA3-4086-4C649FC72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047" y="4987076"/>
                <a:ext cx="4601927" cy="412164"/>
              </a:xfrm>
              <a:prstGeom prst="rect">
                <a:avLst/>
              </a:prstGeom>
              <a:blipFill>
                <a:blip r:embed="rId6"/>
                <a:stretch>
                  <a:fillRect l="-9007" t="-130882" r="-530" b="-192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4E99A252-1A02-32B6-F663-E9FFA3A20271}"/>
              </a:ext>
            </a:extLst>
          </p:cNvPr>
          <p:cNvSpPr txBox="1"/>
          <p:nvPr/>
        </p:nvSpPr>
        <p:spPr>
          <a:xfrm>
            <a:off x="1578047" y="4519136"/>
            <a:ext cx="357390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概率密度函数定义域上积分恒为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C004F642-145D-C3C4-D84D-67D202C62F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6549" y="3983923"/>
            <a:ext cx="4098718" cy="286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7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07FD20CE-88A5-4E82-8C70-B1013E6329D6}"/>
              </a:ext>
            </a:extLst>
          </p:cNvPr>
          <p:cNvGrpSpPr/>
          <p:nvPr/>
        </p:nvGrpSpPr>
        <p:grpSpPr>
          <a:xfrm>
            <a:off x="0" y="247949"/>
            <a:ext cx="12192000" cy="400110"/>
            <a:chOff x="0" y="247949"/>
            <a:chExt cx="12192000" cy="400110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9731787C-C49A-418D-A09C-4CE8302E3387}"/>
                </a:ext>
              </a:extLst>
            </p:cNvPr>
            <p:cNvSpPr/>
            <p:nvPr/>
          </p:nvSpPr>
          <p:spPr>
            <a:xfrm>
              <a:off x="3405938" y="247949"/>
              <a:ext cx="8786062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73" name="TextBox 27">
              <a:extLst>
                <a:ext uri="{FF2B5EF4-FFF2-40B4-BE49-F238E27FC236}">
                  <a16:creationId xmlns:a16="http://schemas.microsoft.com/office/drawing/2014/main" id="{F9FB6FE3-732A-4297-A4CE-4A67883F6091}"/>
                </a:ext>
              </a:extLst>
            </p:cNvPr>
            <p:cNvSpPr txBox="1"/>
            <p:nvPr/>
          </p:nvSpPr>
          <p:spPr>
            <a:xfrm>
              <a:off x="664482" y="247949"/>
              <a:ext cx="27414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itchFamily="34" charset="0"/>
                </a:defRPr>
              </a:lvl1pPr>
            </a:lstStyle>
            <a:p>
              <a:r>
                <a:rPr lang="en-US" altLang="zh-CN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03 </a:t>
              </a:r>
              <a:r>
                <a:rPr lang="zh-CN" altLang="en-US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创新与主要算法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D2C5C74-D9B3-4BAD-9964-B9D1C219C213}"/>
                </a:ext>
              </a:extLst>
            </p:cNvPr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FA95CEB2-22C9-8D35-09DD-0FB970A34E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44" y="305458"/>
            <a:ext cx="1011330" cy="263535"/>
          </a:xfrm>
          <a:prstGeom prst="rect">
            <a:avLst/>
          </a:prstGeom>
        </p:spPr>
      </p:pic>
      <p:sp>
        <p:nvSpPr>
          <p:cNvPr id="14" name="文本框 3">
            <a:extLst>
              <a:ext uri="{FF2B5EF4-FFF2-40B4-BE49-F238E27FC236}">
                <a16:creationId xmlns:a16="http://schemas.microsoft.com/office/drawing/2014/main" id="{7478F748-8D2B-2954-329B-43018E985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529" y="1035822"/>
            <a:ext cx="41385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zh-CN" altLang="en-US" sz="2400" b="1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二、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ea typeface="字魂59号-创粗黑" panose="00000500000000000000" pitchFamily="2" charset="-122"/>
              </a:rPr>
              <a:t>PGE-Net</a:t>
            </a:r>
            <a:r>
              <a:rPr lang="zh-CN" altLang="en-US" sz="2400" b="1" dirty="0">
                <a:ea typeface="字魂59号-创粗黑" panose="00000500000000000000" pitchFamily="2" charset="-122"/>
              </a:rPr>
              <a:t>：实现参数估计</a:t>
            </a:r>
            <a:endParaRPr lang="zh-CN" altLang="en-US" sz="2400" b="1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" name="Oval 72">
            <a:extLst>
              <a:ext uri="{FF2B5EF4-FFF2-40B4-BE49-F238E27FC236}">
                <a16:creationId xmlns:a16="http://schemas.microsoft.com/office/drawing/2014/main" id="{81B04A67-79E1-E203-230A-C2C1C97ECA38}"/>
              </a:ext>
            </a:extLst>
          </p:cNvPr>
          <p:cNvSpPr/>
          <p:nvPr/>
        </p:nvSpPr>
        <p:spPr>
          <a:xfrm>
            <a:off x="613186" y="722888"/>
            <a:ext cx="875107" cy="862215"/>
          </a:xfrm>
          <a:prstGeom prst="ellipse">
            <a:avLst/>
          </a:prstGeom>
          <a:solidFill>
            <a:srgbClr val="08477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0" rIns="0" rtlCol="0" anchor="ctr"/>
          <a:lstStyle/>
          <a:p>
            <a:pPr algn="ctr"/>
            <a:endParaRPr lang="en-US" sz="3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" name="Freeform 34">
            <a:extLst>
              <a:ext uri="{FF2B5EF4-FFF2-40B4-BE49-F238E27FC236}">
                <a16:creationId xmlns:a16="http://schemas.microsoft.com/office/drawing/2014/main" id="{21A18584-1D49-F0E2-5EAE-8F818A16C336}"/>
              </a:ext>
            </a:extLst>
          </p:cNvPr>
          <p:cNvSpPr>
            <a:spLocks noChangeAspect="1" noEditPoints="1"/>
          </p:cNvSpPr>
          <p:nvPr/>
        </p:nvSpPr>
        <p:spPr bwMode="auto">
          <a:xfrm rot="5400000">
            <a:off x="848650" y="992273"/>
            <a:ext cx="404179" cy="323445"/>
          </a:xfrm>
          <a:custGeom>
            <a:avLst/>
            <a:gdLst/>
            <a:ahLst/>
            <a:cxnLst>
              <a:cxn ang="0">
                <a:pos x="72" y="54"/>
              </a:cxn>
              <a:cxn ang="0">
                <a:pos x="70" y="57"/>
              </a:cxn>
              <a:cxn ang="0">
                <a:pos x="3" y="57"/>
              </a:cxn>
              <a:cxn ang="0">
                <a:pos x="0" y="54"/>
              </a:cxn>
              <a:cxn ang="0">
                <a:pos x="0" y="49"/>
              </a:cxn>
              <a:cxn ang="0">
                <a:pos x="3" y="47"/>
              </a:cxn>
              <a:cxn ang="0">
                <a:pos x="70" y="47"/>
              </a:cxn>
              <a:cxn ang="0">
                <a:pos x="72" y="49"/>
              </a:cxn>
              <a:cxn ang="0">
                <a:pos x="72" y="54"/>
              </a:cxn>
              <a:cxn ang="0">
                <a:pos x="72" y="24"/>
              </a:cxn>
              <a:cxn ang="0">
                <a:pos x="70" y="26"/>
              </a:cxn>
              <a:cxn ang="0">
                <a:pos x="8" y="26"/>
              </a:cxn>
              <a:cxn ang="0">
                <a:pos x="6" y="24"/>
              </a:cxn>
              <a:cxn ang="0">
                <a:pos x="6" y="18"/>
              </a:cxn>
              <a:cxn ang="0">
                <a:pos x="8" y="16"/>
              </a:cxn>
              <a:cxn ang="0">
                <a:pos x="70" y="16"/>
              </a:cxn>
              <a:cxn ang="0">
                <a:pos x="72" y="18"/>
              </a:cxn>
              <a:cxn ang="0">
                <a:pos x="72" y="24"/>
              </a:cxn>
              <a:cxn ang="0">
                <a:pos x="72" y="39"/>
              </a:cxn>
              <a:cxn ang="0">
                <a:pos x="70" y="42"/>
              </a:cxn>
              <a:cxn ang="0">
                <a:pos x="18" y="42"/>
              </a:cxn>
              <a:cxn ang="0">
                <a:pos x="16" y="39"/>
              </a:cxn>
              <a:cxn ang="0">
                <a:pos x="16" y="34"/>
              </a:cxn>
              <a:cxn ang="0">
                <a:pos x="18" y="31"/>
              </a:cxn>
              <a:cxn ang="0">
                <a:pos x="70" y="31"/>
              </a:cxn>
              <a:cxn ang="0">
                <a:pos x="72" y="34"/>
              </a:cxn>
              <a:cxn ang="0">
                <a:pos x="72" y="39"/>
              </a:cxn>
              <a:cxn ang="0">
                <a:pos x="72" y="8"/>
              </a:cxn>
              <a:cxn ang="0">
                <a:pos x="70" y="11"/>
              </a:cxn>
              <a:cxn ang="0">
                <a:pos x="24" y="11"/>
              </a:cxn>
              <a:cxn ang="0">
                <a:pos x="21" y="8"/>
              </a:cxn>
              <a:cxn ang="0">
                <a:pos x="21" y="3"/>
              </a:cxn>
              <a:cxn ang="0">
                <a:pos x="24" y="0"/>
              </a:cxn>
              <a:cxn ang="0">
                <a:pos x="70" y="0"/>
              </a:cxn>
              <a:cxn ang="0">
                <a:pos x="72" y="3"/>
              </a:cxn>
              <a:cxn ang="0">
                <a:pos x="72" y="8"/>
              </a:cxn>
            </a:cxnLst>
            <a:rect l="0" t="0" r="r" b="b"/>
            <a:pathLst>
              <a:path w="72" h="57">
                <a:moveTo>
                  <a:pt x="72" y="54"/>
                </a:moveTo>
                <a:cubicBezTo>
                  <a:pt x="72" y="56"/>
                  <a:pt x="71" y="57"/>
                  <a:pt x="70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2" y="57"/>
                  <a:pt x="0" y="56"/>
                  <a:pt x="0" y="54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8"/>
                  <a:pt x="2" y="47"/>
                  <a:pt x="3" y="47"/>
                </a:cubicBezTo>
                <a:cubicBezTo>
                  <a:pt x="70" y="47"/>
                  <a:pt x="70" y="47"/>
                  <a:pt x="70" y="47"/>
                </a:cubicBezTo>
                <a:cubicBezTo>
                  <a:pt x="71" y="47"/>
                  <a:pt x="72" y="48"/>
                  <a:pt x="72" y="49"/>
                </a:cubicBezTo>
                <a:lnTo>
                  <a:pt x="72" y="54"/>
                </a:lnTo>
                <a:close/>
                <a:moveTo>
                  <a:pt x="72" y="24"/>
                </a:moveTo>
                <a:cubicBezTo>
                  <a:pt x="72" y="25"/>
                  <a:pt x="71" y="26"/>
                  <a:pt x="70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6"/>
                  <a:pt x="6" y="25"/>
                  <a:pt x="6" y="24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7"/>
                  <a:pt x="7" y="16"/>
                  <a:pt x="8" y="16"/>
                </a:cubicBezTo>
                <a:cubicBezTo>
                  <a:pt x="70" y="16"/>
                  <a:pt x="70" y="16"/>
                  <a:pt x="70" y="16"/>
                </a:cubicBezTo>
                <a:cubicBezTo>
                  <a:pt x="71" y="16"/>
                  <a:pt x="72" y="17"/>
                  <a:pt x="72" y="18"/>
                </a:cubicBezTo>
                <a:lnTo>
                  <a:pt x="72" y="24"/>
                </a:lnTo>
                <a:close/>
                <a:moveTo>
                  <a:pt x="72" y="39"/>
                </a:moveTo>
                <a:cubicBezTo>
                  <a:pt x="72" y="40"/>
                  <a:pt x="71" y="42"/>
                  <a:pt x="70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7" y="42"/>
                  <a:pt x="16" y="40"/>
                  <a:pt x="16" y="39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2"/>
                  <a:pt x="17" y="31"/>
                  <a:pt x="18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71" y="31"/>
                  <a:pt x="72" y="32"/>
                  <a:pt x="72" y="34"/>
                </a:cubicBezTo>
                <a:lnTo>
                  <a:pt x="72" y="39"/>
                </a:lnTo>
                <a:close/>
                <a:moveTo>
                  <a:pt x="72" y="8"/>
                </a:moveTo>
                <a:cubicBezTo>
                  <a:pt x="72" y="10"/>
                  <a:pt x="71" y="11"/>
                  <a:pt x="70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2" y="11"/>
                  <a:pt x="21" y="10"/>
                  <a:pt x="21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2"/>
                  <a:pt x="22" y="0"/>
                  <a:pt x="2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1" y="0"/>
                  <a:pt x="72" y="2"/>
                  <a:pt x="72" y="3"/>
                </a:cubicBezTo>
                <a:lnTo>
                  <a:pt x="72" y="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FC19C40-3F39-FBFA-EAB5-E35D3AEAB4B6}"/>
              </a:ext>
            </a:extLst>
          </p:cNvPr>
          <p:cNvSpPr txBox="1"/>
          <p:nvPr/>
        </p:nvSpPr>
        <p:spPr>
          <a:xfrm>
            <a:off x="1286981" y="1535648"/>
            <a:ext cx="9808368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We first define a neural network,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h(·, </a:t>
            </a:r>
            <a:r>
              <a:rPr lang="el-GR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θ) :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Y → R2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, that takes the Poisson-Gaussian noise corrupted image Y and outputs the noise parameter estimates ( ˆ</a:t>
            </a:r>
            <a:r>
              <a:rPr lang="el-GR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α, σˆ). 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Moreover, we denote </a:t>
            </a:r>
            <a:r>
              <a:rPr lang="el-GR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η(·) :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Z → R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as the function in [15] that estimates the Gaussian noise variance from an input image Z.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46E37E-5E9B-5AF0-A03A-1E2B4B0CE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293" y="3104776"/>
            <a:ext cx="9635337" cy="16146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327EF0C-5B92-4092-1BD2-8C2DEE840989}"/>
                  </a:ext>
                </a:extLst>
              </p:cNvPr>
              <p:cNvSpPr txBox="1"/>
              <p:nvPr/>
            </p:nvSpPr>
            <p:spPr>
              <a:xfrm>
                <a:off x="1412222" y="4840089"/>
                <a:ext cx="8619695" cy="455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Given m distinct noisy images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rPr>
                      <m:t> = { </m:t>
                    </m:r>
                    <m:sSubSup>
                      <m:sSub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i="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}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, the loss function for our PGE-Net: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327EF0C-5B92-4092-1BD2-8C2DEE840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22" y="4840089"/>
                <a:ext cx="8619695" cy="455830"/>
              </a:xfrm>
              <a:prstGeom prst="rect">
                <a:avLst/>
              </a:prstGeom>
              <a:blipFill>
                <a:blip r:embed="rId6"/>
                <a:stretch>
                  <a:fillRect l="-778" t="-4000" b="-1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2C391EBC-552A-21F8-F73A-E8B249060A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3529" y="5416622"/>
            <a:ext cx="5937641" cy="86012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177D3A1-FB31-355C-3844-D34E2A21D3E6}"/>
              </a:ext>
            </a:extLst>
          </p:cNvPr>
          <p:cNvSpPr txBox="1"/>
          <p:nvPr/>
        </p:nvSpPr>
        <p:spPr>
          <a:xfrm>
            <a:off x="7826154" y="5416622"/>
            <a:ext cx="4012005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ˆα(θ) = h1(Y(j); θ) ,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σˆ(θ) = h2(Y(j); θ) are the estimated noise parameters (ˆα, σˆ) that are outputs of h(·, θ).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D2E43FC-2AE3-3664-A60A-86D983B7B607}"/>
              </a:ext>
            </a:extLst>
          </p:cNvPr>
          <p:cNvSpPr/>
          <p:nvPr/>
        </p:nvSpPr>
        <p:spPr>
          <a:xfrm>
            <a:off x="3759269" y="5465938"/>
            <a:ext cx="2245605" cy="731333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029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CEF4BFCE-D77D-4168-865A-33765A75B8B6}"/>
              </a:ext>
            </a:extLst>
          </p:cNvPr>
          <p:cNvSpPr/>
          <p:nvPr/>
        </p:nvSpPr>
        <p:spPr>
          <a:xfrm>
            <a:off x="0" y="0"/>
            <a:ext cx="12192000" cy="410547"/>
          </a:xfrm>
          <a:prstGeom prst="rect">
            <a:avLst/>
          </a:prstGeom>
          <a:solidFill>
            <a:srgbClr val="08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32D77E-0D1D-4801-930F-C2029053B1D2}"/>
              </a:ext>
            </a:extLst>
          </p:cNvPr>
          <p:cNvSpPr/>
          <p:nvPr/>
        </p:nvSpPr>
        <p:spPr>
          <a:xfrm>
            <a:off x="0" y="6447453"/>
            <a:ext cx="12192000" cy="410547"/>
          </a:xfrm>
          <a:prstGeom prst="rect">
            <a:avLst/>
          </a:prstGeom>
          <a:solidFill>
            <a:srgbClr val="08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51EFF6E-C0B0-4269-849A-CCF82A9AE91D}"/>
              </a:ext>
            </a:extLst>
          </p:cNvPr>
          <p:cNvGrpSpPr/>
          <p:nvPr/>
        </p:nvGrpSpPr>
        <p:grpSpPr>
          <a:xfrm>
            <a:off x="4053609" y="648316"/>
            <a:ext cx="4084782" cy="911759"/>
            <a:chOff x="4053609" y="648316"/>
            <a:chExt cx="4084782" cy="911759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8858CF8-549D-4E83-A23A-CFCADC508E30}"/>
                </a:ext>
              </a:extLst>
            </p:cNvPr>
            <p:cNvSpPr txBox="1"/>
            <p:nvPr/>
          </p:nvSpPr>
          <p:spPr>
            <a:xfrm>
              <a:off x="4151956" y="648316"/>
              <a:ext cx="3888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400" spc="2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THE MAIN CONTENTS</a:t>
              </a:r>
              <a:endParaRPr lang="zh-CN" altLang="en-US" sz="2400" spc="200" dirty="0">
                <a:solidFill>
                  <a:srgbClr val="08477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0F70483-74DE-4FC7-80E6-5DF8AE1200D3}"/>
                </a:ext>
              </a:extLst>
            </p:cNvPr>
            <p:cNvCxnSpPr/>
            <p:nvPr/>
          </p:nvCxnSpPr>
          <p:spPr>
            <a:xfrm>
              <a:off x="4053609" y="1288409"/>
              <a:ext cx="4084782" cy="0"/>
            </a:xfrm>
            <a:prstGeom prst="line">
              <a:avLst/>
            </a:prstGeom>
            <a:ln w="19050">
              <a:solidFill>
                <a:srgbClr val="0847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03FEFFC7-934D-4953-B045-6B35C2F6578C}"/>
                </a:ext>
              </a:extLst>
            </p:cNvPr>
            <p:cNvSpPr/>
            <p:nvPr/>
          </p:nvSpPr>
          <p:spPr>
            <a:xfrm rot="10800000">
              <a:off x="5882452" y="1191889"/>
              <a:ext cx="427095" cy="368186"/>
            </a:xfrm>
            <a:prstGeom prst="triangle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5B8A047-ABA2-4AAB-B572-96D04B7233C8}"/>
              </a:ext>
            </a:extLst>
          </p:cNvPr>
          <p:cNvGrpSpPr/>
          <p:nvPr/>
        </p:nvGrpSpPr>
        <p:grpSpPr>
          <a:xfrm>
            <a:off x="3616379" y="2276858"/>
            <a:ext cx="5386333" cy="651773"/>
            <a:chOff x="1302901" y="2422429"/>
            <a:chExt cx="5386333" cy="651773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9381D08-81D8-4188-A45E-DCB7E901AE77}"/>
                </a:ext>
              </a:extLst>
            </p:cNvPr>
            <p:cNvSpPr/>
            <p:nvPr/>
          </p:nvSpPr>
          <p:spPr>
            <a:xfrm>
              <a:off x="1302901" y="2422429"/>
              <a:ext cx="682917" cy="651773"/>
            </a:xfrm>
            <a:prstGeom prst="rect">
              <a:avLst/>
            </a:prstGeom>
            <a:noFill/>
            <a:ln w="15875">
              <a:solidFill>
                <a:srgbClr val="084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9F3EE1C-9038-4FC8-BBE0-ABB8A3074CDC}"/>
                </a:ext>
              </a:extLst>
            </p:cNvPr>
            <p:cNvSpPr/>
            <p:nvPr/>
          </p:nvSpPr>
          <p:spPr>
            <a:xfrm>
              <a:off x="2157263" y="2422429"/>
              <a:ext cx="4531971" cy="651773"/>
            </a:xfrm>
            <a:prstGeom prst="rect">
              <a:avLst/>
            </a:prstGeom>
            <a:noFill/>
            <a:ln w="15875">
              <a:solidFill>
                <a:srgbClr val="084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9CD06AB-3EF3-4B11-AE44-0AB88F729808}"/>
                </a:ext>
              </a:extLst>
            </p:cNvPr>
            <p:cNvSpPr txBox="1"/>
            <p:nvPr/>
          </p:nvSpPr>
          <p:spPr>
            <a:xfrm>
              <a:off x="1328821" y="2486705"/>
              <a:ext cx="8864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01</a:t>
              </a:r>
              <a:endParaRPr lang="zh-CN" altLang="en-US" sz="2800" b="1" spc="300" dirty="0">
                <a:solidFill>
                  <a:srgbClr val="08477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625A12B-03D2-48AA-91C4-1DD1978283F4}"/>
                </a:ext>
              </a:extLst>
            </p:cNvPr>
            <p:cNvSpPr txBox="1"/>
            <p:nvPr/>
          </p:nvSpPr>
          <p:spPr>
            <a:xfrm>
              <a:off x="3048260" y="2486706"/>
              <a:ext cx="36409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pc="2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背景与解决方案</a:t>
              </a:r>
              <a:endParaRPr lang="zh-CN" altLang="en-US" sz="2800" b="1" spc="200" dirty="0">
                <a:solidFill>
                  <a:srgbClr val="08477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8" name="Freeform 864">
              <a:extLst>
                <a:ext uri="{FF2B5EF4-FFF2-40B4-BE49-F238E27FC236}">
                  <a16:creationId xmlns:a16="http://schemas.microsoft.com/office/drawing/2014/main" id="{6B58B6F1-A82F-43F0-BCD8-25DA957AF5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3670" y="2598625"/>
              <a:ext cx="465138" cy="314325"/>
            </a:xfrm>
            <a:custGeom>
              <a:avLst/>
              <a:gdLst>
                <a:gd name="T0" fmla="*/ 119 w 303"/>
                <a:gd name="T1" fmla="*/ 13 h 204"/>
                <a:gd name="T2" fmla="*/ 163 w 303"/>
                <a:gd name="T3" fmla="*/ 6 h 204"/>
                <a:gd name="T4" fmla="*/ 303 w 303"/>
                <a:gd name="T5" fmla="*/ 50 h 204"/>
                <a:gd name="T6" fmla="*/ 244 w 303"/>
                <a:gd name="T7" fmla="*/ 77 h 204"/>
                <a:gd name="T8" fmla="*/ 265 w 303"/>
                <a:gd name="T9" fmla="*/ 126 h 204"/>
                <a:gd name="T10" fmla="*/ 293 w 303"/>
                <a:gd name="T11" fmla="*/ 198 h 204"/>
                <a:gd name="T12" fmla="*/ 265 w 303"/>
                <a:gd name="T13" fmla="*/ 204 h 204"/>
                <a:gd name="T14" fmla="*/ 256 w 303"/>
                <a:gd name="T15" fmla="*/ 126 h 204"/>
                <a:gd name="T16" fmla="*/ 247 w 303"/>
                <a:gd name="T17" fmla="*/ 92 h 204"/>
                <a:gd name="T18" fmla="*/ 221 w 303"/>
                <a:gd name="T19" fmla="*/ 79 h 204"/>
                <a:gd name="T20" fmla="*/ 145 w 303"/>
                <a:gd name="T21" fmla="*/ 53 h 204"/>
                <a:gd name="T22" fmla="*/ 220 w 303"/>
                <a:gd name="T23" fmla="*/ 88 h 204"/>
                <a:gd name="T24" fmla="*/ 152 w 303"/>
                <a:gd name="T25" fmla="*/ 119 h 204"/>
                <a:gd name="T26" fmla="*/ 0 w 303"/>
                <a:gd name="T27" fmla="*/ 50 h 204"/>
                <a:gd name="T28" fmla="*/ 119 w 303"/>
                <a:gd name="T29" fmla="*/ 13 h 204"/>
                <a:gd name="T30" fmla="*/ 66 w 303"/>
                <a:gd name="T31" fmla="*/ 91 h 204"/>
                <a:gd name="T32" fmla="*/ 62 w 303"/>
                <a:gd name="T33" fmla="*/ 155 h 204"/>
                <a:gd name="T34" fmla="*/ 152 w 303"/>
                <a:gd name="T35" fmla="*/ 196 h 204"/>
                <a:gd name="T36" fmla="*/ 240 w 303"/>
                <a:gd name="T37" fmla="*/ 155 h 204"/>
                <a:gd name="T38" fmla="*/ 236 w 303"/>
                <a:gd name="T39" fmla="*/ 92 h 204"/>
                <a:gd name="T40" fmla="*/ 152 w 303"/>
                <a:gd name="T41" fmla="*/ 128 h 204"/>
                <a:gd name="T42" fmla="*/ 66 w 303"/>
                <a:gd name="T43" fmla="*/ 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3" h="204">
                  <a:moveTo>
                    <a:pt x="119" y="13"/>
                  </a:moveTo>
                  <a:cubicBezTo>
                    <a:pt x="133" y="9"/>
                    <a:pt x="148" y="0"/>
                    <a:pt x="163" y="6"/>
                  </a:cubicBezTo>
                  <a:cubicBezTo>
                    <a:pt x="209" y="22"/>
                    <a:pt x="257" y="33"/>
                    <a:pt x="303" y="50"/>
                  </a:cubicBezTo>
                  <a:cubicBezTo>
                    <a:pt x="284" y="61"/>
                    <a:pt x="264" y="69"/>
                    <a:pt x="244" y="77"/>
                  </a:cubicBezTo>
                  <a:cubicBezTo>
                    <a:pt x="259" y="89"/>
                    <a:pt x="260" y="109"/>
                    <a:pt x="265" y="126"/>
                  </a:cubicBezTo>
                  <a:cubicBezTo>
                    <a:pt x="274" y="150"/>
                    <a:pt x="283" y="175"/>
                    <a:pt x="293" y="198"/>
                  </a:cubicBezTo>
                  <a:cubicBezTo>
                    <a:pt x="283" y="200"/>
                    <a:pt x="274" y="202"/>
                    <a:pt x="265" y="204"/>
                  </a:cubicBezTo>
                  <a:cubicBezTo>
                    <a:pt x="267" y="177"/>
                    <a:pt x="255" y="152"/>
                    <a:pt x="256" y="126"/>
                  </a:cubicBezTo>
                  <a:cubicBezTo>
                    <a:pt x="254" y="114"/>
                    <a:pt x="252" y="103"/>
                    <a:pt x="247" y="92"/>
                  </a:cubicBezTo>
                  <a:cubicBezTo>
                    <a:pt x="240" y="86"/>
                    <a:pt x="230" y="83"/>
                    <a:pt x="221" y="79"/>
                  </a:cubicBezTo>
                  <a:cubicBezTo>
                    <a:pt x="196" y="70"/>
                    <a:pt x="171" y="59"/>
                    <a:pt x="145" y="53"/>
                  </a:cubicBezTo>
                  <a:cubicBezTo>
                    <a:pt x="169" y="67"/>
                    <a:pt x="196" y="75"/>
                    <a:pt x="220" y="88"/>
                  </a:cubicBezTo>
                  <a:cubicBezTo>
                    <a:pt x="198" y="99"/>
                    <a:pt x="174" y="107"/>
                    <a:pt x="152" y="119"/>
                  </a:cubicBezTo>
                  <a:cubicBezTo>
                    <a:pt x="102" y="96"/>
                    <a:pt x="50" y="75"/>
                    <a:pt x="0" y="50"/>
                  </a:cubicBezTo>
                  <a:cubicBezTo>
                    <a:pt x="39" y="35"/>
                    <a:pt x="80" y="26"/>
                    <a:pt x="119" y="13"/>
                  </a:cubicBezTo>
                  <a:close/>
                  <a:moveTo>
                    <a:pt x="66" y="91"/>
                  </a:moveTo>
                  <a:cubicBezTo>
                    <a:pt x="65" y="113"/>
                    <a:pt x="65" y="134"/>
                    <a:pt x="62" y="155"/>
                  </a:cubicBezTo>
                  <a:cubicBezTo>
                    <a:pt x="98" y="148"/>
                    <a:pt x="131" y="168"/>
                    <a:pt x="152" y="196"/>
                  </a:cubicBezTo>
                  <a:cubicBezTo>
                    <a:pt x="172" y="169"/>
                    <a:pt x="205" y="148"/>
                    <a:pt x="240" y="155"/>
                  </a:cubicBezTo>
                  <a:cubicBezTo>
                    <a:pt x="239" y="134"/>
                    <a:pt x="238" y="113"/>
                    <a:pt x="236" y="92"/>
                  </a:cubicBezTo>
                  <a:cubicBezTo>
                    <a:pt x="208" y="103"/>
                    <a:pt x="181" y="117"/>
                    <a:pt x="152" y="128"/>
                  </a:cubicBezTo>
                  <a:cubicBezTo>
                    <a:pt x="123" y="118"/>
                    <a:pt x="95" y="102"/>
                    <a:pt x="66" y="91"/>
                  </a:cubicBezTo>
                  <a:close/>
                </a:path>
              </a:pathLst>
            </a:custGeom>
            <a:solidFill>
              <a:srgbClr val="3D38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CB309413-903B-4B7B-895E-CB1FF6E19519}"/>
                </a:ext>
              </a:extLst>
            </p:cNvPr>
            <p:cNvCxnSpPr/>
            <p:nvPr/>
          </p:nvCxnSpPr>
          <p:spPr>
            <a:xfrm>
              <a:off x="2974109" y="2422429"/>
              <a:ext cx="0" cy="651773"/>
            </a:xfrm>
            <a:prstGeom prst="line">
              <a:avLst/>
            </a:prstGeom>
            <a:ln w="15875">
              <a:solidFill>
                <a:srgbClr val="08477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22CE3A2-CBE3-4A38-8199-078B3BA855C2}"/>
              </a:ext>
            </a:extLst>
          </p:cNvPr>
          <p:cNvGrpSpPr/>
          <p:nvPr/>
        </p:nvGrpSpPr>
        <p:grpSpPr>
          <a:xfrm>
            <a:off x="3616379" y="3264233"/>
            <a:ext cx="5386333" cy="651773"/>
            <a:chOff x="1302901" y="3676252"/>
            <a:chExt cx="5386333" cy="651773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B2CDDDE-3E98-4989-B89A-660C1643791E}"/>
                </a:ext>
              </a:extLst>
            </p:cNvPr>
            <p:cNvGrpSpPr/>
            <p:nvPr/>
          </p:nvGrpSpPr>
          <p:grpSpPr>
            <a:xfrm>
              <a:off x="1302901" y="3676252"/>
              <a:ext cx="5386333" cy="651773"/>
              <a:chOff x="1302901" y="2422429"/>
              <a:chExt cx="5386333" cy="651773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8EB35CD-0A39-450D-B5E5-EAA6AF26E5E1}"/>
                  </a:ext>
                </a:extLst>
              </p:cNvPr>
              <p:cNvSpPr/>
              <p:nvPr/>
            </p:nvSpPr>
            <p:spPr>
              <a:xfrm>
                <a:off x="1302901" y="2422429"/>
                <a:ext cx="682917" cy="651773"/>
              </a:xfrm>
              <a:prstGeom prst="rect">
                <a:avLst/>
              </a:prstGeom>
              <a:noFill/>
              <a:ln w="15875">
                <a:solidFill>
                  <a:srgbClr val="0847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0181EB4-3408-4A53-BE7B-ABD179ADDDBC}"/>
                  </a:ext>
                </a:extLst>
              </p:cNvPr>
              <p:cNvSpPr/>
              <p:nvPr/>
            </p:nvSpPr>
            <p:spPr>
              <a:xfrm>
                <a:off x="2157263" y="2422429"/>
                <a:ext cx="4531971" cy="651773"/>
              </a:xfrm>
              <a:prstGeom prst="rect">
                <a:avLst/>
              </a:prstGeom>
              <a:noFill/>
              <a:ln w="15875">
                <a:solidFill>
                  <a:srgbClr val="0847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063AAC0-1ECF-4978-B181-2668FDDB4460}"/>
                  </a:ext>
                </a:extLst>
              </p:cNvPr>
              <p:cNvSpPr txBox="1"/>
              <p:nvPr/>
            </p:nvSpPr>
            <p:spPr>
              <a:xfrm>
                <a:off x="1328821" y="2486705"/>
                <a:ext cx="8864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spc="300" dirty="0">
                    <a:solidFill>
                      <a:srgbClr val="084772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rPr>
                  <a:t>02</a:t>
                </a:r>
                <a:endParaRPr lang="zh-CN" altLang="en-US" sz="2800" b="1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6E17B0C-81D7-41D7-A8E3-6F1E22EB902D}"/>
                  </a:ext>
                </a:extLst>
              </p:cNvPr>
              <p:cNvSpPr txBox="1"/>
              <p:nvPr/>
            </p:nvSpPr>
            <p:spPr>
              <a:xfrm>
                <a:off x="3048260" y="2494178"/>
                <a:ext cx="36409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spc="200" dirty="0">
                    <a:solidFill>
                      <a:srgbClr val="084772"/>
                    </a:solidFill>
                    <a:ea typeface="字魂59号-创粗黑" panose="00000500000000000000" pitchFamily="2" charset="-122"/>
                    <a:sym typeface="字魂59号-创粗黑" panose="00000500000000000000" pitchFamily="2" charset="-122"/>
                  </a:rPr>
                  <a:t>经验与前人模型</a:t>
                </a:r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493ADFBF-2D6E-49BA-91C8-A68F26215250}"/>
                  </a:ext>
                </a:extLst>
              </p:cNvPr>
              <p:cNvCxnSpPr/>
              <p:nvPr/>
            </p:nvCxnSpPr>
            <p:spPr>
              <a:xfrm>
                <a:off x="2974109" y="2422429"/>
                <a:ext cx="0" cy="651773"/>
              </a:xfrm>
              <a:prstGeom prst="line">
                <a:avLst/>
              </a:prstGeom>
              <a:ln w="15875">
                <a:solidFill>
                  <a:srgbClr val="08477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Freeform 863">
              <a:extLst>
                <a:ext uri="{FF2B5EF4-FFF2-40B4-BE49-F238E27FC236}">
                  <a16:creationId xmlns:a16="http://schemas.microsoft.com/office/drawing/2014/main" id="{CF0A4ADA-8E19-445F-94EC-66BD3CA57F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2499" y="3797214"/>
              <a:ext cx="419100" cy="454025"/>
            </a:xfrm>
            <a:custGeom>
              <a:avLst/>
              <a:gdLst>
                <a:gd name="T0" fmla="*/ 112 w 272"/>
                <a:gd name="T1" fmla="*/ 3 h 295"/>
                <a:gd name="T2" fmla="*/ 247 w 272"/>
                <a:gd name="T3" fmla="*/ 73 h 295"/>
                <a:gd name="T4" fmla="*/ 60 w 272"/>
                <a:gd name="T5" fmla="*/ 213 h 295"/>
                <a:gd name="T6" fmla="*/ 88 w 272"/>
                <a:gd name="T7" fmla="*/ 20 h 295"/>
                <a:gd name="T8" fmla="*/ 53 w 272"/>
                <a:gd name="T9" fmla="*/ 164 h 295"/>
                <a:gd name="T10" fmla="*/ 236 w 272"/>
                <a:gd name="T11" fmla="*/ 30 h 295"/>
                <a:gd name="T12" fmla="*/ 222 w 272"/>
                <a:gd name="T13" fmla="*/ 146 h 295"/>
                <a:gd name="T14" fmla="*/ 207 w 272"/>
                <a:gd name="T15" fmla="*/ 219 h 295"/>
                <a:gd name="T16" fmla="*/ 46 w 272"/>
                <a:gd name="T17" fmla="*/ 178 h 295"/>
                <a:gd name="T18" fmla="*/ 194 w 272"/>
                <a:gd name="T19" fmla="*/ 220 h 295"/>
                <a:gd name="T20" fmla="*/ 102 w 272"/>
                <a:gd name="T21" fmla="*/ 180 h 295"/>
                <a:gd name="T22" fmla="*/ 123 w 272"/>
                <a:gd name="T23" fmla="*/ 37 h 295"/>
                <a:gd name="T24" fmla="*/ 208 w 272"/>
                <a:gd name="T25" fmla="*/ 65 h 295"/>
                <a:gd name="T26" fmla="*/ 123 w 272"/>
                <a:gd name="T27" fmla="*/ 37 h 295"/>
                <a:gd name="T28" fmla="*/ 121 w 272"/>
                <a:gd name="T29" fmla="*/ 65 h 295"/>
                <a:gd name="T30" fmla="*/ 198 w 272"/>
                <a:gd name="T31" fmla="*/ 68 h 295"/>
                <a:gd name="T32" fmla="*/ 4 w 272"/>
                <a:gd name="T33" fmla="*/ 93 h 295"/>
                <a:gd name="T34" fmla="*/ 67 w 272"/>
                <a:gd name="T35" fmla="*/ 60 h 295"/>
                <a:gd name="T36" fmla="*/ 92 w 272"/>
                <a:gd name="T37" fmla="*/ 146 h 295"/>
                <a:gd name="T38" fmla="*/ 158 w 272"/>
                <a:gd name="T39" fmla="*/ 90 h 295"/>
                <a:gd name="T40" fmla="*/ 188 w 272"/>
                <a:gd name="T41" fmla="*/ 146 h 295"/>
                <a:gd name="T42" fmla="*/ 115 w 272"/>
                <a:gd name="T43" fmla="*/ 70 h 295"/>
                <a:gd name="T44" fmla="*/ 163 w 272"/>
                <a:gd name="T45" fmla="*/ 103 h 295"/>
                <a:gd name="T46" fmla="*/ 170 w 272"/>
                <a:gd name="T47" fmla="*/ 129 h 295"/>
                <a:gd name="T48" fmla="*/ 130 w 272"/>
                <a:gd name="T49" fmla="*/ 150 h 295"/>
                <a:gd name="T50" fmla="*/ 171 w 272"/>
                <a:gd name="T51" fmla="*/ 142 h 295"/>
                <a:gd name="T52" fmla="*/ 240 w 272"/>
                <a:gd name="T53" fmla="*/ 149 h 295"/>
                <a:gd name="T54" fmla="*/ 247 w 272"/>
                <a:gd name="T55" fmla="*/ 205 h 295"/>
                <a:gd name="T56" fmla="*/ 111 w 272"/>
                <a:gd name="T57" fmla="*/ 282 h 295"/>
                <a:gd name="T58" fmla="*/ 168 w 272"/>
                <a:gd name="T59" fmla="*/ 236 h 295"/>
                <a:gd name="T60" fmla="*/ 103 w 272"/>
                <a:gd name="T61" fmla="*/ 286 h 295"/>
                <a:gd name="T62" fmla="*/ 272 w 272"/>
                <a:gd name="T63" fmla="*/ 226 h 295"/>
                <a:gd name="T64" fmla="*/ 267 w 272"/>
                <a:gd name="T65" fmla="*/ 19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2" h="295">
                  <a:moveTo>
                    <a:pt x="88" y="20"/>
                  </a:moveTo>
                  <a:cubicBezTo>
                    <a:pt x="90" y="10"/>
                    <a:pt x="100" y="0"/>
                    <a:pt x="112" y="3"/>
                  </a:cubicBezTo>
                  <a:cubicBezTo>
                    <a:pt x="157" y="8"/>
                    <a:pt x="203" y="14"/>
                    <a:pt x="248" y="20"/>
                  </a:cubicBezTo>
                  <a:cubicBezTo>
                    <a:pt x="244" y="38"/>
                    <a:pt x="244" y="55"/>
                    <a:pt x="247" y="73"/>
                  </a:cubicBezTo>
                  <a:cubicBezTo>
                    <a:pt x="238" y="127"/>
                    <a:pt x="227" y="180"/>
                    <a:pt x="218" y="234"/>
                  </a:cubicBezTo>
                  <a:cubicBezTo>
                    <a:pt x="165" y="229"/>
                    <a:pt x="112" y="220"/>
                    <a:pt x="60" y="213"/>
                  </a:cubicBezTo>
                  <a:cubicBezTo>
                    <a:pt x="43" y="211"/>
                    <a:pt x="30" y="193"/>
                    <a:pt x="37" y="177"/>
                  </a:cubicBezTo>
                  <a:cubicBezTo>
                    <a:pt x="54" y="125"/>
                    <a:pt x="71" y="73"/>
                    <a:pt x="88" y="20"/>
                  </a:cubicBezTo>
                  <a:close/>
                  <a:moveTo>
                    <a:pt x="102" y="14"/>
                  </a:moveTo>
                  <a:cubicBezTo>
                    <a:pt x="84" y="63"/>
                    <a:pt x="69" y="114"/>
                    <a:pt x="53" y="164"/>
                  </a:cubicBezTo>
                  <a:cubicBezTo>
                    <a:pt x="103" y="167"/>
                    <a:pt x="153" y="176"/>
                    <a:pt x="203" y="180"/>
                  </a:cubicBezTo>
                  <a:cubicBezTo>
                    <a:pt x="214" y="130"/>
                    <a:pt x="225" y="80"/>
                    <a:pt x="236" y="30"/>
                  </a:cubicBezTo>
                  <a:cubicBezTo>
                    <a:pt x="192" y="24"/>
                    <a:pt x="147" y="17"/>
                    <a:pt x="102" y="14"/>
                  </a:cubicBezTo>
                  <a:close/>
                  <a:moveTo>
                    <a:pt x="222" y="146"/>
                  </a:moveTo>
                  <a:cubicBezTo>
                    <a:pt x="217" y="162"/>
                    <a:pt x="217" y="179"/>
                    <a:pt x="207" y="193"/>
                  </a:cubicBezTo>
                  <a:cubicBezTo>
                    <a:pt x="200" y="200"/>
                    <a:pt x="206" y="210"/>
                    <a:pt x="207" y="219"/>
                  </a:cubicBezTo>
                  <a:cubicBezTo>
                    <a:pt x="216" y="196"/>
                    <a:pt x="219" y="170"/>
                    <a:pt x="222" y="146"/>
                  </a:cubicBezTo>
                  <a:close/>
                  <a:moveTo>
                    <a:pt x="46" y="178"/>
                  </a:moveTo>
                  <a:cubicBezTo>
                    <a:pt x="45" y="188"/>
                    <a:pt x="49" y="200"/>
                    <a:pt x="61" y="202"/>
                  </a:cubicBezTo>
                  <a:cubicBezTo>
                    <a:pt x="105" y="209"/>
                    <a:pt x="150" y="215"/>
                    <a:pt x="194" y="220"/>
                  </a:cubicBezTo>
                  <a:cubicBezTo>
                    <a:pt x="193" y="210"/>
                    <a:pt x="193" y="200"/>
                    <a:pt x="192" y="190"/>
                  </a:cubicBezTo>
                  <a:cubicBezTo>
                    <a:pt x="162" y="188"/>
                    <a:pt x="132" y="183"/>
                    <a:pt x="102" y="180"/>
                  </a:cubicBezTo>
                  <a:cubicBezTo>
                    <a:pt x="83" y="178"/>
                    <a:pt x="64" y="173"/>
                    <a:pt x="46" y="178"/>
                  </a:cubicBezTo>
                  <a:close/>
                  <a:moveTo>
                    <a:pt x="123" y="37"/>
                  </a:moveTo>
                  <a:cubicBezTo>
                    <a:pt x="122" y="42"/>
                    <a:pt x="121" y="50"/>
                    <a:pt x="120" y="54"/>
                  </a:cubicBezTo>
                  <a:cubicBezTo>
                    <a:pt x="150" y="57"/>
                    <a:pt x="179" y="62"/>
                    <a:pt x="208" y="65"/>
                  </a:cubicBezTo>
                  <a:cubicBezTo>
                    <a:pt x="208" y="61"/>
                    <a:pt x="209" y="52"/>
                    <a:pt x="210" y="48"/>
                  </a:cubicBezTo>
                  <a:cubicBezTo>
                    <a:pt x="181" y="44"/>
                    <a:pt x="152" y="40"/>
                    <a:pt x="123" y="37"/>
                  </a:cubicBezTo>
                  <a:close/>
                  <a:moveTo>
                    <a:pt x="114" y="59"/>
                  </a:moveTo>
                  <a:cubicBezTo>
                    <a:pt x="116" y="61"/>
                    <a:pt x="119" y="64"/>
                    <a:pt x="121" y="65"/>
                  </a:cubicBezTo>
                  <a:cubicBezTo>
                    <a:pt x="150" y="70"/>
                    <a:pt x="179" y="76"/>
                    <a:pt x="208" y="75"/>
                  </a:cubicBezTo>
                  <a:cubicBezTo>
                    <a:pt x="206" y="73"/>
                    <a:pt x="201" y="70"/>
                    <a:pt x="198" y="68"/>
                  </a:cubicBezTo>
                  <a:cubicBezTo>
                    <a:pt x="170" y="65"/>
                    <a:pt x="142" y="59"/>
                    <a:pt x="114" y="59"/>
                  </a:cubicBezTo>
                  <a:close/>
                  <a:moveTo>
                    <a:pt x="4" y="93"/>
                  </a:moveTo>
                  <a:cubicBezTo>
                    <a:pt x="0" y="119"/>
                    <a:pt x="23" y="140"/>
                    <a:pt x="34" y="163"/>
                  </a:cubicBezTo>
                  <a:cubicBezTo>
                    <a:pt x="45" y="129"/>
                    <a:pt x="57" y="94"/>
                    <a:pt x="67" y="60"/>
                  </a:cubicBezTo>
                  <a:cubicBezTo>
                    <a:pt x="46" y="69"/>
                    <a:pt x="14" y="68"/>
                    <a:pt x="4" y="93"/>
                  </a:cubicBezTo>
                  <a:close/>
                  <a:moveTo>
                    <a:pt x="92" y="146"/>
                  </a:moveTo>
                  <a:cubicBezTo>
                    <a:pt x="100" y="145"/>
                    <a:pt x="112" y="152"/>
                    <a:pt x="118" y="143"/>
                  </a:cubicBezTo>
                  <a:cubicBezTo>
                    <a:pt x="132" y="126"/>
                    <a:pt x="144" y="107"/>
                    <a:pt x="158" y="90"/>
                  </a:cubicBezTo>
                  <a:cubicBezTo>
                    <a:pt x="164" y="89"/>
                    <a:pt x="169" y="87"/>
                    <a:pt x="175" y="86"/>
                  </a:cubicBezTo>
                  <a:cubicBezTo>
                    <a:pt x="180" y="106"/>
                    <a:pt x="184" y="126"/>
                    <a:pt x="188" y="146"/>
                  </a:cubicBezTo>
                  <a:cubicBezTo>
                    <a:pt x="194" y="125"/>
                    <a:pt x="199" y="103"/>
                    <a:pt x="203" y="81"/>
                  </a:cubicBezTo>
                  <a:cubicBezTo>
                    <a:pt x="174" y="78"/>
                    <a:pt x="144" y="74"/>
                    <a:pt x="115" y="70"/>
                  </a:cubicBezTo>
                  <a:cubicBezTo>
                    <a:pt x="107" y="95"/>
                    <a:pt x="99" y="121"/>
                    <a:pt x="92" y="146"/>
                  </a:cubicBezTo>
                  <a:close/>
                  <a:moveTo>
                    <a:pt x="163" y="103"/>
                  </a:moveTo>
                  <a:cubicBezTo>
                    <a:pt x="158" y="111"/>
                    <a:pt x="153" y="118"/>
                    <a:pt x="148" y="126"/>
                  </a:cubicBezTo>
                  <a:cubicBezTo>
                    <a:pt x="155" y="127"/>
                    <a:pt x="163" y="128"/>
                    <a:pt x="170" y="129"/>
                  </a:cubicBezTo>
                  <a:cubicBezTo>
                    <a:pt x="168" y="120"/>
                    <a:pt x="166" y="112"/>
                    <a:pt x="163" y="103"/>
                  </a:cubicBezTo>
                  <a:close/>
                  <a:moveTo>
                    <a:pt x="130" y="150"/>
                  </a:moveTo>
                  <a:cubicBezTo>
                    <a:pt x="145" y="152"/>
                    <a:pt x="159" y="154"/>
                    <a:pt x="174" y="156"/>
                  </a:cubicBezTo>
                  <a:cubicBezTo>
                    <a:pt x="173" y="152"/>
                    <a:pt x="172" y="145"/>
                    <a:pt x="171" y="142"/>
                  </a:cubicBezTo>
                  <a:cubicBezTo>
                    <a:pt x="157" y="138"/>
                    <a:pt x="138" y="133"/>
                    <a:pt x="130" y="150"/>
                  </a:cubicBezTo>
                  <a:close/>
                  <a:moveTo>
                    <a:pt x="240" y="149"/>
                  </a:moveTo>
                  <a:cubicBezTo>
                    <a:pt x="237" y="170"/>
                    <a:pt x="233" y="191"/>
                    <a:pt x="230" y="212"/>
                  </a:cubicBezTo>
                  <a:cubicBezTo>
                    <a:pt x="235" y="210"/>
                    <a:pt x="241" y="208"/>
                    <a:pt x="247" y="205"/>
                  </a:cubicBezTo>
                  <a:cubicBezTo>
                    <a:pt x="249" y="211"/>
                    <a:pt x="251" y="217"/>
                    <a:pt x="253" y="223"/>
                  </a:cubicBezTo>
                  <a:cubicBezTo>
                    <a:pt x="205" y="243"/>
                    <a:pt x="158" y="263"/>
                    <a:pt x="111" y="282"/>
                  </a:cubicBezTo>
                  <a:cubicBezTo>
                    <a:pt x="109" y="274"/>
                    <a:pt x="106" y="264"/>
                    <a:pt x="115" y="260"/>
                  </a:cubicBezTo>
                  <a:cubicBezTo>
                    <a:pt x="132" y="250"/>
                    <a:pt x="151" y="245"/>
                    <a:pt x="168" y="236"/>
                  </a:cubicBezTo>
                  <a:cubicBezTo>
                    <a:pt x="134" y="231"/>
                    <a:pt x="101" y="226"/>
                    <a:pt x="67" y="222"/>
                  </a:cubicBezTo>
                  <a:cubicBezTo>
                    <a:pt x="78" y="243"/>
                    <a:pt x="89" y="265"/>
                    <a:pt x="103" y="286"/>
                  </a:cubicBezTo>
                  <a:cubicBezTo>
                    <a:pt x="108" y="295"/>
                    <a:pt x="120" y="291"/>
                    <a:pt x="128" y="287"/>
                  </a:cubicBezTo>
                  <a:cubicBezTo>
                    <a:pt x="176" y="267"/>
                    <a:pt x="224" y="248"/>
                    <a:pt x="272" y="226"/>
                  </a:cubicBezTo>
                  <a:cubicBezTo>
                    <a:pt x="267" y="220"/>
                    <a:pt x="263" y="214"/>
                    <a:pt x="258" y="208"/>
                  </a:cubicBezTo>
                  <a:cubicBezTo>
                    <a:pt x="261" y="202"/>
                    <a:pt x="265" y="196"/>
                    <a:pt x="267" y="190"/>
                  </a:cubicBezTo>
                  <a:cubicBezTo>
                    <a:pt x="259" y="176"/>
                    <a:pt x="250" y="162"/>
                    <a:pt x="240" y="149"/>
                  </a:cubicBezTo>
                  <a:close/>
                </a:path>
              </a:pathLst>
            </a:custGeom>
            <a:solidFill>
              <a:srgbClr val="3D38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BD084DC-5668-4BA8-BDA4-A1AD3B520C9F}"/>
              </a:ext>
            </a:extLst>
          </p:cNvPr>
          <p:cNvGrpSpPr/>
          <p:nvPr/>
        </p:nvGrpSpPr>
        <p:grpSpPr>
          <a:xfrm>
            <a:off x="3616379" y="4251607"/>
            <a:ext cx="5412247" cy="651773"/>
            <a:chOff x="6725758" y="2422429"/>
            <a:chExt cx="5412247" cy="651773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88B5E0D2-AF33-4FA6-A7F9-6AB10425920D}"/>
                </a:ext>
              </a:extLst>
            </p:cNvPr>
            <p:cNvGrpSpPr/>
            <p:nvPr/>
          </p:nvGrpSpPr>
          <p:grpSpPr>
            <a:xfrm>
              <a:off x="6725758" y="2422429"/>
              <a:ext cx="5412247" cy="651773"/>
              <a:chOff x="1302901" y="2422429"/>
              <a:chExt cx="5412247" cy="651773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9E7CB734-A75B-45BA-B7A5-021AD87398B8}"/>
                  </a:ext>
                </a:extLst>
              </p:cNvPr>
              <p:cNvSpPr/>
              <p:nvPr/>
            </p:nvSpPr>
            <p:spPr>
              <a:xfrm>
                <a:off x="1302901" y="2422429"/>
                <a:ext cx="682917" cy="651773"/>
              </a:xfrm>
              <a:prstGeom prst="rect">
                <a:avLst/>
              </a:prstGeom>
              <a:noFill/>
              <a:ln w="15875">
                <a:solidFill>
                  <a:srgbClr val="0847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6ED261D-9665-49E9-87EA-9A281F805F56}"/>
                  </a:ext>
                </a:extLst>
              </p:cNvPr>
              <p:cNvSpPr/>
              <p:nvPr/>
            </p:nvSpPr>
            <p:spPr>
              <a:xfrm>
                <a:off x="2157263" y="2422429"/>
                <a:ext cx="4531970" cy="651773"/>
              </a:xfrm>
              <a:prstGeom prst="rect">
                <a:avLst/>
              </a:prstGeom>
              <a:noFill/>
              <a:ln w="15875">
                <a:solidFill>
                  <a:srgbClr val="0847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7827271-CEA0-470C-B593-DE89F889427F}"/>
                  </a:ext>
                </a:extLst>
              </p:cNvPr>
              <p:cNvSpPr txBox="1"/>
              <p:nvPr/>
            </p:nvSpPr>
            <p:spPr>
              <a:xfrm>
                <a:off x="1328821" y="2486705"/>
                <a:ext cx="8864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spc="300" dirty="0">
                    <a:solidFill>
                      <a:srgbClr val="084772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rPr>
                  <a:t>03</a:t>
                </a:r>
                <a:endParaRPr lang="zh-CN" altLang="en-US" sz="2800" b="1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CFD97F3-D29E-4D37-946E-8FD6044622F6}"/>
                  </a:ext>
                </a:extLst>
              </p:cNvPr>
              <p:cNvSpPr txBox="1"/>
              <p:nvPr/>
            </p:nvSpPr>
            <p:spPr>
              <a:xfrm>
                <a:off x="3048260" y="2494178"/>
                <a:ext cx="36668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spc="200" dirty="0">
                    <a:solidFill>
                      <a:srgbClr val="084772"/>
                    </a:solidFill>
                    <a:ea typeface="字魂59号-创粗黑" panose="00000500000000000000" pitchFamily="2" charset="-122"/>
                    <a:sym typeface="字魂59号-创粗黑" panose="00000500000000000000" pitchFamily="2" charset="-122"/>
                  </a:rPr>
                  <a:t>创新与主要算法</a:t>
                </a:r>
              </a:p>
            </p:txBody>
          </p: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F77B7D46-A216-4E05-97B0-0E06104AAD22}"/>
                  </a:ext>
                </a:extLst>
              </p:cNvPr>
              <p:cNvCxnSpPr/>
              <p:nvPr/>
            </p:nvCxnSpPr>
            <p:spPr>
              <a:xfrm>
                <a:off x="2974109" y="2422429"/>
                <a:ext cx="0" cy="651773"/>
              </a:xfrm>
              <a:prstGeom prst="line">
                <a:avLst/>
              </a:prstGeom>
              <a:ln w="15875">
                <a:solidFill>
                  <a:srgbClr val="08477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Freeform 889">
              <a:extLst>
                <a:ext uri="{FF2B5EF4-FFF2-40B4-BE49-F238E27FC236}">
                  <a16:creationId xmlns:a16="http://schemas.microsoft.com/office/drawing/2014/main" id="{827A6409-15A8-49CB-BBAF-BB9BB9BCC8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6516" y="2486705"/>
              <a:ext cx="449005" cy="467135"/>
            </a:xfrm>
            <a:custGeom>
              <a:avLst/>
              <a:gdLst>
                <a:gd name="T0" fmla="*/ 178 w 178"/>
                <a:gd name="T1" fmla="*/ 180 h 185"/>
                <a:gd name="T2" fmla="*/ 5 w 178"/>
                <a:gd name="T3" fmla="*/ 185 h 185"/>
                <a:gd name="T4" fmla="*/ 0 w 178"/>
                <a:gd name="T5" fmla="*/ 180 h 185"/>
                <a:gd name="T6" fmla="*/ 173 w 178"/>
                <a:gd name="T7" fmla="*/ 175 h 185"/>
                <a:gd name="T8" fmla="*/ 6 w 178"/>
                <a:gd name="T9" fmla="*/ 162 h 185"/>
                <a:gd name="T10" fmla="*/ 11 w 178"/>
                <a:gd name="T11" fmla="*/ 167 h 185"/>
                <a:gd name="T12" fmla="*/ 172 w 178"/>
                <a:gd name="T13" fmla="*/ 162 h 185"/>
                <a:gd name="T14" fmla="*/ 167 w 178"/>
                <a:gd name="T15" fmla="*/ 157 h 185"/>
                <a:gd name="T16" fmla="*/ 6 w 178"/>
                <a:gd name="T17" fmla="*/ 162 h 185"/>
                <a:gd name="T18" fmla="*/ 8 w 178"/>
                <a:gd name="T19" fmla="*/ 50 h 185"/>
                <a:gd name="T20" fmla="*/ 91 w 178"/>
                <a:gd name="T21" fmla="*/ 1 h 185"/>
                <a:gd name="T22" fmla="*/ 174 w 178"/>
                <a:gd name="T23" fmla="*/ 57 h 185"/>
                <a:gd name="T24" fmla="*/ 9 w 178"/>
                <a:gd name="T25" fmla="*/ 61 h 185"/>
                <a:gd name="T26" fmla="*/ 77 w 178"/>
                <a:gd name="T27" fmla="*/ 34 h 185"/>
                <a:gd name="T28" fmla="*/ 101 w 178"/>
                <a:gd name="T29" fmla="*/ 34 h 185"/>
                <a:gd name="T30" fmla="*/ 77 w 178"/>
                <a:gd name="T31" fmla="*/ 34 h 185"/>
                <a:gd name="T32" fmla="*/ 19 w 178"/>
                <a:gd name="T33" fmla="*/ 141 h 185"/>
                <a:gd name="T34" fmla="*/ 25 w 178"/>
                <a:gd name="T35" fmla="*/ 147 h 185"/>
                <a:gd name="T36" fmla="*/ 54 w 178"/>
                <a:gd name="T37" fmla="*/ 142 h 185"/>
                <a:gd name="T38" fmla="*/ 49 w 178"/>
                <a:gd name="T39" fmla="*/ 137 h 185"/>
                <a:gd name="T40" fmla="*/ 47 w 178"/>
                <a:gd name="T41" fmla="*/ 80 h 185"/>
                <a:gd name="T42" fmla="*/ 54 w 178"/>
                <a:gd name="T43" fmla="*/ 76 h 185"/>
                <a:gd name="T44" fmla="*/ 50 w 178"/>
                <a:gd name="T45" fmla="*/ 70 h 185"/>
                <a:gd name="T46" fmla="*/ 19 w 178"/>
                <a:gd name="T47" fmla="*/ 75 h 185"/>
                <a:gd name="T48" fmla="*/ 24 w 178"/>
                <a:gd name="T49" fmla="*/ 80 h 185"/>
                <a:gd name="T50" fmla="*/ 25 w 178"/>
                <a:gd name="T51" fmla="*/ 137 h 185"/>
                <a:gd name="T52" fmla="*/ 77 w 178"/>
                <a:gd name="T53" fmla="*/ 137 h 185"/>
                <a:gd name="T54" fmla="*/ 72 w 178"/>
                <a:gd name="T55" fmla="*/ 142 h 185"/>
                <a:gd name="T56" fmla="*/ 101 w 178"/>
                <a:gd name="T57" fmla="*/ 147 h 185"/>
                <a:gd name="T58" fmla="*/ 106 w 178"/>
                <a:gd name="T59" fmla="*/ 141 h 185"/>
                <a:gd name="T60" fmla="*/ 100 w 178"/>
                <a:gd name="T61" fmla="*/ 137 h 185"/>
                <a:gd name="T62" fmla="*/ 101 w 178"/>
                <a:gd name="T63" fmla="*/ 80 h 185"/>
                <a:gd name="T64" fmla="*/ 106 w 178"/>
                <a:gd name="T65" fmla="*/ 75 h 185"/>
                <a:gd name="T66" fmla="*/ 78 w 178"/>
                <a:gd name="T67" fmla="*/ 70 h 185"/>
                <a:gd name="T68" fmla="*/ 72 w 178"/>
                <a:gd name="T69" fmla="*/ 76 h 185"/>
                <a:gd name="T70" fmla="*/ 78 w 178"/>
                <a:gd name="T71" fmla="*/ 80 h 185"/>
                <a:gd name="T72" fmla="*/ 77 w 178"/>
                <a:gd name="T73" fmla="*/ 137 h 185"/>
                <a:gd name="T74" fmla="*/ 124 w 178"/>
                <a:gd name="T75" fmla="*/ 141 h 185"/>
                <a:gd name="T76" fmla="*/ 130 w 178"/>
                <a:gd name="T77" fmla="*/ 147 h 185"/>
                <a:gd name="T78" fmla="*/ 159 w 178"/>
                <a:gd name="T79" fmla="*/ 142 h 185"/>
                <a:gd name="T80" fmla="*/ 154 w 178"/>
                <a:gd name="T81" fmla="*/ 137 h 185"/>
                <a:gd name="T82" fmla="*/ 152 w 178"/>
                <a:gd name="T83" fmla="*/ 80 h 185"/>
                <a:gd name="T84" fmla="*/ 159 w 178"/>
                <a:gd name="T85" fmla="*/ 76 h 185"/>
                <a:gd name="T86" fmla="*/ 155 w 178"/>
                <a:gd name="T87" fmla="*/ 70 h 185"/>
                <a:gd name="T88" fmla="*/ 124 w 178"/>
                <a:gd name="T89" fmla="*/ 75 h 185"/>
                <a:gd name="T90" fmla="*/ 129 w 178"/>
                <a:gd name="T91" fmla="*/ 80 h 185"/>
                <a:gd name="T92" fmla="*/ 130 w 178"/>
                <a:gd name="T93" fmla="*/ 13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8" h="185">
                  <a:moveTo>
                    <a:pt x="178" y="180"/>
                  </a:moveTo>
                  <a:cubicBezTo>
                    <a:pt x="178" y="180"/>
                    <a:pt x="178" y="180"/>
                    <a:pt x="178" y="180"/>
                  </a:cubicBezTo>
                  <a:cubicBezTo>
                    <a:pt x="178" y="183"/>
                    <a:pt x="176" y="185"/>
                    <a:pt x="173" y="185"/>
                  </a:cubicBezTo>
                  <a:cubicBezTo>
                    <a:pt x="5" y="185"/>
                    <a:pt x="5" y="185"/>
                    <a:pt x="5" y="185"/>
                  </a:cubicBezTo>
                  <a:cubicBezTo>
                    <a:pt x="2" y="185"/>
                    <a:pt x="0" y="183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77"/>
                    <a:pt x="2" y="175"/>
                    <a:pt x="5" y="175"/>
                  </a:cubicBezTo>
                  <a:cubicBezTo>
                    <a:pt x="173" y="175"/>
                    <a:pt x="173" y="175"/>
                    <a:pt x="173" y="175"/>
                  </a:cubicBezTo>
                  <a:cubicBezTo>
                    <a:pt x="176" y="175"/>
                    <a:pt x="178" y="177"/>
                    <a:pt x="178" y="180"/>
                  </a:cubicBezTo>
                  <a:close/>
                  <a:moveTo>
                    <a:pt x="6" y="162"/>
                  </a:moveTo>
                  <a:cubicBezTo>
                    <a:pt x="6" y="162"/>
                    <a:pt x="6" y="162"/>
                    <a:pt x="6" y="162"/>
                  </a:cubicBezTo>
                  <a:cubicBezTo>
                    <a:pt x="6" y="165"/>
                    <a:pt x="9" y="167"/>
                    <a:pt x="11" y="167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69" y="167"/>
                    <a:pt x="172" y="165"/>
                    <a:pt x="172" y="162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72" y="159"/>
                    <a:pt x="169" y="157"/>
                    <a:pt x="167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9" y="157"/>
                    <a:pt x="6" y="159"/>
                    <a:pt x="6" y="162"/>
                  </a:cubicBezTo>
                  <a:close/>
                  <a:moveTo>
                    <a:pt x="4" y="57"/>
                  </a:moveTo>
                  <a:cubicBezTo>
                    <a:pt x="4" y="54"/>
                    <a:pt x="3" y="52"/>
                    <a:pt x="8" y="50"/>
                  </a:cubicBezTo>
                  <a:cubicBezTo>
                    <a:pt x="12" y="47"/>
                    <a:pt x="87" y="1"/>
                    <a:pt x="87" y="1"/>
                  </a:cubicBezTo>
                  <a:cubicBezTo>
                    <a:pt x="88" y="0"/>
                    <a:pt x="90" y="0"/>
                    <a:pt x="91" y="1"/>
                  </a:cubicBezTo>
                  <a:cubicBezTo>
                    <a:pt x="91" y="1"/>
                    <a:pt x="167" y="47"/>
                    <a:pt x="170" y="50"/>
                  </a:cubicBezTo>
                  <a:cubicBezTo>
                    <a:pt x="174" y="52"/>
                    <a:pt x="174" y="54"/>
                    <a:pt x="174" y="57"/>
                  </a:cubicBezTo>
                  <a:cubicBezTo>
                    <a:pt x="174" y="59"/>
                    <a:pt x="171" y="61"/>
                    <a:pt x="169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7" y="61"/>
                    <a:pt x="4" y="59"/>
                    <a:pt x="4" y="57"/>
                  </a:cubicBezTo>
                  <a:close/>
                  <a:moveTo>
                    <a:pt x="77" y="34"/>
                  </a:moveTo>
                  <a:cubicBezTo>
                    <a:pt x="77" y="40"/>
                    <a:pt x="83" y="45"/>
                    <a:pt x="89" y="45"/>
                  </a:cubicBezTo>
                  <a:cubicBezTo>
                    <a:pt x="95" y="45"/>
                    <a:pt x="101" y="40"/>
                    <a:pt x="101" y="34"/>
                  </a:cubicBezTo>
                  <a:cubicBezTo>
                    <a:pt x="101" y="27"/>
                    <a:pt x="95" y="22"/>
                    <a:pt x="89" y="22"/>
                  </a:cubicBezTo>
                  <a:cubicBezTo>
                    <a:pt x="83" y="22"/>
                    <a:pt x="77" y="27"/>
                    <a:pt x="77" y="34"/>
                  </a:cubicBezTo>
                  <a:close/>
                  <a:moveTo>
                    <a:pt x="24" y="137"/>
                  </a:moveTo>
                  <a:cubicBezTo>
                    <a:pt x="21" y="137"/>
                    <a:pt x="19" y="139"/>
                    <a:pt x="19" y="141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19" y="144"/>
                    <a:pt x="22" y="147"/>
                    <a:pt x="25" y="147"/>
                  </a:cubicBezTo>
                  <a:cubicBezTo>
                    <a:pt x="49" y="147"/>
                    <a:pt x="49" y="147"/>
                    <a:pt x="49" y="147"/>
                  </a:cubicBezTo>
                  <a:cubicBezTo>
                    <a:pt x="52" y="147"/>
                    <a:pt x="54" y="144"/>
                    <a:pt x="54" y="142"/>
                  </a:cubicBezTo>
                  <a:cubicBezTo>
                    <a:pt x="54" y="141"/>
                    <a:pt x="54" y="141"/>
                    <a:pt x="54" y="141"/>
                  </a:cubicBezTo>
                  <a:cubicBezTo>
                    <a:pt x="54" y="139"/>
                    <a:pt x="52" y="137"/>
                    <a:pt x="49" y="137"/>
                  </a:cubicBezTo>
                  <a:cubicBezTo>
                    <a:pt x="47" y="137"/>
                    <a:pt x="47" y="137"/>
                    <a:pt x="47" y="137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2" y="80"/>
                    <a:pt x="54" y="78"/>
                    <a:pt x="54" y="76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4" y="73"/>
                    <a:pt x="52" y="70"/>
                    <a:pt x="50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1" y="70"/>
                    <a:pt x="19" y="73"/>
                    <a:pt x="19" y="75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19" y="78"/>
                    <a:pt x="21" y="80"/>
                    <a:pt x="24" y="80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137"/>
                    <a:pt x="25" y="137"/>
                    <a:pt x="25" y="137"/>
                  </a:cubicBezTo>
                  <a:lnTo>
                    <a:pt x="24" y="137"/>
                  </a:lnTo>
                  <a:close/>
                  <a:moveTo>
                    <a:pt x="77" y="137"/>
                  </a:moveTo>
                  <a:cubicBezTo>
                    <a:pt x="74" y="137"/>
                    <a:pt x="72" y="139"/>
                    <a:pt x="72" y="141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72" y="144"/>
                    <a:pt x="75" y="147"/>
                    <a:pt x="78" y="147"/>
                  </a:cubicBezTo>
                  <a:cubicBezTo>
                    <a:pt x="101" y="147"/>
                    <a:pt x="101" y="147"/>
                    <a:pt x="101" y="147"/>
                  </a:cubicBezTo>
                  <a:cubicBezTo>
                    <a:pt x="104" y="147"/>
                    <a:pt x="106" y="144"/>
                    <a:pt x="106" y="142"/>
                  </a:cubicBezTo>
                  <a:cubicBezTo>
                    <a:pt x="106" y="141"/>
                    <a:pt x="106" y="141"/>
                    <a:pt x="106" y="141"/>
                  </a:cubicBezTo>
                  <a:cubicBezTo>
                    <a:pt x="106" y="139"/>
                    <a:pt x="104" y="137"/>
                    <a:pt x="101" y="137"/>
                  </a:cubicBezTo>
                  <a:cubicBezTo>
                    <a:pt x="100" y="137"/>
                    <a:pt x="100" y="137"/>
                    <a:pt x="100" y="137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4" y="80"/>
                    <a:pt x="106" y="78"/>
                    <a:pt x="106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6" y="73"/>
                    <a:pt x="104" y="70"/>
                    <a:pt x="102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4" y="70"/>
                    <a:pt x="72" y="73"/>
                    <a:pt x="72" y="75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2" y="78"/>
                    <a:pt x="74" y="80"/>
                    <a:pt x="77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8" y="137"/>
                    <a:pt x="78" y="137"/>
                    <a:pt x="78" y="137"/>
                  </a:cubicBezTo>
                  <a:lnTo>
                    <a:pt x="77" y="137"/>
                  </a:lnTo>
                  <a:close/>
                  <a:moveTo>
                    <a:pt x="129" y="137"/>
                  </a:moveTo>
                  <a:cubicBezTo>
                    <a:pt x="126" y="137"/>
                    <a:pt x="124" y="139"/>
                    <a:pt x="124" y="141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4" y="144"/>
                    <a:pt x="127" y="147"/>
                    <a:pt x="130" y="147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7" y="147"/>
                    <a:pt x="159" y="144"/>
                    <a:pt x="159" y="142"/>
                  </a:cubicBezTo>
                  <a:cubicBezTo>
                    <a:pt x="159" y="141"/>
                    <a:pt x="159" y="141"/>
                    <a:pt x="159" y="141"/>
                  </a:cubicBezTo>
                  <a:cubicBezTo>
                    <a:pt x="159" y="139"/>
                    <a:pt x="157" y="137"/>
                    <a:pt x="154" y="137"/>
                  </a:cubicBezTo>
                  <a:cubicBezTo>
                    <a:pt x="152" y="137"/>
                    <a:pt x="152" y="137"/>
                    <a:pt x="152" y="137"/>
                  </a:cubicBezTo>
                  <a:cubicBezTo>
                    <a:pt x="152" y="80"/>
                    <a:pt x="152" y="80"/>
                    <a:pt x="152" y="80"/>
                  </a:cubicBezTo>
                  <a:cubicBezTo>
                    <a:pt x="154" y="80"/>
                    <a:pt x="154" y="80"/>
                    <a:pt x="154" y="80"/>
                  </a:cubicBezTo>
                  <a:cubicBezTo>
                    <a:pt x="157" y="80"/>
                    <a:pt x="159" y="78"/>
                    <a:pt x="159" y="76"/>
                  </a:cubicBezTo>
                  <a:cubicBezTo>
                    <a:pt x="159" y="75"/>
                    <a:pt x="159" y="75"/>
                    <a:pt x="159" y="75"/>
                  </a:cubicBezTo>
                  <a:cubicBezTo>
                    <a:pt x="159" y="73"/>
                    <a:pt x="157" y="70"/>
                    <a:pt x="155" y="70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26" y="70"/>
                    <a:pt x="124" y="73"/>
                    <a:pt x="124" y="75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24" y="78"/>
                    <a:pt x="126" y="80"/>
                    <a:pt x="129" y="80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0" y="137"/>
                    <a:pt x="130" y="137"/>
                    <a:pt x="130" y="137"/>
                  </a:cubicBezTo>
                  <a:lnTo>
                    <a:pt x="129" y="137"/>
                  </a:lnTo>
                  <a:close/>
                </a:path>
              </a:pathLst>
            </a:custGeom>
            <a:solidFill>
              <a:srgbClr val="3D38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A44D5609-01FD-71B4-F908-371FFD5BC4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44" y="73505"/>
            <a:ext cx="1011330" cy="2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33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07FD20CE-88A5-4E82-8C70-B1013E6329D6}"/>
              </a:ext>
            </a:extLst>
          </p:cNvPr>
          <p:cNvGrpSpPr/>
          <p:nvPr/>
        </p:nvGrpSpPr>
        <p:grpSpPr>
          <a:xfrm>
            <a:off x="0" y="247949"/>
            <a:ext cx="12192000" cy="400110"/>
            <a:chOff x="0" y="247949"/>
            <a:chExt cx="12192000" cy="400110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9731787C-C49A-418D-A09C-4CE8302E3387}"/>
                </a:ext>
              </a:extLst>
            </p:cNvPr>
            <p:cNvSpPr/>
            <p:nvPr/>
          </p:nvSpPr>
          <p:spPr>
            <a:xfrm>
              <a:off x="3405938" y="247949"/>
              <a:ext cx="8786062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73" name="TextBox 27">
              <a:extLst>
                <a:ext uri="{FF2B5EF4-FFF2-40B4-BE49-F238E27FC236}">
                  <a16:creationId xmlns:a16="http://schemas.microsoft.com/office/drawing/2014/main" id="{F9FB6FE3-732A-4297-A4CE-4A67883F6091}"/>
                </a:ext>
              </a:extLst>
            </p:cNvPr>
            <p:cNvSpPr txBox="1"/>
            <p:nvPr/>
          </p:nvSpPr>
          <p:spPr>
            <a:xfrm>
              <a:off x="664482" y="247949"/>
              <a:ext cx="27414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itchFamily="34" charset="0"/>
                </a:defRPr>
              </a:lvl1pPr>
            </a:lstStyle>
            <a:p>
              <a:r>
                <a:rPr lang="en-US" altLang="zh-CN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03 </a:t>
              </a:r>
              <a:r>
                <a:rPr lang="zh-CN" altLang="en-US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创新与主要算法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D2C5C74-D9B3-4BAD-9964-B9D1C219C213}"/>
                </a:ext>
              </a:extLst>
            </p:cNvPr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FA95CEB2-22C9-8D35-09DD-0FB970A34E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44" y="305458"/>
            <a:ext cx="1011330" cy="263535"/>
          </a:xfrm>
          <a:prstGeom prst="rect">
            <a:avLst/>
          </a:prstGeom>
        </p:spPr>
      </p:pic>
      <p:sp>
        <p:nvSpPr>
          <p:cNvPr id="14" name="文本框 3">
            <a:extLst>
              <a:ext uri="{FF2B5EF4-FFF2-40B4-BE49-F238E27FC236}">
                <a16:creationId xmlns:a16="http://schemas.microsoft.com/office/drawing/2014/main" id="{7478F748-8D2B-2954-329B-43018E985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528" y="1035822"/>
            <a:ext cx="47135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zh-CN" altLang="en-US" sz="2400" b="1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三、</a:t>
            </a:r>
            <a:r>
              <a:rPr lang="en-US" altLang="zh-CN" sz="2400" b="1" dirty="0"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FBI-Net</a:t>
            </a:r>
            <a:r>
              <a:rPr lang="zh-CN" altLang="en-US" sz="2400" b="1" dirty="0"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：</a:t>
            </a:r>
            <a:r>
              <a:rPr lang="zh-CN" altLang="en-US" sz="2400" b="1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实现单一图像降噪</a:t>
            </a:r>
          </a:p>
        </p:txBody>
      </p:sp>
      <p:sp>
        <p:nvSpPr>
          <p:cNvPr id="2" name="Oval 72">
            <a:extLst>
              <a:ext uri="{FF2B5EF4-FFF2-40B4-BE49-F238E27FC236}">
                <a16:creationId xmlns:a16="http://schemas.microsoft.com/office/drawing/2014/main" id="{81B04A67-79E1-E203-230A-C2C1C97ECA38}"/>
              </a:ext>
            </a:extLst>
          </p:cNvPr>
          <p:cNvSpPr/>
          <p:nvPr/>
        </p:nvSpPr>
        <p:spPr>
          <a:xfrm>
            <a:off x="613186" y="722888"/>
            <a:ext cx="875107" cy="862215"/>
          </a:xfrm>
          <a:prstGeom prst="ellipse">
            <a:avLst/>
          </a:prstGeom>
          <a:solidFill>
            <a:srgbClr val="08477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0" rIns="0" rtlCol="0" anchor="ctr"/>
          <a:lstStyle/>
          <a:p>
            <a:pPr algn="ctr"/>
            <a:endParaRPr lang="en-US" sz="3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" name="Freeform 62">
            <a:extLst>
              <a:ext uri="{FF2B5EF4-FFF2-40B4-BE49-F238E27FC236}">
                <a16:creationId xmlns:a16="http://schemas.microsoft.com/office/drawing/2014/main" id="{90B61DF3-15B9-191F-BB8C-322C5EFD51F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2227" y="956843"/>
            <a:ext cx="397024" cy="394304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185E1F-9A48-D1DF-FD47-CE8FCCB6D340}"/>
              </a:ext>
            </a:extLst>
          </p:cNvPr>
          <p:cNvSpPr txBox="1"/>
          <p:nvPr/>
        </p:nvSpPr>
        <p:spPr>
          <a:xfrm>
            <a:off x="1440926" y="1557361"/>
            <a:ext cx="9106468" cy="825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Once the noise parameters (ˆα, σˆ) are estimated with PGE-Net, our denoising network FBI-Net is trained following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the same training procedure of BP-AIDE.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156898-D993-A151-7A54-D786AB1A9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293" y="2629708"/>
            <a:ext cx="9011735" cy="14100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292F792-FD16-5915-7F65-255A897C05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2780"/>
          <a:stretch/>
        </p:blipFill>
        <p:spPr>
          <a:xfrm>
            <a:off x="1488293" y="5510817"/>
            <a:ext cx="5729543" cy="795746"/>
          </a:xfrm>
          <a:prstGeom prst="rect">
            <a:avLst/>
          </a:prstGeom>
          <a:ln>
            <a:solidFill>
              <a:srgbClr val="67BEB5"/>
            </a:solidFill>
          </a:ln>
        </p:spPr>
      </p:pic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7CA650F4-5A40-5594-4A5B-E4A753730A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9878461"/>
              </p:ext>
            </p:extLst>
          </p:nvPr>
        </p:nvGraphicFramePr>
        <p:xfrm>
          <a:off x="1488293" y="4121764"/>
          <a:ext cx="5292627" cy="1329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3DDAFB22-B36A-8828-C009-833E4AAC33CF}"/>
              </a:ext>
            </a:extLst>
          </p:cNvPr>
          <p:cNvSpPr txBox="1"/>
          <p:nvPr/>
        </p:nvSpPr>
        <p:spPr>
          <a:xfrm>
            <a:off x="7732170" y="4431362"/>
            <a:ext cx="4078804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Recall that the BSN architecture was necessary for implementing the pixelwise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affifine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 denoiser (5) and maintaining the unbiasedness of (7), and we devise a more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effificient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 BSN in this section. </a:t>
            </a:r>
          </a:p>
        </p:txBody>
      </p:sp>
    </p:spTree>
    <p:extLst>
      <p:ext uri="{BB962C8B-B14F-4D97-AF65-F5344CB8AC3E}">
        <p14:creationId xmlns:p14="http://schemas.microsoft.com/office/powerpoint/2010/main" val="3050894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07FD20CE-88A5-4E82-8C70-B1013E6329D6}"/>
              </a:ext>
            </a:extLst>
          </p:cNvPr>
          <p:cNvGrpSpPr/>
          <p:nvPr/>
        </p:nvGrpSpPr>
        <p:grpSpPr>
          <a:xfrm>
            <a:off x="0" y="247949"/>
            <a:ext cx="12192000" cy="400110"/>
            <a:chOff x="0" y="247949"/>
            <a:chExt cx="12192000" cy="400110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9731787C-C49A-418D-A09C-4CE8302E3387}"/>
                </a:ext>
              </a:extLst>
            </p:cNvPr>
            <p:cNvSpPr/>
            <p:nvPr/>
          </p:nvSpPr>
          <p:spPr>
            <a:xfrm>
              <a:off x="3405938" y="247949"/>
              <a:ext cx="8786062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73" name="TextBox 27">
              <a:extLst>
                <a:ext uri="{FF2B5EF4-FFF2-40B4-BE49-F238E27FC236}">
                  <a16:creationId xmlns:a16="http://schemas.microsoft.com/office/drawing/2014/main" id="{F9FB6FE3-732A-4297-A4CE-4A67883F6091}"/>
                </a:ext>
              </a:extLst>
            </p:cNvPr>
            <p:cNvSpPr txBox="1"/>
            <p:nvPr/>
          </p:nvSpPr>
          <p:spPr>
            <a:xfrm>
              <a:off x="664482" y="247949"/>
              <a:ext cx="27414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itchFamily="34" charset="0"/>
                </a:defRPr>
              </a:lvl1pPr>
            </a:lstStyle>
            <a:p>
              <a:r>
                <a:rPr lang="en-US" altLang="zh-CN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03 </a:t>
              </a:r>
              <a:r>
                <a:rPr lang="zh-CN" altLang="en-US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创新与主要算法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D2C5C74-D9B3-4BAD-9964-B9D1C219C213}"/>
                </a:ext>
              </a:extLst>
            </p:cNvPr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FA95CEB2-22C9-8D35-09DD-0FB970A34E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44" y="305458"/>
            <a:ext cx="1011330" cy="263535"/>
          </a:xfrm>
          <a:prstGeom prst="rect">
            <a:avLst/>
          </a:prstGeom>
        </p:spPr>
      </p:pic>
      <p:sp>
        <p:nvSpPr>
          <p:cNvPr id="14" name="文本框 3">
            <a:extLst>
              <a:ext uri="{FF2B5EF4-FFF2-40B4-BE49-F238E27FC236}">
                <a16:creationId xmlns:a16="http://schemas.microsoft.com/office/drawing/2014/main" id="{7478F748-8D2B-2954-329B-43018E985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528" y="1035822"/>
            <a:ext cx="47135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zh-CN" altLang="en-US" sz="2400" b="1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三、</a:t>
            </a:r>
            <a:r>
              <a:rPr lang="en-US" altLang="zh-CN" sz="2400" b="1" dirty="0"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FBI-Net</a:t>
            </a:r>
            <a:r>
              <a:rPr lang="zh-CN" altLang="en-US" sz="2400" b="1" dirty="0"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：</a:t>
            </a:r>
            <a:r>
              <a:rPr lang="zh-CN" altLang="en-US" sz="2400" b="1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实现单一图像降噪</a:t>
            </a:r>
          </a:p>
        </p:txBody>
      </p:sp>
      <p:sp>
        <p:nvSpPr>
          <p:cNvPr id="2" name="Oval 72">
            <a:extLst>
              <a:ext uri="{FF2B5EF4-FFF2-40B4-BE49-F238E27FC236}">
                <a16:creationId xmlns:a16="http://schemas.microsoft.com/office/drawing/2014/main" id="{81B04A67-79E1-E203-230A-C2C1C97ECA38}"/>
              </a:ext>
            </a:extLst>
          </p:cNvPr>
          <p:cNvSpPr/>
          <p:nvPr/>
        </p:nvSpPr>
        <p:spPr>
          <a:xfrm>
            <a:off x="613186" y="722888"/>
            <a:ext cx="875107" cy="862215"/>
          </a:xfrm>
          <a:prstGeom prst="ellipse">
            <a:avLst/>
          </a:prstGeom>
          <a:solidFill>
            <a:srgbClr val="08477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0" rIns="0" rtlCol="0" anchor="ctr"/>
          <a:lstStyle/>
          <a:p>
            <a:pPr algn="ctr"/>
            <a:endParaRPr lang="en-US" sz="3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" name="Freeform 62">
            <a:extLst>
              <a:ext uri="{FF2B5EF4-FFF2-40B4-BE49-F238E27FC236}">
                <a16:creationId xmlns:a16="http://schemas.microsoft.com/office/drawing/2014/main" id="{90B61DF3-15B9-191F-BB8C-322C5EFD51F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2227" y="956843"/>
            <a:ext cx="397024" cy="394304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DDAFB22-B36A-8828-C009-833E4AAC33CF}"/>
              </a:ext>
            </a:extLst>
          </p:cNvPr>
          <p:cNvSpPr txBox="1"/>
          <p:nvPr/>
        </p:nvSpPr>
        <p:spPr>
          <a:xfrm>
            <a:off x="370610" y="4318783"/>
            <a:ext cx="6143699" cy="19082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L1 is a center masked 3 × 3 size of convolution layer which is equal with the first layer proposed in D-BSN.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L2 is 5 × 5 size of convolution layer which is all masked except for eight holes.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L3 is 7 × 7 size of convolution layer which only has weights at the center and each edge.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72B0B7-7B12-A226-06ED-8F1BBBA72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402" y="1681488"/>
            <a:ext cx="5716598" cy="22789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854308-EE98-C6C0-427D-B2731BB38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1514" y="1477240"/>
            <a:ext cx="4713577" cy="496646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728138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07FD20CE-88A5-4E82-8C70-B1013E6329D6}"/>
              </a:ext>
            </a:extLst>
          </p:cNvPr>
          <p:cNvGrpSpPr/>
          <p:nvPr/>
        </p:nvGrpSpPr>
        <p:grpSpPr>
          <a:xfrm>
            <a:off x="0" y="247949"/>
            <a:ext cx="12192000" cy="400110"/>
            <a:chOff x="0" y="247949"/>
            <a:chExt cx="12192000" cy="400110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9731787C-C49A-418D-A09C-4CE8302E3387}"/>
                </a:ext>
              </a:extLst>
            </p:cNvPr>
            <p:cNvSpPr/>
            <p:nvPr/>
          </p:nvSpPr>
          <p:spPr>
            <a:xfrm>
              <a:off x="3405938" y="247949"/>
              <a:ext cx="8786062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73" name="TextBox 27">
              <a:extLst>
                <a:ext uri="{FF2B5EF4-FFF2-40B4-BE49-F238E27FC236}">
                  <a16:creationId xmlns:a16="http://schemas.microsoft.com/office/drawing/2014/main" id="{F9FB6FE3-732A-4297-A4CE-4A67883F6091}"/>
                </a:ext>
              </a:extLst>
            </p:cNvPr>
            <p:cNvSpPr txBox="1"/>
            <p:nvPr/>
          </p:nvSpPr>
          <p:spPr>
            <a:xfrm>
              <a:off x="664482" y="247949"/>
              <a:ext cx="27414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itchFamily="34" charset="0"/>
                </a:defRPr>
              </a:lvl1pPr>
            </a:lstStyle>
            <a:p>
              <a:r>
                <a:rPr lang="en-US" altLang="zh-CN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03 </a:t>
              </a:r>
              <a:r>
                <a:rPr lang="zh-CN" altLang="en-US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创新与主要算法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D2C5C74-D9B3-4BAD-9964-B9D1C219C213}"/>
                </a:ext>
              </a:extLst>
            </p:cNvPr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FA95CEB2-22C9-8D35-09DD-0FB970A34E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44" y="305458"/>
            <a:ext cx="1011330" cy="263535"/>
          </a:xfrm>
          <a:prstGeom prst="rect">
            <a:avLst/>
          </a:prstGeom>
        </p:spPr>
      </p:pic>
      <p:sp>
        <p:nvSpPr>
          <p:cNvPr id="14" name="文本框 3">
            <a:extLst>
              <a:ext uri="{FF2B5EF4-FFF2-40B4-BE49-F238E27FC236}">
                <a16:creationId xmlns:a16="http://schemas.microsoft.com/office/drawing/2014/main" id="{7478F748-8D2B-2954-329B-43018E985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528" y="1035822"/>
            <a:ext cx="47135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zh-CN" altLang="en-US" sz="2400" b="1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三、</a:t>
            </a:r>
            <a:r>
              <a:rPr lang="en-US" altLang="zh-CN" sz="2400" b="1" dirty="0"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FBI-Net</a:t>
            </a:r>
            <a:r>
              <a:rPr lang="zh-CN" altLang="en-US" sz="2400" b="1" dirty="0"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：</a:t>
            </a:r>
            <a:r>
              <a:rPr lang="zh-CN" altLang="en-US" sz="2400" b="1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实现单一图像降噪</a:t>
            </a:r>
          </a:p>
        </p:txBody>
      </p:sp>
      <p:sp>
        <p:nvSpPr>
          <p:cNvPr id="2" name="Oval 72">
            <a:extLst>
              <a:ext uri="{FF2B5EF4-FFF2-40B4-BE49-F238E27FC236}">
                <a16:creationId xmlns:a16="http://schemas.microsoft.com/office/drawing/2014/main" id="{81B04A67-79E1-E203-230A-C2C1C97ECA38}"/>
              </a:ext>
            </a:extLst>
          </p:cNvPr>
          <p:cNvSpPr/>
          <p:nvPr/>
        </p:nvSpPr>
        <p:spPr>
          <a:xfrm>
            <a:off x="613186" y="722888"/>
            <a:ext cx="875107" cy="862215"/>
          </a:xfrm>
          <a:prstGeom prst="ellipse">
            <a:avLst/>
          </a:prstGeom>
          <a:solidFill>
            <a:srgbClr val="08477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0" rIns="0" rtlCol="0" anchor="ctr"/>
          <a:lstStyle/>
          <a:p>
            <a:pPr algn="ctr"/>
            <a:endParaRPr lang="en-US" sz="3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" name="Freeform 62">
            <a:extLst>
              <a:ext uri="{FF2B5EF4-FFF2-40B4-BE49-F238E27FC236}">
                <a16:creationId xmlns:a16="http://schemas.microsoft.com/office/drawing/2014/main" id="{90B61DF3-15B9-191F-BB8C-322C5EFD51F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2227" y="956843"/>
            <a:ext cx="397024" cy="394304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0854308-EE98-C6C0-427D-B2731BB38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227" y="3660128"/>
            <a:ext cx="2813679" cy="296463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385DEE-F03A-9BDD-3533-1A7B6D913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227" y="1681488"/>
            <a:ext cx="10708728" cy="181525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ED5F52A-7DFA-3840-78DC-3F8AD982EB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3869" y="4969418"/>
            <a:ext cx="6440578" cy="170551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A65F290-516C-1C73-33F0-5C09A5466D11}"/>
              </a:ext>
            </a:extLst>
          </p:cNvPr>
          <p:cNvSpPr txBox="1"/>
          <p:nvPr/>
        </p:nvSpPr>
        <p:spPr>
          <a:xfrm>
            <a:off x="4250653" y="3769089"/>
            <a:ext cx="688701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We used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PReLU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 for all activation functions and Residual Module (RM) proposed in Figure 3(f). To maintain the constraint, we only used 1 × 1 CNN layer for the output layer and RM. Note that we add two different residual connections denoted by Inner and Outer residual connection. </a:t>
            </a:r>
          </a:p>
        </p:txBody>
      </p:sp>
    </p:spTree>
    <p:extLst>
      <p:ext uri="{BB962C8B-B14F-4D97-AF65-F5344CB8AC3E}">
        <p14:creationId xmlns:p14="http://schemas.microsoft.com/office/powerpoint/2010/main" val="677731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07FD20CE-88A5-4E82-8C70-B1013E6329D6}"/>
              </a:ext>
            </a:extLst>
          </p:cNvPr>
          <p:cNvGrpSpPr/>
          <p:nvPr/>
        </p:nvGrpSpPr>
        <p:grpSpPr>
          <a:xfrm>
            <a:off x="0" y="247949"/>
            <a:ext cx="12192000" cy="400110"/>
            <a:chOff x="0" y="247949"/>
            <a:chExt cx="12192000" cy="400110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9731787C-C49A-418D-A09C-4CE8302E3387}"/>
                </a:ext>
              </a:extLst>
            </p:cNvPr>
            <p:cNvSpPr/>
            <p:nvPr/>
          </p:nvSpPr>
          <p:spPr>
            <a:xfrm>
              <a:off x="3405938" y="247949"/>
              <a:ext cx="8786062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73" name="TextBox 27">
              <a:extLst>
                <a:ext uri="{FF2B5EF4-FFF2-40B4-BE49-F238E27FC236}">
                  <a16:creationId xmlns:a16="http://schemas.microsoft.com/office/drawing/2014/main" id="{F9FB6FE3-732A-4297-A4CE-4A67883F6091}"/>
                </a:ext>
              </a:extLst>
            </p:cNvPr>
            <p:cNvSpPr txBox="1"/>
            <p:nvPr/>
          </p:nvSpPr>
          <p:spPr>
            <a:xfrm>
              <a:off x="664482" y="247949"/>
              <a:ext cx="27414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itchFamily="34" charset="0"/>
                </a:defRPr>
              </a:lvl1pPr>
            </a:lstStyle>
            <a:p>
              <a:r>
                <a:rPr lang="en-US" altLang="zh-CN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03 </a:t>
              </a:r>
              <a:r>
                <a:rPr lang="zh-CN" altLang="en-US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创新与主要算法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D2C5C74-D9B3-4BAD-9964-B9D1C219C213}"/>
                </a:ext>
              </a:extLst>
            </p:cNvPr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FA95CEB2-22C9-8D35-09DD-0FB970A34E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44" y="305458"/>
            <a:ext cx="1011330" cy="263535"/>
          </a:xfrm>
          <a:prstGeom prst="rect">
            <a:avLst/>
          </a:prstGeom>
        </p:spPr>
      </p:pic>
      <p:sp>
        <p:nvSpPr>
          <p:cNvPr id="14" name="文本框 3">
            <a:extLst>
              <a:ext uri="{FF2B5EF4-FFF2-40B4-BE49-F238E27FC236}">
                <a16:creationId xmlns:a16="http://schemas.microsoft.com/office/drawing/2014/main" id="{7478F748-8D2B-2954-329B-43018E985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529" y="1035822"/>
            <a:ext cx="2526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zh-CN" altLang="en-US" sz="2400" b="1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四、实验结果</a:t>
            </a:r>
          </a:p>
        </p:txBody>
      </p:sp>
      <p:sp>
        <p:nvSpPr>
          <p:cNvPr id="2" name="Oval 72">
            <a:extLst>
              <a:ext uri="{FF2B5EF4-FFF2-40B4-BE49-F238E27FC236}">
                <a16:creationId xmlns:a16="http://schemas.microsoft.com/office/drawing/2014/main" id="{81B04A67-79E1-E203-230A-C2C1C97ECA38}"/>
              </a:ext>
            </a:extLst>
          </p:cNvPr>
          <p:cNvSpPr/>
          <p:nvPr/>
        </p:nvSpPr>
        <p:spPr>
          <a:xfrm>
            <a:off x="613186" y="722888"/>
            <a:ext cx="875107" cy="862215"/>
          </a:xfrm>
          <a:prstGeom prst="ellipse">
            <a:avLst/>
          </a:prstGeom>
          <a:solidFill>
            <a:srgbClr val="08477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0" rIns="0" rtlCol="0" anchor="ctr"/>
          <a:lstStyle/>
          <a:p>
            <a:pPr algn="ctr"/>
            <a:endParaRPr lang="en-US" sz="3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" name="Freeform 132">
            <a:extLst>
              <a:ext uri="{FF2B5EF4-FFF2-40B4-BE49-F238E27FC236}">
                <a16:creationId xmlns:a16="http://schemas.microsoft.com/office/drawing/2014/main" id="{1FBBA03B-F638-912A-B6AC-2625B2229A7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7963" y="953469"/>
            <a:ext cx="425551" cy="401051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23F3D5-F12D-D3E7-6D23-1A9B8074A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327" y="1763839"/>
            <a:ext cx="7621520" cy="38264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15D385C-F807-B678-CBD7-40940CFBD8C2}"/>
              </a:ext>
            </a:extLst>
          </p:cNvPr>
          <p:cNvSpPr txBox="1"/>
          <p:nvPr/>
        </p:nvSpPr>
        <p:spPr>
          <a:xfrm>
            <a:off x="7560297" y="1391945"/>
            <a:ext cx="3836709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Note: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We first compared the accuracy of the noise parameters from PGE-Net (phase 1) with two representative baselines: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Foi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 and Liu.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Then, we compared the overall denoising performance of FBI-Denoiser with following baselines: GAT+BM3D [17], N2V [23], D-BSN [45],and BP-AIDE [10]. GAT+BM3D is a traditional method, but it is still a very powerful baseline for the Poisson-Gaussian noise denoising.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15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07FD20CE-88A5-4E82-8C70-B1013E6329D6}"/>
              </a:ext>
            </a:extLst>
          </p:cNvPr>
          <p:cNvGrpSpPr/>
          <p:nvPr/>
        </p:nvGrpSpPr>
        <p:grpSpPr>
          <a:xfrm>
            <a:off x="0" y="247949"/>
            <a:ext cx="12192000" cy="400110"/>
            <a:chOff x="0" y="247949"/>
            <a:chExt cx="12192000" cy="400110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9731787C-C49A-418D-A09C-4CE8302E3387}"/>
                </a:ext>
              </a:extLst>
            </p:cNvPr>
            <p:cNvSpPr/>
            <p:nvPr/>
          </p:nvSpPr>
          <p:spPr>
            <a:xfrm>
              <a:off x="3405938" y="247949"/>
              <a:ext cx="8786062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73" name="TextBox 27">
              <a:extLst>
                <a:ext uri="{FF2B5EF4-FFF2-40B4-BE49-F238E27FC236}">
                  <a16:creationId xmlns:a16="http://schemas.microsoft.com/office/drawing/2014/main" id="{F9FB6FE3-732A-4297-A4CE-4A67883F6091}"/>
                </a:ext>
              </a:extLst>
            </p:cNvPr>
            <p:cNvSpPr txBox="1"/>
            <p:nvPr/>
          </p:nvSpPr>
          <p:spPr>
            <a:xfrm>
              <a:off x="664482" y="247949"/>
              <a:ext cx="27414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itchFamily="34" charset="0"/>
                </a:defRPr>
              </a:lvl1pPr>
            </a:lstStyle>
            <a:p>
              <a:r>
                <a:rPr lang="en-US" altLang="zh-CN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03 </a:t>
              </a:r>
              <a:r>
                <a:rPr lang="zh-CN" altLang="en-US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创新与主要算法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D2C5C74-D9B3-4BAD-9964-B9D1C219C213}"/>
                </a:ext>
              </a:extLst>
            </p:cNvPr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FA95CEB2-22C9-8D35-09DD-0FB970A34E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44" y="305458"/>
            <a:ext cx="1011330" cy="263535"/>
          </a:xfrm>
          <a:prstGeom prst="rect">
            <a:avLst/>
          </a:prstGeom>
        </p:spPr>
      </p:pic>
      <p:sp>
        <p:nvSpPr>
          <p:cNvPr id="14" name="文本框 3">
            <a:extLst>
              <a:ext uri="{FF2B5EF4-FFF2-40B4-BE49-F238E27FC236}">
                <a16:creationId xmlns:a16="http://schemas.microsoft.com/office/drawing/2014/main" id="{7478F748-8D2B-2954-329B-43018E985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529" y="1035822"/>
            <a:ext cx="2526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zh-CN" altLang="en-US" sz="2400" b="1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四、实验结果</a:t>
            </a:r>
          </a:p>
        </p:txBody>
      </p:sp>
      <p:sp>
        <p:nvSpPr>
          <p:cNvPr id="2" name="Oval 72">
            <a:extLst>
              <a:ext uri="{FF2B5EF4-FFF2-40B4-BE49-F238E27FC236}">
                <a16:creationId xmlns:a16="http://schemas.microsoft.com/office/drawing/2014/main" id="{81B04A67-79E1-E203-230A-C2C1C97ECA38}"/>
              </a:ext>
            </a:extLst>
          </p:cNvPr>
          <p:cNvSpPr/>
          <p:nvPr/>
        </p:nvSpPr>
        <p:spPr>
          <a:xfrm>
            <a:off x="613186" y="722888"/>
            <a:ext cx="875107" cy="862215"/>
          </a:xfrm>
          <a:prstGeom prst="ellipse">
            <a:avLst/>
          </a:prstGeom>
          <a:solidFill>
            <a:srgbClr val="08477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0" rIns="0" rtlCol="0" anchor="ctr"/>
          <a:lstStyle/>
          <a:p>
            <a:pPr algn="ctr"/>
            <a:endParaRPr lang="en-US" sz="3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" name="Freeform 132">
            <a:extLst>
              <a:ext uri="{FF2B5EF4-FFF2-40B4-BE49-F238E27FC236}">
                <a16:creationId xmlns:a16="http://schemas.microsoft.com/office/drawing/2014/main" id="{1FBBA03B-F638-912A-B6AC-2625B2229A7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7963" y="953469"/>
            <a:ext cx="425551" cy="401051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5D385C-F807-B678-CBD7-40940CFBD8C2}"/>
              </a:ext>
            </a:extLst>
          </p:cNvPr>
          <p:cNvSpPr txBox="1"/>
          <p:nvPr/>
        </p:nvSpPr>
        <p:spPr>
          <a:xfrm>
            <a:off x="731742" y="1992412"/>
            <a:ext cx="10883090" cy="12926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Note:</a:t>
            </a:r>
          </a:p>
          <a:p>
            <a:pPr algn="just">
              <a:spcAft>
                <a:spcPts val="120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Then, we compared the overall denoising performance of FBI-Denoiser with following baselines: GAT+BM3D, N2V, D-BSN, and BP-AIDE. GAT+BM3D is a traditional method, but it is still a very powerful baseline for the Poisson-Gaussian noise denoising.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75A6B9-3AA6-F22B-014B-8BE4EDC07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186" y="3559913"/>
            <a:ext cx="11037664" cy="21390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C748817-1290-94BC-F827-F82FB2B2B90E}"/>
              </a:ext>
            </a:extLst>
          </p:cNvPr>
          <p:cNvSpPr txBox="1"/>
          <p:nvPr/>
        </p:nvSpPr>
        <p:spPr>
          <a:xfrm>
            <a:off x="10619389" y="5698941"/>
            <a:ext cx="796471" cy="853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代码实现</a:t>
            </a:r>
            <a:endParaRPr lang="zh-CN" altLang="en-US" sz="2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539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306EC1F-A312-4C81-9ED4-5A04CD53DA68}"/>
              </a:ext>
            </a:extLst>
          </p:cNvPr>
          <p:cNvSpPr/>
          <p:nvPr/>
        </p:nvSpPr>
        <p:spPr>
          <a:xfrm>
            <a:off x="0" y="0"/>
            <a:ext cx="12192000" cy="410547"/>
          </a:xfrm>
          <a:prstGeom prst="rect">
            <a:avLst/>
          </a:prstGeom>
          <a:solidFill>
            <a:srgbClr val="08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090D867-B33D-4284-A51F-49BE9DEC7952}"/>
              </a:ext>
            </a:extLst>
          </p:cNvPr>
          <p:cNvSpPr/>
          <p:nvPr/>
        </p:nvSpPr>
        <p:spPr>
          <a:xfrm>
            <a:off x="0" y="6447453"/>
            <a:ext cx="12192000" cy="410547"/>
          </a:xfrm>
          <a:prstGeom prst="rect">
            <a:avLst/>
          </a:prstGeom>
          <a:solidFill>
            <a:srgbClr val="08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ACB0261-7FB4-47E5-A441-8056BC618637}"/>
              </a:ext>
            </a:extLst>
          </p:cNvPr>
          <p:cNvGrpSpPr/>
          <p:nvPr/>
        </p:nvGrpSpPr>
        <p:grpSpPr>
          <a:xfrm>
            <a:off x="1593166" y="1524094"/>
            <a:ext cx="9005668" cy="3364345"/>
            <a:chOff x="1593163" y="1524094"/>
            <a:chExt cx="9005668" cy="336434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B50F1CC-0F69-493A-8F0F-1F8CE10091BF}"/>
                </a:ext>
              </a:extLst>
            </p:cNvPr>
            <p:cNvSpPr/>
            <p:nvPr/>
          </p:nvSpPr>
          <p:spPr>
            <a:xfrm>
              <a:off x="2226538" y="2082191"/>
              <a:ext cx="7738918" cy="2248952"/>
            </a:xfrm>
            <a:prstGeom prst="rect">
              <a:avLst/>
            </a:prstGeom>
            <a:noFill/>
            <a:ln w="15875">
              <a:solidFill>
                <a:srgbClr val="084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BCF7868-0DE9-499E-AE8D-3E8A3B773B8E}"/>
                </a:ext>
              </a:extLst>
            </p:cNvPr>
            <p:cNvSpPr/>
            <p:nvPr/>
          </p:nvSpPr>
          <p:spPr>
            <a:xfrm>
              <a:off x="1703999" y="1590823"/>
              <a:ext cx="530620" cy="53062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2C00F94-6160-44E3-8F93-754A0A9D83B9}"/>
                </a:ext>
              </a:extLst>
            </p:cNvPr>
            <p:cNvSpPr/>
            <p:nvPr/>
          </p:nvSpPr>
          <p:spPr>
            <a:xfrm>
              <a:off x="2005335" y="1902033"/>
              <a:ext cx="332039" cy="332039"/>
            </a:xfrm>
            <a:prstGeom prst="rect">
              <a:avLst/>
            </a:prstGeom>
            <a:solidFill>
              <a:srgbClr val="3D3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9031029-547F-4813-86B3-F7FAC36F214A}"/>
                </a:ext>
              </a:extLst>
            </p:cNvPr>
            <p:cNvSpPr/>
            <p:nvPr/>
          </p:nvSpPr>
          <p:spPr>
            <a:xfrm>
              <a:off x="1593163" y="1524094"/>
              <a:ext cx="332039" cy="332039"/>
            </a:xfrm>
            <a:prstGeom prst="rect">
              <a:avLst/>
            </a:prstGeom>
            <a:solidFill>
              <a:srgbClr val="3D3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1A6C8B2-AC6C-452B-B0F7-39A2A31996F5}"/>
                </a:ext>
              </a:extLst>
            </p:cNvPr>
            <p:cNvSpPr/>
            <p:nvPr/>
          </p:nvSpPr>
          <p:spPr>
            <a:xfrm>
              <a:off x="9965456" y="4245190"/>
              <a:ext cx="530620" cy="53062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AC5B41D-C195-4B96-998C-504D6D4BACF9}"/>
                </a:ext>
              </a:extLst>
            </p:cNvPr>
            <p:cNvSpPr/>
            <p:nvPr/>
          </p:nvSpPr>
          <p:spPr>
            <a:xfrm>
              <a:off x="10266792" y="4556400"/>
              <a:ext cx="332039" cy="332039"/>
            </a:xfrm>
            <a:prstGeom prst="rect">
              <a:avLst/>
            </a:prstGeom>
            <a:solidFill>
              <a:srgbClr val="3D3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14B62F0-47B3-4937-9BDC-253040975173}"/>
                </a:ext>
              </a:extLst>
            </p:cNvPr>
            <p:cNvSpPr/>
            <p:nvPr/>
          </p:nvSpPr>
          <p:spPr>
            <a:xfrm>
              <a:off x="9854620" y="4178461"/>
              <a:ext cx="332039" cy="332039"/>
            </a:xfrm>
            <a:prstGeom prst="rect">
              <a:avLst/>
            </a:prstGeom>
            <a:solidFill>
              <a:srgbClr val="3D3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164078F-FC4E-47CB-A426-B705735A18CA}"/>
                </a:ext>
              </a:extLst>
            </p:cNvPr>
            <p:cNvSpPr/>
            <p:nvPr/>
          </p:nvSpPr>
          <p:spPr>
            <a:xfrm>
              <a:off x="3913909" y="1823525"/>
              <a:ext cx="4364182" cy="410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EC6FBDB3-9AB2-41A7-9CF0-43433F438522}"/>
              </a:ext>
            </a:extLst>
          </p:cNvPr>
          <p:cNvSpPr txBox="1"/>
          <p:nvPr/>
        </p:nvSpPr>
        <p:spPr>
          <a:xfrm>
            <a:off x="4208719" y="2552338"/>
            <a:ext cx="37745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 dirty="0">
                <a:solidFill>
                  <a:srgbClr val="08477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谢谢观看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E1FF72D-C756-4849-97B2-789B721CF170}"/>
              </a:ext>
            </a:extLst>
          </p:cNvPr>
          <p:cNvSpPr txBox="1"/>
          <p:nvPr/>
        </p:nvSpPr>
        <p:spPr>
          <a:xfrm>
            <a:off x="2895776" y="3839691"/>
            <a:ext cx="6400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spc="100" dirty="0">
                <a:solidFill>
                  <a:srgbClr val="08477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指导老师：杨环      组长：李庆森     组员：王浩  董银昊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F5CC21F-F2C2-4A91-835F-E5B20BC84CEC}"/>
              </a:ext>
            </a:extLst>
          </p:cNvPr>
          <p:cNvSpPr txBox="1"/>
          <p:nvPr/>
        </p:nvSpPr>
        <p:spPr>
          <a:xfrm>
            <a:off x="4260885" y="1912913"/>
            <a:ext cx="367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pc="300" dirty="0">
                <a:solidFill>
                  <a:srgbClr val="08477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Qingdao University</a:t>
            </a:r>
            <a:endParaRPr lang="zh-CN" altLang="en-US" sz="1600" spc="300" dirty="0">
              <a:solidFill>
                <a:srgbClr val="084772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EAA733-DE6F-0601-A6C4-FDC1FCB5C7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778" y="73505"/>
            <a:ext cx="1011330" cy="2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13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E11974F-BED5-4346-886F-49C87EEC19BA}"/>
              </a:ext>
            </a:extLst>
          </p:cNvPr>
          <p:cNvSpPr/>
          <p:nvPr/>
        </p:nvSpPr>
        <p:spPr>
          <a:xfrm>
            <a:off x="0" y="1992745"/>
            <a:ext cx="12192000" cy="2872509"/>
          </a:xfrm>
          <a:prstGeom prst="rect">
            <a:avLst/>
          </a:prstGeom>
          <a:solidFill>
            <a:srgbClr val="08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BBC283-1CDB-426B-A79E-3B75C3CCD869}"/>
              </a:ext>
            </a:extLst>
          </p:cNvPr>
          <p:cNvSpPr txBox="1"/>
          <p:nvPr/>
        </p:nvSpPr>
        <p:spPr>
          <a:xfrm>
            <a:off x="7666441" y="3325777"/>
            <a:ext cx="412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6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背景与解决方案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C75C424-1E74-4412-BEB2-B0F1A08CAC58}"/>
              </a:ext>
            </a:extLst>
          </p:cNvPr>
          <p:cNvGrpSpPr/>
          <p:nvPr/>
        </p:nvGrpSpPr>
        <p:grpSpPr>
          <a:xfrm>
            <a:off x="0" y="2023097"/>
            <a:ext cx="12192001" cy="1446550"/>
            <a:chOff x="0" y="2023097"/>
            <a:chExt cx="12192001" cy="144655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55C966B-7A8B-41D7-B15E-194C5F35AA1E}"/>
                </a:ext>
              </a:extLst>
            </p:cNvPr>
            <p:cNvSpPr/>
            <p:nvPr/>
          </p:nvSpPr>
          <p:spPr>
            <a:xfrm>
              <a:off x="2346037" y="2475346"/>
              <a:ext cx="9845964" cy="542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C77D4CC-3F56-4E85-8049-AAE27DA987CC}"/>
                </a:ext>
              </a:extLst>
            </p:cNvPr>
            <p:cNvSpPr/>
            <p:nvPr/>
          </p:nvSpPr>
          <p:spPr>
            <a:xfrm>
              <a:off x="0" y="2475346"/>
              <a:ext cx="1380836" cy="542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AF45FDA-AB95-4975-81A0-488C9522AE60}"/>
                </a:ext>
              </a:extLst>
            </p:cNvPr>
            <p:cNvSpPr txBox="1"/>
            <p:nvPr/>
          </p:nvSpPr>
          <p:spPr>
            <a:xfrm>
              <a:off x="727753" y="2494178"/>
              <a:ext cx="7571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第</a:t>
              </a:r>
              <a:endParaRPr lang="zh-CN" altLang="en-US" sz="2800" b="1" spc="300" dirty="0">
                <a:solidFill>
                  <a:srgbClr val="08477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4E9A851-268B-4BCB-B0C5-6B6B1917830E}"/>
                </a:ext>
              </a:extLst>
            </p:cNvPr>
            <p:cNvSpPr txBox="1"/>
            <p:nvPr/>
          </p:nvSpPr>
          <p:spPr>
            <a:xfrm>
              <a:off x="2447895" y="2485661"/>
              <a:ext cx="1135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部分</a:t>
              </a:r>
              <a:endParaRPr lang="zh-CN" altLang="en-US" sz="2800" b="1" spc="300" dirty="0">
                <a:solidFill>
                  <a:srgbClr val="08477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EE0FD16-6FB2-4802-AAD1-55F8A327906C}"/>
                </a:ext>
              </a:extLst>
            </p:cNvPr>
            <p:cNvSpPr txBox="1"/>
            <p:nvPr/>
          </p:nvSpPr>
          <p:spPr>
            <a:xfrm>
              <a:off x="1422919" y="2023097"/>
              <a:ext cx="75712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800" b="1" spc="3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1</a:t>
              </a:r>
              <a:endParaRPr lang="zh-CN" altLang="en-US" sz="8800" b="1" spc="3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4756462-CB1C-4F14-BB56-629E82369F9D}"/>
              </a:ext>
            </a:extLst>
          </p:cNvPr>
          <p:cNvSpPr txBox="1"/>
          <p:nvPr/>
        </p:nvSpPr>
        <p:spPr>
          <a:xfrm>
            <a:off x="7906586" y="3974561"/>
            <a:ext cx="2936905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pc="3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“站在巨人的肩膀”</a:t>
            </a:r>
          </a:p>
        </p:txBody>
      </p:sp>
    </p:spTree>
    <p:extLst>
      <p:ext uri="{BB962C8B-B14F-4D97-AF65-F5344CB8AC3E}">
        <p14:creationId xmlns:p14="http://schemas.microsoft.com/office/powerpoint/2010/main" val="1760193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62">
            <a:extLst>
              <a:ext uri="{FF2B5EF4-FFF2-40B4-BE49-F238E27FC236}">
                <a16:creationId xmlns:a16="http://schemas.microsoft.com/office/drawing/2014/main" id="{62A13ACC-A99C-42EB-A15B-14F488E51AE6}"/>
              </a:ext>
            </a:extLst>
          </p:cNvPr>
          <p:cNvSpPr>
            <a:spLocks noEditPoints="1"/>
          </p:cNvSpPr>
          <p:nvPr/>
        </p:nvSpPr>
        <p:spPr bwMode="auto">
          <a:xfrm>
            <a:off x="3566122" y="2229997"/>
            <a:ext cx="751204" cy="522486"/>
          </a:xfrm>
          <a:custGeom>
            <a:avLst/>
            <a:gdLst>
              <a:gd name="T0" fmla="*/ 189 w 370"/>
              <a:gd name="T1" fmla="*/ 65 h 257"/>
              <a:gd name="T2" fmla="*/ 354 w 370"/>
              <a:gd name="T3" fmla="*/ 121 h 257"/>
              <a:gd name="T4" fmla="*/ 97 w 370"/>
              <a:gd name="T5" fmla="*/ 243 h 257"/>
              <a:gd name="T6" fmla="*/ 15 w 370"/>
              <a:gd name="T7" fmla="*/ 121 h 257"/>
              <a:gd name="T8" fmla="*/ 100 w 370"/>
              <a:gd name="T9" fmla="*/ 87 h 257"/>
              <a:gd name="T10" fmla="*/ 145 w 370"/>
              <a:gd name="T11" fmla="*/ 39 h 257"/>
              <a:gd name="T12" fmla="*/ 128 w 370"/>
              <a:gd name="T13" fmla="*/ 232 h 257"/>
              <a:gd name="T14" fmla="*/ 184 w 370"/>
              <a:gd name="T15" fmla="*/ 77 h 257"/>
              <a:gd name="T16" fmla="*/ 25 w 370"/>
              <a:gd name="T17" fmla="*/ 231 h 257"/>
              <a:gd name="T18" fmla="*/ 26 w 370"/>
              <a:gd name="T19" fmla="*/ 133 h 257"/>
              <a:gd name="T20" fmla="*/ 343 w 370"/>
              <a:gd name="T21" fmla="*/ 232 h 257"/>
              <a:gd name="T22" fmla="*/ 142 w 370"/>
              <a:gd name="T23" fmla="*/ 107 h 257"/>
              <a:gd name="T24" fmla="*/ 159 w 370"/>
              <a:gd name="T25" fmla="*/ 106 h 257"/>
              <a:gd name="T26" fmla="*/ 177 w 370"/>
              <a:gd name="T27" fmla="*/ 131 h 257"/>
              <a:gd name="T28" fmla="*/ 177 w 370"/>
              <a:gd name="T29" fmla="*/ 107 h 257"/>
              <a:gd name="T30" fmla="*/ 226 w 370"/>
              <a:gd name="T31" fmla="*/ 132 h 257"/>
              <a:gd name="T32" fmla="*/ 37 w 370"/>
              <a:gd name="T33" fmla="*/ 145 h 257"/>
              <a:gd name="T34" fmla="*/ 53 w 370"/>
              <a:gd name="T35" fmla="*/ 144 h 257"/>
              <a:gd name="T36" fmla="*/ 64 w 370"/>
              <a:gd name="T37" fmla="*/ 178 h 257"/>
              <a:gd name="T38" fmla="*/ 63 w 370"/>
              <a:gd name="T39" fmla="*/ 144 h 257"/>
              <a:gd name="T40" fmla="*/ 105 w 370"/>
              <a:gd name="T41" fmla="*/ 178 h 257"/>
              <a:gd name="T42" fmla="*/ 143 w 370"/>
              <a:gd name="T43" fmla="*/ 145 h 257"/>
              <a:gd name="T44" fmla="*/ 159 w 370"/>
              <a:gd name="T45" fmla="*/ 144 h 257"/>
              <a:gd name="T46" fmla="*/ 177 w 370"/>
              <a:gd name="T47" fmla="*/ 178 h 257"/>
              <a:gd name="T48" fmla="*/ 177 w 370"/>
              <a:gd name="T49" fmla="*/ 145 h 257"/>
              <a:gd name="T50" fmla="*/ 226 w 370"/>
              <a:gd name="T51" fmla="*/ 178 h 257"/>
              <a:gd name="T52" fmla="*/ 264 w 370"/>
              <a:gd name="T53" fmla="*/ 145 h 257"/>
              <a:gd name="T54" fmla="*/ 280 w 370"/>
              <a:gd name="T55" fmla="*/ 144 h 257"/>
              <a:gd name="T56" fmla="*/ 291 w 370"/>
              <a:gd name="T57" fmla="*/ 178 h 257"/>
              <a:gd name="T58" fmla="*/ 290 w 370"/>
              <a:gd name="T59" fmla="*/ 144 h 257"/>
              <a:gd name="T60" fmla="*/ 332 w 370"/>
              <a:gd name="T61" fmla="*/ 178 h 257"/>
              <a:gd name="T62" fmla="*/ 37 w 370"/>
              <a:gd name="T63" fmla="*/ 190 h 257"/>
              <a:gd name="T64" fmla="*/ 53 w 370"/>
              <a:gd name="T65" fmla="*/ 190 h 257"/>
              <a:gd name="T66" fmla="*/ 64 w 370"/>
              <a:gd name="T67" fmla="*/ 221 h 257"/>
              <a:gd name="T68" fmla="*/ 64 w 370"/>
              <a:gd name="T69" fmla="*/ 190 h 257"/>
              <a:gd name="T70" fmla="*/ 105 w 370"/>
              <a:gd name="T71" fmla="*/ 221 h 257"/>
              <a:gd name="T72" fmla="*/ 143 w 370"/>
              <a:gd name="T73" fmla="*/ 190 h 257"/>
              <a:gd name="T74" fmla="*/ 159 w 370"/>
              <a:gd name="T75" fmla="*/ 190 h 257"/>
              <a:gd name="T76" fmla="*/ 177 w 370"/>
              <a:gd name="T77" fmla="*/ 221 h 257"/>
              <a:gd name="T78" fmla="*/ 177 w 370"/>
              <a:gd name="T79" fmla="*/ 190 h 257"/>
              <a:gd name="T80" fmla="*/ 226 w 370"/>
              <a:gd name="T81" fmla="*/ 221 h 257"/>
              <a:gd name="T82" fmla="*/ 264 w 370"/>
              <a:gd name="T83" fmla="*/ 190 h 257"/>
              <a:gd name="T84" fmla="*/ 279 w 370"/>
              <a:gd name="T85" fmla="*/ 189 h 257"/>
              <a:gd name="T86" fmla="*/ 291 w 370"/>
              <a:gd name="T87" fmla="*/ 221 h 257"/>
              <a:gd name="T88" fmla="*/ 290 w 370"/>
              <a:gd name="T89" fmla="*/ 190 h 257"/>
              <a:gd name="T90" fmla="*/ 332 w 370"/>
              <a:gd name="T91" fmla="*/ 221 h 257"/>
              <a:gd name="T92" fmla="*/ 3 w 370"/>
              <a:gd name="T93" fmla="*/ 249 h 257"/>
              <a:gd name="T94" fmla="*/ 3 w 370"/>
              <a:gd name="T95" fmla="*/ 25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70" h="257">
                <a:moveTo>
                  <a:pt x="145" y="15"/>
                </a:moveTo>
                <a:cubicBezTo>
                  <a:pt x="160" y="12"/>
                  <a:pt x="176" y="9"/>
                  <a:pt x="188" y="0"/>
                </a:cubicBezTo>
                <a:cubicBezTo>
                  <a:pt x="188" y="22"/>
                  <a:pt x="188" y="43"/>
                  <a:pt x="189" y="65"/>
                </a:cubicBezTo>
                <a:cubicBezTo>
                  <a:pt x="213" y="70"/>
                  <a:pt x="238" y="75"/>
                  <a:pt x="263" y="82"/>
                </a:cubicBezTo>
                <a:cubicBezTo>
                  <a:pt x="253" y="92"/>
                  <a:pt x="251" y="106"/>
                  <a:pt x="252" y="121"/>
                </a:cubicBezTo>
                <a:cubicBezTo>
                  <a:pt x="286" y="122"/>
                  <a:pt x="320" y="121"/>
                  <a:pt x="354" y="121"/>
                </a:cubicBezTo>
                <a:cubicBezTo>
                  <a:pt x="355" y="157"/>
                  <a:pt x="355" y="193"/>
                  <a:pt x="355" y="229"/>
                </a:cubicBezTo>
                <a:cubicBezTo>
                  <a:pt x="361" y="232"/>
                  <a:pt x="366" y="236"/>
                  <a:pt x="370" y="242"/>
                </a:cubicBezTo>
                <a:cubicBezTo>
                  <a:pt x="279" y="245"/>
                  <a:pt x="188" y="243"/>
                  <a:pt x="97" y="243"/>
                </a:cubicBezTo>
                <a:cubicBezTo>
                  <a:pt x="65" y="243"/>
                  <a:pt x="32" y="244"/>
                  <a:pt x="0" y="242"/>
                </a:cubicBezTo>
                <a:cubicBezTo>
                  <a:pt x="4" y="237"/>
                  <a:pt x="9" y="232"/>
                  <a:pt x="14" y="229"/>
                </a:cubicBezTo>
                <a:cubicBezTo>
                  <a:pt x="15" y="193"/>
                  <a:pt x="14" y="157"/>
                  <a:pt x="15" y="121"/>
                </a:cubicBezTo>
                <a:cubicBezTo>
                  <a:pt x="49" y="121"/>
                  <a:pt x="83" y="121"/>
                  <a:pt x="116" y="121"/>
                </a:cubicBezTo>
                <a:cubicBezTo>
                  <a:pt x="117" y="112"/>
                  <a:pt x="117" y="103"/>
                  <a:pt x="117" y="94"/>
                </a:cubicBezTo>
                <a:cubicBezTo>
                  <a:pt x="113" y="92"/>
                  <a:pt x="104" y="89"/>
                  <a:pt x="100" y="87"/>
                </a:cubicBezTo>
                <a:cubicBezTo>
                  <a:pt x="125" y="72"/>
                  <a:pt x="154" y="71"/>
                  <a:pt x="181" y="64"/>
                </a:cubicBezTo>
                <a:cubicBezTo>
                  <a:pt x="181" y="54"/>
                  <a:pt x="181" y="43"/>
                  <a:pt x="181" y="32"/>
                </a:cubicBezTo>
                <a:cubicBezTo>
                  <a:pt x="169" y="34"/>
                  <a:pt x="157" y="37"/>
                  <a:pt x="145" y="39"/>
                </a:cubicBezTo>
                <a:cubicBezTo>
                  <a:pt x="145" y="31"/>
                  <a:pt x="145" y="23"/>
                  <a:pt x="145" y="15"/>
                </a:cubicBezTo>
                <a:close/>
                <a:moveTo>
                  <a:pt x="128" y="88"/>
                </a:moveTo>
                <a:cubicBezTo>
                  <a:pt x="128" y="136"/>
                  <a:pt x="128" y="184"/>
                  <a:pt x="128" y="232"/>
                </a:cubicBezTo>
                <a:cubicBezTo>
                  <a:pt x="166" y="232"/>
                  <a:pt x="204" y="232"/>
                  <a:pt x="241" y="232"/>
                </a:cubicBezTo>
                <a:cubicBezTo>
                  <a:pt x="241" y="184"/>
                  <a:pt x="241" y="136"/>
                  <a:pt x="241" y="88"/>
                </a:cubicBezTo>
                <a:cubicBezTo>
                  <a:pt x="222" y="85"/>
                  <a:pt x="203" y="78"/>
                  <a:pt x="184" y="77"/>
                </a:cubicBezTo>
                <a:cubicBezTo>
                  <a:pt x="165" y="79"/>
                  <a:pt x="147" y="84"/>
                  <a:pt x="128" y="88"/>
                </a:cubicBezTo>
                <a:close/>
                <a:moveTo>
                  <a:pt x="26" y="133"/>
                </a:moveTo>
                <a:cubicBezTo>
                  <a:pt x="25" y="166"/>
                  <a:pt x="26" y="199"/>
                  <a:pt x="25" y="231"/>
                </a:cubicBezTo>
                <a:cubicBezTo>
                  <a:pt x="56" y="232"/>
                  <a:pt x="86" y="232"/>
                  <a:pt x="117" y="232"/>
                </a:cubicBezTo>
                <a:cubicBezTo>
                  <a:pt x="116" y="199"/>
                  <a:pt x="117" y="166"/>
                  <a:pt x="116" y="133"/>
                </a:cubicBezTo>
                <a:cubicBezTo>
                  <a:pt x="86" y="133"/>
                  <a:pt x="56" y="133"/>
                  <a:pt x="26" y="133"/>
                </a:cubicBezTo>
                <a:close/>
                <a:moveTo>
                  <a:pt x="252" y="133"/>
                </a:moveTo>
                <a:cubicBezTo>
                  <a:pt x="252" y="166"/>
                  <a:pt x="252" y="199"/>
                  <a:pt x="252" y="232"/>
                </a:cubicBezTo>
                <a:cubicBezTo>
                  <a:pt x="283" y="232"/>
                  <a:pt x="313" y="232"/>
                  <a:pt x="343" y="232"/>
                </a:cubicBezTo>
                <a:cubicBezTo>
                  <a:pt x="343" y="199"/>
                  <a:pt x="343" y="166"/>
                  <a:pt x="343" y="133"/>
                </a:cubicBezTo>
                <a:cubicBezTo>
                  <a:pt x="313" y="133"/>
                  <a:pt x="283" y="133"/>
                  <a:pt x="252" y="133"/>
                </a:cubicBezTo>
                <a:close/>
                <a:moveTo>
                  <a:pt x="142" y="107"/>
                </a:moveTo>
                <a:cubicBezTo>
                  <a:pt x="144" y="115"/>
                  <a:pt x="140" y="125"/>
                  <a:pt x="146" y="131"/>
                </a:cubicBezTo>
                <a:cubicBezTo>
                  <a:pt x="149" y="132"/>
                  <a:pt x="156" y="132"/>
                  <a:pt x="159" y="133"/>
                </a:cubicBezTo>
                <a:cubicBezTo>
                  <a:pt x="159" y="124"/>
                  <a:pt x="159" y="115"/>
                  <a:pt x="159" y="106"/>
                </a:cubicBezTo>
                <a:cubicBezTo>
                  <a:pt x="153" y="106"/>
                  <a:pt x="148" y="107"/>
                  <a:pt x="142" y="107"/>
                </a:cubicBezTo>
                <a:close/>
                <a:moveTo>
                  <a:pt x="177" y="107"/>
                </a:moveTo>
                <a:cubicBezTo>
                  <a:pt x="177" y="115"/>
                  <a:pt x="177" y="123"/>
                  <a:pt x="177" y="131"/>
                </a:cubicBezTo>
                <a:cubicBezTo>
                  <a:pt x="182" y="131"/>
                  <a:pt x="187" y="132"/>
                  <a:pt x="193" y="132"/>
                </a:cubicBezTo>
                <a:cubicBezTo>
                  <a:pt x="192" y="123"/>
                  <a:pt x="192" y="115"/>
                  <a:pt x="192" y="106"/>
                </a:cubicBezTo>
                <a:cubicBezTo>
                  <a:pt x="187" y="106"/>
                  <a:pt x="182" y="106"/>
                  <a:pt x="177" y="107"/>
                </a:cubicBezTo>
                <a:close/>
                <a:moveTo>
                  <a:pt x="210" y="107"/>
                </a:moveTo>
                <a:cubicBezTo>
                  <a:pt x="211" y="115"/>
                  <a:pt x="209" y="124"/>
                  <a:pt x="213" y="132"/>
                </a:cubicBezTo>
                <a:cubicBezTo>
                  <a:pt x="216" y="132"/>
                  <a:pt x="223" y="132"/>
                  <a:pt x="226" y="132"/>
                </a:cubicBezTo>
                <a:cubicBezTo>
                  <a:pt x="226" y="124"/>
                  <a:pt x="226" y="115"/>
                  <a:pt x="226" y="106"/>
                </a:cubicBezTo>
                <a:cubicBezTo>
                  <a:pt x="221" y="106"/>
                  <a:pt x="215" y="107"/>
                  <a:pt x="210" y="107"/>
                </a:cubicBezTo>
                <a:close/>
                <a:moveTo>
                  <a:pt x="37" y="145"/>
                </a:moveTo>
                <a:cubicBezTo>
                  <a:pt x="37" y="156"/>
                  <a:pt x="37" y="167"/>
                  <a:pt x="37" y="178"/>
                </a:cubicBezTo>
                <a:cubicBezTo>
                  <a:pt x="42" y="178"/>
                  <a:pt x="47" y="178"/>
                  <a:pt x="52" y="179"/>
                </a:cubicBezTo>
                <a:cubicBezTo>
                  <a:pt x="53" y="167"/>
                  <a:pt x="53" y="155"/>
                  <a:pt x="53" y="144"/>
                </a:cubicBezTo>
                <a:cubicBezTo>
                  <a:pt x="48" y="144"/>
                  <a:pt x="42" y="145"/>
                  <a:pt x="37" y="145"/>
                </a:cubicBezTo>
                <a:close/>
                <a:moveTo>
                  <a:pt x="63" y="144"/>
                </a:moveTo>
                <a:cubicBezTo>
                  <a:pt x="63" y="155"/>
                  <a:pt x="63" y="167"/>
                  <a:pt x="64" y="178"/>
                </a:cubicBezTo>
                <a:cubicBezTo>
                  <a:pt x="67" y="178"/>
                  <a:pt x="75" y="178"/>
                  <a:pt x="79" y="178"/>
                </a:cubicBezTo>
                <a:cubicBezTo>
                  <a:pt x="79" y="167"/>
                  <a:pt x="79" y="156"/>
                  <a:pt x="79" y="145"/>
                </a:cubicBezTo>
                <a:cubicBezTo>
                  <a:pt x="75" y="144"/>
                  <a:pt x="67" y="144"/>
                  <a:pt x="63" y="144"/>
                </a:cubicBezTo>
                <a:close/>
                <a:moveTo>
                  <a:pt x="90" y="145"/>
                </a:moveTo>
                <a:cubicBezTo>
                  <a:pt x="90" y="156"/>
                  <a:pt x="90" y="167"/>
                  <a:pt x="90" y="178"/>
                </a:cubicBezTo>
                <a:cubicBezTo>
                  <a:pt x="95" y="178"/>
                  <a:pt x="100" y="178"/>
                  <a:pt x="105" y="178"/>
                </a:cubicBezTo>
                <a:cubicBezTo>
                  <a:pt x="105" y="167"/>
                  <a:pt x="105" y="156"/>
                  <a:pt x="105" y="144"/>
                </a:cubicBezTo>
                <a:cubicBezTo>
                  <a:pt x="100" y="144"/>
                  <a:pt x="95" y="145"/>
                  <a:pt x="90" y="145"/>
                </a:cubicBezTo>
                <a:close/>
                <a:moveTo>
                  <a:pt x="143" y="145"/>
                </a:moveTo>
                <a:cubicBezTo>
                  <a:pt x="143" y="156"/>
                  <a:pt x="143" y="167"/>
                  <a:pt x="143" y="178"/>
                </a:cubicBezTo>
                <a:cubicBezTo>
                  <a:pt x="148" y="178"/>
                  <a:pt x="153" y="178"/>
                  <a:pt x="159" y="178"/>
                </a:cubicBezTo>
                <a:cubicBezTo>
                  <a:pt x="159" y="167"/>
                  <a:pt x="159" y="156"/>
                  <a:pt x="159" y="144"/>
                </a:cubicBezTo>
                <a:cubicBezTo>
                  <a:pt x="154" y="145"/>
                  <a:pt x="148" y="145"/>
                  <a:pt x="143" y="145"/>
                </a:cubicBezTo>
                <a:close/>
                <a:moveTo>
                  <a:pt x="177" y="145"/>
                </a:moveTo>
                <a:cubicBezTo>
                  <a:pt x="177" y="156"/>
                  <a:pt x="177" y="167"/>
                  <a:pt x="177" y="178"/>
                </a:cubicBezTo>
                <a:cubicBezTo>
                  <a:pt x="182" y="178"/>
                  <a:pt x="187" y="178"/>
                  <a:pt x="192" y="178"/>
                </a:cubicBezTo>
                <a:cubicBezTo>
                  <a:pt x="192" y="167"/>
                  <a:pt x="192" y="156"/>
                  <a:pt x="192" y="144"/>
                </a:cubicBezTo>
                <a:cubicBezTo>
                  <a:pt x="187" y="145"/>
                  <a:pt x="182" y="145"/>
                  <a:pt x="177" y="145"/>
                </a:cubicBezTo>
                <a:close/>
                <a:moveTo>
                  <a:pt x="210" y="144"/>
                </a:moveTo>
                <a:cubicBezTo>
                  <a:pt x="210" y="156"/>
                  <a:pt x="210" y="167"/>
                  <a:pt x="210" y="178"/>
                </a:cubicBezTo>
                <a:cubicBezTo>
                  <a:pt x="216" y="178"/>
                  <a:pt x="221" y="178"/>
                  <a:pt x="226" y="178"/>
                </a:cubicBezTo>
                <a:cubicBezTo>
                  <a:pt x="226" y="167"/>
                  <a:pt x="226" y="156"/>
                  <a:pt x="226" y="144"/>
                </a:cubicBezTo>
                <a:cubicBezTo>
                  <a:pt x="221" y="144"/>
                  <a:pt x="216" y="144"/>
                  <a:pt x="210" y="144"/>
                </a:cubicBezTo>
                <a:close/>
                <a:moveTo>
                  <a:pt x="264" y="145"/>
                </a:moveTo>
                <a:cubicBezTo>
                  <a:pt x="264" y="156"/>
                  <a:pt x="264" y="167"/>
                  <a:pt x="264" y="178"/>
                </a:cubicBezTo>
                <a:cubicBezTo>
                  <a:pt x="269" y="178"/>
                  <a:pt x="274" y="178"/>
                  <a:pt x="279" y="178"/>
                </a:cubicBezTo>
                <a:cubicBezTo>
                  <a:pt x="279" y="167"/>
                  <a:pt x="280" y="156"/>
                  <a:pt x="280" y="144"/>
                </a:cubicBezTo>
                <a:cubicBezTo>
                  <a:pt x="274" y="145"/>
                  <a:pt x="269" y="145"/>
                  <a:pt x="264" y="145"/>
                </a:cubicBezTo>
                <a:close/>
                <a:moveTo>
                  <a:pt x="290" y="144"/>
                </a:moveTo>
                <a:cubicBezTo>
                  <a:pt x="290" y="156"/>
                  <a:pt x="290" y="167"/>
                  <a:pt x="291" y="178"/>
                </a:cubicBezTo>
                <a:cubicBezTo>
                  <a:pt x="294" y="178"/>
                  <a:pt x="301" y="178"/>
                  <a:pt x="305" y="178"/>
                </a:cubicBezTo>
                <a:cubicBezTo>
                  <a:pt x="305" y="167"/>
                  <a:pt x="305" y="156"/>
                  <a:pt x="305" y="144"/>
                </a:cubicBezTo>
                <a:cubicBezTo>
                  <a:pt x="302" y="144"/>
                  <a:pt x="294" y="144"/>
                  <a:pt x="290" y="144"/>
                </a:cubicBezTo>
                <a:close/>
                <a:moveTo>
                  <a:pt x="316" y="145"/>
                </a:moveTo>
                <a:cubicBezTo>
                  <a:pt x="316" y="156"/>
                  <a:pt x="317" y="167"/>
                  <a:pt x="317" y="178"/>
                </a:cubicBezTo>
                <a:cubicBezTo>
                  <a:pt x="322" y="178"/>
                  <a:pt x="327" y="178"/>
                  <a:pt x="332" y="178"/>
                </a:cubicBezTo>
                <a:cubicBezTo>
                  <a:pt x="332" y="167"/>
                  <a:pt x="332" y="156"/>
                  <a:pt x="332" y="145"/>
                </a:cubicBezTo>
                <a:cubicBezTo>
                  <a:pt x="327" y="145"/>
                  <a:pt x="322" y="145"/>
                  <a:pt x="316" y="145"/>
                </a:cubicBezTo>
                <a:close/>
                <a:moveTo>
                  <a:pt x="37" y="190"/>
                </a:moveTo>
                <a:cubicBezTo>
                  <a:pt x="37" y="200"/>
                  <a:pt x="37" y="210"/>
                  <a:pt x="37" y="221"/>
                </a:cubicBezTo>
                <a:cubicBezTo>
                  <a:pt x="42" y="221"/>
                  <a:pt x="47" y="221"/>
                  <a:pt x="53" y="221"/>
                </a:cubicBezTo>
                <a:cubicBezTo>
                  <a:pt x="53" y="211"/>
                  <a:pt x="53" y="200"/>
                  <a:pt x="53" y="190"/>
                </a:cubicBezTo>
                <a:cubicBezTo>
                  <a:pt x="47" y="190"/>
                  <a:pt x="42" y="190"/>
                  <a:pt x="37" y="190"/>
                </a:cubicBezTo>
                <a:close/>
                <a:moveTo>
                  <a:pt x="64" y="190"/>
                </a:moveTo>
                <a:cubicBezTo>
                  <a:pt x="64" y="200"/>
                  <a:pt x="64" y="211"/>
                  <a:pt x="64" y="221"/>
                </a:cubicBezTo>
                <a:cubicBezTo>
                  <a:pt x="67" y="221"/>
                  <a:pt x="75" y="221"/>
                  <a:pt x="79" y="221"/>
                </a:cubicBezTo>
                <a:cubicBezTo>
                  <a:pt x="79" y="211"/>
                  <a:pt x="79" y="200"/>
                  <a:pt x="79" y="190"/>
                </a:cubicBezTo>
                <a:cubicBezTo>
                  <a:pt x="75" y="190"/>
                  <a:pt x="67" y="190"/>
                  <a:pt x="64" y="190"/>
                </a:cubicBezTo>
                <a:close/>
                <a:moveTo>
                  <a:pt x="90" y="190"/>
                </a:moveTo>
                <a:cubicBezTo>
                  <a:pt x="90" y="200"/>
                  <a:pt x="90" y="210"/>
                  <a:pt x="90" y="221"/>
                </a:cubicBezTo>
                <a:cubicBezTo>
                  <a:pt x="95" y="221"/>
                  <a:pt x="100" y="221"/>
                  <a:pt x="105" y="221"/>
                </a:cubicBezTo>
                <a:cubicBezTo>
                  <a:pt x="105" y="211"/>
                  <a:pt x="105" y="200"/>
                  <a:pt x="105" y="190"/>
                </a:cubicBezTo>
                <a:cubicBezTo>
                  <a:pt x="100" y="190"/>
                  <a:pt x="95" y="190"/>
                  <a:pt x="90" y="190"/>
                </a:cubicBezTo>
                <a:close/>
                <a:moveTo>
                  <a:pt x="143" y="190"/>
                </a:moveTo>
                <a:cubicBezTo>
                  <a:pt x="143" y="200"/>
                  <a:pt x="143" y="210"/>
                  <a:pt x="143" y="221"/>
                </a:cubicBezTo>
                <a:cubicBezTo>
                  <a:pt x="148" y="221"/>
                  <a:pt x="153" y="221"/>
                  <a:pt x="159" y="221"/>
                </a:cubicBezTo>
                <a:cubicBezTo>
                  <a:pt x="159" y="211"/>
                  <a:pt x="159" y="200"/>
                  <a:pt x="159" y="190"/>
                </a:cubicBezTo>
                <a:cubicBezTo>
                  <a:pt x="153" y="190"/>
                  <a:pt x="148" y="190"/>
                  <a:pt x="143" y="190"/>
                </a:cubicBezTo>
                <a:close/>
                <a:moveTo>
                  <a:pt x="177" y="190"/>
                </a:moveTo>
                <a:cubicBezTo>
                  <a:pt x="177" y="200"/>
                  <a:pt x="177" y="210"/>
                  <a:pt x="177" y="221"/>
                </a:cubicBezTo>
                <a:cubicBezTo>
                  <a:pt x="182" y="221"/>
                  <a:pt x="187" y="221"/>
                  <a:pt x="192" y="221"/>
                </a:cubicBezTo>
                <a:cubicBezTo>
                  <a:pt x="192" y="211"/>
                  <a:pt x="192" y="200"/>
                  <a:pt x="192" y="190"/>
                </a:cubicBezTo>
                <a:cubicBezTo>
                  <a:pt x="187" y="190"/>
                  <a:pt x="182" y="190"/>
                  <a:pt x="177" y="190"/>
                </a:cubicBezTo>
                <a:close/>
                <a:moveTo>
                  <a:pt x="211" y="190"/>
                </a:moveTo>
                <a:cubicBezTo>
                  <a:pt x="211" y="200"/>
                  <a:pt x="210" y="211"/>
                  <a:pt x="210" y="221"/>
                </a:cubicBezTo>
                <a:cubicBezTo>
                  <a:pt x="216" y="221"/>
                  <a:pt x="221" y="221"/>
                  <a:pt x="226" y="221"/>
                </a:cubicBezTo>
                <a:cubicBezTo>
                  <a:pt x="226" y="211"/>
                  <a:pt x="226" y="200"/>
                  <a:pt x="226" y="190"/>
                </a:cubicBezTo>
                <a:cubicBezTo>
                  <a:pt x="221" y="190"/>
                  <a:pt x="216" y="190"/>
                  <a:pt x="211" y="190"/>
                </a:cubicBezTo>
                <a:close/>
                <a:moveTo>
                  <a:pt x="264" y="190"/>
                </a:moveTo>
                <a:cubicBezTo>
                  <a:pt x="264" y="200"/>
                  <a:pt x="264" y="211"/>
                  <a:pt x="264" y="221"/>
                </a:cubicBezTo>
                <a:cubicBezTo>
                  <a:pt x="269" y="221"/>
                  <a:pt x="274" y="221"/>
                  <a:pt x="279" y="221"/>
                </a:cubicBezTo>
                <a:cubicBezTo>
                  <a:pt x="280" y="211"/>
                  <a:pt x="280" y="200"/>
                  <a:pt x="279" y="189"/>
                </a:cubicBezTo>
                <a:cubicBezTo>
                  <a:pt x="274" y="190"/>
                  <a:pt x="269" y="190"/>
                  <a:pt x="264" y="190"/>
                </a:cubicBezTo>
                <a:close/>
                <a:moveTo>
                  <a:pt x="290" y="190"/>
                </a:moveTo>
                <a:cubicBezTo>
                  <a:pt x="291" y="200"/>
                  <a:pt x="291" y="210"/>
                  <a:pt x="291" y="221"/>
                </a:cubicBezTo>
                <a:cubicBezTo>
                  <a:pt x="294" y="221"/>
                  <a:pt x="301" y="221"/>
                  <a:pt x="305" y="221"/>
                </a:cubicBezTo>
                <a:cubicBezTo>
                  <a:pt x="305" y="211"/>
                  <a:pt x="305" y="200"/>
                  <a:pt x="305" y="190"/>
                </a:cubicBezTo>
                <a:cubicBezTo>
                  <a:pt x="302" y="190"/>
                  <a:pt x="294" y="190"/>
                  <a:pt x="290" y="190"/>
                </a:cubicBezTo>
                <a:close/>
                <a:moveTo>
                  <a:pt x="317" y="190"/>
                </a:moveTo>
                <a:cubicBezTo>
                  <a:pt x="316" y="200"/>
                  <a:pt x="316" y="211"/>
                  <a:pt x="316" y="221"/>
                </a:cubicBezTo>
                <a:cubicBezTo>
                  <a:pt x="322" y="221"/>
                  <a:pt x="327" y="221"/>
                  <a:pt x="332" y="221"/>
                </a:cubicBezTo>
                <a:cubicBezTo>
                  <a:pt x="332" y="211"/>
                  <a:pt x="332" y="200"/>
                  <a:pt x="332" y="190"/>
                </a:cubicBezTo>
                <a:cubicBezTo>
                  <a:pt x="327" y="190"/>
                  <a:pt x="322" y="190"/>
                  <a:pt x="317" y="190"/>
                </a:cubicBezTo>
                <a:close/>
                <a:moveTo>
                  <a:pt x="3" y="249"/>
                </a:moveTo>
                <a:cubicBezTo>
                  <a:pt x="124" y="249"/>
                  <a:pt x="245" y="249"/>
                  <a:pt x="366" y="249"/>
                </a:cubicBezTo>
                <a:cubicBezTo>
                  <a:pt x="366" y="256"/>
                  <a:pt x="366" y="256"/>
                  <a:pt x="366" y="256"/>
                </a:cubicBezTo>
                <a:cubicBezTo>
                  <a:pt x="245" y="257"/>
                  <a:pt x="124" y="257"/>
                  <a:pt x="3" y="256"/>
                </a:cubicBezTo>
                <a:lnTo>
                  <a:pt x="3" y="249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BAE4DE9-813B-423F-B388-271AC3C3D94C}"/>
              </a:ext>
            </a:extLst>
          </p:cNvPr>
          <p:cNvGrpSpPr/>
          <p:nvPr/>
        </p:nvGrpSpPr>
        <p:grpSpPr>
          <a:xfrm>
            <a:off x="0" y="247949"/>
            <a:ext cx="12192000" cy="400110"/>
            <a:chOff x="0" y="247949"/>
            <a:chExt cx="12192000" cy="40011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F163EFD-6069-4C9F-874F-45C668118034}"/>
                </a:ext>
              </a:extLst>
            </p:cNvPr>
            <p:cNvSpPr/>
            <p:nvPr/>
          </p:nvSpPr>
          <p:spPr>
            <a:xfrm>
              <a:off x="3405938" y="247949"/>
              <a:ext cx="8786062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0" name="TextBox 27">
              <a:extLst>
                <a:ext uri="{FF2B5EF4-FFF2-40B4-BE49-F238E27FC236}">
                  <a16:creationId xmlns:a16="http://schemas.microsoft.com/office/drawing/2014/main" id="{32E63369-1659-4A4C-8AE1-114632B7C94E}"/>
                </a:ext>
              </a:extLst>
            </p:cNvPr>
            <p:cNvSpPr txBox="1"/>
            <p:nvPr/>
          </p:nvSpPr>
          <p:spPr>
            <a:xfrm>
              <a:off x="279761" y="247949"/>
              <a:ext cx="31261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itchFamily="34" charset="0"/>
                </a:defRPr>
              </a:lvl1pPr>
            </a:lstStyle>
            <a:p>
              <a:r>
                <a:rPr lang="en-US" altLang="zh-CN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01 </a:t>
              </a:r>
              <a:r>
                <a:rPr lang="zh-CN" altLang="en-US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背景与解决方案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E00D999-5A36-4B6F-BA8C-2101354AF76A}"/>
                </a:ext>
              </a:extLst>
            </p:cNvPr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FFB51C24-19E8-1993-5F71-E217E6D98C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44" y="305458"/>
            <a:ext cx="1011330" cy="263535"/>
          </a:xfrm>
          <a:prstGeom prst="rect">
            <a:avLst/>
          </a:prstGeom>
        </p:spPr>
      </p:pic>
      <p:sp>
        <p:nvSpPr>
          <p:cNvPr id="3" name="文本框 3">
            <a:extLst>
              <a:ext uri="{FF2B5EF4-FFF2-40B4-BE49-F238E27FC236}">
                <a16:creationId xmlns:a16="http://schemas.microsoft.com/office/drawing/2014/main" id="{9D667503-23DD-7336-CA5A-31E3315FE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528" y="1035822"/>
            <a:ext cx="34032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zh-CN" altLang="en-US" sz="2400" b="1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一、关于</a:t>
            </a:r>
            <a:r>
              <a:rPr lang="en-US" altLang="zh-CN" sz="2400" b="1" dirty="0"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blind denoising  </a:t>
            </a:r>
            <a:endParaRPr lang="zh-CN" altLang="en-US" sz="2400" b="1" dirty="0"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" name="Oval 72">
            <a:extLst>
              <a:ext uri="{FF2B5EF4-FFF2-40B4-BE49-F238E27FC236}">
                <a16:creationId xmlns:a16="http://schemas.microsoft.com/office/drawing/2014/main" id="{43D7A551-DA3F-59D7-4324-8DB795744991}"/>
              </a:ext>
            </a:extLst>
          </p:cNvPr>
          <p:cNvSpPr/>
          <p:nvPr/>
        </p:nvSpPr>
        <p:spPr>
          <a:xfrm>
            <a:off x="613186" y="722888"/>
            <a:ext cx="875107" cy="862215"/>
          </a:xfrm>
          <a:prstGeom prst="ellipse">
            <a:avLst/>
          </a:prstGeom>
          <a:solidFill>
            <a:srgbClr val="08477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0" rIns="0" rtlCol="0" anchor="ctr"/>
          <a:lstStyle/>
          <a:p>
            <a:pPr algn="ctr"/>
            <a:endParaRPr lang="en-US" sz="3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" name="Freeform 34">
            <a:extLst>
              <a:ext uri="{FF2B5EF4-FFF2-40B4-BE49-F238E27FC236}">
                <a16:creationId xmlns:a16="http://schemas.microsoft.com/office/drawing/2014/main" id="{1E92A01F-313D-1744-7740-21B67F55BB89}"/>
              </a:ext>
            </a:extLst>
          </p:cNvPr>
          <p:cNvSpPr>
            <a:spLocks noChangeAspect="1" noEditPoints="1"/>
          </p:cNvSpPr>
          <p:nvPr/>
        </p:nvSpPr>
        <p:spPr bwMode="auto">
          <a:xfrm rot="5400000">
            <a:off x="848650" y="992273"/>
            <a:ext cx="404179" cy="323445"/>
          </a:xfrm>
          <a:custGeom>
            <a:avLst/>
            <a:gdLst/>
            <a:ahLst/>
            <a:cxnLst>
              <a:cxn ang="0">
                <a:pos x="72" y="54"/>
              </a:cxn>
              <a:cxn ang="0">
                <a:pos x="70" y="57"/>
              </a:cxn>
              <a:cxn ang="0">
                <a:pos x="3" y="57"/>
              </a:cxn>
              <a:cxn ang="0">
                <a:pos x="0" y="54"/>
              </a:cxn>
              <a:cxn ang="0">
                <a:pos x="0" y="49"/>
              </a:cxn>
              <a:cxn ang="0">
                <a:pos x="3" y="47"/>
              </a:cxn>
              <a:cxn ang="0">
                <a:pos x="70" y="47"/>
              </a:cxn>
              <a:cxn ang="0">
                <a:pos x="72" y="49"/>
              </a:cxn>
              <a:cxn ang="0">
                <a:pos x="72" y="54"/>
              </a:cxn>
              <a:cxn ang="0">
                <a:pos x="72" y="24"/>
              </a:cxn>
              <a:cxn ang="0">
                <a:pos x="70" y="26"/>
              </a:cxn>
              <a:cxn ang="0">
                <a:pos x="8" y="26"/>
              </a:cxn>
              <a:cxn ang="0">
                <a:pos x="6" y="24"/>
              </a:cxn>
              <a:cxn ang="0">
                <a:pos x="6" y="18"/>
              </a:cxn>
              <a:cxn ang="0">
                <a:pos x="8" y="16"/>
              </a:cxn>
              <a:cxn ang="0">
                <a:pos x="70" y="16"/>
              </a:cxn>
              <a:cxn ang="0">
                <a:pos x="72" y="18"/>
              </a:cxn>
              <a:cxn ang="0">
                <a:pos x="72" y="24"/>
              </a:cxn>
              <a:cxn ang="0">
                <a:pos x="72" y="39"/>
              </a:cxn>
              <a:cxn ang="0">
                <a:pos x="70" y="42"/>
              </a:cxn>
              <a:cxn ang="0">
                <a:pos x="18" y="42"/>
              </a:cxn>
              <a:cxn ang="0">
                <a:pos x="16" y="39"/>
              </a:cxn>
              <a:cxn ang="0">
                <a:pos x="16" y="34"/>
              </a:cxn>
              <a:cxn ang="0">
                <a:pos x="18" y="31"/>
              </a:cxn>
              <a:cxn ang="0">
                <a:pos x="70" y="31"/>
              </a:cxn>
              <a:cxn ang="0">
                <a:pos x="72" y="34"/>
              </a:cxn>
              <a:cxn ang="0">
                <a:pos x="72" y="39"/>
              </a:cxn>
              <a:cxn ang="0">
                <a:pos x="72" y="8"/>
              </a:cxn>
              <a:cxn ang="0">
                <a:pos x="70" y="11"/>
              </a:cxn>
              <a:cxn ang="0">
                <a:pos x="24" y="11"/>
              </a:cxn>
              <a:cxn ang="0">
                <a:pos x="21" y="8"/>
              </a:cxn>
              <a:cxn ang="0">
                <a:pos x="21" y="3"/>
              </a:cxn>
              <a:cxn ang="0">
                <a:pos x="24" y="0"/>
              </a:cxn>
              <a:cxn ang="0">
                <a:pos x="70" y="0"/>
              </a:cxn>
              <a:cxn ang="0">
                <a:pos x="72" y="3"/>
              </a:cxn>
              <a:cxn ang="0">
                <a:pos x="72" y="8"/>
              </a:cxn>
            </a:cxnLst>
            <a:rect l="0" t="0" r="r" b="b"/>
            <a:pathLst>
              <a:path w="72" h="57">
                <a:moveTo>
                  <a:pt x="72" y="54"/>
                </a:moveTo>
                <a:cubicBezTo>
                  <a:pt x="72" y="56"/>
                  <a:pt x="71" y="57"/>
                  <a:pt x="70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2" y="57"/>
                  <a:pt x="0" y="56"/>
                  <a:pt x="0" y="54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8"/>
                  <a:pt x="2" y="47"/>
                  <a:pt x="3" y="47"/>
                </a:cubicBezTo>
                <a:cubicBezTo>
                  <a:pt x="70" y="47"/>
                  <a:pt x="70" y="47"/>
                  <a:pt x="70" y="47"/>
                </a:cubicBezTo>
                <a:cubicBezTo>
                  <a:pt x="71" y="47"/>
                  <a:pt x="72" y="48"/>
                  <a:pt x="72" y="49"/>
                </a:cubicBezTo>
                <a:lnTo>
                  <a:pt x="72" y="54"/>
                </a:lnTo>
                <a:close/>
                <a:moveTo>
                  <a:pt x="72" y="24"/>
                </a:moveTo>
                <a:cubicBezTo>
                  <a:pt x="72" y="25"/>
                  <a:pt x="71" y="26"/>
                  <a:pt x="70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6"/>
                  <a:pt x="6" y="25"/>
                  <a:pt x="6" y="24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7"/>
                  <a:pt x="7" y="16"/>
                  <a:pt x="8" y="16"/>
                </a:cubicBezTo>
                <a:cubicBezTo>
                  <a:pt x="70" y="16"/>
                  <a:pt x="70" y="16"/>
                  <a:pt x="70" y="16"/>
                </a:cubicBezTo>
                <a:cubicBezTo>
                  <a:pt x="71" y="16"/>
                  <a:pt x="72" y="17"/>
                  <a:pt x="72" y="18"/>
                </a:cubicBezTo>
                <a:lnTo>
                  <a:pt x="72" y="24"/>
                </a:lnTo>
                <a:close/>
                <a:moveTo>
                  <a:pt x="72" y="39"/>
                </a:moveTo>
                <a:cubicBezTo>
                  <a:pt x="72" y="40"/>
                  <a:pt x="71" y="42"/>
                  <a:pt x="70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7" y="42"/>
                  <a:pt x="16" y="40"/>
                  <a:pt x="16" y="39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2"/>
                  <a:pt x="17" y="31"/>
                  <a:pt x="18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71" y="31"/>
                  <a:pt x="72" y="32"/>
                  <a:pt x="72" y="34"/>
                </a:cubicBezTo>
                <a:lnTo>
                  <a:pt x="72" y="39"/>
                </a:lnTo>
                <a:close/>
                <a:moveTo>
                  <a:pt x="72" y="8"/>
                </a:moveTo>
                <a:cubicBezTo>
                  <a:pt x="72" y="10"/>
                  <a:pt x="71" y="11"/>
                  <a:pt x="70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2" y="11"/>
                  <a:pt x="21" y="10"/>
                  <a:pt x="21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2"/>
                  <a:pt x="22" y="0"/>
                  <a:pt x="2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1" y="0"/>
                  <a:pt x="72" y="2"/>
                  <a:pt x="72" y="3"/>
                </a:cubicBezTo>
                <a:lnTo>
                  <a:pt x="72" y="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4CAF31-BA50-5DE6-6F52-8F090B3BF1EB}"/>
              </a:ext>
            </a:extLst>
          </p:cNvPr>
          <p:cNvSpPr txBox="1"/>
          <p:nvPr/>
        </p:nvSpPr>
        <p:spPr>
          <a:xfrm>
            <a:off x="1488293" y="1518477"/>
            <a:ext cx="10090521" cy="1210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We consider the challenging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blind denoising problem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for Poisson-Gaussian noise:</a:t>
            </a:r>
          </a:p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No additional information about clean images </a:t>
            </a:r>
          </a:p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And noise level parameters is available.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B28F8704-644F-8C84-6D0F-58C0FBD6D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1" b="5337"/>
          <a:stretch/>
        </p:blipFill>
        <p:spPr bwMode="auto">
          <a:xfrm>
            <a:off x="8051808" y="2063425"/>
            <a:ext cx="3956317" cy="265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3">
            <a:extLst>
              <a:ext uri="{FF2B5EF4-FFF2-40B4-BE49-F238E27FC236}">
                <a16:creationId xmlns:a16="http://schemas.microsoft.com/office/drawing/2014/main" id="{841FC445-4554-5C66-0D94-8070107A4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65" y="3052487"/>
            <a:ext cx="2005870" cy="369332"/>
          </a:xfrm>
          <a:prstGeom prst="rect">
            <a:avLst/>
          </a:prstGeom>
          <a:solidFill>
            <a:srgbClr val="084772"/>
          </a:solidFill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噪声模型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EA9A01B-3BA6-7C9F-57DD-D75E48B8B456}"/>
              </a:ext>
            </a:extLst>
          </p:cNvPr>
          <p:cNvSpPr txBox="1"/>
          <p:nvPr/>
        </p:nvSpPr>
        <p:spPr>
          <a:xfrm>
            <a:off x="8490561" y="4794575"/>
            <a:ext cx="3424920" cy="19851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补充：泊松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高斯噪声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图中展示了高斯泊松噪声的特点：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方差曲线随着均值增大而逐渐升高的部分即为泊松噪声；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而方差曲线上抖动的部分即为高斯噪声。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F54FBBC-466F-ED59-2E45-D24C6A123DA4}"/>
              </a:ext>
            </a:extLst>
          </p:cNvPr>
          <p:cNvSpPr txBox="1"/>
          <p:nvPr/>
        </p:nvSpPr>
        <p:spPr>
          <a:xfrm>
            <a:off x="446065" y="3620847"/>
            <a:ext cx="7352904" cy="2769989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成像流程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光子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-&gt;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电子：光线通过镜头被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CMOS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传感器接收，发生光电效应产生电子。光子是离散的，到达的光子数会有随机的涨落</a:t>
            </a:r>
            <a:r>
              <a:rPr lang="zh-CN" altLang="en-US" dirty="0">
                <a:solidFill>
                  <a:srgbClr val="12121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泊松噪声</a:t>
            </a:r>
            <a:endParaRPr lang="zh-CN" altLang="en-US" b="1" i="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电子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-&gt;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电压：光电效应产生的微弱电荷量，需通过放大电路放大信号幅度电路固有的因素，如器件中电子的热运动等，会造成结果的不精确。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 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高斯噪声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电压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-&gt;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数字：连续的电压信号并不能被数字电路储存，因此通过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ADC(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模数转化器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转化为数字信号。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均匀分布噪声（去噪时不考虑）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763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BAE4DE9-813B-423F-B388-271AC3C3D94C}"/>
              </a:ext>
            </a:extLst>
          </p:cNvPr>
          <p:cNvGrpSpPr/>
          <p:nvPr/>
        </p:nvGrpSpPr>
        <p:grpSpPr>
          <a:xfrm>
            <a:off x="0" y="247949"/>
            <a:ext cx="12192000" cy="400110"/>
            <a:chOff x="0" y="247949"/>
            <a:chExt cx="12192000" cy="40011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F163EFD-6069-4C9F-874F-45C668118034}"/>
                </a:ext>
              </a:extLst>
            </p:cNvPr>
            <p:cNvSpPr/>
            <p:nvPr/>
          </p:nvSpPr>
          <p:spPr>
            <a:xfrm>
              <a:off x="3405938" y="247949"/>
              <a:ext cx="8786062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0" name="TextBox 27">
              <a:extLst>
                <a:ext uri="{FF2B5EF4-FFF2-40B4-BE49-F238E27FC236}">
                  <a16:creationId xmlns:a16="http://schemas.microsoft.com/office/drawing/2014/main" id="{32E63369-1659-4A4C-8AE1-114632B7C94E}"/>
                </a:ext>
              </a:extLst>
            </p:cNvPr>
            <p:cNvSpPr txBox="1"/>
            <p:nvPr/>
          </p:nvSpPr>
          <p:spPr>
            <a:xfrm>
              <a:off x="279761" y="247949"/>
              <a:ext cx="31261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itchFamily="34" charset="0"/>
                </a:defRPr>
              </a:lvl1pPr>
            </a:lstStyle>
            <a:p>
              <a:r>
                <a:rPr lang="en-US" altLang="zh-CN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01 </a:t>
              </a:r>
              <a:r>
                <a:rPr lang="zh-CN" altLang="en-US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背景与解决方案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E00D999-5A36-4B6F-BA8C-2101354AF76A}"/>
                </a:ext>
              </a:extLst>
            </p:cNvPr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FFB51C24-19E8-1993-5F71-E217E6D98C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44" y="305458"/>
            <a:ext cx="1011330" cy="2635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797D035-9FB1-D0B9-D02C-D92667FD8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528" y="1035822"/>
            <a:ext cx="54488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zh-CN" altLang="en-US" sz="2400" b="1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二、</a:t>
            </a:r>
            <a:r>
              <a:rPr lang="en-US" altLang="zh-CN" sz="2400" b="1" dirty="0"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Traditional denoising method</a:t>
            </a:r>
          </a:p>
        </p:txBody>
      </p:sp>
      <p:sp>
        <p:nvSpPr>
          <p:cNvPr id="5" name="Oval 72">
            <a:extLst>
              <a:ext uri="{FF2B5EF4-FFF2-40B4-BE49-F238E27FC236}">
                <a16:creationId xmlns:a16="http://schemas.microsoft.com/office/drawing/2014/main" id="{E0C7E85D-E576-8EE9-846A-DDC1A483D192}"/>
              </a:ext>
            </a:extLst>
          </p:cNvPr>
          <p:cNvSpPr/>
          <p:nvPr/>
        </p:nvSpPr>
        <p:spPr>
          <a:xfrm>
            <a:off x="613186" y="722888"/>
            <a:ext cx="875107" cy="862215"/>
          </a:xfrm>
          <a:prstGeom prst="ellipse">
            <a:avLst/>
          </a:prstGeom>
          <a:solidFill>
            <a:srgbClr val="08477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0" rIns="0" rtlCol="0" anchor="ctr"/>
          <a:lstStyle/>
          <a:p>
            <a:pPr algn="ctr"/>
            <a:endParaRPr lang="en-US" sz="3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" name="Freeform 34">
            <a:extLst>
              <a:ext uri="{FF2B5EF4-FFF2-40B4-BE49-F238E27FC236}">
                <a16:creationId xmlns:a16="http://schemas.microsoft.com/office/drawing/2014/main" id="{8B3D5C4D-DA8C-AAF9-9578-D27DBD48DB31}"/>
              </a:ext>
            </a:extLst>
          </p:cNvPr>
          <p:cNvSpPr>
            <a:spLocks noChangeAspect="1" noEditPoints="1"/>
          </p:cNvSpPr>
          <p:nvPr/>
        </p:nvSpPr>
        <p:spPr bwMode="auto">
          <a:xfrm rot="5400000">
            <a:off x="848650" y="992273"/>
            <a:ext cx="404179" cy="323445"/>
          </a:xfrm>
          <a:custGeom>
            <a:avLst/>
            <a:gdLst/>
            <a:ahLst/>
            <a:cxnLst>
              <a:cxn ang="0">
                <a:pos x="72" y="54"/>
              </a:cxn>
              <a:cxn ang="0">
                <a:pos x="70" y="57"/>
              </a:cxn>
              <a:cxn ang="0">
                <a:pos x="3" y="57"/>
              </a:cxn>
              <a:cxn ang="0">
                <a:pos x="0" y="54"/>
              </a:cxn>
              <a:cxn ang="0">
                <a:pos x="0" y="49"/>
              </a:cxn>
              <a:cxn ang="0">
                <a:pos x="3" y="47"/>
              </a:cxn>
              <a:cxn ang="0">
                <a:pos x="70" y="47"/>
              </a:cxn>
              <a:cxn ang="0">
                <a:pos x="72" y="49"/>
              </a:cxn>
              <a:cxn ang="0">
                <a:pos x="72" y="54"/>
              </a:cxn>
              <a:cxn ang="0">
                <a:pos x="72" y="24"/>
              </a:cxn>
              <a:cxn ang="0">
                <a:pos x="70" y="26"/>
              </a:cxn>
              <a:cxn ang="0">
                <a:pos x="8" y="26"/>
              </a:cxn>
              <a:cxn ang="0">
                <a:pos x="6" y="24"/>
              </a:cxn>
              <a:cxn ang="0">
                <a:pos x="6" y="18"/>
              </a:cxn>
              <a:cxn ang="0">
                <a:pos x="8" y="16"/>
              </a:cxn>
              <a:cxn ang="0">
                <a:pos x="70" y="16"/>
              </a:cxn>
              <a:cxn ang="0">
                <a:pos x="72" y="18"/>
              </a:cxn>
              <a:cxn ang="0">
                <a:pos x="72" y="24"/>
              </a:cxn>
              <a:cxn ang="0">
                <a:pos x="72" y="39"/>
              </a:cxn>
              <a:cxn ang="0">
                <a:pos x="70" y="42"/>
              </a:cxn>
              <a:cxn ang="0">
                <a:pos x="18" y="42"/>
              </a:cxn>
              <a:cxn ang="0">
                <a:pos x="16" y="39"/>
              </a:cxn>
              <a:cxn ang="0">
                <a:pos x="16" y="34"/>
              </a:cxn>
              <a:cxn ang="0">
                <a:pos x="18" y="31"/>
              </a:cxn>
              <a:cxn ang="0">
                <a:pos x="70" y="31"/>
              </a:cxn>
              <a:cxn ang="0">
                <a:pos x="72" y="34"/>
              </a:cxn>
              <a:cxn ang="0">
                <a:pos x="72" y="39"/>
              </a:cxn>
              <a:cxn ang="0">
                <a:pos x="72" y="8"/>
              </a:cxn>
              <a:cxn ang="0">
                <a:pos x="70" y="11"/>
              </a:cxn>
              <a:cxn ang="0">
                <a:pos x="24" y="11"/>
              </a:cxn>
              <a:cxn ang="0">
                <a:pos x="21" y="8"/>
              </a:cxn>
              <a:cxn ang="0">
                <a:pos x="21" y="3"/>
              </a:cxn>
              <a:cxn ang="0">
                <a:pos x="24" y="0"/>
              </a:cxn>
              <a:cxn ang="0">
                <a:pos x="70" y="0"/>
              </a:cxn>
              <a:cxn ang="0">
                <a:pos x="72" y="3"/>
              </a:cxn>
              <a:cxn ang="0">
                <a:pos x="72" y="8"/>
              </a:cxn>
            </a:cxnLst>
            <a:rect l="0" t="0" r="r" b="b"/>
            <a:pathLst>
              <a:path w="72" h="57">
                <a:moveTo>
                  <a:pt x="72" y="54"/>
                </a:moveTo>
                <a:cubicBezTo>
                  <a:pt x="72" y="56"/>
                  <a:pt x="71" y="57"/>
                  <a:pt x="70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2" y="57"/>
                  <a:pt x="0" y="56"/>
                  <a:pt x="0" y="54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8"/>
                  <a:pt x="2" y="47"/>
                  <a:pt x="3" y="47"/>
                </a:cubicBezTo>
                <a:cubicBezTo>
                  <a:pt x="70" y="47"/>
                  <a:pt x="70" y="47"/>
                  <a:pt x="70" y="47"/>
                </a:cubicBezTo>
                <a:cubicBezTo>
                  <a:pt x="71" y="47"/>
                  <a:pt x="72" y="48"/>
                  <a:pt x="72" y="49"/>
                </a:cubicBezTo>
                <a:lnTo>
                  <a:pt x="72" y="54"/>
                </a:lnTo>
                <a:close/>
                <a:moveTo>
                  <a:pt x="72" y="24"/>
                </a:moveTo>
                <a:cubicBezTo>
                  <a:pt x="72" y="25"/>
                  <a:pt x="71" y="26"/>
                  <a:pt x="70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6"/>
                  <a:pt x="6" y="25"/>
                  <a:pt x="6" y="24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7"/>
                  <a:pt x="7" y="16"/>
                  <a:pt x="8" y="16"/>
                </a:cubicBezTo>
                <a:cubicBezTo>
                  <a:pt x="70" y="16"/>
                  <a:pt x="70" y="16"/>
                  <a:pt x="70" y="16"/>
                </a:cubicBezTo>
                <a:cubicBezTo>
                  <a:pt x="71" y="16"/>
                  <a:pt x="72" y="17"/>
                  <a:pt x="72" y="18"/>
                </a:cubicBezTo>
                <a:lnTo>
                  <a:pt x="72" y="24"/>
                </a:lnTo>
                <a:close/>
                <a:moveTo>
                  <a:pt x="72" y="39"/>
                </a:moveTo>
                <a:cubicBezTo>
                  <a:pt x="72" y="40"/>
                  <a:pt x="71" y="42"/>
                  <a:pt x="70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7" y="42"/>
                  <a:pt x="16" y="40"/>
                  <a:pt x="16" y="39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2"/>
                  <a:pt x="17" y="31"/>
                  <a:pt x="18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71" y="31"/>
                  <a:pt x="72" y="32"/>
                  <a:pt x="72" y="34"/>
                </a:cubicBezTo>
                <a:lnTo>
                  <a:pt x="72" y="39"/>
                </a:lnTo>
                <a:close/>
                <a:moveTo>
                  <a:pt x="72" y="8"/>
                </a:moveTo>
                <a:cubicBezTo>
                  <a:pt x="72" y="10"/>
                  <a:pt x="71" y="11"/>
                  <a:pt x="70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2" y="11"/>
                  <a:pt x="21" y="10"/>
                  <a:pt x="21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2"/>
                  <a:pt x="22" y="0"/>
                  <a:pt x="2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1" y="0"/>
                  <a:pt x="72" y="2"/>
                  <a:pt x="72" y="3"/>
                </a:cubicBezTo>
                <a:lnTo>
                  <a:pt x="72" y="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AB0621-2730-2214-3379-B7DB7FC9CC9F}"/>
              </a:ext>
            </a:extLst>
          </p:cNvPr>
          <p:cNvSpPr txBox="1"/>
          <p:nvPr/>
        </p:nvSpPr>
        <p:spPr>
          <a:xfrm>
            <a:off x="969075" y="208009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参数估计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91C3F4-9144-6F6A-32B7-F5FEA0BE3D04}"/>
              </a:ext>
            </a:extLst>
          </p:cNvPr>
          <p:cNvCxnSpPr/>
          <p:nvPr/>
        </p:nvCxnSpPr>
        <p:spPr>
          <a:xfrm>
            <a:off x="2899684" y="2306239"/>
            <a:ext cx="20116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B320636-64A9-8823-3F48-3FC88847194E}"/>
              </a:ext>
            </a:extLst>
          </p:cNvPr>
          <p:cNvSpPr txBox="1"/>
          <p:nvPr/>
        </p:nvSpPr>
        <p:spPr>
          <a:xfrm>
            <a:off x="5196132" y="1723762"/>
            <a:ext cx="2498260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不进行参数估计 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假设噪声分布已知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（先验经验）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F289B7C-66A9-8C18-6521-AF20769469ED}"/>
              </a:ext>
            </a:extLst>
          </p:cNvPr>
          <p:cNvSpPr txBox="1"/>
          <p:nvPr/>
        </p:nvSpPr>
        <p:spPr>
          <a:xfrm>
            <a:off x="969075" y="385037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去噪方法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0E0181B-D6B0-EDF1-246B-3D1E70D66611}"/>
              </a:ext>
            </a:extLst>
          </p:cNvPr>
          <p:cNvCxnSpPr/>
          <p:nvPr/>
        </p:nvCxnSpPr>
        <p:spPr>
          <a:xfrm>
            <a:off x="2899684" y="4142502"/>
            <a:ext cx="20116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C09B542-24F1-6E94-03E4-F974801FE099}"/>
              </a:ext>
            </a:extLst>
          </p:cNvPr>
          <p:cNvSpPr txBox="1"/>
          <p:nvPr/>
        </p:nvSpPr>
        <p:spPr>
          <a:xfrm>
            <a:off x="5196132" y="3722727"/>
            <a:ext cx="2498260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wavelet-based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filtering-based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prior-based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342C880-4C66-F242-E4C2-311179E983C4}"/>
              </a:ext>
            </a:extLst>
          </p:cNvPr>
          <p:cNvSpPr txBox="1"/>
          <p:nvPr/>
        </p:nvSpPr>
        <p:spPr>
          <a:xfrm>
            <a:off x="5196132" y="2955046"/>
            <a:ext cx="249826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极大似然估计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A14FE2-2EBD-AB42-532F-DCEB2F3AC409}"/>
              </a:ext>
            </a:extLst>
          </p:cNvPr>
          <p:cNvSpPr txBox="1"/>
          <p:nvPr/>
        </p:nvSpPr>
        <p:spPr>
          <a:xfrm>
            <a:off x="8336828" y="1723762"/>
            <a:ext cx="3258141" cy="31393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Note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Despite above promising achievements, the plain supervised learning approach has a critical drawback in a more practical, real-world setting, since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the availability of the enough number of the clean-noisy image pairs for training is sometimes a luxury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that cannot be simply assumed.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32C38C8-E60D-DDC6-FB61-857CFF5B04B8}"/>
              </a:ext>
            </a:extLst>
          </p:cNvPr>
          <p:cNvSpPr txBox="1"/>
          <p:nvPr/>
        </p:nvSpPr>
        <p:spPr>
          <a:xfrm>
            <a:off x="1050739" y="4927134"/>
            <a:ext cx="10090521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Solution about blind denoising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The first approach is to utilize unpaired clean images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and generate synthetic noisy images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to again carry on the supervised training with the generated pairs.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The second recent approach to remove the requirement of clean-noisy pairs is to train a denoiser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solely based on noisy images.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078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BAE4DE9-813B-423F-B388-271AC3C3D94C}"/>
              </a:ext>
            </a:extLst>
          </p:cNvPr>
          <p:cNvGrpSpPr/>
          <p:nvPr/>
        </p:nvGrpSpPr>
        <p:grpSpPr>
          <a:xfrm>
            <a:off x="0" y="247949"/>
            <a:ext cx="12192000" cy="400110"/>
            <a:chOff x="0" y="247949"/>
            <a:chExt cx="12192000" cy="40011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F163EFD-6069-4C9F-874F-45C668118034}"/>
                </a:ext>
              </a:extLst>
            </p:cNvPr>
            <p:cNvSpPr/>
            <p:nvPr/>
          </p:nvSpPr>
          <p:spPr>
            <a:xfrm>
              <a:off x="3405938" y="247949"/>
              <a:ext cx="8786062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0" name="TextBox 27">
              <a:extLst>
                <a:ext uri="{FF2B5EF4-FFF2-40B4-BE49-F238E27FC236}">
                  <a16:creationId xmlns:a16="http://schemas.microsoft.com/office/drawing/2014/main" id="{32E63369-1659-4A4C-8AE1-114632B7C94E}"/>
                </a:ext>
              </a:extLst>
            </p:cNvPr>
            <p:cNvSpPr txBox="1"/>
            <p:nvPr/>
          </p:nvSpPr>
          <p:spPr>
            <a:xfrm>
              <a:off x="279761" y="247949"/>
              <a:ext cx="31261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itchFamily="34" charset="0"/>
                </a:defRPr>
              </a:lvl1pPr>
            </a:lstStyle>
            <a:p>
              <a:r>
                <a:rPr lang="en-US" altLang="zh-CN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01 </a:t>
              </a:r>
              <a:r>
                <a:rPr lang="zh-CN" altLang="en-US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背景与解决方案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E00D999-5A36-4B6F-BA8C-2101354AF76A}"/>
                </a:ext>
              </a:extLst>
            </p:cNvPr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FFB51C24-19E8-1993-5F71-E217E6D98C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44" y="305458"/>
            <a:ext cx="1011330" cy="263535"/>
          </a:xfrm>
          <a:prstGeom prst="rect">
            <a:avLst/>
          </a:prstGeom>
        </p:spPr>
      </p:pic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758E32B5-2F25-0018-01BB-BDD5C43D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923472"/>
              </p:ext>
            </p:extLst>
          </p:nvPr>
        </p:nvGraphicFramePr>
        <p:xfrm>
          <a:off x="541335" y="1585103"/>
          <a:ext cx="10063820" cy="373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910">
                  <a:extLst>
                    <a:ext uri="{9D8B030D-6E8A-4147-A177-3AD203B41FA5}">
                      <a16:colId xmlns:a16="http://schemas.microsoft.com/office/drawing/2014/main" val="344656562"/>
                    </a:ext>
                  </a:extLst>
                </a:gridCol>
                <a:gridCol w="5031910">
                  <a:extLst>
                    <a:ext uri="{9D8B030D-6E8A-4147-A177-3AD203B41FA5}">
                      <a16:colId xmlns:a16="http://schemas.microsoft.com/office/drawing/2014/main" val="2557949822"/>
                    </a:ext>
                  </a:extLst>
                </a:gridCol>
              </a:tblGrid>
              <a:tr h="643536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method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drawback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7033836"/>
                  </a:ext>
                </a:extLst>
              </a:tr>
              <a:tr h="949705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 clean and noisy image pairs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enough number of the clean-noisy image pairs for training is sometimes a luxury.</a:t>
                      </a:r>
                    </a:p>
                    <a:p>
                      <a:pPr algn="just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无充足的干净和噪声的图像对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822922"/>
                  </a:ext>
                </a:extLst>
              </a:tr>
              <a:tr h="7164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unpaired clean images, generate synthetic noisy images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lack generalities</a:t>
                      </a:r>
                    </a:p>
                    <a:p>
                      <a:pPr algn="ct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缺乏通用性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434076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train a denoiser solely based on noisy images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large inference time due to requiring many number of samplings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时间长，对真实噪声实验受限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0370187"/>
                  </a:ext>
                </a:extLst>
              </a:tr>
              <a:tr h="4555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BP-AIDE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83205"/>
                  </a:ext>
                </a:extLst>
              </a:tr>
            </a:tbl>
          </a:graphicData>
        </a:graphic>
      </p:graphicFrame>
      <p:pic>
        <p:nvPicPr>
          <p:cNvPr id="22" name="图片 21">
            <a:extLst>
              <a:ext uri="{FF2B5EF4-FFF2-40B4-BE49-F238E27FC236}">
                <a16:creationId xmlns:a16="http://schemas.microsoft.com/office/drawing/2014/main" id="{3DFB9B0F-4941-EB0E-0D5D-86322ECF9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9587" y="3779809"/>
            <a:ext cx="7538719" cy="2986175"/>
          </a:xfrm>
          <a:prstGeom prst="rect">
            <a:avLst/>
          </a:prstGeom>
        </p:spPr>
      </p:pic>
      <p:sp>
        <p:nvSpPr>
          <p:cNvPr id="3" name="文本框 3">
            <a:extLst>
              <a:ext uri="{FF2B5EF4-FFF2-40B4-BE49-F238E27FC236}">
                <a16:creationId xmlns:a16="http://schemas.microsoft.com/office/drawing/2014/main" id="{B68328AF-ED40-CC0D-9A58-864B0DDD9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528" y="1035822"/>
            <a:ext cx="61275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zh-CN" altLang="en-US" sz="2400" b="1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三、</a:t>
            </a:r>
            <a:r>
              <a:rPr lang="en-US" altLang="zh-CN" sz="2400" b="1" dirty="0"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Neural network denoising method</a:t>
            </a:r>
          </a:p>
        </p:txBody>
      </p:sp>
      <p:sp>
        <p:nvSpPr>
          <p:cNvPr id="4" name="Oval 72">
            <a:extLst>
              <a:ext uri="{FF2B5EF4-FFF2-40B4-BE49-F238E27FC236}">
                <a16:creationId xmlns:a16="http://schemas.microsoft.com/office/drawing/2014/main" id="{0A736864-5919-028E-C7B9-0841D38B2045}"/>
              </a:ext>
            </a:extLst>
          </p:cNvPr>
          <p:cNvSpPr/>
          <p:nvPr/>
        </p:nvSpPr>
        <p:spPr>
          <a:xfrm>
            <a:off x="613186" y="722888"/>
            <a:ext cx="875107" cy="862215"/>
          </a:xfrm>
          <a:prstGeom prst="ellipse">
            <a:avLst/>
          </a:prstGeom>
          <a:solidFill>
            <a:srgbClr val="08477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0" rIns="0" rtlCol="0" anchor="ctr"/>
          <a:lstStyle/>
          <a:p>
            <a:pPr algn="ctr"/>
            <a:endParaRPr lang="en-US" sz="3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" name="Freeform 34">
            <a:extLst>
              <a:ext uri="{FF2B5EF4-FFF2-40B4-BE49-F238E27FC236}">
                <a16:creationId xmlns:a16="http://schemas.microsoft.com/office/drawing/2014/main" id="{94F0AD41-522C-78E8-5F41-BA18AA563296}"/>
              </a:ext>
            </a:extLst>
          </p:cNvPr>
          <p:cNvSpPr>
            <a:spLocks noChangeAspect="1" noEditPoints="1"/>
          </p:cNvSpPr>
          <p:nvPr/>
        </p:nvSpPr>
        <p:spPr bwMode="auto">
          <a:xfrm rot="5400000">
            <a:off x="848650" y="992273"/>
            <a:ext cx="404179" cy="323445"/>
          </a:xfrm>
          <a:custGeom>
            <a:avLst/>
            <a:gdLst/>
            <a:ahLst/>
            <a:cxnLst>
              <a:cxn ang="0">
                <a:pos x="72" y="54"/>
              </a:cxn>
              <a:cxn ang="0">
                <a:pos x="70" y="57"/>
              </a:cxn>
              <a:cxn ang="0">
                <a:pos x="3" y="57"/>
              </a:cxn>
              <a:cxn ang="0">
                <a:pos x="0" y="54"/>
              </a:cxn>
              <a:cxn ang="0">
                <a:pos x="0" y="49"/>
              </a:cxn>
              <a:cxn ang="0">
                <a:pos x="3" y="47"/>
              </a:cxn>
              <a:cxn ang="0">
                <a:pos x="70" y="47"/>
              </a:cxn>
              <a:cxn ang="0">
                <a:pos x="72" y="49"/>
              </a:cxn>
              <a:cxn ang="0">
                <a:pos x="72" y="54"/>
              </a:cxn>
              <a:cxn ang="0">
                <a:pos x="72" y="24"/>
              </a:cxn>
              <a:cxn ang="0">
                <a:pos x="70" y="26"/>
              </a:cxn>
              <a:cxn ang="0">
                <a:pos x="8" y="26"/>
              </a:cxn>
              <a:cxn ang="0">
                <a:pos x="6" y="24"/>
              </a:cxn>
              <a:cxn ang="0">
                <a:pos x="6" y="18"/>
              </a:cxn>
              <a:cxn ang="0">
                <a:pos x="8" y="16"/>
              </a:cxn>
              <a:cxn ang="0">
                <a:pos x="70" y="16"/>
              </a:cxn>
              <a:cxn ang="0">
                <a:pos x="72" y="18"/>
              </a:cxn>
              <a:cxn ang="0">
                <a:pos x="72" y="24"/>
              </a:cxn>
              <a:cxn ang="0">
                <a:pos x="72" y="39"/>
              </a:cxn>
              <a:cxn ang="0">
                <a:pos x="70" y="42"/>
              </a:cxn>
              <a:cxn ang="0">
                <a:pos x="18" y="42"/>
              </a:cxn>
              <a:cxn ang="0">
                <a:pos x="16" y="39"/>
              </a:cxn>
              <a:cxn ang="0">
                <a:pos x="16" y="34"/>
              </a:cxn>
              <a:cxn ang="0">
                <a:pos x="18" y="31"/>
              </a:cxn>
              <a:cxn ang="0">
                <a:pos x="70" y="31"/>
              </a:cxn>
              <a:cxn ang="0">
                <a:pos x="72" y="34"/>
              </a:cxn>
              <a:cxn ang="0">
                <a:pos x="72" y="39"/>
              </a:cxn>
              <a:cxn ang="0">
                <a:pos x="72" y="8"/>
              </a:cxn>
              <a:cxn ang="0">
                <a:pos x="70" y="11"/>
              </a:cxn>
              <a:cxn ang="0">
                <a:pos x="24" y="11"/>
              </a:cxn>
              <a:cxn ang="0">
                <a:pos x="21" y="8"/>
              </a:cxn>
              <a:cxn ang="0">
                <a:pos x="21" y="3"/>
              </a:cxn>
              <a:cxn ang="0">
                <a:pos x="24" y="0"/>
              </a:cxn>
              <a:cxn ang="0">
                <a:pos x="70" y="0"/>
              </a:cxn>
              <a:cxn ang="0">
                <a:pos x="72" y="3"/>
              </a:cxn>
              <a:cxn ang="0">
                <a:pos x="72" y="8"/>
              </a:cxn>
            </a:cxnLst>
            <a:rect l="0" t="0" r="r" b="b"/>
            <a:pathLst>
              <a:path w="72" h="57">
                <a:moveTo>
                  <a:pt x="72" y="54"/>
                </a:moveTo>
                <a:cubicBezTo>
                  <a:pt x="72" y="56"/>
                  <a:pt x="71" y="57"/>
                  <a:pt x="70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2" y="57"/>
                  <a:pt x="0" y="56"/>
                  <a:pt x="0" y="54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8"/>
                  <a:pt x="2" y="47"/>
                  <a:pt x="3" y="47"/>
                </a:cubicBezTo>
                <a:cubicBezTo>
                  <a:pt x="70" y="47"/>
                  <a:pt x="70" y="47"/>
                  <a:pt x="70" y="47"/>
                </a:cubicBezTo>
                <a:cubicBezTo>
                  <a:pt x="71" y="47"/>
                  <a:pt x="72" y="48"/>
                  <a:pt x="72" y="49"/>
                </a:cubicBezTo>
                <a:lnTo>
                  <a:pt x="72" y="54"/>
                </a:lnTo>
                <a:close/>
                <a:moveTo>
                  <a:pt x="72" y="24"/>
                </a:moveTo>
                <a:cubicBezTo>
                  <a:pt x="72" y="25"/>
                  <a:pt x="71" y="26"/>
                  <a:pt x="70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6"/>
                  <a:pt x="6" y="25"/>
                  <a:pt x="6" y="24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7"/>
                  <a:pt x="7" y="16"/>
                  <a:pt x="8" y="16"/>
                </a:cubicBezTo>
                <a:cubicBezTo>
                  <a:pt x="70" y="16"/>
                  <a:pt x="70" y="16"/>
                  <a:pt x="70" y="16"/>
                </a:cubicBezTo>
                <a:cubicBezTo>
                  <a:pt x="71" y="16"/>
                  <a:pt x="72" y="17"/>
                  <a:pt x="72" y="18"/>
                </a:cubicBezTo>
                <a:lnTo>
                  <a:pt x="72" y="24"/>
                </a:lnTo>
                <a:close/>
                <a:moveTo>
                  <a:pt x="72" y="39"/>
                </a:moveTo>
                <a:cubicBezTo>
                  <a:pt x="72" y="40"/>
                  <a:pt x="71" y="42"/>
                  <a:pt x="70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7" y="42"/>
                  <a:pt x="16" y="40"/>
                  <a:pt x="16" y="39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2"/>
                  <a:pt x="17" y="31"/>
                  <a:pt x="18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71" y="31"/>
                  <a:pt x="72" y="32"/>
                  <a:pt x="72" y="34"/>
                </a:cubicBezTo>
                <a:lnTo>
                  <a:pt x="72" y="39"/>
                </a:lnTo>
                <a:close/>
                <a:moveTo>
                  <a:pt x="72" y="8"/>
                </a:moveTo>
                <a:cubicBezTo>
                  <a:pt x="72" y="10"/>
                  <a:pt x="71" y="11"/>
                  <a:pt x="70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2" y="11"/>
                  <a:pt x="21" y="10"/>
                  <a:pt x="21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2"/>
                  <a:pt x="22" y="0"/>
                  <a:pt x="2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1" y="0"/>
                  <a:pt x="72" y="2"/>
                  <a:pt x="72" y="3"/>
                </a:cubicBezTo>
                <a:lnTo>
                  <a:pt x="72" y="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118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BAE4DE9-813B-423F-B388-271AC3C3D94C}"/>
              </a:ext>
            </a:extLst>
          </p:cNvPr>
          <p:cNvGrpSpPr/>
          <p:nvPr/>
        </p:nvGrpSpPr>
        <p:grpSpPr>
          <a:xfrm>
            <a:off x="0" y="247949"/>
            <a:ext cx="12192000" cy="400110"/>
            <a:chOff x="0" y="247949"/>
            <a:chExt cx="12192000" cy="40011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F163EFD-6069-4C9F-874F-45C668118034}"/>
                </a:ext>
              </a:extLst>
            </p:cNvPr>
            <p:cNvSpPr/>
            <p:nvPr/>
          </p:nvSpPr>
          <p:spPr>
            <a:xfrm>
              <a:off x="3405938" y="247949"/>
              <a:ext cx="8786062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0" name="TextBox 27">
              <a:extLst>
                <a:ext uri="{FF2B5EF4-FFF2-40B4-BE49-F238E27FC236}">
                  <a16:creationId xmlns:a16="http://schemas.microsoft.com/office/drawing/2014/main" id="{32E63369-1659-4A4C-8AE1-114632B7C94E}"/>
                </a:ext>
              </a:extLst>
            </p:cNvPr>
            <p:cNvSpPr txBox="1"/>
            <p:nvPr/>
          </p:nvSpPr>
          <p:spPr>
            <a:xfrm>
              <a:off x="279761" y="247949"/>
              <a:ext cx="31261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itchFamily="34" charset="0"/>
                </a:defRPr>
              </a:lvl1pPr>
            </a:lstStyle>
            <a:p>
              <a:r>
                <a:rPr lang="en-US" altLang="zh-CN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01 </a:t>
              </a:r>
              <a:r>
                <a:rPr lang="zh-CN" altLang="en-US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背景与解决方案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E00D999-5A36-4B6F-BA8C-2101354AF76A}"/>
                </a:ext>
              </a:extLst>
            </p:cNvPr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FFB51C24-19E8-1993-5F71-E217E6D98C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44" y="305458"/>
            <a:ext cx="1011330" cy="2635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A4A6E90-2525-1D4D-63FD-2C85629ACBD7}"/>
              </a:ext>
            </a:extLst>
          </p:cNvPr>
          <p:cNvSpPr txBox="1"/>
          <p:nvPr/>
        </p:nvSpPr>
        <p:spPr>
          <a:xfrm>
            <a:off x="1488293" y="1582208"/>
            <a:ext cx="87860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Generalized Anscombe Transformation (GAT) , Poisson-Gaussian noise estimation, and an unbiased estimator of MSE.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55E7BC-F629-199A-1A68-208AD79ED8EB}"/>
              </a:ext>
            </a:extLst>
          </p:cNvPr>
          <p:cNvSpPr txBox="1"/>
          <p:nvPr/>
        </p:nvSpPr>
        <p:spPr>
          <a:xfrm>
            <a:off x="2779767" y="2374196"/>
            <a:ext cx="471454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GAT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变换，泊松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高斯噪声估计，无偏估计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22382D2-36BA-BD8E-9C92-6B1A8BDA09F6}"/>
              </a:ext>
            </a:extLst>
          </p:cNvPr>
          <p:cNvSpPr txBox="1"/>
          <p:nvPr/>
        </p:nvSpPr>
        <p:spPr>
          <a:xfrm>
            <a:off x="1200827" y="2729783"/>
            <a:ext cx="9360993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However, BP-AIDE seriously suffered from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slow inference time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缺点：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推理时间慢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DB217DBC-C58C-C499-6EA6-7E2F0EB43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53335"/>
              </p:ext>
            </p:extLst>
          </p:nvPr>
        </p:nvGraphicFramePr>
        <p:xfrm>
          <a:off x="776430" y="3984683"/>
          <a:ext cx="1020978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4893">
                  <a:extLst>
                    <a:ext uri="{9D8B030D-6E8A-4147-A177-3AD203B41FA5}">
                      <a16:colId xmlns:a16="http://schemas.microsoft.com/office/drawing/2014/main" val="3627290236"/>
                    </a:ext>
                  </a:extLst>
                </a:gridCol>
                <a:gridCol w="5104893">
                  <a:extLst>
                    <a:ext uri="{9D8B030D-6E8A-4147-A177-3AD203B41FA5}">
                      <a16:colId xmlns:a16="http://schemas.microsoft.com/office/drawing/2014/main" val="2500191236"/>
                    </a:ext>
                  </a:extLst>
                </a:gridCol>
              </a:tblGrid>
              <a:tr h="331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BP-AIDE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缺点原因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FBI-Denoiser 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改进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9838"/>
                  </a:ext>
                </a:extLst>
              </a:tr>
              <a:tr h="1064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separately carry out the Poisson-Gaussian noise parameter estimation</a:t>
                      </a:r>
                    </a:p>
                    <a:p>
                      <a:pPr algn="ct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单独执行噪声估计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PGE-Net</a:t>
                      </a:r>
                    </a:p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converting GAT and Gaussian noise estimation steps to tensor operations</a:t>
                      </a:r>
                    </a:p>
                    <a:p>
                      <a:pPr algn="ct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将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GAT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变换和噪声估计转化为张量运算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476445"/>
                  </a:ext>
                </a:extLst>
              </a:tr>
              <a:tr h="1064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simply utilizes the so-called blind-spot network (BSN) architecture proposed in [12] as a denoiser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the corresponding structure is quite complex</a:t>
                      </a:r>
                    </a:p>
                    <a:p>
                      <a:pPr algn="ct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简单的使用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BSN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作为去噪器，模型复杂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FBI-Net</a:t>
                      </a:r>
                    </a:p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 new compact fully convolutional BSN</a:t>
                      </a:r>
                    </a:p>
                    <a:p>
                      <a:pPr algn="ct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一个完全卷积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BSN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网络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166615"/>
                  </a:ext>
                </a:extLst>
              </a:tr>
            </a:tbl>
          </a:graphicData>
        </a:graphic>
      </p:graphicFrame>
      <p:sp>
        <p:nvSpPr>
          <p:cNvPr id="3" name="文本框 3">
            <a:extLst>
              <a:ext uri="{FF2B5EF4-FFF2-40B4-BE49-F238E27FC236}">
                <a16:creationId xmlns:a16="http://schemas.microsoft.com/office/drawing/2014/main" id="{BE3A03F3-4675-34D5-D9B6-B92A1DD48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528" y="1035822"/>
            <a:ext cx="61275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zh-CN" altLang="en-US" sz="2400" b="1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三、最新研究成果：</a:t>
            </a:r>
            <a:r>
              <a:rPr lang="en-US" altLang="zh-CN" sz="2400" dirty="0"/>
              <a:t> </a:t>
            </a:r>
            <a:r>
              <a:rPr lang="en-US" altLang="zh-CN" sz="2400" b="1" dirty="0">
                <a:ea typeface="字魂59号-创粗黑" panose="00000500000000000000" pitchFamily="2" charset="-122"/>
              </a:rPr>
              <a:t>BP-AIDE</a:t>
            </a:r>
            <a:endParaRPr lang="en-US" altLang="zh-CN" sz="2400" b="1" dirty="0"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" name="Oval 72">
            <a:extLst>
              <a:ext uri="{FF2B5EF4-FFF2-40B4-BE49-F238E27FC236}">
                <a16:creationId xmlns:a16="http://schemas.microsoft.com/office/drawing/2014/main" id="{15A8EB24-8550-6DCD-2513-5C81A2952E40}"/>
              </a:ext>
            </a:extLst>
          </p:cNvPr>
          <p:cNvSpPr/>
          <p:nvPr/>
        </p:nvSpPr>
        <p:spPr>
          <a:xfrm>
            <a:off x="613186" y="722888"/>
            <a:ext cx="875107" cy="862215"/>
          </a:xfrm>
          <a:prstGeom prst="ellipse">
            <a:avLst/>
          </a:prstGeom>
          <a:solidFill>
            <a:srgbClr val="08477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0" rIns="0" rtlCol="0" anchor="ctr"/>
          <a:lstStyle/>
          <a:p>
            <a:pPr algn="ctr"/>
            <a:endParaRPr lang="en-US" sz="3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" name="Freeform 34">
            <a:extLst>
              <a:ext uri="{FF2B5EF4-FFF2-40B4-BE49-F238E27FC236}">
                <a16:creationId xmlns:a16="http://schemas.microsoft.com/office/drawing/2014/main" id="{63C2496E-EE80-A161-58B3-244F75A0A28A}"/>
              </a:ext>
            </a:extLst>
          </p:cNvPr>
          <p:cNvSpPr>
            <a:spLocks noChangeAspect="1" noEditPoints="1"/>
          </p:cNvSpPr>
          <p:nvPr/>
        </p:nvSpPr>
        <p:spPr bwMode="auto">
          <a:xfrm rot="5400000">
            <a:off x="848650" y="992273"/>
            <a:ext cx="404179" cy="323445"/>
          </a:xfrm>
          <a:custGeom>
            <a:avLst/>
            <a:gdLst/>
            <a:ahLst/>
            <a:cxnLst>
              <a:cxn ang="0">
                <a:pos x="72" y="54"/>
              </a:cxn>
              <a:cxn ang="0">
                <a:pos x="70" y="57"/>
              </a:cxn>
              <a:cxn ang="0">
                <a:pos x="3" y="57"/>
              </a:cxn>
              <a:cxn ang="0">
                <a:pos x="0" y="54"/>
              </a:cxn>
              <a:cxn ang="0">
                <a:pos x="0" y="49"/>
              </a:cxn>
              <a:cxn ang="0">
                <a:pos x="3" y="47"/>
              </a:cxn>
              <a:cxn ang="0">
                <a:pos x="70" y="47"/>
              </a:cxn>
              <a:cxn ang="0">
                <a:pos x="72" y="49"/>
              </a:cxn>
              <a:cxn ang="0">
                <a:pos x="72" y="54"/>
              </a:cxn>
              <a:cxn ang="0">
                <a:pos x="72" y="24"/>
              </a:cxn>
              <a:cxn ang="0">
                <a:pos x="70" y="26"/>
              </a:cxn>
              <a:cxn ang="0">
                <a:pos x="8" y="26"/>
              </a:cxn>
              <a:cxn ang="0">
                <a:pos x="6" y="24"/>
              </a:cxn>
              <a:cxn ang="0">
                <a:pos x="6" y="18"/>
              </a:cxn>
              <a:cxn ang="0">
                <a:pos x="8" y="16"/>
              </a:cxn>
              <a:cxn ang="0">
                <a:pos x="70" y="16"/>
              </a:cxn>
              <a:cxn ang="0">
                <a:pos x="72" y="18"/>
              </a:cxn>
              <a:cxn ang="0">
                <a:pos x="72" y="24"/>
              </a:cxn>
              <a:cxn ang="0">
                <a:pos x="72" y="39"/>
              </a:cxn>
              <a:cxn ang="0">
                <a:pos x="70" y="42"/>
              </a:cxn>
              <a:cxn ang="0">
                <a:pos x="18" y="42"/>
              </a:cxn>
              <a:cxn ang="0">
                <a:pos x="16" y="39"/>
              </a:cxn>
              <a:cxn ang="0">
                <a:pos x="16" y="34"/>
              </a:cxn>
              <a:cxn ang="0">
                <a:pos x="18" y="31"/>
              </a:cxn>
              <a:cxn ang="0">
                <a:pos x="70" y="31"/>
              </a:cxn>
              <a:cxn ang="0">
                <a:pos x="72" y="34"/>
              </a:cxn>
              <a:cxn ang="0">
                <a:pos x="72" y="39"/>
              </a:cxn>
              <a:cxn ang="0">
                <a:pos x="72" y="8"/>
              </a:cxn>
              <a:cxn ang="0">
                <a:pos x="70" y="11"/>
              </a:cxn>
              <a:cxn ang="0">
                <a:pos x="24" y="11"/>
              </a:cxn>
              <a:cxn ang="0">
                <a:pos x="21" y="8"/>
              </a:cxn>
              <a:cxn ang="0">
                <a:pos x="21" y="3"/>
              </a:cxn>
              <a:cxn ang="0">
                <a:pos x="24" y="0"/>
              </a:cxn>
              <a:cxn ang="0">
                <a:pos x="70" y="0"/>
              </a:cxn>
              <a:cxn ang="0">
                <a:pos x="72" y="3"/>
              </a:cxn>
              <a:cxn ang="0">
                <a:pos x="72" y="8"/>
              </a:cxn>
            </a:cxnLst>
            <a:rect l="0" t="0" r="r" b="b"/>
            <a:pathLst>
              <a:path w="72" h="57">
                <a:moveTo>
                  <a:pt x="72" y="54"/>
                </a:moveTo>
                <a:cubicBezTo>
                  <a:pt x="72" y="56"/>
                  <a:pt x="71" y="57"/>
                  <a:pt x="70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2" y="57"/>
                  <a:pt x="0" y="56"/>
                  <a:pt x="0" y="54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8"/>
                  <a:pt x="2" y="47"/>
                  <a:pt x="3" y="47"/>
                </a:cubicBezTo>
                <a:cubicBezTo>
                  <a:pt x="70" y="47"/>
                  <a:pt x="70" y="47"/>
                  <a:pt x="70" y="47"/>
                </a:cubicBezTo>
                <a:cubicBezTo>
                  <a:pt x="71" y="47"/>
                  <a:pt x="72" y="48"/>
                  <a:pt x="72" y="49"/>
                </a:cubicBezTo>
                <a:lnTo>
                  <a:pt x="72" y="54"/>
                </a:lnTo>
                <a:close/>
                <a:moveTo>
                  <a:pt x="72" y="24"/>
                </a:moveTo>
                <a:cubicBezTo>
                  <a:pt x="72" y="25"/>
                  <a:pt x="71" y="26"/>
                  <a:pt x="70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6"/>
                  <a:pt x="6" y="25"/>
                  <a:pt x="6" y="24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7"/>
                  <a:pt x="7" y="16"/>
                  <a:pt x="8" y="16"/>
                </a:cubicBezTo>
                <a:cubicBezTo>
                  <a:pt x="70" y="16"/>
                  <a:pt x="70" y="16"/>
                  <a:pt x="70" y="16"/>
                </a:cubicBezTo>
                <a:cubicBezTo>
                  <a:pt x="71" y="16"/>
                  <a:pt x="72" y="17"/>
                  <a:pt x="72" y="18"/>
                </a:cubicBezTo>
                <a:lnTo>
                  <a:pt x="72" y="24"/>
                </a:lnTo>
                <a:close/>
                <a:moveTo>
                  <a:pt x="72" y="39"/>
                </a:moveTo>
                <a:cubicBezTo>
                  <a:pt x="72" y="40"/>
                  <a:pt x="71" y="42"/>
                  <a:pt x="70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7" y="42"/>
                  <a:pt x="16" y="40"/>
                  <a:pt x="16" y="39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2"/>
                  <a:pt x="17" y="31"/>
                  <a:pt x="18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71" y="31"/>
                  <a:pt x="72" y="32"/>
                  <a:pt x="72" y="34"/>
                </a:cubicBezTo>
                <a:lnTo>
                  <a:pt x="72" y="39"/>
                </a:lnTo>
                <a:close/>
                <a:moveTo>
                  <a:pt x="72" y="8"/>
                </a:moveTo>
                <a:cubicBezTo>
                  <a:pt x="72" y="10"/>
                  <a:pt x="71" y="11"/>
                  <a:pt x="70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2" y="11"/>
                  <a:pt x="21" y="10"/>
                  <a:pt x="21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2"/>
                  <a:pt x="22" y="0"/>
                  <a:pt x="2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1" y="0"/>
                  <a:pt x="72" y="2"/>
                  <a:pt x="72" y="3"/>
                </a:cubicBezTo>
                <a:lnTo>
                  <a:pt x="72" y="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093E28B-47A5-948A-400A-20B69CD32E6A}"/>
              </a:ext>
            </a:extLst>
          </p:cNvPr>
          <p:cNvCxnSpPr>
            <a:cxnSpLocks/>
          </p:cNvCxnSpPr>
          <p:nvPr/>
        </p:nvCxnSpPr>
        <p:spPr>
          <a:xfrm>
            <a:off x="5425296" y="3184514"/>
            <a:ext cx="0" cy="24448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5D8A3D6-F7BB-EA3B-5D14-FEC1FCD89600}"/>
              </a:ext>
            </a:extLst>
          </p:cNvPr>
          <p:cNvSpPr txBox="1"/>
          <p:nvPr/>
        </p:nvSpPr>
        <p:spPr>
          <a:xfrm>
            <a:off x="4015086" y="3475208"/>
            <a:ext cx="2904188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aseline="0" dirty="0">
                <a:latin typeface="Times New Roman" panose="02020603050405020304" pitchFamily="18" charset="0"/>
                <a:ea typeface="楷体" panose="02010609060101010101" pitchFamily="49" charset="-122"/>
              </a:rPr>
              <a:t>论文模型：</a:t>
            </a:r>
            <a:r>
              <a:rPr lang="en-US" altLang="zh-CN" sz="2000" baseline="0" dirty="0">
                <a:latin typeface="Times New Roman" panose="02020603050405020304" pitchFamily="18" charset="0"/>
                <a:ea typeface="楷体" panose="02010609060101010101" pitchFamily="49" charset="-122"/>
              </a:rPr>
              <a:t>FBI-Denoiser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4644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E11974F-BED5-4346-886F-49C87EEC19BA}"/>
              </a:ext>
            </a:extLst>
          </p:cNvPr>
          <p:cNvSpPr/>
          <p:nvPr/>
        </p:nvSpPr>
        <p:spPr>
          <a:xfrm>
            <a:off x="0" y="1992745"/>
            <a:ext cx="12192000" cy="2872509"/>
          </a:xfrm>
          <a:prstGeom prst="rect">
            <a:avLst/>
          </a:prstGeom>
          <a:solidFill>
            <a:srgbClr val="08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BBC283-1CDB-426B-A79E-3B75C3CCD869}"/>
              </a:ext>
            </a:extLst>
          </p:cNvPr>
          <p:cNvSpPr txBox="1"/>
          <p:nvPr/>
        </p:nvSpPr>
        <p:spPr>
          <a:xfrm>
            <a:off x="7666441" y="3325777"/>
            <a:ext cx="4098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6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经验与前人模型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C75C424-1E74-4412-BEB2-B0F1A08CAC58}"/>
              </a:ext>
            </a:extLst>
          </p:cNvPr>
          <p:cNvGrpSpPr/>
          <p:nvPr/>
        </p:nvGrpSpPr>
        <p:grpSpPr>
          <a:xfrm>
            <a:off x="0" y="2023097"/>
            <a:ext cx="12192001" cy="1446550"/>
            <a:chOff x="0" y="2023097"/>
            <a:chExt cx="12192001" cy="144655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55C966B-7A8B-41D7-B15E-194C5F35AA1E}"/>
                </a:ext>
              </a:extLst>
            </p:cNvPr>
            <p:cNvSpPr/>
            <p:nvPr/>
          </p:nvSpPr>
          <p:spPr>
            <a:xfrm>
              <a:off x="2346037" y="2475346"/>
              <a:ext cx="9845964" cy="542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C77D4CC-3F56-4E85-8049-AAE27DA987CC}"/>
                </a:ext>
              </a:extLst>
            </p:cNvPr>
            <p:cNvSpPr/>
            <p:nvPr/>
          </p:nvSpPr>
          <p:spPr>
            <a:xfrm>
              <a:off x="0" y="2475346"/>
              <a:ext cx="1380836" cy="542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AF45FDA-AB95-4975-81A0-488C9522AE60}"/>
                </a:ext>
              </a:extLst>
            </p:cNvPr>
            <p:cNvSpPr txBox="1"/>
            <p:nvPr/>
          </p:nvSpPr>
          <p:spPr>
            <a:xfrm>
              <a:off x="727753" y="2494178"/>
              <a:ext cx="7571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第</a:t>
              </a:r>
              <a:endParaRPr lang="zh-CN" altLang="en-US" sz="2800" b="1" spc="300" dirty="0">
                <a:solidFill>
                  <a:srgbClr val="08477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4E9A851-268B-4BCB-B0C5-6B6B1917830E}"/>
                </a:ext>
              </a:extLst>
            </p:cNvPr>
            <p:cNvSpPr txBox="1"/>
            <p:nvPr/>
          </p:nvSpPr>
          <p:spPr>
            <a:xfrm>
              <a:off x="2447895" y="2485661"/>
              <a:ext cx="1135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部分</a:t>
              </a:r>
              <a:endParaRPr lang="zh-CN" altLang="en-US" sz="2800" b="1" spc="300" dirty="0">
                <a:solidFill>
                  <a:srgbClr val="08477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EE0FD16-6FB2-4802-AAD1-55F8A327906C}"/>
                </a:ext>
              </a:extLst>
            </p:cNvPr>
            <p:cNvSpPr txBox="1"/>
            <p:nvPr/>
          </p:nvSpPr>
          <p:spPr>
            <a:xfrm>
              <a:off x="1422919" y="2023097"/>
              <a:ext cx="75712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800" b="1" spc="3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2</a:t>
              </a:r>
              <a:endParaRPr lang="zh-CN" altLang="en-US" sz="8800" b="1" spc="3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4756462-CB1C-4F14-BB56-629E82369F9D}"/>
              </a:ext>
            </a:extLst>
          </p:cNvPr>
          <p:cNvSpPr txBox="1"/>
          <p:nvPr/>
        </p:nvSpPr>
        <p:spPr>
          <a:xfrm>
            <a:off x="7906586" y="3974561"/>
            <a:ext cx="2936905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pc="3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“站在巨人的肩膀”</a:t>
            </a:r>
          </a:p>
        </p:txBody>
      </p:sp>
    </p:spTree>
    <p:extLst>
      <p:ext uri="{BB962C8B-B14F-4D97-AF65-F5344CB8AC3E}">
        <p14:creationId xmlns:p14="http://schemas.microsoft.com/office/powerpoint/2010/main" val="2891989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07FD20CE-88A5-4E82-8C70-B1013E6329D6}"/>
              </a:ext>
            </a:extLst>
          </p:cNvPr>
          <p:cNvGrpSpPr/>
          <p:nvPr/>
        </p:nvGrpSpPr>
        <p:grpSpPr>
          <a:xfrm>
            <a:off x="0" y="247949"/>
            <a:ext cx="12192000" cy="400110"/>
            <a:chOff x="0" y="247949"/>
            <a:chExt cx="12192000" cy="400110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9731787C-C49A-418D-A09C-4CE8302E3387}"/>
                </a:ext>
              </a:extLst>
            </p:cNvPr>
            <p:cNvSpPr/>
            <p:nvPr/>
          </p:nvSpPr>
          <p:spPr>
            <a:xfrm>
              <a:off x="3405938" y="247949"/>
              <a:ext cx="8786062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73" name="TextBox 27">
              <a:extLst>
                <a:ext uri="{FF2B5EF4-FFF2-40B4-BE49-F238E27FC236}">
                  <a16:creationId xmlns:a16="http://schemas.microsoft.com/office/drawing/2014/main" id="{F9FB6FE3-732A-4297-A4CE-4A67883F6091}"/>
                </a:ext>
              </a:extLst>
            </p:cNvPr>
            <p:cNvSpPr txBox="1"/>
            <p:nvPr/>
          </p:nvSpPr>
          <p:spPr>
            <a:xfrm>
              <a:off x="664482" y="247949"/>
              <a:ext cx="27414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itchFamily="34" charset="0"/>
                </a:defRPr>
              </a:lvl1pPr>
            </a:lstStyle>
            <a:p>
              <a:r>
                <a:rPr lang="en-US" altLang="zh-CN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02 </a:t>
              </a:r>
              <a:r>
                <a:rPr lang="zh-CN" altLang="en-US" sz="2000" spc="300" dirty="0">
                  <a:solidFill>
                    <a:srgbClr val="0847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经验与前人模型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D2C5C74-D9B3-4BAD-9964-B9D1C219C213}"/>
                </a:ext>
              </a:extLst>
            </p:cNvPr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FA95CEB2-22C9-8D35-09DD-0FB970A34E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44" y="305458"/>
            <a:ext cx="1011330" cy="263535"/>
          </a:xfrm>
          <a:prstGeom prst="rect">
            <a:avLst/>
          </a:prstGeom>
        </p:spPr>
      </p:pic>
      <p:sp>
        <p:nvSpPr>
          <p:cNvPr id="3" name="文本框 3">
            <a:extLst>
              <a:ext uri="{FF2B5EF4-FFF2-40B4-BE49-F238E27FC236}">
                <a16:creationId xmlns:a16="http://schemas.microsoft.com/office/drawing/2014/main" id="{585BD30C-54FE-7900-67A9-3BB987608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529" y="1035822"/>
            <a:ext cx="32995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zh-CN" altLang="en-US" sz="2400" b="1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一、</a:t>
            </a:r>
            <a:r>
              <a:rPr lang="en-US" altLang="zh-CN" sz="2400" b="1" dirty="0"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GAT </a:t>
            </a:r>
            <a:r>
              <a:rPr lang="zh-CN" altLang="en-US" sz="2400" b="1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的简单介绍</a:t>
            </a:r>
          </a:p>
        </p:txBody>
      </p:sp>
      <p:sp>
        <p:nvSpPr>
          <p:cNvPr id="4" name="Oval 72">
            <a:extLst>
              <a:ext uri="{FF2B5EF4-FFF2-40B4-BE49-F238E27FC236}">
                <a16:creationId xmlns:a16="http://schemas.microsoft.com/office/drawing/2014/main" id="{C927B0C8-09F4-536D-6537-5C086F9B8645}"/>
              </a:ext>
            </a:extLst>
          </p:cNvPr>
          <p:cNvSpPr/>
          <p:nvPr/>
        </p:nvSpPr>
        <p:spPr>
          <a:xfrm>
            <a:off x="613186" y="722888"/>
            <a:ext cx="875107" cy="862215"/>
          </a:xfrm>
          <a:prstGeom prst="ellipse">
            <a:avLst/>
          </a:prstGeom>
          <a:solidFill>
            <a:srgbClr val="08477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0" rIns="0" rtlCol="0" anchor="ctr"/>
          <a:lstStyle/>
          <a:p>
            <a:pPr algn="ctr"/>
            <a:endParaRPr lang="en-US" sz="3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" name="Freeform 34">
            <a:extLst>
              <a:ext uri="{FF2B5EF4-FFF2-40B4-BE49-F238E27FC236}">
                <a16:creationId xmlns:a16="http://schemas.microsoft.com/office/drawing/2014/main" id="{475ADFA9-AC56-E906-AFB3-231508822512}"/>
              </a:ext>
            </a:extLst>
          </p:cNvPr>
          <p:cNvSpPr>
            <a:spLocks noChangeAspect="1" noEditPoints="1"/>
          </p:cNvSpPr>
          <p:nvPr/>
        </p:nvSpPr>
        <p:spPr bwMode="auto">
          <a:xfrm rot="5400000">
            <a:off x="848650" y="992273"/>
            <a:ext cx="404179" cy="323445"/>
          </a:xfrm>
          <a:custGeom>
            <a:avLst/>
            <a:gdLst/>
            <a:ahLst/>
            <a:cxnLst>
              <a:cxn ang="0">
                <a:pos x="72" y="54"/>
              </a:cxn>
              <a:cxn ang="0">
                <a:pos x="70" y="57"/>
              </a:cxn>
              <a:cxn ang="0">
                <a:pos x="3" y="57"/>
              </a:cxn>
              <a:cxn ang="0">
                <a:pos x="0" y="54"/>
              </a:cxn>
              <a:cxn ang="0">
                <a:pos x="0" y="49"/>
              </a:cxn>
              <a:cxn ang="0">
                <a:pos x="3" y="47"/>
              </a:cxn>
              <a:cxn ang="0">
                <a:pos x="70" y="47"/>
              </a:cxn>
              <a:cxn ang="0">
                <a:pos x="72" y="49"/>
              </a:cxn>
              <a:cxn ang="0">
                <a:pos x="72" y="54"/>
              </a:cxn>
              <a:cxn ang="0">
                <a:pos x="72" y="24"/>
              </a:cxn>
              <a:cxn ang="0">
                <a:pos x="70" y="26"/>
              </a:cxn>
              <a:cxn ang="0">
                <a:pos x="8" y="26"/>
              </a:cxn>
              <a:cxn ang="0">
                <a:pos x="6" y="24"/>
              </a:cxn>
              <a:cxn ang="0">
                <a:pos x="6" y="18"/>
              </a:cxn>
              <a:cxn ang="0">
                <a:pos x="8" y="16"/>
              </a:cxn>
              <a:cxn ang="0">
                <a:pos x="70" y="16"/>
              </a:cxn>
              <a:cxn ang="0">
                <a:pos x="72" y="18"/>
              </a:cxn>
              <a:cxn ang="0">
                <a:pos x="72" y="24"/>
              </a:cxn>
              <a:cxn ang="0">
                <a:pos x="72" y="39"/>
              </a:cxn>
              <a:cxn ang="0">
                <a:pos x="70" y="42"/>
              </a:cxn>
              <a:cxn ang="0">
                <a:pos x="18" y="42"/>
              </a:cxn>
              <a:cxn ang="0">
                <a:pos x="16" y="39"/>
              </a:cxn>
              <a:cxn ang="0">
                <a:pos x="16" y="34"/>
              </a:cxn>
              <a:cxn ang="0">
                <a:pos x="18" y="31"/>
              </a:cxn>
              <a:cxn ang="0">
                <a:pos x="70" y="31"/>
              </a:cxn>
              <a:cxn ang="0">
                <a:pos x="72" y="34"/>
              </a:cxn>
              <a:cxn ang="0">
                <a:pos x="72" y="39"/>
              </a:cxn>
              <a:cxn ang="0">
                <a:pos x="72" y="8"/>
              </a:cxn>
              <a:cxn ang="0">
                <a:pos x="70" y="11"/>
              </a:cxn>
              <a:cxn ang="0">
                <a:pos x="24" y="11"/>
              </a:cxn>
              <a:cxn ang="0">
                <a:pos x="21" y="8"/>
              </a:cxn>
              <a:cxn ang="0">
                <a:pos x="21" y="3"/>
              </a:cxn>
              <a:cxn ang="0">
                <a:pos x="24" y="0"/>
              </a:cxn>
              <a:cxn ang="0">
                <a:pos x="70" y="0"/>
              </a:cxn>
              <a:cxn ang="0">
                <a:pos x="72" y="3"/>
              </a:cxn>
              <a:cxn ang="0">
                <a:pos x="72" y="8"/>
              </a:cxn>
            </a:cxnLst>
            <a:rect l="0" t="0" r="r" b="b"/>
            <a:pathLst>
              <a:path w="72" h="57">
                <a:moveTo>
                  <a:pt x="72" y="54"/>
                </a:moveTo>
                <a:cubicBezTo>
                  <a:pt x="72" y="56"/>
                  <a:pt x="71" y="57"/>
                  <a:pt x="70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2" y="57"/>
                  <a:pt x="0" y="56"/>
                  <a:pt x="0" y="54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8"/>
                  <a:pt x="2" y="47"/>
                  <a:pt x="3" y="47"/>
                </a:cubicBezTo>
                <a:cubicBezTo>
                  <a:pt x="70" y="47"/>
                  <a:pt x="70" y="47"/>
                  <a:pt x="70" y="47"/>
                </a:cubicBezTo>
                <a:cubicBezTo>
                  <a:pt x="71" y="47"/>
                  <a:pt x="72" y="48"/>
                  <a:pt x="72" y="49"/>
                </a:cubicBezTo>
                <a:lnTo>
                  <a:pt x="72" y="54"/>
                </a:lnTo>
                <a:close/>
                <a:moveTo>
                  <a:pt x="72" y="24"/>
                </a:moveTo>
                <a:cubicBezTo>
                  <a:pt x="72" y="25"/>
                  <a:pt x="71" y="26"/>
                  <a:pt x="70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6"/>
                  <a:pt x="6" y="25"/>
                  <a:pt x="6" y="24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7"/>
                  <a:pt x="7" y="16"/>
                  <a:pt x="8" y="16"/>
                </a:cubicBezTo>
                <a:cubicBezTo>
                  <a:pt x="70" y="16"/>
                  <a:pt x="70" y="16"/>
                  <a:pt x="70" y="16"/>
                </a:cubicBezTo>
                <a:cubicBezTo>
                  <a:pt x="71" y="16"/>
                  <a:pt x="72" y="17"/>
                  <a:pt x="72" y="18"/>
                </a:cubicBezTo>
                <a:lnTo>
                  <a:pt x="72" y="24"/>
                </a:lnTo>
                <a:close/>
                <a:moveTo>
                  <a:pt x="72" y="39"/>
                </a:moveTo>
                <a:cubicBezTo>
                  <a:pt x="72" y="40"/>
                  <a:pt x="71" y="42"/>
                  <a:pt x="70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7" y="42"/>
                  <a:pt x="16" y="40"/>
                  <a:pt x="16" y="39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2"/>
                  <a:pt x="17" y="31"/>
                  <a:pt x="18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71" y="31"/>
                  <a:pt x="72" y="32"/>
                  <a:pt x="72" y="34"/>
                </a:cubicBezTo>
                <a:lnTo>
                  <a:pt x="72" y="39"/>
                </a:lnTo>
                <a:close/>
                <a:moveTo>
                  <a:pt x="72" y="8"/>
                </a:moveTo>
                <a:cubicBezTo>
                  <a:pt x="72" y="10"/>
                  <a:pt x="71" y="11"/>
                  <a:pt x="70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2" y="11"/>
                  <a:pt x="21" y="10"/>
                  <a:pt x="21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2"/>
                  <a:pt x="22" y="0"/>
                  <a:pt x="2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1" y="0"/>
                  <a:pt x="72" y="2"/>
                  <a:pt x="72" y="3"/>
                </a:cubicBezTo>
                <a:lnTo>
                  <a:pt x="72" y="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1A1D04-B917-DB9C-DB4C-6ACDC854DC8A}"/>
              </a:ext>
            </a:extLst>
          </p:cNvPr>
          <p:cNvSpPr txBox="1"/>
          <p:nvPr/>
        </p:nvSpPr>
        <p:spPr>
          <a:xfrm>
            <a:off x="1756073" y="2496338"/>
            <a:ext cx="6111144" cy="44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5000"/>
              </a:lnSpc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泊松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高斯分布噪声 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 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高斯分布噪声  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&gt; 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Var=1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9A15838-5F76-3ED1-6C9A-4988A0EA30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481"/>
          <a:stretch/>
        </p:blipFill>
        <p:spPr>
          <a:xfrm>
            <a:off x="2013213" y="3058185"/>
            <a:ext cx="6111144" cy="10142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8E8C93A-F6FD-E154-D821-477CE9D52E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6073" y="1660690"/>
            <a:ext cx="4339927" cy="71475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5229DBE-1B74-B9D6-9BE2-4F508B87B085}"/>
              </a:ext>
            </a:extLst>
          </p:cNvPr>
          <p:cNvSpPr txBox="1"/>
          <p:nvPr/>
        </p:nvSpPr>
        <p:spPr>
          <a:xfrm>
            <a:off x="1756072" y="4107769"/>
            <a:ext cx="5537131" cy="44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5000"/>
              </a:lnSpc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逆变换 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 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去噪后的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X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i</a:t>
            </a:r>
            <a:endParaRPr lang="zh-CN" altLang="en-US" i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5EA84D5-D64E-01A2-BCFC-41351F30123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396"/>
          <a:stretch/>
        </p:blipFill>
        <p:spPr>
          <a:xfrm>
            <a:off x="2013213" y="4727907"/>
            <a:ext cx="6560908" cy="128213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26C42C7-33CF-89DF-8E68-DA188E55E598}"/>
              </a:ext>
            </a:extLst>
          </p:cNvPr>
          <p:cNvSpPr txBox="1"/>
          <p:nvPr/>
        </p:nvSpPr>
        <p:spPr>
          <a:xfrm>
            <a:off x="8981566" y="2696582"/>
            <a:ext cx="2019514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A general Gaussian denoiser can be applied to Gα,σ(Y) to obtain a denoised version D. Then, by denoting D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 as the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i-th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 pixel of D.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5162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约学术论文答辩PPT模板"/>
</p:tagLst>
</file>

<file path=ppt/theme/theme1.xml><?xml version="1.0" encoding="utf-8"?>
<a:theme xmlns:a="http://schemas.openxmlformats.org/drawingml/2006/main" name="千库网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</TotalTime>
  <Words>2032</Words>
  <Application>Microsoft Office PowerPoint</Application>
  <PresentationFormat>宽屏</PresentationFormat>
  <Paragraphs>211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Times-Italic</vt:lpstr>
      <vt:lpstr>楷体</vt:lpstr>
      <vt:lpstr>微软雅黑</vt:lpstr>
      <vt:lpstr>字魂59号-创粗黑</vt:lpstr>
      <vt:lpstr>Arial</vt:lpstr>
      <vt:lpstr>Calibri</vt:lpstr>
      <vt:lpstr>Calibri Light</vt:lpstr>
      <vt:lpstr>Cambria Math</vt:lpstr>
      <vt:lpstr>Times New Roman</vt:lpstr>
      <vt:lpstr>Wingdings</vt:lpstr>
      <vt:lpstr>千库网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li HL</cp:lastModifiedBy>
  <cp:revision>71</cp:revision>
  <dcterms:created xsi:type="dcterms:W3CDTF">2016-03-16T13:16:19Z</dcterms:created>
  <dcterms:modified xsi:type="dcterms:W3CDTF">2022-12-13T05:01:39Z</dcterms:modified>
</cp:coreProperties>
</file>