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3825" r:id="rId5"/>
    <p:sldId id="3826" r:id="rId6"/>
    <p:sldId id="3827" r:id="rId7"/>
    <p:sldId id="3830" r:id="rId8"/>
    <p:sldId id="3838" r:id="rId9"/>
    <p:sldId id="3837" r:id="rId10"/>
    <p:sldId id="3835" r:id="rId11"/>
    <p:sldId id="3836" r:id="rId12"/>
    <p:sldId id="3834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321"/>
    <a:srgbClr val="F8B270"/>
    <a:srgbClr val="F94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zh-CN" altLang="en-US" sz="2800" b="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王浩</a:t>
          </a:r>
          <a:br>
            <a:rPr lang="zh-CN" altLang="en-US" sz="160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1600" b="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结构设计</a:t>
          </a:r>
          <a:r>
            <a:rPr lang="en-US" altLang="zh-CN" sz="1600" b="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600" b="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项目统筹</a:t>
          </a:r>
          <a:endParaRPr lang="en-US" altLang="zh-CN" sz="1600" b="0" noProof="0" dirty="0">
            <a:solidFill>
              <a:sysClr val="windowText" lastClr="000000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zh-CN" altLang="en-US" sz="2800" b="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吴承晓</a:t>
          </a:r>
          <a:br>
            <a:rPr lang="zh-CN" altLang="en-US" sz="16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1600" b="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编程实现</a:t>
          </a:r>
          <a:r>
            <a:rPr lang="en-US" altLang="zh-CN" sz="1600" b="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600" b="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技术优化</a:t>
          </a: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zh-CN" altLang="en-US" sz="2800" b="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赵颖颖</a:t>
          </a:r>
          <a:br>
            <a:rPr lang="zh-CN" altLang="en-US" sz="16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1600" b="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模块设计</a:t>
          </a:r>
          <a:r>
            <a:rPr lang="en-US" altLang="zh-CN" sz="1600" b="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600" b="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指令设计</a:t>
          </a: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08605" custScaleY="108605"/>
      <dgm:spPr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 of team member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08605" custScaleY="108605"/>
      <dgm:spPr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 of team member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08605" custScaleY="108605"/>
      <dgm:spPr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 of team member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984115" y="781460"/>
          <a:ext cx="1828799" cy="182879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170390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zh-CN" altLang="en-US" sz="2800" b="0" kern="120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王浩</a:t>
          </a:r>
          <a:br>
            <a:rPr lang="zh-CN" altLang="en-US" sz="1600" kern="120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1600" b="0" kern="120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结构设计</a:t>
          </a:r>
          <a:r>
            <a:rPr lang="en-US" altLang="zh-CN" sz="1600" b="0" kern="120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600" b="0" kern="1200" noProof="0" dirty="0">
              <a:solidFill>
                <a:sysClr val="windowText" lastClr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项目统筹</a:t>
          </a:r>
          <a:endParaRPr lang="en-US" altLang="zh-CN" sz="1600" b="0" kern="1200" noProof="0" dirty="0">
            <a:solidFill>
              <a:sysClr val="windowText" lastClr="000000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703902" y="2951374"/>
        <a:ext cx="2389225" cy="487484"/>
      </dsp:txXfrm>
    </dsp:sp>
    <dsp:sp modelId="{7D166BBB-55AF-452C-B9A0-94A1EE55FF4F}">
      <dsp:nvSpPr>
        <dsp:cNvPr id="0" name=""/>
        <dsp:cNvSpPr/>
      </dsp:nvSpPr>
      <dsp:spPr>
        <a:xfrm>
          <a:off x="170390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791456" y="781460"/>
          <a:ext cx="1828799" cy="1828799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451124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zh-CN" altLang="en-US" sz="2800" b="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吴承晓</a:t>
          </a:r>
          <a:br>
            <a:rPr lang="zh-CN" altLang="en-US" sz="160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1600" b="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编程实现</a:t>
          </a:r>
          <a:r>
            <a:rPr lang="en-US" altLang="zh-CN" sz="1600" b="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600" b="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技术优化</a:t>
          </a:r>
        </a:p>
      </dsp:txBody>
      <dsp:txXfrm>
        <a:off x="4511243" y="2951374"/>
        <a:ext cx="2389225" cy="487484"/>
      </dsp:txXfrm>
    </dsp:sp>
    <dsp:sp modelId="{1223E777-77CB-4A9A-BF21-12B513842696}">
      <dsp:nvSpPr>
        <dsp:cNvPr id="0" name=""/>
        <dsp:cNvSpPr/>
      </dsp:nvSpPr>
      <dsp:spPr>
        <a:xfrm>
          <a:off x="4511243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598796" y="781460"/>
          <a:ext cx="1828799" cy="1828799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31858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zh-CN" altLang="en-US" sz="2800" b="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赵颖颖</a:t>
          </a:r>
          <a:br>
            <a:rPr lang="zh-CN" altLang="en-US" sz="160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1600" b="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模块设计</a:t>
          </a:r>
          <a:r>
            <a:rPr lang="en-US" altLang="zh-CN" sz="1600" b="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600" b="0" kern="1200" noProof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指令设计</a:t>
          </a:r>
        </a:p>
      </dsp:txBody>
      <dsp:txXfrm>
        <a:off x="7318583" y="2951374"/>
        <a:ext cx="2389225" cy="487484"/>
      </dsp:txXfrm>
    </dsp:sp>
    <dsp:sp modelId="{EE420F84-477D-4635-BEF8-66426E9A259D}">
      <dsp:nvSpPr>
        <dsp:cNvPr id="0" name=""/>
        <dsp:cNvSpPr/>
      </dsp:nvSpPr>
      <dsp:spPr>
        <a:xfrm>
          <a:off x="7655488" y="2539746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人员肖像列表"/>
  <dgm:desc val="人员肖像列表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EC18BC-8EC5-4BB0-9D97-EFDA9AAE8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DA268-72B3-403F-9112-474F65664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35D43-B27B-466F-B9D6-D943B2BAF90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2022/5/16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E6B4A-C2D7-4EF8-AC43-FFDF12051E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CAF20-3253-4179-BF3F-058B352733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2E2B-B9C6-4764-8408-7AA372C2A1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430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4A619A-2DB5-4594-A8DA-8CD7ACB1C875}" type="datetime1">
              <a:rPr lang="zh-CN" altLang="en-US" noProof="0" smtClean="0"/>
              <a:t>2022/5/16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0C6A29-4676-420C-BBE3-ACC2B80F64D4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9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62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57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8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20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椭圆形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中等大小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 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lnSpc>
                <a:spcPct val="110000"/>
              </a:lnSpc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lnSpc>
                <a:spcPct val="110000"/>
              </a:lnSpc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lnSpc>
                <a:spcPct val="110000"/>
              </a:lnSpc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片的引用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zh-CN" altLang="en-US" noProof="0"/>
              <a:t>演示文稿标题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US" altLang="zh-CN" noProof="0" smtClean="0"/>
              <a:pPr>
                <a:defRPr/>
              </a:pPr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基于</a:t>
            </a:r>
            <a:r>
              <a:rPr lang="en-US" altLang="zh-CN" dirty="0">
                <a:solidFill>
                  <a:srgbClr val="FFFFFF"/>
                </a:solidFill>
              </a:rPr>
              <a:t>MIPS</a:t>
            </a:r>
            <a:r>
              <a:rPr lang="zh-CN" altLang="en-US" dirty="0">
                <a:solidFill>
                  <a:srgbClr val="FFFFFF"/>
                </a:solidFill>
              </a:rPr>
              <a:t>架构的</a:t>
            </a:r>
            <a:r>
              <a:rPr lang="en-US" altLang="zh-CN" dirty="0">
                <a:solidFill>
                  <a:srgbClr val="FFFFFF"/>
                </a:solidFill>
              </a:rPr>
              <a:t>CPU</a:t>
            </a:r>
            <a:r>
              <a:rPr lang="zh-CN" altLang="en-US" dirty="0">
                <a:solidFill>
                  <a:srgbClr val="FFFFFF"/>
                </a:solidFill>
              </a:rPr>
              <a:t>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团队负责人：王浩</a:t>
            </a:r>
            <a:endParaRPr lang="en-US" altLang="zh-CN" dirty="0">
              <a:solidFill>
                <a:srgbClr val="FFFFFF"/>
              </a:solidFill>
            </a:endParaRPr>
          </a:p>
          <a:p>
            <a:pPr rtl="0"/>
            <a:r>
              <a:rPr lang="zh-CN" altLang="en-US" dirty="0">
                <a:solidFill>
                  <a:srgbClr val="FFFFFF"/>
                </a:solidFill>
              </a:rPr>
              <a:t>指导老师：刘纯毅老师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汇报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/>
              <a:t>项目简介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/>
              <a:t>研究现状和发展动态</a:t>
            </a:r>
            <a:endParaRPr lang="en-US" altLang="zh-CN" dirty="0"/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/>
              <a:t>项目理念和创新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/>
              <a:t>技术路线与研究规划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2022/5/17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基于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MIPS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架构的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CPU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设计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本项目是对大学硬件教育方式的创新和探索，基于</a:t>
            </a:r>
            <a:r>
              <a:rPr lang="en-US" altLang="zh-CN" dirty="0"/>
              <a:t>MIPS</a:t>
            </a:r>
            <a:r>
              <a:rPr lang="zh-CN" altLang="en-US" dirty="0"/>
              <a:t>架构指令、采用</a:t>
            </a:r>
            <a:r>
              <a:rPr lang="en-US" altLang="zh-CN" dirty="0"/>
              <a:t>FPGA</a:t>
            </a:r>
            <a:r>
              <a:rPr lang="zh-CN" altLang="en-US" dirty="0"/>
              <a:t>进行设计、使用</a:t>
            </a:r>
            <a:r>
              <a:rPr lang="en-US" altLang="zh-CN" dirty="0"/>
              <a:t>Verilog</a:t>
            </a:r>
            <a:r>
              <a:rPr lang="zh-CN" altLang="en-US" dirty="0"/>
              <a:t>语言从小指令集开始设计一个基于</a:t>
            </a:r>
            <a:r>
              <a:rPr lang="en-US" altLang="zh-CN" dirty="0"/>
              <a:t>MIPS</a:t>
            </a:r>
            <a:r>
              <a:rPr lang="zh-CN" altLang="en-US" dirty="0"/>
              <a:t>架构的</a:t>
            </a:r>
            <a:r>
              <a:rPr lang="en-US" altLang="zh-CN" dirty="0"/>
              <a:t>CPU</a:t>
            </a:r>
            <a:r>
              <a:rPr lang="zh-CN" altLang="en-US" dirty="0"/>
              <a:t>，并支持流水线以及中断功能，以实现整个设计方案。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该项目目标着力于能够在自己设计的</a:t>
            </a:r>
            <a:r>
              <a:rPr lang="en-US" altLang="zh-CN" dirty="0"/>
              <a:t>CPU</a:t>
            </a:r>
            <a:r>
              <a:rPr lang="zh-CN" altLang="en-US" dirty="0"/>
              <a:t>上运行</a:t>
            </a:r>
            <a:r>
              <a:rPr lang="en-US" altLang="zh-CN" dirty="0"/>
              <a:t>Linux</a:t>
            </a:r>
            <a:r>
              <a:rPr lang="zh-CN" altLang="en-US" dirty="0"/>
              <a:t>操作系统内核，顺利通过编写仿真测试代码，最终下载到开发板进行调试和成果展示。</a:t>
            </a:r>
          </a:p>
        </p:txBody>
      </p:sp>
      <p:pic>
        <p:nvPicPr>
          <p:cNvPr id="11" name="图片占位符 10" descr="男孩看着墙上的地图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图片占位符 12" descr="男孩在玩宇宙飞船玩具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2022/5/17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76EA520E-6478-92F3-EC9C-A43F2D23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基于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MIPS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架构的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CPU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团队</a:t>
            </a:r>
          </a:p>
        </p:txBody>
      </p:sp>
      <p:graphicFrame>
        <p:nvGraphicFramePr>
          <p:cNvPr id="5" name="内容占位符 2" descr="团队 SmartArt 图形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571504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2022/5/17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基于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MIPS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架构的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CPU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设计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30374-0848-65EF-27EC-8D08CCB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研究现状和发展动态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CAF7ADE-B6D9-75FA-EFB9-059E76EE0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288" y="1886631"/>
            <a:ext cx="9597424" cy="365202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77C43-E1EA-4133-641F-63983D41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2022/5/17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624-156D-D04E-0697-6594207A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基于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MIPS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架构的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CPU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FED2E-78D6-7390-3CF0-D9C0F917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38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BD62536-8AF9-146D-C555-AD425CCBD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/>
          <a:stretch/>
        </p:blipFill>
        <p:spPr bwMode="auto">
          <a:xfrm>
            <a:off x="1377248" y="196895"/>
            <a:ext cx="9075226" cy="61594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8F9E0-CEC4-41E8-E93E-4B735FE5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2022/5/17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C91D-6A51-A0C5-3521-440677AB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基于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MIPS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架构的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CPU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5EF85-3A43-D358-B0F5-43A5E010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CBCAE9-3E20-8929-9742-2DC3AEBB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271277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项目理念和创新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lnSpc>
                <a:spcPct val="150000"/>
              </a:lnSpc>
              <a:buNone/>
            </a:pPr>
            <a:r>
              <a:rPr lang="zh-CN" altLang="en-US" sz="2000" dirty="0"/>
              <a:t>当前大学传统计算机教学体系常常忽视了实践和工程能力的培养，本科生很难建立起对于硬件的深入理解。本项目根据本科教育现状，提出三点创新性的硬件教育教学思路：</a:t>
            </a:r>
            <a:endParaRPr lang="en-US" altLang="zh-CN" sz="2000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自底向上，打通软硬件</a:t>
            </a:r>
            <a:endParaRPr lang="en-US" altLang="zh-CN" sz="2000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全流程仿真 仿真与下板结合</a:t>
            </a:r>
            <a:endParaRPr lang="en-US" altLang="zh-CN" sz="2000" dirty="0"/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顺应国家新工科建设的号召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2022/5/17</a:t>
            </a:r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基于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MIPS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架构的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CPU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设计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3B7526A-2C2B-7D97-27BC-3A4057F82045}"/>
              </a:ext>
            </a:extLst>
          </p:cNvPr>
          <p:cNvGrpSpPr/>
          <p:nvPr/>
        </p:nvGrpSpPr>
        <p:grpSpPr>
          <a:xfrm>
            <a:off x="4363720" y="3378200"/>
            <a:ext cx="6990080" cy="1854200"/>
            <a:chOff x="4363720" y="3378200"/>
            <a:chExt cx="6990080" cy="18542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59BD935-F7CA-FBAA-A92C-BE02A15CC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013"/>
            <a:stretch/>
          </p:blipFill>
          <p:spPr>
            <a:xfrm>
              <a:off x="5787459" y="3378200"/>
              <a:ext cx="5566341" cy="1854200"/>
            </a:xfrm>
            <a:prstGeom prst="rect">
              <a:avLst/>
            </a:prstGeom>
          </p:spPr>
        </p:pic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9B428029-8DD1-75F6-59A1-724241DB238B}"/>
                </a:ext>
              </a:extLst>
            </p:cNvPr>
            <p:cNvCxnSpPr>
              <a:cxnSpLocks/>
            </p:cNvCxnSpPr>
            <p:nvPr/>
          </p:nvCxnSpPr>
          <p:spPr>
            <a:xfrm>
              <a:off x="4363720" y="3723640"/>
              <a:ext cx="1457960" cy="581660"/>
            </a:xfrm>
            <a:prstGeom prst="bentConnector3">
              <a:avLst/>
            </a:prstGeom>
            <a:ln w="19050">
              <a:solidFill>
                <a:srgbClr val="F9413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9E76B2E-BF3C-562E-C9C2-2C011404655F}"/>
              </a:ext>
            </a:extLst>
          </p:cNvPr>
          <p:cNvGrpSpPr/>
          <p:nvPr/>
        </p:nvGrpSpPr>
        <p:grpSpPr>
          <a:xfrm>
            <a:off x="4704080" y="3378200"/>
            <a:ext cx="5162174" cy="1854199"/>
            <a:chOff x="4704080" y="3378200"/>
            <a:chExt cx="5162174" cy="185419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BC97CC45-F94F-A4FE-FD0C-E55DC8C7D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4223" y="3378200"/>
              <a:ext cx="4562031" cy="1854199"/>
            </a:xfrm>
            <a:prstGeom prst="rect">
              <a:avLst/>
            </a:prstGeom>
          </p:spPr>
        </p:pic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972BB04-D85C-3A3E-6B90-02F395D7DC9D}"/>
                </a:ext>
              </a:extLst>
            </p:cNvPr>
            <p:cNvCxnSpPr>
              <a:cxnSpLocks/>
            </p:cNvCxnSpPr>
            <p:nvPr/>
          </p:nvCxnSpPr>
          <p:spPr>
            <a:xfrm>
              <a:off x="4704080" y="4305300"/>
              <a:ext cx="802640" cy="0"/>
            </a:xfrm>
            <a:prstGeom prst="straightConnector1">
              <a:avLst/>
            </a:prstGeom>
            <a:ln w="19050">
              <a:solidFill>
                <a:srgbClr val="F8B2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30E2DE5-9DDE-6EE9-709E-DA81537FD763}"/>
              </a:ext>
            </a:extLst>
          </p:cNvPr>
          <p:cNvGrpSpPr/>
          <p:nvPr/>
        </p:nvGrpSpPr>
        <p:grpSpPr>
          <a:xfrm>
            <a:off x="4582160" y="3378199"/>
            <a:ext cx="5456306" cy="1898444"/>
            <a:chOff x="4582160" y="3378199"/>
            <a:chExt cx="5456306" cy="1898444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365E908-1BB2-3E9A-09DF-4D6B46F1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7602" y="3378199"/>
              <a:ext cx="4620864" cy="1898444"/>
            </a:xfrm>
            <a:prstGeom prst="rect">
              <a:avLst/>
            </a:prstGeom>
          </p:spPr>
        </p:pic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A0E742EF-2C37-29C7-5A42-2CFD0724EA86}"/>
                </a:ext>
              </a:extLst>
            </p:cNvPr>
            <p:cNvCxnSpPr/>
            <p:nvPr/>
          </p:nvCxnSpPr>
          <p:spPr>
            <a:xfrm flipV="1">
              <a:off x="4582160" y="4305298"/>
              <a:ext cx="975360" cy="576582"/>
            </a:xfrm>
            <a:prstGeom prst="bentConnector3">
              <a:avLst/>
            </a:prstGeom>
            <a:ln w="19050">
              <a:solidFill>
                <a:srgbClr val="F3D3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00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93F26897-DDBE-D454-5A52-EE4B3B36A1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B17A17D7-1265-8C96-3F72-17E1467D8E0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4599" r="14599"/>
          <a:stretch/>
        </p:blipFill>
        <p:spPr/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72B27C22-7FCA-46CA-7B2A-5B0DCEE9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研究规划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86F9B0F-3E4F-340B-DEE2-B8D7A277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1.2022</a:t>
            </a:r>
            <a:r>
              <a:rPr lang="zh-CN" altLang="en-US" dirty="0"/>
              <a:t>年春季学期，完成计算机组成结构课程学习，熟悉</a:t>
            </a:r>
            <a:r>
              <a:rPr lang="en-US" altLang="zh-CN" dirty="0"/>
              <a:t>CPU</a:t>
            </a:r>
            <a:r>
              <a:rPr lang="zh-CN" altLang="en-US" dirty="0"/>
              <a:t>的内部结构。完成一个单周期</a:t>
            </a:r>
            <a:r>
              <a:rPr lang="en-US" altLang="zh-CN" dirty="0"/>
              <a:t>CPU</a:t>
            </a:r>
            <a:r>
              <a:rPr lang="zh-CN" altLang="en-US" dirty="0"/>
              <a:t>的设计。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2.2022</a:t>
            </a:r>
            <a:r>
              <a:rPr lang="zh-CN" altLang="en-US" dirty="0"/>
              <a:t>年暑假，深入学习</a:t>
            </a:r>
            <a:r>
              <a:rPr lang="en-US" altLang="zh-CN" dirty="0"/>
              <a:t>CPU</a:t>
            </a:r>
            <a:r>
              <a:rPr lang="zh-CN" altLang="en-US" dirty="0"/>
              <a:t>设计技术，完成一个流水线</a:t>
            </a:r>
            <a:r>
              <a:rPr lang="en-US" altLang="zh-CN" dirty="0"/>
              <a:t>CPU</a:t>
            </a:r>
            <a:r>
              <a:rPr lang="zh-CN" altLang="en-US" dirty="0"/>
              <a:t>的设计，实现基本的</a:t>
            </a:r>
            <a:r>
              <a:rPr lang="en-US" altLang="zh-CN" dirty="0"/>
              <a:t>MIPS</a:t>
            </a:r>
            <a:r>
              <a:rPr lang="zh-CN" altLang="en-US" dirty="0"/>
              <a:t>指令集系统。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3.2022</a:t>
            </a:r>
            <a:r>
              <a:rPr lang="zh-CN" altLang="en-US" dirty="0"/>
              <a:t>年秋季学期，为</a:t>
            </a:r>
            <a:r>
              <a:rPr lang="en-US" altLang="zh-CN" dirty="0"/>
              <a:t>CPU</a:t>
            </a:r>
            <a:r>
              <a:rPr lang="zh-CN" altLang="en-US" dirty="0"/>
              <a:t>添加</a:t>
            </a:r>
            <a:r>
              <a:rPr lang="en-US" altLang="zh-CN" dirty="0"/>
              <a:t>AXI</a:t>
            </a:r>
            <a:r>
              <a:rPr lang="zh-CN" altLang="en-US" dirty="0"/>
              <a:t>总线接口，</a:t>
            </a:r>
            <a:r>
              <a:rPr lang="en-US" altLang="zh-CN" dirty="0"/>
              <a:t>Cache</a:t>
            </a:r>
            <a:r>
              <a:rPr lang="zh-CN" altLang="en-US" dirty="0"/>
              <a:t>等技术，完成一个可以实用的</a:t>
            </a:r>
            <a:r>
              <a:rPr lang="en-US" altLang="zh-CN" dirty="0"/>
              <a:t>CPU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4.2022</a:t>
            </a:r>
            <a:r>
              <a:rPr lang="zh-CN" altLang="en-US" dirty="0"/>
              <a:t>年寒假，深入优化</a:t>
            </a:r>
            <a:r>
              <a:rPr lang="en-US" altLang="zh-CN" dirty="0"/>
              <a:t>CPU</a:t>
            </a:r>
            <a:r>
              <a:rPr lang="zh-CN" altLang="en-US" dirty="0"/>
              <a:t>，提升</a:t>
            </a:r>
            <a:r>
              <a:rPr lang="en-US" altLang="zh-CN" dirty="0"/>
              <a:t>CPU</a:t>
            </a:r>
            <a:r>
              <a:rPr lang="zh-CN" altLang="en-US" dirty="0"/>
              <a:t>的运行速度，并运行一个</a:t>
            </a:r>
            <a:r>
              <a:rPr lang="en-US" altLang="zh-CN" dirty="0"/>
              <a:t>Linux</a:t>
            </a:r>
            <a:r>
              <a:rPr lang="zh-CN" altLang="en-US" dirty="0"/>
              <a:t>内核。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5.2023</a:t>
            </a:r>
            <a:r>
              <a:rPr lang="zh-CN" altLang="en-US" dirty="0"/>
              <a:t>年春季学期，功能验证与分析总结，形成研究报告。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E456C-CCBF-4206-CBE4-5B83D38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2022/5/17</a:t>
            </a:r>
            <a:endParaRPr lang="en-US" altLang="zh-CN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3F72B-3C98-D041-7CCF-40171DBB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基于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MIPS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架构的</a:t>
            </a: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CPU</a:t>
            </a:r>
            <a:r>
              <a:rPr lang="zh-CN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8FD97-0418-FCC0-CAB5-B2EA551E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22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谢谢观看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US" altLang="zh-CN" dirty="0"/>
              <a:t>2022/5/17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zh-CN" altLang="en-US" dirty="0"/>
              <a:t>基于</a:t>
            </a:r>
            <a:r>
              <a:rPr lang="en-US" altLang="zh-CN" dirty="0"/>
              <a:t>MIPS</a:t>
            </a:r>
            <a:r>
              <a:rPr lang="zh-CN" altLang="en-US" dirty="0"/>
              <a:t>架构的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altLang="zh-CN" smtClean="0"/>
              <a:pPr lvl="0" rtl="0"/>
              <a:t>9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王浩</a:t>
            </a:r>
          </a:p>
          <a:p>
            <a:pPr rtl="0">
              <a:spcBef>
                <a:spcPts val="3000"/>
              </a:spcBef>
            </a:pPr>
            <a:r>
              <a:rPr lang="zh-CN" altLang="en-US" sz="1800" dirty="0"/>
              <a:t>指导老师 ：刘纯毅</a:t>
            </a:r>
          </a:p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0_TF78504181_Win32" id="{1598ABF4-0FD6-445B-860C-89ACF0EABCA8}" vid="{E19FA4AC-A14B-41C0-979F-CDA3736055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{6D119DA4-6FD4-49F4-9CBB-A6523F0523F8}tf78504181_win32</Template>
  <TotalTime>319</TotalTime>
  <Words>413</Words>
  <Application>Microsoft Office PowerPoint</Application>
  <PresentationFormat>宽屏</PresentationFormat>
  <Paragraphs>61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Microsoft YaHei UI</vt:lpstr>
      <vt:lpstr>Arial</vt:lpstr>
      <vt:lpstr>Avenir Next LT Pro</vt:lpstr>
      <vt:lpstr>ShapesVTI</vt:lpstr>
      <vt:lpstr>基于MIPS架构的CPU设计</vt:lpstr>
      <vt:lpstr>汇报</vt:lpstr>
      <vt:lpstr>简介</vt:lpstr>
      <vt:lpstr>团队</vt:lpstr>
      <vt:lpstr>研究现状和发展动态</vt:lpstr>
      <vt:lpstr>技术路线</vt:lpstr>
      <vt:lpstr>项目理念和创新</vt:lpstr>
      <vt:lpstr>研究规划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基于MIPS架构的CPU设计</dc:title>
  <dc:creator>晓皇</dc:creator>
  <cp:lastModifiedBy>王 浩</cp:lastModifiedBy>
  <cp:revision>9</cp:revision>
  <dcterms:created xsi:type="dcterms:W3CDTF">2022-05-13T03:00:39Z</dcterms:created>
  <dcterms:modified xsi:type="dcterms:W3CDTF">2022-05-16T15:38:54Z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