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71" r:id="rId2"/>
    <p:sldId id="258" r:id="rId3"/>
    <p:sldId id="260" r:id="rId4"/>
    <p:sldId id="263" r:id="rId5"/>
    <p:sldId id="265" r:id="rId6"/>
    <p:sldId id="287" r:id="rId7"/>
    <p:sldId id="266" r:id="rId8"/>
    <p:sldId id="267" r:id="rId9"/>
    <p:sldId id="269" r:id="rId10"/>
    <p:sldId id="286"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Segoe UI Semibold" panose="020B0702040204020203" pitchFamily="34" charset="0"/>
      <p:bold r:id="rId17"/>
      <p:boldItalic r:id="rId18"/>
    </p:embeddedFont>
    <p:embeddedFont>
      <p:font typeface="等线" panose="02010600030101010101" pitchFamily="2" charset="-122"/>
      <p:regular r:id="rId19"/>
      <p:bold r:id="rId20"/>
    </p:embeddedFont>
    <p:embeddedFont>
      <p:font typeface="等线 Light" panose="02010600030101010101" pitchFamily="2" charset="-122"/>
      <p:regular r:id="rId21"/>
    </p:embeddedFont>
    <p:embeddedFont>
      <p:font typeface="微软雅黑" panose="020B0503020204020204" pitchFamily="34" charset="-122"/>
      <p:regular r:id="rId22"/>
      <p:bold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1C1"/>
    <a:srgbClr val="DDDE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66" autoAdjust="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3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581B5-AD30-4219-9327-C86789338260}" type="datetimeFigureOut">
              <a:rPr lang="zh-CN" altLang="en-US" smtClean="0"/>
              <a:t>2022/5/25</a:t>
            </a:fld>
            <a:endParaRPr lang="zh-CN" altLang="en-US"/>
          </a:p>
        </p:txBody>
      </p:sp>
      <p:sp>
        <p:nvSpPr>
          <p:cNvPr id="104893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3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4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4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97442-18C6-4522-A9CA-477270E70A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幻灯片图像占位符 1"/>
          <p:cNvSpPr>
            <a:spLocks noGrp="1" noRot="1" noChangeAspect="1"/>
          </p:cNvSpPr>
          <p:nvPr>
            <p:ph type="sldImg"/>
          </p:nvPr>
        </p:nvSpPr>
        <p:spPr/>
      </p:sp>
      <p:sp>
        <p:nvSpPr>
          <p:cNvPr id="1048734" name="备注占位符 2"/>
          <p:cNvSpPr>
            <a:spLocks noGrp="1"/>
          </p:cNvSpPr>
          <p:nvPr>
            <p:ph type="body" idx="1"/>
          </p:nvPr>
        </p:nvSpPr>
        <p:spPr/>
        <p:txBody>
          <a:bodyPr/>
          <a:lstStyle/>
          <a:p>
            <a:r>
              <a:rPr lang="zh-CN" altLang="en-US" dirty="0"/>
              <a:t>本次答辩 我会从。。。。这四个方面，来介绍我们的项目</a:t>
            </a:r>
          </a:p>
        </p:txBody>
      </p:sp>
      <p:sp>
        <p:nvSpPr>
          <p:cNvPr id="1048735" name="灯片编号占位符 3"/>
          <p:cNvSpPr>
            <a:spLocks noGrp="1"/>
          </p:cNvSpPr>
          <p:nvPr>
            <p:ph type="sldNum" sz="quarter" idx="5"/>
          </p:nvPr>
        </p:nvSpPr>
        <p:spPr/>
        <p:txBody>
          <a:bodyPr/>
          <a:lstStyle/>
          <a:p>
            <a:fld id="{65197442-18C6-4522-A9CA-477270E70AA5}"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幻灯片图像占位符 1"/>
          <p:cNvSpPr>
            <a:spLocks noGrp="1" noRot="1" noChangeAspect="1"/>
          </p:cNvSpPr>
          <p:nvPr>
            <p:ph type="sldImg"/>
          </p:nvPr>
        </p:nvSpPr>
        <p:spPr/>
      </p:sp>
      <p:sp>
        <p:nvSpPr>
          <p:cNvPr id="1048781" name="备注占位符 2"/>
          <p:cNvSpPr>
            <a:spLocks noGrp="1"/>
          </p:cNvSpPr>
          <p:nvPr>
            <p:ph type="body" idx="1"/>
          </p:nvPr>
        </p:nvSpPr>
        <p:spPr/>
        <p:txBody>
          <a:bodyPr/>
          <a:lstStyle/>
          <a:p>
            <a:pPr indent="266700" algn="just">
              <a:lnSpc>
                <a:spcPct val="125000"/>
              </a:lnSpc>
              <a:spcBef>
                <a:spcPts val="600"/>
              </a:spcBef>
              <a:spcAft>
                <a:spcPts val="600"/>
              </a:spcAft>
              <a:tabLst>
                <a:tab pos="502920" algn="l"/>
                <a:tab pos="61722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本项目的核心目标是通过基于MIPS架构的CPU设计，探索“新工科“实践教学模式。
本项目通过基于MIPS架构指令、采用FPGA进行设计、使用Verilog语言从小指令集开始设计一个基于MIPS架构的CPU。
该项目具体实现目标着力于能够自己动手设计CPU，并能在其上运行linux操作系统内核，顺利通过编写仿真测试代码，最终下载到开发板进行调试和成果展示。
并且与中国科学院大学发起的由本科生来参与芯片制作的实践计划“一生一芯”对接。目的都是是为了尽早尽快地为我们国家培养和积累更多的芯片研发技术人才。
</a:t>
            </a:r>
          </a:p>
        </p:txBody>
      </p:sp>
      <p:sp>
        <p:nvSpPr>
          <p:cNvPr id="1048782" name="灯片编号占位符 3"/>
          <p:cNvSpPr>
            <a:spLocks noGrp="1"/>
          </p:cNvSpPr>
          <p:nvPr>
            <p:ph type="sldNum" sz="quarter" idx="5"/>
          </p:nvPr>
        </p:nvSpPr>
        <p:spPr/>
        <p:txBody>
          <a:bodyPr/>
          <a:lstStyle/>
          <a:p>
            <a:fld id="{65197442-18C6-4522-A9CA-477270E70AA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9" name="幻灯片图像占位符 1"/>
          <p:cNvSpPr>
            <a:spLocks noGrp="1" noRot="1" noChangeAspect="1"/>
          </p:cNvSpPr>
          <p:nvPr>
            <p:ph type="sldImg"/>
          </p:nvPr>
        </p:nvSpPr>
        <p:spPr/>
      </p:sp>
      <p:sp>
        <p:nvSpPr>
          <p:cNvPr id="1048840" name="备注占位符 2"/>
          <p:cNvSpPr>
            <a:spLocks noGrp="1"/>
          </p:cNvSpPr>
          <p:nvPr>
            <p:ph type="body" idx="1"/>
          </p:nvPr>
        </p:nvSpPr>
        <p:spPr/>
        <p:txBody>
          <a:bodyPr/>
          <a:lstStyle/>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根据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2019</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年国务院发布的相关数据显示，我国芯片自给率仅为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ea typeface="宋体" panose="02010600030101010101" pitchFamily="2" charset="-122"/>
                <a:cs typeface="Times New Roman" panose="02020603050405020304" pitchFamily="18" charset="0"/>
              </a:rPr>
              <a:t>导致</a:t>
            </a:r>
            <a:r>
              <a:rPr lang="zh-CN" altLang="zh-CN" sz="1800" kern="100" dirty="0">
                <a:effectLst/>
                <a:ea typeface="宋体" panose="02010600030101010101" pitchFamily="2" charset="-122"/>
                <a:cs typeface="Times New Roman" panose="02020603050405020304" pitchFamily="18" charset="0"/>
              </a:rPr>
              <a:t>我国每年进口的芯片价值超过</a:t>
            </a:r>
            <a:r>
              <a:rPr lang="en-US" altLang="zh-CN" sz="1800" kern="100" dirty="0">
                <a:effectLst/>
                <a:ea typeface="宋体" panose="02010600030101010101" pitchFamily="2" charset="-122"/>
                <a:cs typeface="Times New Roman" panose="02020603050405020304" pitchFamily="18" charset="0"/>
              </a:rPr>
              <a:t>2000</a:t>
            </a:r>
            <a:r>
              <a:rPr lang="zh-CN" altLang="zh-CN" sz="1800" kern="100" dirty="0">
                <a:effectLst/>
                <a:ea typeface="宋体" panose="02010600030101010101" pitchFamily="2" charset="-122"/>
                <a:cs typeface="Times New Roman" panose="02020603050405020304" pitchFamily="18" charset="0"/>
              </a:rPr>
              <a:t>亿美元</a:t>
            </a:r>
            <a:endParaRPr lang="en-US" altLang="zh-CN" sz="180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ea typeface="宋体" panose="02010600030101010101" pitchFamily="2" charset="-122"/>
                <a:cs typeface="Times New Roman" panose="02020603050405020304" pitchFamily="18" charset="0"/>
              </a:rPr>
              <a:t>同时因为国内教育模式等问题，芯片研发技术人才，严重缺乏</a:t>
            </a:r>
            <a:endParaRPr lang="en-US" altLang="zh-CN" sz="1800" kern="1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芯片人才缺口达到</a:t>
            </a:r>
            <a:r>
              <a:rPr lang="en-US" altLang="zh-CN" sz="2800" dirty="0"/>
              <a:t>30</a:t>
            </a:r>
            <a:r>
              <a:rPr lang="zh-CN" altLang="en-US" sz="2800" dirty="0"/>
              <a:t>万人。</a:t>
            </a: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8841" name="灯片编号占位符 3"/>
          <p:cNvSpPr>
            <a:spLocks noGrp="1"/>
          </p:cNvSpPr>
          <p:nvPr>
            <p:ph type="sldNum" sz="quarter" idx="5"/>
          </p:nvPr>
        </p:nvSpPr>
        <p:spPr/>
        <p:txBody>
          <a:bodyPr/>
          <a:lstStyle/>
          <a:p>
            <a:fld id="{65197442-18C6-4522-A9CA-477270E70AA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幻灯片图像占位符 1"/>
          <p:cNvSpPr>
            <a:spLocks noGrp="1" noRot="1" noChangeAspect="1"/>
          </p:cNvSpPr>
          <p:nvPr>
            <p:ph type="sldImg"/>
          </p:nvPr>
        </p:nvSpPr>
        <p:spPr/>
      </p:sp>
      <p:sp>
        <p:nvSpPr>
          <p:cNvPr id="1048876" name="备注占位符 2"/>
          <p:cNvSpPr>
            <a:spLocks noGrp="1"/>
          </p:cNvSpPr>
          <p:nvPr>
            <p:ph type="body" idx="1"/>
          </p:nvPr>
        </p:nvSpPr>
        <p:spPr/>
        <p:txBody>
          <a:bodyPr/>
          <a:lstStyle/>
          <a:p>
            <a:r>
              <a:rPr lang="zh-CN" altLang="en-US" dirty="0"/>
              <a:t>两部分以基于</a:t>
            </a:r>
            <a:r>
              <a:rPr lang="en-US" altLang="zh-CN" dirty="0"/>
              <a:t>MIPS</a:t>
            </a:r>
            <a:r>
              <a:rPr lang="zh-CN" altLang="en-US" dirty="0"/>
              <a:t>架构的</a:t>
            </a:r>
            <a:r>
              <a:rPr lang="en-US" altLang="zh-CN" dirty="0"/>
              <a:t>CPU</a:t>
            </a:r>
            <a:r>
              <a:rPr lang="zh-CN" altLang="en-US" dirty="0"/>
              <a:t>设计，为基础，为提出“新工科”实践教学模式，提供经验。</a:t>
            </a:r>
          </a:p>
        </p:txBody>
      </p:sp>
      <p:sp>
        <p:nvSpPr>
          <p:cNvPr id="1048877" name="灯片编号占位符 3"/>
          <p:cNvSpPr>
            <a:spLocks noGrp="1"/>
          </p:cNvSpPr>
          <p:nvPr>
            <p:ph type="sldNum" sz="quarter" idx="5"/>
          </p:nvPr>
        </p:nvSpPr>
        <p:spPr/>
        <p:txBody>
          <a:bodyPr/>
          <a:lstStyle/>
          <a:p>
            <a:fld id="{65197442-18C6-4522-A9CA-477270E70AA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a:t>
            </a:r>
            <a:r>
              <a:rPr lang="zh-CN" altLang="en-US" dirty="0"/>
              <a:t>属于精简指令集</a:t>
            </a:r>
            <a:r>
              <a:rPr lang="en-US" altLang="zh-CN" dirty="0"/>
              <a:t>,</a:t>
            </a:r>
            <a:r>
              <a:rPr lang="zh-CN" altLang="en-US" dirty="0"/>
              <a:t>拥有精简指令集固有的优点</a:t>
            </a:r>
            <a:r>
              <a:rPr lang="en-US" altLang="zh-CN" dirty="0"/>
              <a:t>.</a:t>
            </a:r>
          </a:p>
          <a:p>
            <a:r>
              <a:rPr lang="zh-CN" altLang="en-US" dirty="0"/>
              <a:t>同时还因为自身特性</a:t>
            </a:r>
            <a:r>
              <a:rPr lang="en-US" altLang="zh-CN" dirty="0"/>
              <a:t>,</a:t>
            </a:r>
            <a:r>
              <a:rPr lang="zh-CN" altLang="en-US" dirty="0"/>
              <a:t>具有</a:t>
            </a:r>
            <a:endParaRPr lang="en-US" altLang="zh-CN" dirty="0"/>
          </a:p>
          <a:p>
            <a:r>
              <a:rPr lang="zh-CN" altLang="en-US" dirty="0"/>
              <a:t>能够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5197442-18C6-4522-A9CA-477270E70AA5}" type="slidenum">
              <a:rPr lang="zh-CN" altLang="en-US" smtClean="0"/>
              <a:t>6</a:t>
            </a:fld>
            <a:endParaRPr lang="zh-CN" altLang="en-US"/>
          </a:p>
        </p:txBody>
      </p:sp>
    </p:spTree>
    <p:extLst>
      <p:ext uri="{BB962C8B-B14F-4D97-AF65-F5344CB8AC3E}">
        <p14:creationId xmlns:p14="http://schemas.microsoft.com/office/powerpoint/2010/main" val="418290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0" name="幻灯片图像占位符 1"/>
          <p:cNvSpPr>
            <a:spLocks noGrp="1" noRot="1" noChangeAspect="1"/>
          </p:cNvSpPr>
          <p:nvPr>
            <p:ph type="sldImg"/>
          </p:nvPr>
        </p:nvSpPr>
        <p:spPr/>
      </p:sp>
      <p:sp>
        <p:nvSpPr>
          <p:cNvPr id="1048881"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图1是我们设计的模型，图2是具体的技术路线
前期学习
我们将CPU设计分为指令设计和硬件设计两部分，关于指令部分，我们实现了MIPS指令集中和CPU功能相关的一些指令；关于硬件部件部分，我们实现了CPU的组成部件。基于此，我们打通了软硬件之间的交互，完整地实现了CPU的设计。
在
</a:t>
            </a:r>
          </a:p>
        </p:txBody>
      </p:sp>
      <p:sp>
        <p:nvSpPr>
          <p:cNvPr id="1048882" name="灯片编号占位符 3"/>
          <p:cNvSpPr>
            <a:spLocks noGrp="1"/>
          </p:cNvSpPr>
          <p:nvPr>
            <p:ph type="sldNum" sz="quarter" idx="5"/>
          </p:nvPr>
        </p:nvSpPr>
        <p:spPr/>
        <p:txBody>
          <a:bodyPr/>
          <a:lstStyle/>
          <a:p>
            <a:fld id="{65197442-18C6-4522-A9CA-477270E70AA5}"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幻灯片图像占位符 1"/>
          <p:cNvSpPr>
            <a:spLocks noGrp="1" noRot="1" noChangeAspect="1"/>
          </p:cNvSpPr>
          <p:nvPr>
            <p:ph type="sldImg"/>
          </p:nvPr>
        </p:nvSpPr>
        <p:spPr/>
      </p:sp>
      <p:sp>
        <p:nvSpPr>
          <p:cNvPr id="1048657" name="备注占位符 2"/>
          <p:cNvSpPr>
            <a:spLocks noGrp="1"/>
          </p:cNvSpPr>
          <p:nvPr>
            <p:ph type="body" idx="1"/>
          </p:nvPr>
        </p:nvSpPr>
        <p:spPr/>
        <p:txBody>
          <a:bodyPr/>
          <a:lstStyle/>
          <a:p>
            <a:r>
              <a:rPr lang="zh-CN" altLang="en-US" dirty="0"/>
              <a:t>这是已经完成的单周期</a:t>
            </a:r>
            <a:r>
              <a:rPr lang="en-US" altLang="zh-CN" dirty="0"/>
              <a:t>CPU</a:t>
            </a:r>
            <a:r>
              <a:rPr lang="zh-CN" altLang="en-US" dirty="0"/>
              <a:t>的数据通路图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右侧是</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我们已经实现了20多条指令，包括算数,</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逻辑</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运算</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跳转转移</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存储指令</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等</a:t>
            </a:r>
            <a:endParaRPr lang="en-US" altLang="zh-CN" dirty="0"/>
          </a:p>
          <a:p>
            <a:endParaRPr lang="en-US" altLang="zh-CN" dirty="0"/>
          </a:p>
          <a:p>
            <a:r>
              <a:rPr lang="zh-CN" altLang="en-US" dirty="0"/>
              <a:t>该单周期</a:t>
            </a:r>
            <a:r>
              <a:rPr lang="en-US" altLang="zh-CN" dirty="0" err="1"/>
              <a:t>cpu</a:t>
            </a:r>
            <a:r>
              <a:rPr lang="zh-CN" altLang="en-US" dirty="0"/>
              <a:t>经下板仿真发现性能不错，</a:t>
            </a:r>
            <a:endParaRPr lang="en-US" altLang="zh-CN" dirty="0"/>
          </a:p>
          <a:p>
            <a:r>
              <a:rPr lang="zh-CN" altLang="en-US" dirty="0"/>
              <a:t>基本能满足我们的计算要求，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后期考虑采用流水线</a:t>
            </a:r>
            <a:r>
              <a:rPr lang="en-US" altLang="zh-CN" dirty="0"/>
              <a:t>,</a:t>
            </a:r>
            <a:r>
              <a:rPr lang="en-US" altLang="zh-CN" dirty="0" err="1"/>
              <a:t>cathe</a:t>
            </a:r>
            <a:r>
              <a:rPr lang="zh-CN" altLang="en-US" dirty="0"/>
              <a:t>等</a:t>
            </a:r>
            <a:r>
              <a:rPr lang="en-US" altLang="zh-CN" dirty="0"/>
              <a:t>,</a:t>
            </a:r>
            <a:r>
              <a:rPr lang="zh-CN" altLang="en-US" dirty="0"/>
              <a:t>进一步提高</a:t>
            </a:r>
            <a:r>
              <a:rPr lang="en-US" altLang="zh-CN" dirty="0" err="1"/>
              <a:t>cpu</a:t>
            </a:r>
            <a:r>
              <a:rPr lang="zh-CN" altLang="en-US" dirty="0"/>
              <a:t>的性能</a:t>
            </a:r>
            <a:r>
              <a:rPr lang="en-US" altLang="zh-CN" dirty="0"/>
              <a:t>.</a:t>
            </a:r>
            <a:endParaRPr lang="zh-CN" altLang="en-US" dirty="0"/>
          </a:p>
        </p:txBody>
      </p:sp>
      <p:sp>
        <p:nvSpPr>
          <p:cNvPr id="1048658" name="灯片编号占位符 3"/>
          <p:cNvSpPr>
            <a:spLocks noGrp="1"/>
          </p:cNvSpPr>
          <p:nvPr>
            <p:ph type="sldNum" sz="quarter" idx="5"/>
          </p:nvPr>
        </p:nvSpPr>
        <p:spPr/>
        <p:txBody>
          <a:bodyPr/>
          <a:lstStyle/>
          <a:p>
            <a:fld id="{65197442-18C6-4522-A9CA-477270E70AA5}"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幻灯片图像占位符 1"/>
          <p:cNvSpPr>
            <a:spLocks noGrp="1" noRot="1" noChangeAspect="1"/>
          </p:cNvSpPr>
          <p:nvPr>
            <p:ph type="sldImg"/>
          </p:nvPr>
        </p:nvSpPr>
        <p:spPr/>
      </p:sp>
      <p:sp>
        <p:nvSpPr>
          <p:cNvPr id="1048630" name="备注占位符 2"/>
          <p:cNvSpPr>
            <a:spLocks noGrp="1"/>
          </p:cNvSpPr>
          <p:nvPr>
            <p:ph type="body" idx="1"/>
          </p:nvPr>
        </p:nvSpPr>
        <p:spPr/>
        <p:txBody>
          <a:bodyPr/>
          <a:lstStyle/>
          <a:p>
            <a:r>
              <a:rPr lang="zh-CN" altLang="en-US" sz="2000" kern="1200" dirty="0">
                <a:solidFill>
                  <a:schemeClr val="tx1"/>
                </a:solidFill>
                <a:latin typeface="+mn-lt"/>
                <a:ea typeface="+mn-ea"/>
                <a:cs typeface="+mn-cs"/>
              </a:rPr>
              <a:t>为中国在芯片领域的自主研发</a:t>
            </a:r>
            <a:r>
              <a:rPr lang="en-US" altLang="zh-CN" sz="2000" kern="1200" dirty="0">
                <a:solidFill>
                  <a:schemeClr val="tx1"/>
                </a:solidFill>
                <a:latin typeface="+mn-lt"/>
                <a:ea typeface="+mn-ea"/>
                <a:cs typeface="+mn-cs"/>
              </a:rPr>
              <a:t>,</a:t>
            </a:r>
            <a:r>
              <a:rPr lang="zh-CN" altLang="en-US" sz="2000" kern="1200" dirty="0">
                <a:solidFill>
                  <a:schemeClr val="tx1"/>
                </a:solidFill>
                <a:latin typeface="+mn-lt"/>
                <a:ea typeface="+mn-ea"/>
                <a:cs typeface="+mn-cs"/>
              </a:rPr>
              <a:t>贡献出自己的力量</a:t>
            </a:r>
          </a:p>
        </p:txBody>
      </p:sp>
      <p:sp>
        <p:nvSpPr>
          <p:cNvPr id="1048631" name="灯片编号占位符 3"/>
          <p:cNvSpPr>
            <a:spLocks noGrp="1"/>
          </p:cNvSpPr>
          <p:nvPr>
            <p:ph type="sldNum" sz="quarter" idx="5"/>
          </p:nvPr>
        </p:nvSpPr>
        <p:spPr/>
        <p:txBody>
          <a:bodyPr/>
          <a:lstStyle/>
          <a:p>
            <a:fld id="{65197442-18C6-4522-A9CA-477270E70AA5}"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197442-18C6-4522-A9CA-477270E70AA5}" type="slidenum">
              <a:rPr lang="zh-CN" altLang="en-US" smtClean="0"/>
              <a:t>10</a:t>
            </a:fld>
            <a:endParaRPr lang="zh-CN" altLang="en-US"/>
          </a:p>
        </p:txBody>
      </p:sp>
    </p:spTree>
    <p:extLst>
      <p:ext uri="{BB962C8B-B14F-4D97-AF65-F5344CB8AC3E}">
        <p14:creationId xmlns:p14="http://schemas.microsoft.com/office/powerpoint/2010/main" val="201083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83"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884"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48885" name="日期占位符 3"/>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886" name="页脚占位符 4"/>
          <p:cNvSpPr>
            <a:spLocks noGrp="1"/>
          </p:cNvSpPr>
          <p:nvPr>
            <p:ph type="ftr" sz="quarter" idx="11"/>
          </p:nvPr>
        </p:nvSpPr>
        <p:spPr/>
        <p:txBody>
          <a:bodyPr/>
          <a:lstStyle/>
          <a:p>
            <a:endParaRPr lang="zh-CN" altLang="en-US"/>
          </a:p>
        </p:txBody>
      </p:sp>
      <p:sp>
        <p:nvSpPr>
          <p:cNvPr id="1048887" name="灯片编号占位符 5"/>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03" name="标题 1"/>
          <p:cNvSpPr>
            <a:spLocks noGrp="1"/>
          </p:cNvSpPr>
          <p:nvPr>
            <p:ph type="title"/>
          </p:nvPr>
        </p:nvSpPr>
        <p:spPr/>
        <p:txBody>
          <a:bodyPr/>
          <a:lstStyle/>
          <a:p>
            <a:r>
              <a:rPr lang="zh-CN" altLang="en-US"/>
              <a:t>单击此处编辑母版标题样式</a:t>
            </a:r>
          </a:p>
        </p:txBody>
      </p:sp>
      <p:sp>
        <p:nvSpPr>
          <p:cNvPr id="1048904"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05" name="日期占位符 3"/>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06" name="页脚占位符 4"/>
          <p:cNvSpPr>
            <a:spLocks noGrp="1"/>
          </p:cNvSpPr>
          <p:nvPr>
            <p:ph type="ftr" sz="quarter" idx="11"/>
          </p:nvPr>
        </p:nvSpPr>
        <p:spPr/>
        <p:txBody>
          <a:bodyPr/>
          <a:lstStyle/>
          <a:p>
            <a:endParaRPr lang="zh-CN" altLang="en-US"/>
          </a:p>
        </p:txBody>
      </p:sp>
      <p:sp>
        <p:nvSpPr>
          <p:cNvPr id="1048907" name="灯片编号占位符 5"/>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89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89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4" name="日期占位符 3"/>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895" name="页脚占位符 4"/>
          <p:cNvSpPr>
            <a:spLocks noGrp="1"/>
          </p:cNvSpPr>
          <p:nvPr>
            <p:ph type="ftr" sz="quarter" idx="11"/>
          </p:nvPr>
        </p:nvSpPr>
        <p:spPr/>
        <p:txBody>
          <a:bodyPr/>
          <a:lstStyle/>
          <a:p>
            <a:endParaRPr lang="zh-CN" altLang="en-US"/>
          </a:p>
        </p:txBody>
      </p:sp>
      <p:sp>
        <p:nvSpPr>
          <p:cNvPr id="1048896" name="灯片编号占位符 5"/>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08"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909"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910" name="日期占位符 3"/>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11" name="页脚占位符 4"/>
          <p:cNvSpPr>
            <a:spLocks noGrp="1"/>
          </p:cNvSpPr>
          <p:nvPr>
            <p:ph type="ftr" sz="quarter" idx="11"/>
          </p:nvPr>
        </p:nvSpPr>
        <p:spPr/>
        <p:txBody>
          <a:bodyPr/>
          <a:lstStyle/>
          <a:p>
            <a:endParaRPr lang="zh-CN" altLang="en-US"/>
          </a:p>
        </p:txBody>
      </p:sp>
      <p:sp>
        <p:nvSpPr>
          <p:cNvPr id="1048912" name="灯片编号占位符 5"/>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13" name="标题 1"/>
          <p:cNvSpPr>
            <a:spLocks noGrp="1"/>
          </p:cNvSpPr>
          <p:nvPr>
            <p:ph type="title"/>
          </p:nvPr>
        </p:nvSpPr>
        <p:spPr/>
        <p:txBody>
          <a:bodyPr/>
          <a:lstStyle/>
          <a:p>
            <a:r>
              <a:rPr lang="zh-CN" altLang="en-US"/>
              <a:t>单击此处编辑母版标题样式</a:t>
            </a:r>
          </a:p>
        </p:txBody>
      </p:sp>
      <p:sp>
        <p:nvSpPr>
          <p:cNvPr id="1048914"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15"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16" name="日期占位符 4"/>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17" name="页脚占位符 5"/>
          <p:cNvSpPr>
            <a:spLocks noGrp="1"/>
          </p:cNvSpPr>
          <p:nvPr>
            <p:ph type="ftr" sz="quarter" idx="11"/>
          </p:nvPr>
        </p:nvSpPr>
        <p:spPr/>
        <p:txBody>
          <a:bodyPr/>
          <a:lstStyle/>
          <a:p>
            <a:endParaRPr lang="zh-CN" altLang="en-US"/>
          </a:p>
        </p:txBody>
      </p:sp>
      <p:sp>
        <p:nvSpPr>
          <p:cNvPr id="1048918" name="灯片编号占位符 6"/>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19"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920"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21"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22"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23"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24" name="日期占位符 6"/>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25" name="页脚占位符 7"/>
          <p:cNvSpPr>
            <a:spLocks noGrp="1"/>
          </p:cNvSpPr>
          <p:nvPr>
            <p:ph type="ftr" sz="quarter" idx="11"/>
          </p:nvPr>
        </p:nvSpPr>
        <p:spPr/>
        <p:txBody>
          <a:bodyPr/>
          <a:lstStyle/>
          <a:p>
            <a:endParaRPr lang="zh-CN" altLang="en-US"/>
          </a:p>
        </p:txBody>
      </p:sp>
      <p:sp>
        <p:nvSpPr>
          <p:cNvPr id="1048926" name="灯片编号占位符 8"/>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88" name="标题 1"/>
          <p:cNvSpPr>
            <a:spLocks noGrp="1"/>
          </p:cNvSpPr>
          <p:nvPr>
            <p:ph type="title"/>
          </p:nvPr>
        </p:nvSpPr>
        <p:spPr/>
        <p:txBody>
          <a:bodyPr/>
          <a:lstStyle/>
          <a:p>
            <a:r>
              <a:rPr lang="zh-CN" altLang="en-US"/>
              <a:t>单击此处编辑母版标题样式</a:t>
            </a:r>
          </a:p>
        </p:txBody>
      </p:sp>
      <p:sp>
        <p:nvSpPr>
          <p:cNvPr id="1048889" name="日期占位符 2"/>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890" name="页脚占位符 3"/>
          <p:cNvSpPr>
            <a:spLocks noGrp="1"/>
          </p:cNvSpPr>
          <p:nvPr>
            <p:ph type="ftr" sz="quarter" idx="11"/>
          </p:nvPr>
        </p:nvSpPr>
        <p:spPr/>
        <p:txBody>
          <a:bodyPr/>
          <a:lstStyle/>
          <a:p>
            <a:endParaRPr lang="zh-CN" altLang="en-US"/>
          </a:p>
        </p:txBody>
      </p:sp>
      <p:sp>
        <p:nvSpPr>
          <p:cNvPr id="1048891" name="灯片编号占位符 4"/>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27" name="日期占位符 1"/>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28" name="页脚占位符 2"/>
          <p:cNvSpPr>
            <a:spLocks noGrp="1"/>
          </p:cNvSpPr>
          <p:nvPr>
            <p:ph type="ftr" sz="quarter" idx="11"/>
          </p:nvPr>
        </p:nvSpPr>
        <p:spPr/>
        <p:txBody>
          <a:bodyPr/>
          <a:lstStyle/>
          <a:p>
            <a:endParaRPr lang="zh-CN" altLang="en-US"/>
          </a:p>
        </p:txBody>
      </p:sp>
      <p:sp>
        <p:nvSpPr>
          <p:cNvPr id="1048929" name="灯片编号占位符 3"/>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30"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31"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32"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33" name="日期占位符 4"/>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34" name="页脚占位符 5"/>
          <p:cNvSpPr>
            <a:spLocks noGrp="1"/>
          </p:cNvSpPr>
          <p:nvPr>
            <p:ph type="ftr" sz="quarter" idx="11"/>
          </p:nvPr>
        </p:nvSpPr>
        <p:spPr/>
        <p:txBody>
          <a:bodyPr/>
          <a:lstStyle/>
          <a:p>
            <a:endParaRPr lang="zh-CN" altLang="en-US"/>
          </a:p>
        </p:txBody>
      </p:sp>
      <p:sp>
        <p:nvSpPr>
          <p:cNvPr id="1048935" name="灯片编号占位符 6"/>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97"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98"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99"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00" name="日期占位符 4"/>
          <p:cNvSpPr>
            <a:spLocks noGrp="1"/>
          </p:cNvSpPr>
          <p:nvPr>
            <p:ph type="dt" sz="half" idx="10"/>
          </p:nvPr>
        </p:nvSpPr>
        <p:spPr/>
        <p:txBody>
          <a:bodyPr/>
          <a:lstStyle/>
          <a:p>
            <a:fld id="{C07C02AC-4262-46CA-BCCC-60F6C87AD2E1}" type="datetimeFigureOut">
              <a:rPr lang="zh-CN" altLang="en-US" smtClean="0"/>
              <a:t>2022/5/25</a:t>
            </a:fld>
            <a:endParaRPr lang="zh-CN" altLang="en-US"/>
          </a:p>
        </p:txBody>
      </p:sp>
      <p:sp>
        <p:nvSpPr>
          <p:cNvPr id="1048901" name="页脚占位符 5"/>
          <p:cNvSpPr>
            <a:spLocks noGrp="1"/>
          </p:cNvSpPr>
          <p:nvPr>
            <p:ph type="ftr" sz="quarter" idx="11"/>
          </p:nvPr>
        </p:nvSpPr>
        <p:spPr/>
        <p:txBody>
          <a:bodyPr/>
          <a:lstStyle/>
          <a:p>
            <a:endParaRPr lang="zh-CN" altLang="en-US"/>
          </a:p>
        </p:txBody>
      </p:sp>
      <p:sp>
        <p:nvSpPr>
          <p:cNvPr id="1048902" name="灯片编号占位符 6"/>
          <p:cNvSpPr>
            <a:spLocks noGrp="1"/>
          </p:cNvSpPr>
          <p:nvPr>
            <p:ph type="sldNum" sz="quarter" idx="12"/>
          </p:nvPr>
        </p:nvSpPr>
        <p:spPr/>
        <p:txBody>
          <a:bodyPr/>
          <a:lstStyle/>
          <a:p>
            <a:fld id="{9948E3AA-1A4F-47E3-9F64-58CF2AE0FD5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C02AC-4262-46CA-BCCC-60F6C87AD2E1}" type="datetimeFigureOut">
              <a:rPr lang="zh-CN" altLang="en-US" smtClean="0"/>
              <a:t>2022/5/25</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8E3AA-1A4F-47E3-9F64-58CF2AE0FD5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4F61E3F-369E-642E-5543-68EA69C52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800" y="0"/>
            <a:ext cx="8013699" cy="6858000"/>
          </a:xfrm>
          <a:prstGeom prst="rect">
            <a:avLst/>
          </a:prstGeom>
        </p:spPr>
      </p:pic>
      <p:pic>
        <p:nvPicPr>
          <p:cNvPr id="12" name="图片 11">
            <a:extLst>
              <a:ext uri="{FF2B5EF4-FFF2-40B4-BE49-F238E27FC236}">
                <a16:creationId xmlns:a16="http://schemas.microsoft.com/office/drawing/2014/main" id="{FFE1EA88-47E0-02CD-4A31-5BDCD6841D5B}"/>
              </a:ext>
            </a:extLst>
          </p:cNvPr>
          <p:cNvPicPr>
            <a:picLocks noChangeAspect="1"/>
          </p:cNvPicPr>
          <p:nvPr/>
        </p:nvPicPr>
        <p:blipFill>
          <a:blip r:embed="rId3"/>
          <a:stretch>
            <a:fillRect/>
          </a:stretch>
        </p:blipFill>
        <p:spPr>
          <a:xfrm>
            <a:off x="0" y="0"/>
            <a:ext cx="5003800" cy="6858000"/>
          </a:xfrm>
          <a:prstGeom prst="rect">
            <a:avLst/>
          </a:prstGeom>
        </p:spPr>
      </p:pic>
      <p:sp>
        <p:nvSpPr>
          <p:cNvPr id="14" name="文本框 13">
            <a:extLst>
              <a:ext uri="{FF2B5EF4-FFF2-40B4-BE49-F238E27FC236}">
                <a16:creationId xmlns:a16="http://schemas.microsoft.com/office/drawing/2014/main" id="{83E83FBF-9178-0454-4D3C-889E61CF652B}"/>
              </a:ext>
            </a:extLst>
          </p:cNvPr>
          <p:cNvSpPr txBox="1"/>
          <p:nvPr/>
        </p:nvSpPr>
        <p:spPr>
          <a:xfrm>
            <a:off x="685800" y="2273300"/>
            <a:ext cx="6565900" cy="1477328"/>
          </a:xfrm>
          <a:prstGeom prst="rect">
            <a:avLst/>
          </a:prstGeom>
          <a:noFill/>
        </p:spPr>
        <p:txBody>
          <a:bodyPr wrap="square" rtlCol="0">
            <a:spAutoFit/>
          </a:bodyPr>
          <a:lstStyle/>
          <a:p>
            <a:r>
              <a:rPr lang="zh-CN" altLang="en-US" sz="3600" dirty="0">
                <a:solidFill>
                  <a:schemeClr val="bg1"/>
                </a:solidFill>
              </a:rPr>
              <a:t>基于</a:t>
            </a:r>
            <a:r>
              <a:rPr lang="en-US" altLang="zh-CN" sz="3600" dirty="0">
                <a:solidFill>
                  <a:schemeClr val="bg1"/>
                </a:solidFill>
              </a:rPr>
              <a:t>MIPS</a:t>
            </a:r>
            <a:r>
              <a:rPr lang="zh-CN" altLang="en-US" sz="3600" dirty="0">
                <a:solidFill>
                  <a:schemeClr val="bg1"/>
                </a:solidFill>
              </a:rPr>
              <a:t>架构的</a:t>
            </a:r>
            <a:r>
              <a:rPr lang="en-US" altLang="zh-CN" sz="3600" b="1" dirty="0">
                <a:solidFill>
                  <a:schemeClr val="bg1"/>
                </a:solidFill>
              </a:rPr>
              <a:t>CPU</a:t>
            </a:r>
            <a:r>
              <a:rPr lang="zh-CN" altLang="en-US" sz="3600" b="1" dirty="0">
                <a:solidFill>
                  <a:schemeClr val="bg1"/>
                </a:solidFill>
              </a:rPr>
              <a:t>设计</a:t>
            </a:r>
            <a:endParaRPr lang="en-US" altLang="zh-CN" sz="3600" b="1" dirty="0">
              <a:solidFill>
                <a:schemeClr val="bg1"/>
              </a:solidFill>
            </a:endParaRPr>
          </a:p>
          <a:p>
            <a:r>
              <a:rPr lang="zh-CN" altLang="en-US" sz="3600" dirty="0">
                <a:solidFill>
                  <a:schemeClr val="bg1"/>
                </a:solidFill>
              </a:rPr>
              <a:t>探索“新工科”实践</a:t>
            </a:r>
            <a:r>
              <a:rPr lang="zh-CN" altLang="en-US" sz="3600" b="1" dirty="0">
                <a:solidFill>
                  <a:schemeClr val="bg1"/>
                </a:solidFill>
              </a:rPr>
              <a:t>教学新模式</a:t>
            </a:r>
            <a:endParaRPr lang="en-US" altLang="zh-CN" sz="3600" b="1" dirty="0">
              <a:solidFill>
                <a:schemeClr val="bg1"/>
              </a:solidFill>
            </a:endParaRPr>
          </a:p>
          <a:p>
            <a:endParaRPr lang="zh-CN" altLang="en-US" dirty="0"/>
          </a:p>
        </p:txBody>
      </p:sp>
      <p:sp>
        <p:nvSpPr>
          <p:cNvPr id="15" name="文本框 32">
            <a:extLst>
              <a:ext uri="{FF2B5EF4-FFF2-40B4-BE49-F238E27FC236}">
                <a16:creationId xmlns:a16="http://schemas.microsoft.com/office/drawing/2014/main" id="{D94E2829-3F1F-2EBD-A639-93593F0380F8}"/>
              </a:ext>
            </a:extLst>
          </p:cNvPr>
          <p:cNvSpPr txBox="1"/>
          <p:nvPr/>
        </p:nvSpPr>
        <p:spPr>
          <a:xfrm>
            <a:off x="927099" y="5324475"/>
            <a:ext cx="2062480" cy="923330"/>
          </a:xfrm>
          <a:prstGeom prst="rect">
            <a:avLst/>
          </a:prstGeom>
          <a:noFill/>
        </p:spPr>
        <p:txBody>
          <a:bodyPr wrap="square" rtlCol="0">
            <a:spAutoFit/>
          </a:bodyPr>
          <a:lstStyle/>
          <a:p>
            <a:r>
              <a:rPr lang="zh-CN" altLang="en-US" dirty="0">
                <a:solidFill>
                  <a:schemeClr val="bg1"/>
                </a:solidFill>
              </a:rPr>
              <a:t>指导老师：刘纯毅</a:t>
            </a:r>
            <a:endParaRPr lang="en-US" altLang="zh-CN" dirty="0">
              <a:solidFill>
                <a:schemeClr val="bg1"/>
              </a:solidFill>
            </a:endParaRPr>
          </a:p>
          <a:p>
            <a:r>
              <a:rPr lang="zh-CN" altLang="en-US" dirty="0">
                <a:solidFill>
                  <a:schemeClr val="bg1"/>
                </a:solidFill>
              </a:rPr>
              <a:t>主讲人：</a:t>
            </a:r>
            <a:r>
              <a:rPr lang="en-US" altLang="zh-CN" dirty="0">
                <a:solidFill>
                  <a:schemeClr val="bg1"/>
                </a:solidFill>
              </a:rPr>
              <a:t>    </a:t>
            </a:r>
            <a:r>
              <a:rPr lang="zh-CN" altLang="en-US" dirty="0">
                <a:solidFill>
                  <a:schemeClr val="bg1"/>
                </a:solidFill>
              </a:rPr>
              <a:t>王浩</a:t>
            </a:r>
            <a:endParaRPr lang="en-US" altLang="zh-CN" dirty="0">
              <a:solidFill>
                <a:schemeClr val="bg1"/>
              </a:solidFill>
            </a:endParaRPr>
          </a:p>
          <a:p>
            <a:endParaRPr lang="zh-CN" altLang="en-US" dirty="0">
              <a:solidFill>
                <a:schemeClr val="bg1"/>
              </a:solidFill>
            </a:endParaRPr>
          </a:p>
        </p:txBody>
      </p:sp>
      <p:sp>
        <p:nvSpPr>
          <p:cNvPr id="17" name="文本框 32">
            <a:extLst>
              <a:ext uri="{FF2B5EF4-FFF2-40B4-BE49-F238E27FC236}">
                <a16:creationId xmlns:a16="http://schemas.microsoft.com/office/drawing/2014/main" id="{3D95D369-ADD2-DA55-D7EB-54BDF0D53E80}"/>
              </a:ext>
            </a:extLst>
          </p:cNvPr>
          <p:cNvSpPr txBox="1"/>
          <p:nvPr/>
        </p:nvSpPr>
        <p:spPr>
          <a:xfrm>
            <a:off x="4190998" y="5601474"/>
            <a:ext cx="2667001" cy="369332"/>
          </a:xfrm>
          <a:prstGeom prst="rect">
            <a:avLst/>
          </a:prstGeom>
          <a:noFill/>
        </p:spPr>
        <p:txBody>
          <a:bodyPr wrap="square" rtlCol="0">
            <a:spAutoFit/>
          </a:bodyPr>
          <a:lstStyle/>
          <a:p>
            <a:r>
              <a:rPr lang="zh-CN" altLang="en-US" dirty="0">
                <a:solidFill>
                  <a:schemeClr val="bg1"/>
                </a:solidFill>
              </a:rPr>
              <a:t>时间</a:t>
            </a:r>
            <a:r>
              <a:rPr lang="en-US" altLang="zh-CN" dirty="0">
                <a:solidFill>
                  <a:schemeClr val="bg1"/>
                </a:solidFill>
              </a:rPr>
              <a:t>:2022</a:t>
            </a:r>
            <a:r>
              <a:rPr lang="zh-CN" altLang="en-US" dirty="0">
                <a:solidFill>
                  <a:schemeClr val="bg1"/>
                </a:solidFill>
              </a:rPr>
              <a:t>年</a:t>
            </a:r>
            <a:r>
              <a:rPr lang="en-US" altLang="zh-CN" dirty="0">
                <a:solidFill>
                  <a:schemeClr val="bg1"/>
                </a:solidFill>
              </a:rPr>
              <a:t>5</a:t>
            </a:r>
            <a:r>
              <a:rPr lang="zh-CN" altLang="en-US" dirty="0">
                <a:solidFill>
                  <a:schemeClr val="bg1"/>
                </a:solidFill>
              </a:rPr>
              <a:t>月</a:t>
            </a:r>
            <a:r>
              <a:rPr lang="en-US" altLang="zh-CN" dirty="0">
                <a:solidFill>
                  <a:schemeClr val="bg1"/>
                </a:solidFill>
              </a:rPr>
              <a:t>19</a:t>
            </a:r>
            <a:r>
              <a:rPr lang="zh-CN" altLang="en-US" dirty="0">
                <a:solidFill>
                  <a:schemeClr val="bg1"/>
                </a:solidFill>
              </a:rPr>
              <a:t>日</a:t>
            </a:r>
          </a:p>
        </p:txBody>
      </p:sp>
    </p:spTree>
    <p:extLst>
      <p:ext uri="{BB962C8B-B14F-4D97-AF65-F5344CB8AC3E}">
        <p14:creationId xmlns:p14="http://schemas.microsoft.com/office/powerpoint/2010/main" val="4111764447"/>
      </p:ext>
    </p:extLst>
  </p:cSld>
  <p:clrMapOvr>
    <a:masterClrMapping/>
  </p:clrMapOvr>
  <mc:AlternateContent xmlns:mc="http://schemas.openxmlformats.org/markup-compatibility/2006">
    <mc:Choice xmlns:p14="http://schemas.microsoft.com/office/powerpoint/2010/main" Requires="p14">
      <p:transition spd="slow" p14:dur="2000" advTm="1654"/>
    </mc:Choice>
    <mc:Fallback>
      <p:transition spd="slow" advTm="16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4F61E3F-369E-642E-5543-68EA69C52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800" y="0"/>
            <a:ext cx="8013699" cy="6858000"/>
          </a:xfrm>
          <a:prstGeom prst="rect">
            <a:avLst/>
          </a:prstGeom>
        </p:spPr>
      </p:pic>
      <p:pic>
        <p:nvPicPr>
          <p:cNvPr id="12" name="图片 11">
            <a:extLst>
              <a:ext uri="{FF2B5EF4-FFF2-40B4-BE49-F238E27FC236}">
                <a16:creationId xmlns:a16="http://schemas.microsoft.com/office/drawing/2014/main" id="{FFE1EA88-47E0-02CD-4A31-5BDCD6841D5B}"/>
              </a:ext>
            </a:extLst>
          </p:cNvPr>
          <p:cNvPicPr>
            <a:picLocks noChangeAspect="1"/>
          </p:cNvPicPr>
          <p:nvPr/>
        </p:nvPicPr>
        <p:blipFill>
          <a:blip r:embed="rId4"/>
          <a:stretch>
            <a:fillRect/>
          </a:stretch>
        </p:blipFill>
        <p:spPr>
          <a:xfrm>
            <a:off x="0" y="0"/>
            <a:ext cx="5003800" cy="6858000"/>
          </a:xfrm>
          <a:prstGeom prst="rect">
            <a:avLst/>
          </a:prstGeom>
        </p:spPr>
      </p:pic>
      <p:sp>
        <p:nvSpPr>
          <p:cNvPr id="14" name="文本框 13">
            <a:extLst>
              <a:ext uri="{FF2B5EF4-FFF2-40B4-BE49-F238E27FC236}">
                <a16:creationId xmlns:a16="http://schemas.microsoft.com/office/drawing/2014/main" id="{83E83FBF-9178-0454-4D3C-889E61CF652B}"/>
              </a:ext>
            </a:extLst>
          </p:cNvPr>
          <p:cNvSpPr txBox="1"/>
          <p:nvPr/>
        </p:nvSpPr>
        <p:spPr>
          <a:xfrm>
            <a:off x="541421" y="2937443"/>
            <a:ext cx="6565900" cy="646331"/>
          </a:xfrm>
          <a:prstGeom prst="rect">
            <a:avLst/>
          </a:prstGeom>
          <a:noFill/>
        </p:spPr>
        <p:txBody>
          <a:bodyPr wrap="square" rtlCol="0">
            <a:spAutoFit/>
          </a:bodyPr>
          <a:lstStyle/>
          <a:p>
            <a:pPr algn="ctr">
              <a:defRPr/>
            </a:pPr>
            <a:r>
              <a:rPr lang="zh-CN" altLang="en-US" sz="3600" b="1" dirty="0">
                <a:solidFill>
                  <a:schemeClr val="bg1"/>
                </a:solidFill>
                <a:latin typeface="微软雅黑" panose="020B0503020204020204" pitchFamily="34" charset="-122"/>
                <a:ea typeface="微软雅黑" panose="020B0503020204020204" pitchFamily="34" charset="-122"/>
                <a:cs typeface="+mn-ea"/>
                <a:sym typeface="+mn-lt"/>
              </a:rPr>
              <a:t>请大家批评指正</a:t>
            </a:r>
          </a:p>
        </p:txBody>
      </p:sp>
    </p:spTree>
    <p:extLst>
      <p:ext uri="{BB962C8B-B14F-4D97-AF65-F5344CB8AC3E}">
        <p14:creationId xmlns:p14="http://schemas.microsoft.com/office/powerpoint/2010/main" val="2476513721"/>
      </p:ext>
    </p:extLst>
  </p:cSld>
  <p:clrMapOvr>
    <a:masterClrMapping/>
  </p:clrMapOvr>
  <mc:AlternateContent xmlns:mc="http://schemas.openxmlformats.org/markup-compatibility/2006">
    <mc:Choice xmlns:p14="http://schemas.microsoft.com/office/powerpoint/2010/main" Requires="p14">
      <p:transition spd="slow" p14:dur="2000" advTm="1313"/>
    </mc:Choice>
    <mc:Fallback>
      <p:transition spd="slow" advTm="13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1"/>
          <p:cNvGrpSpPr/>
          <p:nvPr/>
        </p:nvGrpSpPr>
        <p:grpSpPr>
          <a:xfrm>
            <a:off x="1178005" y="1831980"/>
            <a:ext cx="3136082" cy="3194041"/>
            <a:chOff x="1178005" y="1831980"/>
            <a:chExt cx="3136082" cy="3194041"/>
          </a:xfrm>
        </p:grpSpPr>
        <p:sp>
          <p:nvSpPr>
            <p:cNvPr id="1048698" name="弧形 6"/>
            <p:cNvSpPr/>
            <p:nvPr/>
          </p:nvSpPr>
          <p:spPr>
            <a:xfrm>
              <a:off x="1178005" y="1845727"/>
              <a:ext cx="3136082" cy="3166334"/>
            </a:xfrm>
            <a:prstGeom prst="arc">
              <a:avLst>
                <a:gd name="adj1" fmla="val 5368489"/>
                <a:gd name="adj2" fmla="val 16261056"/>
              </a:avLst>
            </a:prstGeom>
            <a:noFill/>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699" name="椭圆 17"/>
            <p:cNvSpPr/>
            <p:nvPr/>
          </p:nvSpPr>
          <p:spPr>
            <a:xfrm>
              <a:off x="2761899" y="1831980"/>
              <a:ext cx="33276" cy="33276"/>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0" name="椭圆 20"/>
            <p:cNvSpPr/>
            <p:nvPr/>
          </p:nvSpPr>
          <p:spPr>
            <a:xfrm>
              <a:off x="2741216" y="4992745"/>
              <a:ext cx="33276" cy="33276"/>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16"/>
          <p:cNvGrpSpPr/>
          <p:nvPr/>
        </p:nvGrpSpPr>
        <p:grpSpPr>
          <a:xfrm>
            <a:off x="1845791" y="2141519"/>
            <a:ext cx="2468295" cy="2628529"/>
            <a:chOff x="1845791" y="2141519"/>
            <a:chExt cx="2468295" cy="2628529"/>
          </a:xfrm>
        </p:grpSpPr>
        <p:sp>
          <p:nvSpPr>
            <p:cNvPr id="1048701" name="弧形 7"/>
            <p:cNvSpPr/>
            <p:nvPr/>
          </p:nvSpPr>
          <p:spPr>
            <a:xfrm>
              <a:off x="1845791" y="2141519"/>
              <a:ext cx="2468295" cy="2628529"/>
            </a:xfrm>
            <a:prstGeom prst="arc">
              <a:avLst>
                <a:gd name="adj1" fmla="val 20643614"/>
                <a:gd name="adj2" fmla="val 3170841"/>
              </a:avLst>
            </a:prstGeom>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702" name="椭圆 21"/>
            <p:cNvSpPr/>
            <p:nvPr/>
          </p:nvSpPr>
          <p:spPr>
            <a:xfrm>
              <a:off x="3834625" y="4459742"/>
              <a:ext cx="33276" cy="33276"/>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703" name="椭圆 3"/>
          <p:cNvSpPr/>
          <p:nvPr/>
        </p:nvSpPr>
        <p:spPr>
          <a:xfrm>
            <a:off x="1845793" y="2436052"/>
            <a:ext cx="1895666" cy="1895667"/>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4" name="椭圆 5"/>
          <p:cNvSpPr/>
          <p:nvPr/>
        </p:nvSpPr>
        <p:spPr>
          <a:xfrm>
            <a:off x="1737022" y="2327281"/>
            <a:ext cx="2113208" cy="2113209"/>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5" name="文本框 15"/>
          <p:cNvSpPr txBox="1"/>
          <p:nvPr/>
        </p:nvSpPr>
        <p:spPr>
          <a:xfrm>
            <a:off x="1956983" y="3036202"/>
            <a:ext cx="1687463" cy="584775"/>
          </a:xfrm>
          <a:prstGeom prst="rect">
            <a:avLst/>
          </a:prstGeom>
          <a:noFill/>
        </p:spPr>
        <p:txBody>
          <a:bodyPr wrap="square" rtlCol="0">
            <a:spAutoFit/>
          </a:bodyPr>
          <a:lstStyle/>
          <a:p>
            <a:pPr algn="ctr"/>
            <a:r>
              <a:rPr lang="zh-CN" altLang="en-US" sz="3200" dirty="0">
                <a:solidFill>
                  <a:schemeClr val="bg1">
                    <a:lumMod val="95000"/>
                  </a:schemeClr>
                </a:solidFill>
                <a:latin typeface="Segoe UI Semibold" panose="020B0702040204020203" pitchFamily="34" charset="0"/>
                <a:cs typeface="Segoe UI Semibold" panose="020B0702040204020203" pitchFamily="34" charset="0"/>
              </a:rPr>
              <a:t>目录</a:t>
            </a:r>
          </a:p>
        </p:txBody>
      </p:sp>
      <p:grpSp>
        <p:nvGrpSpPr>
          <p:cNvPr id="56" name="组合 2"/>
          <p:cNvGrpSpPr/>
          <p:nvPr/>
        </p:nvGrpSpPr>
        <p:grpSpPr>
          <a:xfrm>
            <a:off x="1571814" y="2126600"/>
            <a:ext cx="2459926" cy="2511820"/>
            <a:chOff x="1571814" y="2126600"/>
            <a:chExt cx="2459926" cy="2511820"/>
          </a:xfrm>
        </p:grpSpPr>
        <p:sp>
          <p:nvSpPr>
            <p:cNvPr id="1048706" name="弧形 4"/>
            <p:cNvSpPr/>
            <p:nvPr/>
          </p:nvSpPr>
          <p:spPr>
            <a:xfrm>
              <a:off x="1571814" y="2141519"/>
              <a:ext cx="2459926" cy="2496901"/>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707" name="椭圆 18"/>
            <p:cNvSpPr/>
            <p:nvPr/>
          </p:nvSpPr>
          <p:spPr>
            <a:xfrm>
              <a:off x="2761899" y="2126600"/>
              <a:ext cx="33276" cy="33276"/>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8" name="椭圆 19"/>
            <p:cNvSpPr/>
            <p:nvPr/>
          </p:nvSpPr>
          <p:spPr>
            <a:xfrm>
              <a:off x="1726143" y="4007806"/>
              <a:ext cx="33276" cy="33276"/>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709" name="弧形 23"/>
          <p:cNvSpPr/>
          <p:nvPr/>
        </p:nvSpPr>
        <p:spPr>
          <a:xfrm>
            <a:off x="-2152357" y="-930442"/>
            <a:ext cx="8344611" cy="8678779"/>
          </a:xfrm>
          <a:prstGeom prst="arc">
            <a:avLst>
              <a:gd name="adj1" fmla="val 18427511"/>
              <a:gd name="adj2" fmla="val 318990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710" name="文本框 28"/>
          <p:cNvSpPr txBox="1"/>
          <p:nvPr/>
        </p:nvSpPr>
        <p:spPr>
          <a:xfrm>
            <a:off x="4572000" y="1290247"/>
            <a:ext cx="1021404" cy="369332"/>
          </a:xfrm>
          <a:prstGeom prst="rect">
            <a:avLst/>
          </a:prstGeom>
          <a:noFill/>
        </p:spPr>
        <p:txBody>
          <a:bodyPr wrap="square" rtlCol="0">
            <a:spAutoFit/>
          </a:bodyPr>
          <a:lstStyle/>
          <a:p>
            <a:r>
              <a:rPr lang="en-US" altLang="zh-CN" b="1" dirty="0">
                <a:latin typeface="+mn-ea"/>
              </a:rPr>
              <a:t>Part 01</a:t>
            </a:r>
            <a:endParaRPr lang="zh-CN" altLang="en-US" b="1" dirty="0">
              <a:latin typeface="+mn-ea"/>
            </a:endParaRPr>
          </a:p>
        </p:txBody>
      </p:sp>
      <p:sp>
        <p:nvSpPr>
          <p:cNvPr id="1048711" name="文本框 29"/>
          <p:cNvSpPr txBox="1"/>
          <p:nvPr/>
        </p:nvSpPr>
        <p:spPr>
          <a:xfrm>
            <a:off x="4931924" y="2545789"/>
            <a:ext cx="1021404" cy="369332"/>
          </a:xfrm>
          <a:prstGeom prst="rect">
            <a:avLst/>
          </a:prstGeom>
          <a:noFill/>
        </p:spPr>
        <p:txBody>
          <a:bodyPr wrap="square" rtlCol="0">
            <a:spAutoFit/>
          </a:bodyPr>
          <a:lstStyle/>
          <a:p>
            <a:r>
              <a:rPr lang="en-US" altLang="zh-CN" b="1" dirty="0">
                <a:latin typeface="+mn-ea"/>
              </a:rPr>
              <a:t>Part 02</a:t>
            </a:r>
            <a:endParaRPr lang="zh-CN" altLang="en-US" b="1" dirty="0">
              <a:latin typeface="+mn-ea"/>
            </a:endParaRPr>
          </a:p>
        </p:txBody>
      </p:sp>
      <p:sp>
        <p:nvSpPr>
          <p:cNvPr id="1048712" name="文本框 30"/>
          <p:cNvSpPr txBox="1"/>
          <p:nvPr/>
        </p:nvSpPr>
        <p:spPr>
          <a:xfrm>
            <a:off x="5009745" y="3778714"/>
            <a:ext cx="933855" cy="369332"/>
          </a:xfrm>
          <a:prstGeom prst="rect">
            <a:avLst/>
          </a:prstGeom>
          <a:noFill/>
        </p:spPr>
        <p:txBody>
          <a:bodyPr wrap="square" rtlCol="0">
            <a:spAutoFit/>
          </a:bodyPr>
          <a:lstStyle/>
          <a:p>
            <a:r>
              <a:rPr lang="en-US" altLang="zh-CN" b="1" dirty="0">
                <a:latin typeface="+mn-ea"/>
              </a:rPr>
              <a:t>Part 03</a:t>
            </a:r>
            <a:endParaRPr lang="zh-CN" altLang="en-US" b="1" dirty="0">
              <a:latin typeface="+mn-ea"/>
            </a:endParaRPr>
          </a:p>
        </p:txBody>
      </p:sp>
      <p:sp>
        <p:nvSpPr>
          <p:cNvPr id="1048713" name="文本框 31"/>
          <p:cNvSpPr txBox="1"/>
          <p:nvPr/>
        </p:nvSpPr>
        <p:spPr>
          <a:xfrm>
            <a:off x="4688733" y="5040823"/>
            <a:ext cx="933855" cy="369332"/>
          </a:xfrm>
          <a:prstGeom prst="rect">
            <a:avLst/>
          </a:prstGeom>
          <a:noFill/>
        </p:spPr>
        <p:txBody>
          <a:bodyPr wrap="square" rtlCol="0">
            <a:spAutoFit/>
          </a:bodyPr>
          <a:lstStyle/>
          <a:p>
            <a:r>
              <a:rPr lang="en-US" altLang="zh-CN" b="1" dirty="0">
                <a:latin typeface="+mn-ea"/>
              </a:rPr>
              <a:t>Part 04</a:t>
            </a:r>
            <a:endParaRPr lang="zh-CN" altLang="en-US" b="1" dirty="0">
              <a:latin typeface="+mn-ea"/>
            </a:endParaRPr>
          </a:p>
        </p:txBody>
      </p:sp>
      <p:sp>
        <p:nvSpPr>
          <p:cNvPr id="1048714" name="文本框 32"/>
          <p:cNvSpPr txBox="1"/>
          <p:nvPr/>
        </p:nvSpPr>
        <p:spPr>
          <a:xfrm>
            <a:off x="6348918" y="2546048"/>
            <a:ext cx="3173697" cy="461665"/>
          </a:xfrm>
          <a:prstGeom prst="rect">
            <a:avLst/>
          </a:prstGeom>
          <a:noFill/>
        </p:spPr>
        <p:txBody>
          <a:bodyPr wrap="square" rtlCol="0">
            <a:spAutoFit/>
          </a:bodyPr>
          <a:lstStyle/>
          <a:p>
            <a:pPr algn="ctr"/>
            <a:r>
              <a:rPr lang="zh-CN" altLang="en-US" sz="2400" dirty="0">
                <a:latin typeface="Segoe UI Semibold" panose="020B0702040204020203" pitchFamily="34" charset="0"/>
                <a:cs typeface="Segoe UI Semibold" panose="020B0702040204020203" pitchFamily="34" charset="0"/>
              </a:rPr>
              <a:t>研究现状和发展动态</a:t>
            </a:r>
          </a:p>
        </p:txBody>
      </p:sp>
      <p:sp>
        <p:nvSpPr>
          <p:cNvPr id="1048715" name="文本框 33"/>
          <p:cNvSpPr txBox="1"/>
          <p:nvPr/>
        </p:nvSpPr>
        <p:spPr>
          <a:xfrm>
            <a:off x="6096000" y="1266522"/>
            <a:ext cx="2081720" cy="461665"/>
          </a:xfrm>
          <a:prstGeom prst="rect">
            <a:avLst/>
          </a:prstGeom>
          <a:noFill/>
        </p:spPr>
        <p:txBody>
          <a:bodyPr wrap="square" rtlCol="0">
            <a:spAutoFit/>
          </a:bodyPr>
          <a:lstStyle/>
          <a:p>
            <a:r>
              <a:rPr lang="zh-CN" altLang="en-US" sz="2400" dirty="0">
                <a:latin typeface="Segoe UI Semibold" panose="020B0702040204020203" pitchFamily="34" charset="0"/>
                <a:cs typeface="Segoe UI Semibold" panose="020B0702040204020203" pitchFamily="34" charset="0"/>
              </a:rPr>
              <a:t>项目简介</a:t>
            </a:r>
          </a:p>
        </p:txBody>
      </p:sp>
      <p:sp>
        <p:nvSpPr>
          <p:cNvPr id="1048716" name="文本框 34"/>
          <p:cNvSpPr txBox="1"/>
          <p:nvPr/>
        </p:nvSpPr>
        <p:spPr>
          <a:xfrm>
            <a:off x="6417013" y="3773511"/>
            <a:ext cx="2081720" cy="461665"/>
          </a:xfrm>
          <a:prstGeom prst="rect">
            <a:avLst/>
          </a:prstGeom>
          <a:noFill/>
        </p:spPr>
        <p:txBody>
          <a:bodyPr wrap="square" rtlCol="0">
            <a:spAutoFit/>
          </a:bodyPr>
          <a:lstStyle/>
          <a:p>
            <a:r>
              <a:rPr lang="zh-CN" altLang="en-US" sz="2400" dirty="0">
                <a:latin typeface="Segoe UI Semibold" panose="020B0702040204020203" pitchFamily="34" charset="0"/>
                <a:cs typeface="Segoe UI Semibold" panose="020B0702040204020203" pitchFamily="34" charset="0"/>
              </a:rPr>
              <a:t>项目内容</a:t>
            </a:r>
          </a:p>
        </p:txBody>
      </p:sp>
      <p:sp>
        <p:nvSpPr>
          <p:cNvPr id="1048717" name="文本框 35"/>
          <p:cNvSpPr txBox="1"/>
          <p:nvPr/>
        </p:nvSpPr>
        <p:spPr>
          <a:xfrm>
            <a:off x="6008450" y="5065479"/>
            <a:ext cx="2894918" cy="461665"/>
          </a:xfrm>
          <a:prstGeom prst="rect">
            <a:avLst/>
          </a:prstGeom>
          <a:noFill/>
        </p:spPr>
        <p:txBody>
          <a:bodyPr wrap="square" rtlCol="0">
            <a:spAutoFit/>
          </a:bodyPr>
          <a:lstStyle/>
          <a:p>
            <a:r>
              <a:rPr lang="zh-CN" altLang="en-US" sz="2400" dirty="0">
                <a:latin typeface="Segoe UI Semibold" panose="020B0702040204020203" pitchFamily="34" charset="0"/>
                <a:cs typeface="Segoe UI Semibold" panose="020B0702040204020203" pitchFamily="34" charset="0"/>
              </a:rPr>
              <a:t>创新点与项目特色</a:t>
            </a:r>
            <a:endParaRPr lang="en-US" altLang="zh-CN" sz="2400" dirty="0">
              <a:latin typeface="Segoe UI Semibold" panose="020B0702040204020203" pitchFamily="34" charset="0"/>
              <a:cs typeface="Segoe UI Semibold" panose="020B0702040204020203" pitchFamily="34" charset="0"/>
            </a:endParaRPr>
          </a:p>
        </p:txBody>
      </p:sp>
      <p:grpSp>
        <p:nvGrpSpPr>
          <p:cNvPr id="57" name="组合 22"/>
          <p:cNvGrpSpPr/>
          <p:nvPr/>
        </p:nvGrpSpPr>
        <p:grpSpPr>
          <a:xfrm>
            <a:off x="5516850" y="1264594"/>
            <a:ext cx="377454" cy="377454"/>
            <a:chOff x="5516850" y="1264594"/>
            <a:chExt cx="377454" cy="377454"/>
          </a:xfrm>
        </p:grpSpPr>
        <p:sp>
          <p:nvSpPr>
            <p:cNvPr id="1048718" name="椭圆 25"/>
            <p:cNvSpPr/>
            <p:nvPr/>
          </p:nvSpPr>
          <p:spPr>
            <a:xfrm>
              <a:off x="5516850" y="1264594"/>
              <a:ext cx="377454" cy="37745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19" name="attachment-sign_14195"/>
            <p:cNvSpPr>
              <a:spLocks noChangeAspect="1"/>
            </p:cNvSpPr>
            <p:nvPr/>
          </p:nvSpPr>
          <p:spPr bwMode="auto">
            <a:xfrm>
              <a:off x="5653513" y="1350434"/>
              <a:ext cx="118417" cy="217099"/>
            </a:xfrm>
            <a:custGeom>
              <a:avLst/>
              <a:gdLst>
                <a:gd name="T0" fmla="*/ 128 w 140"/>
                <a:gd name="T1" fmla="*/ 125 h 256"/>
                <a:gd name="T2" fmla="*/ 118 w 140"/>
                <a:gd name="T3" fmla="*/ 137 h 256"/>
                <a:gd name="T4" fmla="*/ 117 w 140"/>
                <a:gd name="T5" fmla="*/ 171 h 256"/>
                <a:gd name="T6" fmla="*/ 111 w 140"/>
                <a:gd name="T7" fmla="*/ 211 h 256"/>
                <a:gd name="T8" fmla="*/ 70 w 140"/>
                <a:gd name="T9" fmla="*/ 234 h 256"/>
                <a:gd name="T10" fmla="*/ 22 w 140"/>
                <a:gd name="T11" fmla="*/ 186 h 256"/>
                <a:gd name="T12" fmla="*/ 22 w 140"/>
                <a:gd name="T13" fmla="*/ 49 h 256"/>
                <a:gd name="T14" fmla="*/ 49 w 140"/>
                <a:gd name="T15" fmla="*/ 22 h 256"/>
                <a:gd name="T16" fmla="*/ 76 w 140"/>
                <a:gd name="T17" fmla="*/ 49 h 256"/>
                <a:gd name="T18" fmla="*/ 76 w 140"/>
                <a:gd name="T19" fmla="*/ 186 h 256"/>
                <a:gd name="T20" fmla="*/ 68 w 140"/>
                <a:gd name="T21" fmla="*/ 194 h 256"/>
                <a:gd name="T22" fmla="*/ 60 w 140"/>
                <a:gd name="T23" fmla="*/ 186 h 256"/>
                <a:gd name="T24" fmla="*/ 60 w 140"/>
                <a:gd name="T25" fmla="*/ 83 h 256"/>
                <a:gd name="T26" fmla="*/ 49 w 140"/>
                <a:gd name="T27" fmla="*/ 72 h 256"/>
                <a:gd name="T28" fmla="*/ 38 w 140"/>
                <a:gd name="T29" fmla="*/ 83 h 256"/>
                <a:gd name="T30" fmla="*/ 38 w 140"/>
                <a:gd name="T31" fmla="*/ 186 h 256"/>
                <a:gd name="T32" fmla="*/ 38 w 140"/>
                <a:gd name="T33" fmla="*/ 187 h 256"/>
                <a:gd name="T34" fmla="*/ 68 w 140"/>
                <a:gd name="T35" fmla="*/ 215 h 256"/>
                <a:gd name="T36" fmla="*/ 90 w 140"/>
                <a:gd name="T37" fmla="*/ 205 h 256"/>
                <a:gd name="T38" fmla="*/ 98 w 140"/>
                <a:gd name="T39" fmla="*/ 166 h 256"/>
                <a:gd name="T40" fmla="*/ 98 w 140"/>
                <a:gd name="T41" fmla="*/ 64 h 256"/>
                <a:gd name="T42" fmla="*/ 98 w 140"/>
                <a:gd name="T43" fmla="*/ 43 h 256"/>
                <a:gd name="T44" fmla="*/ 91 w 140"/>
                <a:gd name="T45" fmla="*/ 24 h 256"/>
                <a:gd name="T46" fmla="*/ 49 w 140"/>
                <a:gd name="T47" fmla="*/ 0 h 256"/>
                <a:gd name="T48" fmla="*/ 7 w 140"/>
                <a:gd name="T49" fmla="*/ 24 h 256"/>
                <a:gd name="T50" fmla="*/ 1 w 140"/>
                <a:gd name="T51" fmla="*/ 43 h 256"/>
                <a:gd name="T52" fmla="*/ 0 w 140"/>
                <a:gd name="T53" fmla="*/ 64 h 256"/>
                <a:gd name="T54" fmla="*/ 0 w 140"/>
                <a:gd name="T55" fmla="*/ 186 h 256"/>
                <a:gd name="T56" fmla="*/ 70 w 140"/>
                <a:gd name="T57" fmla="*/ 256 h 256"/>
                <a:gd name="T58" fmla="*/ 140 w 140"/>
                <a:gd name="T59" fmla="*/ 186 h 256"/>
                <a:gd name="T60" fmla="*/ 139 w 140"/>
                <a:gd name="T61" fmla="*/ 137 h 256"/>
                <a:gd name="T62" fmla="*/ 128 w 140"/>
                <a:gd name="T63" fmla="*/ 12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256">
                  <a:moveTo>
                    <a:pt x="128" y="125"/>
                  </a:moveTo>
                  <a:cubicBezTo>
                    <a:pt x="122" y="125"/>
                    <a:pt x="118" y="131"/>
                    <a:pt x="118" y="137"/>
                  </a:cubicBezTo>
                  <a:cubicBezTo>
                    <a:pt x="118" y="137"/>
                    <a:pt x="117" y="155"/>
                    <a:pt x="117" y="171"/>
                  </a:cubicBezTo>
                  <a:cubicBezTo>
                    <a:pt x="117" y="182"/>
                    <a:pt x="117" y="202"/>
                    <a:pt x="111" y="211"/>
                  </a:cubicBezTo>
                  <a:cubicBezTo>
                    <a:pt x="102" y="225"/>
                    <a:pt x="87" y="234"/>
                    <a:pt x="70" y="234"/>
                  </a:cubicBezTo>
                  <a:cubicBezTo>
                    <a:pt x="44" y="234"/>
                    <a:pt x="22" y="213"/>
                    <a:pt x="22" y="186"/>
                  </a:cubicBezTo>
                  <a:cubicBezTo>
                    <a:pt x="22" y="49"/>
                    <a:pt x="22" y="49"/>
                    <a:pt x="22" y="49"/>
                  </a:cubicBezTo>
                  <a:cubicBezTo>
                    <a:pt x="22" y="34"/>
                    <a:pt x="34" y="22"/>
                    <a:pt x="49" y="22"/>
                  </a:cubicBezTo>
                  <a:cubicBezTo>
                    <a:pt x="64" y="22"/>
                    <a:pt x="76" y="34"/>
                    <a:pt x="76" y="49"/>
                  </a:cubicBezTo>
                  <a:cubicBezTo>
                    <a:pt x="76" y="186"/>
                    <a:pt x="76" y="186"/>
                    <a:pt x="76" y="186"/>
                  </a:cubicBezTo>
                  <a:cubicBezTo>
                    <a:pt x="76" y="190"/>
                    <a:pt x="73" y="194"/>
                    <a:pt x="68" y="194"/>
                  </a:cubicBezTo>
                  <a:cubicBezTo>
                    <a:pt x="64" y="194"/>
                    <a:pt x="60" y="190"/>
                    <a:pt x="60" y="186"/>
                  </a:cubicBezTo>
                  <a:cubicBezTo>
                    <a:pt x="60" y="83"/>
                    <a:pt x="60" y="83"/>
                    <a:pt x="60" y="83"/>
                  </a:cubicBezTo>
                  <a:cubicBezTo>
                    <a:pt x="60" y="77"/>
                    <a:pt x="55" y="72"/>
                    <a:pt x="49" y="72"/>
                  </a:cubicBezTo>
                  <a:cubicBezTo>
                    <a:pt x="43" y="72"/>
                    <a:pt x="38" y="77"/>
                    <a:pt x="38" y="83"/>
                  </a:cubicBezTo>
                  <a:cubicBezTo>
                    <a:pt x="38" y="186"/>
                    <a:pt x="38" y="186"/>
                    <a:pt x="38" y="186"/>
                  </a:cubicBezTo>
                  <a:cubicBezTo>
                    <a:pt x="38" y="187"/>
                    <a:pt x="38" y="187"/>
                    <a:pt x="38" y="187"/>
                  </a:cubicBezTo>
                  <a:cubicBezTo>
                    <a:pt x="39" y="203"/>
                    <a:pt x="52" y="215"/>
                    <a:pt x="68" y="215"/>
                  </a:cubicBezTo>
                  <a:cubicBezTo>
                    <a:pt x="77" y="215"/>
                    <a:pt x="85" y="211"/>
                    <a:pt x="90" y="205"/>
                  </a:cubicBezTo>
                  <a:cubicBezTo>
                    <a:pt x="98" y="197"/>
                    <a:pt x="98" y="177"/>
                    <a:pt x="98" y="166"/>
                  </a:cubicBezTo>
                  <a:cubicBezTo>
                    <a:pt x="98" y="138"/>
                    <a:pt x="98" y="91"/>
                    <a:pt x="98" y="64"/>
                  </a:cubicBezTo>
                  <a:cubicBezTo>
                    <a:pt x="98" y="53"/>
                    <a:pt x="98" y="43"/>
                    <a:pt x="98" y="43"/>
                  </a:cubicBezTo>
                  <a:cubicBezTo>
                    <a:pt x="98" y="43"/>
                    <a:pt x="97" y="33"/>
                    <a:pt x="91" y="24"/>
                  </a:cubicBezTo>
                  <a:cubicBezTo>
                    <a:pt x="82" y="9"/>
                    <a:pt x="67" y="0"/>
                    <a:pt x="49" y="0"/>
                  </a:cubicBezTo>
                  <a:cubicBezTo>
                    <a:pt x="31" y="0"/>
                    <a:pt x="16" y="9"/>
                    <a:pt x="7" y="24"/>
                  </a:cubicBezTo>
                  <a:cubicBezTo>
                    <a:pt x="1" y="33"/>
                    <a:pt x="1" y="43"/>
                    <a:pt x="1" y="43"/>
                  </a:cubicBezTo>
                  <a:cubicBezTo>
                    <a:pt x="1" y="43"/>
                    <a:pt x="0" y="53"/>
                    <a:pt x="0" y="64"/>
                  </a:cubicBezTo>
                  <a:cubicBezTo>
                    <a:pt x="0" y="186"/>
                    <a:pt x="0" y="186"/>
                    <a:pt x="0" y="186"/>
                  </a:cubicBezTo>
                  <a:cubicBezTo>
                    <a:pt x="0" y="225"/>
                    <a:pt x="32" y="256"/>
                    <a:pt x="70" y="256"/>
                  </a:cubicBezTo>
                  <a:cubicBezTo>
                    <a:pt x="108" y="256"/>
                    <a:pt x="140" y="225"/>
                    <a:pt x="140" y="186"/>
                  </a:cubicBezTo>
                  <a:cubicBezTo>
                    <a:pt x="139" y="137"/>
                    <a:pt x="139" y="137"/>
                    <a:pt x="139" y="137"/>
                  </a:cubicBezTo>
                  <a:cubicBezTo>
                    <a:pt x="139" y="131"/>
                    <a:pt x="134" y="125"/>
                    <a:pt x="128" y="125"/>
                  </a:cubicBezTo>
                  <a:close/>
                </a:path>
              </a:pathLst>
            </a:custGeom>
            <a:solidFill>
              <a:schemeClr val="bg1">
                <a:lumMod val="95000"/>
              </a:schemeClr>
            </a:solidFill>
            <a:ln>
              <a:noFill/>
            </a:ln>
          </p:spPr>
        </p:sp>
      </p:grpSp>
      <p:grpSp>
        <p:nvGrpSpPr>
          <p:cNvPr id="58" name="组合 44"/>
          <p:cNvGrpSpPr/>
          <p:nvPr/>
        </p:nvGrpSpPr>
        <p:grpSpPr>
          <a:xfrm>
            <a:off x="5926729" y="2525949"/>
            <a:ext cx="377454" cy="377454"/>
            <a:chOff x="5926729" y="2525949"/>
            <a:chExt cx="377454" cy="377454"/>
          </a:xfrm>
        </p:grpSpPr>
        <p:sp>
          <p:nvSpPr>
            <p:cNvPr id="1048720" name="椭圆 24"/>
            <p:cNvSpPr/>
            <p:nvPr/>
          </p:nvSpPr>
          <p:spPr>
            <a:xfrm>
              <a:off x="5926729" y="2525949"/>
              <a:ext cx="377454" cy="37745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1" name="antique-temple_15340"/>
            <p:cNvSpPr>
              <a:spLocks noChangeAspect="1"/>
            </p:cNvSpPr>
            <p:nvPr/>
          </p:nvSpPr>
          <p:spPr bwMode="auto">
            <a:xfrm>
              <a:off x="6016634" y="2628779"/>
              <a:ext cx="196722" cy="171793"/>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lumMod val="95000"/>
              </a:schemeClr>
            </a:solidFill>
            <a:ln>
              <a:noFill/>
            </a:ln>
          </p:spPr>
        </p:sp>
      </p:grpSp>
      <p:grpSp>
        <p:nvGrpSpPr>
          <p:cNvPr id="59" name="组合 45"/>
          <p:cNvGrpSpPr/>
          <p:nvPr/>
        </p:nvGrpSpPr>
        <p:grpSpPr>
          <a:xfrm>
            <a:off x="5965641" y="3787304"/>
            <a:ext cx="377454" cy="377454"/>
            <a:chOff x="5965641" y="3787304"/>
            <a:chExt cx="377454" cy="377454"/>
          </a:xfrm>
        </p:grpSpPr>
        <p:sp>
          <p:nvSpPr>
            <p:cNvPr id="1048722" name="椭圆 26"/>
            <p:cNvSpPr/>
            <p:nvPr/>
          </p:nvSpPr>
          <p:spPr>
            <a:xfrm>
              <a:off x="5965641" y="3787304"/>
              <a:ext cx="377454" cy="37745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3" name="location-sign_17736"/>
            <p:cNvSpPr>
              <a:spLocks noChangeAspect="1"/>
            </p:cNvSpPr>
            <p:nvPr/>
          </p:nvSpPr>
          <p:spPr bwMode="auto">
            <a:xfrm>
              <a:off x="6080682" y="3869950"/>
              <a:ext cx="142959" cy="206172"/>
            </a:xfrm>
            <a:custGeom>
              <a:avLst/>
              <a:gdLst>
                <a:gd name="connsiteX0" fmla="*/ 116681 w 233363"/>
                <a:gd name="connsiteY0" fmla="*/ 74613 h 336550"/>
                <a:gd name="connsiteX1" fmla="*/ 74612 w 233363"/>
                <a:gd name="connsiteY1" fmla="*/ 116682 h 336550"/>
                <a:gd name="connsiteX2" fmla="*/ 116681 w 233363"/>
                <a:gd name="connsiteY2" fmla="*/ 158751 h 336550"/>
                <a:gd name="connsiteX3" fmla="*/ 158750 w 233363"/>
                <a:gd name="connsiteY3" fmla="*/ 116682 h 336550"/>
                <a:gd name="connsiteX4" fmla="*/ 116681 w 233363"/>
                <a:gd name="connsiteY4" fmla="*/ 74613 h 336550"/>
                <a:gd name="connsiteX5" fmla="*/ 116682 w 233363"/>
                <a:gd name="connsiteY5" fmla="*/ 0 h 336550"/>
                <a:gd name="connsiteX6" fmla="*/ 233363 w 233363"/>
                <a:gd name="connsiteY6" fmla="*/ 117004 h 336550"/>
                <a:gd name="connsiteX7" fmla="*/ 123237 w 233363"/>
                <a:gd name="connsiteY7" fmla="*/ 329977 h 336550"/>
                <a:gd name="connsiteX8" fmla="*/ 119304 w 233363"/>
                <a:gd name="connsiteY8" fmla="*/ 335236 h 336550"/>
                <a:gd name="connsiteX9" fmla="*/ 116682 w 233363"/>
                <a:gd name="connsiteY9" fmla="*/ 336550 h 336550"/>
                <a:gd name="connsiteX10" fmla="*/ 114059 w 233363"/>
                <a:gd name="connsiteY10" fmla="*/ 335236 h 336550"/>
                <a:gd name="connsiteX11" fmla="*/ 110126 w 233363"/>
                <a:gd name="connsiteY11" fmla="*/ 329977 h 336550"/>
                <a:gd name="connsiteX12" fmla="*/ 0 w 233363"/>
                <a:gd name="connsiteY12" fmla="*/ 117004 h 336550"/>
                <a:gd name="connsiteX13" fmla="*/ 116682 w 233363"/>
                <a:gd name="connsiteY1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363" h="336550">
                  <a:moveTo>
                    <a:pt x="116681" y="74613"/>
                  </a:moveTo>
                  <a:cubicBezTo>
                    <a:pt x="93447" y="74613"/>
                    <a:pt x="74612" y="93448"/>
                    <a:pt x="74612" y="116682"/>
                  </a:cubicBezTo>
                  <a:cubicBezTo>
                    <a:pt x="74612" y="139916"/>
                    <a:pt x="93447" y="158751"/>
                    <a:pt x="116681" y="158751"/>
                  </a:cubicBezTo>
                  <a:cubicBezTo>
                    <a:pt x="139915" y="158751"/>
                    <a:pt x="158750" y="139916"/>
                    <a:pt x="158750" y="116682"/>
                  </a:cubicBezTo>
                  <a:cubicBezTo>
                    <a:pt x="158750" y="93448"/>
                    <a:pt x="139915" y="74613"/>
                    <a:pt x="116681" y="74613"/>
                  </a:cubicBezTo>
                  <a:close/>
                  <a:moveTo>
                    <a:pt x="116682" y="0"/>
                  </a:moveTo>
                  <a:cubicBezTo>
                    <a:pt x="180922" y="0"/>
                    <a:pt x="233363" y="52586"/>
                    <a:pt x="233363" y="117004"/>
                  </a:cubicBezTo>
                  <a:cubicBezTo>
                    <a:pt x="233363" y="178792"/>
                    <a:pt x="127170" y="323404"/>
                    <a:pt x="123237" y="329977"/>
                  </a:cubicBezTo>
                  <a:cubicBezTo>
                    <a:pt x="123237" y="329977"/>
                    <a:pt x="123237" y="329977"/>
                    <a:pt x="119304" y="335236"/>
                  </a:cubicBezTo>
                  <a:cubicBezTo>
                    <a:pt x="117993" y="336550"/>
                    <a:pt x="117993" y="336550"/>
                    <a:pt x="116682" y="336550"/>
                  </a:cubicBezTo>
                  <a:cubicBezTo>
                    <a:pt x="115371" y="336550"/>
                    <a:pt x="115371" y="336550"/>
                    <a:pt x="114059" y="335236"/>
                  </a:cubicBezTo>
                  <a:cubicBezTo>
                    <a:pt x="114059" y="335236"/>
                    <a:pt x="114059" y="335236"/>
                    <a:pt x="110126" y="329977"/>
                  </a:cubicBezTo>
                  <a:cubicBezTo>
                    <a:pt x="106193" y="323404"/>
                    <a:pt x="0" y="178792"/>
                    <a:pt x="0" y="117004"/>
                  </a:cubicBezTo>
                  <a:cubicBezTo>
                    <a:pt x="0" y="52586"/>
                    <a:pt x="52441" y="0"/>
                    <a:pt x="116682" y="0"/>
                  </a:cubicBezTo>
                  <a:close/>
                </a:path>
              </a:pathLst>
            </a:custGeom>
            <a:solidFill>
              <a:schemeClr val="bg1">
                <a:lumMod val="95000"/>
              </a:schemeClr>
            </a:solidFill>
            <a:ln>
              <a:noFill/>
            </a:ln>
          </p:spPr>
        </p:sp>
      </p:grpSp>
      <p:grpSp>
        <p:nvGrpSpPr>
          <p:cNvPr id="60" name="组合 46"/>
          <p:cNvGrpSpPr/>
          <p:nvPr/>
        </p:nvGrpSpPr>
        <p:grpSpPr>
          <a:xfrm>
            <a:off x="5627099" y="5048660"/>
            <a:ext cx="377454" cy="377454"/>
            <a:chOff x="5627099" y="5048660"/>
            <a:chExt cx="377454" cy="377454"/>
          </a:xfrm>
        </p:grpSpPr>
        <p:sp>
          <p:nvSpPr>
            <p:cNvPr id="1048724" name="椭圆 27"/>
            <p:cNvSpPr/>
            <p:nvPr/>
          </p:nvSpPr>
          <p:spPr>
            <a:xfrm>
              <a:off x="5627099" y="5048660"/>
              <a:ext cx="377454" cy="37745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5" name="magnifier_14840"/>
            <p:cNvSpPr>
              <a:spLocks noChangeAspect="1"/>
            </p:cNvSpPr>
            <p:nvPr/>
          </p:nvSpPr>
          <p:spPr bwMode="auto">
            <a:xfrm>
              <a:off x="5732736" y="5146429"/>
              <a:ext cx="193760" cy="193009"/>
            </a:xfrm>
            <a:custGeom>
              <a:avLst/>
              <a:gdLst>
                <a:gd name="connsiteX0" fmla="*/ 119741 w 329001"/>
                <a:gd name="connsiteY0" fmla="*/ 60325 h 327726"/>
                <a:gd name="connsiteX1" fmla="*/ 78074 w 329001"/>
                <a:gd name="connsiteY1" fmla="*/ 77485 h 327726"/>
                <a:gd name="connsiteX2" fmla="*/ 61146 w 329001"/>
                <a:gd name="connsiteY2" fmla="*/ 119723 h 327726"/>
                <a:gd name="connsiteX3" fmla="*/ 78074 w 329001"/>
                <a:gd name="connsiteY3" fmla="*/ 160641 h 327726"/>
                <a:gd name="connsiteX4" fmla="*/ 119741 w 329001"/>
                <a:gd name="connsiteY4" fmla="*/ 177800 h 327726"/>
                <a:gd name="connsiteX5" fmla="*/ 160107 w 329001"/>
                <a:gd name="connsiteY5" fmla="*/ 160641 h 327726"/>
                <a:gd name="connsiteX6" fmla="*/ 177034 w 329001"/>
                <a:gd name="connsiteY6" fmla="*/ 119723 h 327726"/>
                <a:gd name="connsiteX7" fmla="*/ 160107 w 329001"/>
                <a:gd name="connsiteY7" fmla="*/ 77485 h 327726"/>
                <a:gd name="connsiteX8" fmla="*/ 119741 w 329001"/>
                <a:gd name="connsiteY8" fmla="*/ 60325 h 327726"/>
                <a:gd name="connsiteX9" fmla="*/ 120109 w 329001"/>
                <a:gd name="connsiteY9" fmla="*/ 0 h 327726"/>
                <a:gd name="connsiteX10" fmla="*/ 204581 w 329001"/>
                <a:gd name="connsiteY10" fmla="*/ 35548 h 327726"/>
                <a:gd name="connsiteX11" fmla="*/ 225699 w 329001"/>
                <a:gd name="connsiteY11" fmla="*/ 175111 h 327726"/>
                <a:gd name="connsiteX12" fmla="*/ 319410 w 329001"/>
                <a:gd name="connsiteY12" fmla="*/ 252791 h 327726"/>
                <a:gd name="connsiteX13" fmla="*/ 316771 w 329001"/>
                <a:gd name="connsiteY13" fmla="*/ 300189 h 327726"/>
                <a:gd name="connsiteX14" fmla="*/ 300932 w 329001"/>
                <a:gd name="connsiteY14" fmla="*/ 315989 h 327726"/>
                <a:gd name="connsiteX15" fmla="*/ 253417 w 329001"/>
                <a:gd name="connsiteY15" fmla="*/ 318622 h 327726"/>
                <a:gd name="connsiteX16" fmla="*/ 175544 w 329001"/>
                <a:gd name="connsiteY16" fmla="*/ 225142 h 327726"/>
                <a:gd name="connsiteX17" fmla="*/ 120109 w 329001"/>
                <a:gd name="connsiteY17" fmla="*/ 238308 h 327726"/>
                <a:gd name="connsiteX18" fmla="*/ 35636 w 329001"/>
                <a:gd name="connsiteY18" fmla="*/ 204076 h 327726"/>
                <a:gd name="connsiteX19" fmla="*/ 35636 w 329001"/>
                <a:gd name="connsiteY19" fmla="*/ 35548 h 327726"/>
                <a:gd name="connsiteX20" fmla="*/ 120109 w 329001"/>
                <a:gd name="connsiteY20" fmla="*/ 0 h 32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001" h="327726">
                  <a:moveTo>
                    <a:pt x="119741" y="60325"/>
                  </a:moveTo>
                  <a:cubicBezTo>
                    <a:pt x="104116" y="60325"/>
                    <a:pt x="89793" y="66925"/>
                    <a:pt x="78074" y="77485"/>
                  </a:cubicBezTo>
                  <a:cubicBezTo>
                    <a:pt x="67657" y="89364"/>
                    <a:pt x="61146" y="103883"/>
                    <a:pt x="61146" y="119723"/>
                  </a:cubicBezTo>
                  <a:cubicBezTo>
                    <a:pt x="61146" y="135562"/>
                    <a:pt x="67657" y="150081"/>
                    <a:pt x="78074" y="160641"/>
                  </a:cubicBezTo>
                  <a:cubicBezTo>
                    <a:pt x="89793" y="171201"/>
                    <a:pt x="104116" y="177800"/>
                    <a:pt x="119741" y="177800"/>
                  </a:cubicBezTo>
                  <a:cubicBezTo>
                    <a:pt x="135367" y="177800"/>
                    <a:pt x="149690" y="171201"/>
                    <a:pt x="160107" y="160641"/>
                  </a:cubicBezTo>
                  <a:cubicBezTo>
                    <a:pt x="171826" y="150081"/>
                    <a:pt x="177034" y="135562"/>
                    <a:pt x="177034" y="119723"/>
                  </a:cubicBezTo>
                  <a:cubicBezTo>
                    <a:pt x="177034" y="103883"/>
                    <a:pt x="171826" y="89364"/>
                    <a:pt x="160107" y="77485"/>
                  </a:cubicBezTo>
                  <a:cubicBezTo>
                    <a:pt x="149690" y="66925"/>
                    <a:pt x="135367" y="60325"/>
                    <a:pt x="119741" y="60325"/>
                  </a:cubicBezTo>
                  <a:close/>
                  <a:moveTo>
                    <a:pt x="120109" y="0"/>
                  </a:moveTo>
                  <a:cubicBezTo>
                    <a:pt x="150466" y="0"/>
                    <a:pt x="180823" y="11849"/>
                    <a:pt x="204581" y="35548"/>
                  </a:cubicBezTo>
                  <a:cubicBezTo>
                    <a:pt x="242858" y="72414"/>
                    <a:pt x="249457" y="130346"/>
                    <a:pt x="225699" y="175111"/>
                  </a:cubicBezTo>
                  <a:cubicBezTo>
                    <a:pt x="225699" y="175111"/>
                    <a:pt x="225699" y="175111"/>
                    <a:pt x="319410" y="252791"/>
                  </a:cubicBezTo>
                  <a:cubicBezTo>
                    <a:pt x="332609" y="263324"/>
                    <a:pt x="332609" y="284390"/>
                    <a:pt x="316771" y="300189"/>
                  </a:cubicBezTo>
                  <a:cubicBezTo>
                    <a:pt x="316771" y="300189"/>
                    <a:pt x="316771" y="300189"/>
                    <a:pt x="300932" y="315989"/>
                  </a:cubicBezTo>
                  <a:cubicBezTo>
                    <a:pt x="285094" y="330472"/>
                    <a:pt x="265295" y="331788"/>
                    <a:pt x="253417" y="318622"/>
                  </a:cubicBezTo>
                  <a:cubicBezTo>
                    <a:pt x="253417" y="318622"/>
                    <a:pt x="253417" y="318622"/>
                    <a:pt x="175544" y="225142"/>
                  </a:cubicBezTo>
                  <a:cubicBezTo>
                    <a:pt x="158385" y="234358"/>
                    <a:pt x="139907" y="238308"/>
                    <a:pt x="120109" y="238308"/>
                  </a:cubicBezTo>
                  <a:cubicBezTo>
                    <a:pt x="89752" y="238308"/>
                    <a:pt x="58074" y="227775"/>
                    <a:pt x="35636" y="204076"/>
                  </a:cubicBezTo>
                  <a:cubicBezTo>
                    <a:pt x="-11879" y="156678"/>
                    <a:pt x="-11879" y="81631"/>
                    <a:pt x="35636" y="35548"/>
                  </a:cubicBezTo>
                  <a:cubicBezTo>
                    <a:pt x="58074" y="11849"/>
                    <a:pt x="89752" y="0"/>
                    <a:pt x="120109" y="0"/>
                  </a:cubicBezTo>
                  <a:close/>
                </a:path>
              </a:pathLst>
            </a:custGeom>
            <a:solidFill>
              <a:schemeClr val="bg1">
                <a:lumMod val="95000"/>
              </a:schemeClr>
            </a:solidFill>
            <a:ln>
              <a:noFill/>
            </a:ln>
          </p:spPr>
        </p:sp>
      </p:grpSp>
      <p:sp>
        <p:nvSpPr>
          <p:cNvPr id="1048726" name="椭圆 8"/>
          <p:cNvSpPr/>
          <p:nvPr/>
        </p:nvSpPr>
        <p:spPr>
          <a:xfrm>
            <a:off x="3243635" y="4462360"/>
            <a:ext cx="138494" cy="1384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7" name="椭圆 9"/>
          <p:cNvSpPr/>
          <p:nvPr/>
        </p:nvSpPr>
        <p:spPr>
          <a:xfrm>
            <a:off x="3464451" y="4362588"/>
            <a:ext cx="80419" cy="8041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8" name="椭圆 10"/>
          <p:cNvSpPr/>
          <p:nvPr/>
        </p:nvSpPr>
        <p:spPr>
          <a:xfrm>
            <a:off x="4214461" y="3036202"/>
            <a:ext cx="110651" cy="110651"/>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9" name="矩形 11"/>
          <p:cNvSpPr/>
          <p:nvPr/>
        </p:nvSpPr>
        <p:spPr>
          <a:xfrm>
            <a:off x="1560790" y="4453635"/>
            <a:ext cx="125309" cy="137583"/>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0" name="椭圆 12"/>
          <p:cNvSpPr/>
          <p:nvPr/>
        </p:nvSpPr>
        <p:spPr>
          <a:xfrm>
            <a:off x="1714885" y="3468634"/>
            <a:ext cx="85432" cy="85432"/>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1" name="椭圆 13"/>
          <p:cNvSpPr/>
          <p:nvPr/>
        </p:nvSpPr>
        <p:spPr>
          <a:xfrm>
            <a:off x="1454675" y="2327281"/>
            <a:ext cx="168204" cy="168204"/>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32" name="椭圆 14"/>
          <p:cNvSpPr/>
          <p:nvPr/>
        </p:nvSpPr>
        <p:spPr>
          <a:xfrm>
            <a:off x="1727970" y="2174707"/>
            <a:ext cx="68110" cy="6811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7426">
        <p14:flythrough/>
      </p:transition>
    </mc:Choice>
    <mc:Fallback>
      <p:transition spd="slow" advTm="74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703"/>
                                        </p:tgtEl>
                                        <p:attrNameLst>
                                          <p:attrName>style.visibility</p:attrName>
                                        </p:attrNameLst>
                                      </p:cBhvr>
                                      <p:to>
                                        <p:strVal val="visible"/>
                                      </p:to>
                                    </p:set>
                                    <p:anim calcmode="lin" valueType="num">
                                      <p:cBhvr>
                                        <p:cTn id="7" dur="500" fill="hold"/>
                                        <p:tgtEl>
                                          <p:spTgt spid="1048703"/>
                                        </p:tgtEl>
                                        <p:attrNameLst>
                                          <p:attrName>ppt_w</p:attrName>
                                        </p:attrNameLst>
                                      </p:cBhvr>
                                      <p:tavLst>
                                        <p:tav tm="0">
                                          <p:val>
                                            <p:fltVal val="0"/>
                                          </p:val>
                                        </p:tav>
                                        <p:tav tm="100000">
                                          <p:val>
                                            <p:strVal val="#ppt_w"/>
                                          </p:val>
                                        </p:tav>
                                      </p:tavLst>
                                    </p:anim>
                                    <p:anim calcmode="lin" valueType="num">
                                      <p:cBhvr>
                                        <p:cTn id="8" dur="500" fill="hold"/>
                                        <p:tgtEl>
                                          <p:spTgt spid="1048703"/>
                                        </p:tgtEl>
                                        <p:attrNameLst>
                                          <p:attrName>ppt_h</p:attrName>
                                        </p:attrNameLst>
                                      </p:cBhvr>
                                      <p:tavLst>
                                        <p:tav tm="0">
                                          <p:val>
                                            <p:fltVal val="0"/>
                                          </p:val>
                                        </p:tav>
                                        <p:tav tm="100000">
                                          <p:val>
                                            <p:strVal val="#ppt_h"/>
                                          </p:val>
                                        </p:tav>
                                      </p:tavLst>
                                    </p:anim>
                                    <p:animEffect transition="in" filter="fade">
                                      <p:cBhvr>
                                        <p:cTn id="9" dur="500"/>
                                        <p:tgtEl>
                                          <p:spTgt spid="1048703"/>
                                        </p:tgtEl>
                                      </p:cBhvr>
                                    </p:animEffect>
                                  </p:childTnLst>
                                </p:cTn>
                              </p:par>
                              <p:par>
                                <p:cTn id="10" presetID="50" presetClass="entr" presetSubtype="0" decel="100000" fill="hold" grpId="0" nodeType="withEffect">
                                  <p:stCondLst>
                                    <p:cond delay="300"/>
                                  </p:stCondLst>
                                  <p:childTnLst>
                                    <p:set>
                                      <p:cBhvr>
                                        <p:cTn id="11" dur="1" fill="hold">
                                          <p:stCondLst>
                                            <p:cond delay="0"/>
                                          </p:stCondLst>
                                        </p:cTn>
                                        <p:tgtEl>
                                          <p:spTgt spid="1048705"/>
                                        </p:tgtEl>
                                        <p:attrNameLst>
                                          <p:attrName>style.visibility</p:attrName>
                                        </p:attrNameLst>
                                      </p:cBhvr>
                                      <p:to>
                                        <p:strVal val="visible"/>
                                      </p:to>
                                    </p:set>
                                    <p:anim calcmode="lin" valueType="num">
                                      <p:cBhvr>
                                        <p:cTn id="12" dur="750" fill="hold"/>
                                        <p:tgtEl>
                                          <p:spTgt spid="1048705"/>
                                        </p:tgtEl>
                                        <p:attrNameLst>
                                          <p:attrName>ppt_w</p:attrName>
                                        </p:attrNameLst>
                                      </p:cBhvr>
                                      <p:tavLst>
                                        <p:tav tm="0">
                                          <p:val>
                                            <p:strVal val="#ppt_w+.3"/>
                                          </p:val>
                                        </p:tav>
                                        <p:tav tm="100000">
                                          <p:val>
                                            <p:strVal val="#ppt_w"/>
                                          </p:val>
                                        </p:tav>
                                      </p:tavLst>
                                    </p:anim>
                                    <p:anim calcmode="lin" valueType="num">
                                      <p:cBhvr>
                                        <p:cTn id="13" dur="750" fill="hold"/>
                                        <p:tgtEl>
                                          <p:spTgt spid="1048705"/>
                                        </p:tgtEl>
                                        <p:attrNameLst>
                                          <p:attrName>ppt_h</p:attrName>
                                        </p:attrNameLst>
                                      </p:cBhvr>
                                      <p:tavLst>
                                        <p:tav tm="0">
                                          <p:val>
                                            <p:strVal val="#ppt_h"/>
                                          </p:val>
                                        </p:tav>
                                        <p:tav tm="100000">
                                          <p:val>
                                            <p:strVal val="#ppt_h"/>
                                          </p:val>
                                        </p:tav>
                                      </p:tavLst>
                                    </p:anim>
                                    <p:animEffect transition="in" filter="fade">
                                      <p:cBhvr>
                                        <p:cTn id="14" dur="750"/>
                                        <p:tgtEl>
                                          <p:spTgt spid="1048705"/>
                                        </p:tgtEl>
                                      </p:cBhvr>
                                    </p:animEffect>
                                  </p:childTnLst>
                                </p:cTn>
                              </p:par>
                              <p:par>
                                <p:cTn id="15" presetID="18" presetClass="entr" presetSubtype="12" fill="hold" nodeType="withEffect">
                                  <p:stCondLst>
                                    <p:cond delay="600"/>
                                  </p:stCondLst>
                                  <p:childTnLst>
                                    <p:set>
                                      <p:cBhvr>
                                        <p:cTn id="16" dur="1" fill="hold">
                                          <p:stCondLst>
                                            <p:cond delay="0"/>
                                          </p:stCondLst>
                                        </p:cTn>
                                        <p:tgtEl>
                                          <p:spTgt spid="54"/>
                                        </p:tgtEl>
                                        <p:attrNameLst>
                                          <p:attrName>style.visibility</p:attrName>
                                        </p:attrNameLst>
                                      </p:cBhvr>
                                      <p:to>
                                        <p:strVal val="visible"/>
                                      </p:to>
                                    </p:set>
                                    <p:animEffect transition="in" filter="strips(downLeft)">
                                      <p:cBhvr>
                                        <p:cTn id="17" dur="500"/>
                                        <p:tgtEl>
                                          <p:spTgt spid="54"/>
                                        </p:tgtEl>
                                      </p:cBhvr>
                                    </p:animEffect>
                                  </p:childTnLst>
                                </p:cTn>
                              </p:par>
                              <p:par>
                                <p:cTn id="18" presetID="18" presetClass="entr" presetSubtype="12" fill="hold" nodeType="withEffect">
                                  <p:stCondLst>
                                    <p:cond delay="800"/>
                                  </p:stCondLst>
                                  <p:childTnLst>
                                    <p:set>
                                      <p:cBhvr>
                                        <p:cTn id="19" dur="1" fill="hold">
                                          <p:stCondLst>
                                            <p:cond delay="0"/>
                                          </p:stCondLst>
                                        </p:cTn>
                                        <p:tgtEl>
                                          <p:spTgt spid="55"/>
                                        </p:tgtEl>
                                        <p:attrNameLst>
                                          <p:attrName>style.visibility</p:attrName>
                                        </p:attrNameLst>
                                      </p:cBhvr>
                                      <p:to>
                                        <p:strVal val="visible"/>
                                      </p:to>
                                    </p:set>
                                    <p:animEffect transition="in" filter="strips(downLeft)">
                                      <p:cBhvr>
                                        <p:cTn id="20" dur="500"/>
                                        <p:tgtEl>
                                          <p:spTgt spid="55"/>
                                        </p:tgtEl>
                                      </p:cBhvr>
                                    </p:animEffect>
                                  </p:childTnLst>
                                </p:cTn>
                              </p:par>
                              <p:par>
                                <p:cTn id="21" presetID="18" presetClass="entr" presetSubtype="3" fill="hold" nodeType="withEffect">
                                  <p:stCondLst>
                                    <p:cond delay="1000"/>
                                  </p:stCondLst>
                                  <p:childTnLst>
                                    <p:set>
                                      <p:cBhvr>
                                        <p:cTn id="22" dur="1" fill="hold">
                                          <p:stCondLst>
                                            <p:cond delay="0"/>
                                          </p:stCondLst>
                                        </p:cTn>
                                        <p:tgtEl>
                                          <p:spTgt spid="56"/>
                                        </p:tgtEl>
                                        <p:attrNameLst>
                                          <p:attrName>style.visibility</p:attrName>
                                        </p:attrNameLst>
                                      </p:cBhvr>
                                      <p:to>
                                        <p:strVal val="visible"/>
                                      </p:to>
                                    </p:set>
                                    <p:animEffect transition="in" filter="strips(upRight)">
                                      <p:cBhvr>
                                        <p:cTn id="23" dur="500"/>
                                        <p:tgtEl>
                                          <p:spTgt spid="56"/>
                                        </p:tgtEl>
                                      </p:cBhvr>
                                    </p:animEffect>
                                  </p:childTnLst>
                                </p:cTn>
                              </p:par>
                              <p:par>
                                <p:cTn id="24" presetID="18" presetClass="entr" presetSubtype="12" fill="hold" grpId="0" nodeType="withEffect">
                                  <p:stCondLst>
                                    <p:cond delay="1200"/>
                                  </p:stCondLst>
                                  <p:childTnLst>
                                    <p:set>
                                      <p:cBhvr>
                                        <p:cTn id="25" dur="1" fill="hold">
                                          <p:stCondLst>
                                            <p:cond delay="0"/>
                                          </p:stCondLst>
                                        </p:cTn>
                                        <p:tgtEl>
                                          <p:spTgt spid="1048704"/>
                                        </p:tgtEl>
                                        <p:attrNameLst>
                                          <p:attrName>style.visibility</p:attrName>
                                        </p:attrNameLst>
                                      </p:cBhvr>
                                      <p:to>
                                        <p:strVal val="visible"/>
                                      </p:to>
                                    </p:set>
                                    <p:animEffect transition="in" filter="strips(downLeft)">
                                      <p:cBhvr>
                                        <p:cTn id="26" dur="500"/>
                                        <p:tgtEl>
                                          <p:spTgt spid="1048704"/>
                                        </p:tgtEl>
                                      </p:cBhvr>
                                    </p:animEffect>
                                  </p:childTnLst>
                                </p:cTn>
                              </p:par>
                              <p:par>
                                <p:cTn id="27" presetID="2" presetClass="entr" presetSubtype="1" decel="100000" fill="hold" grpId="0" nodeType="withEffect">
                                  <p:stCondLst>
                                    <p:cond delay="1200"/>
                                  </p:stCondLst>
                                  <p:childTnLst>
                                    <p:set>
                                      <p:cBhvr>
                                        <p:cTn id="28" dur="1" fill="hold">
                                          <p:stCondLst>
                                            <p:cond delay="0"/>
                                          </p:stCondLst>
                                        </p:cTn>
                                        <p:tgtEl>
                                          <p:spTgt spid="1048728"/>
                                        </p:tgtEl>
                                        <p:attrNameLst>
                                          <p:attrName>style.visibility</p:attrName>
                                        </p:attrNameLst>
                                      </p:cBhvr>
                                      <p:to>
                                        <p:strVal val="visible"/>
                                      </p:to>
                                    </p:set>
                                    <p:anim calcmode="lin" valueType="num">
                                      <p:cBhvr additive="base">
                                        <p:cTn id="29" dur="1000" fill="hold"/>
                                        <p:tgtEl>
                                          <p:spTgt spid="1048728"/>
                                        </p:tgtEl>
                                        <p:attrNameLst>
                                          <p:attrName>ppt_x</p:attrName>
                                        </p:attrNameLst>
                                      </p:cBhvr>
                                      <p:tavLst>
                                        <p:tav tm="0">
                                          <p:val>
                                            <p:strVal val="#ppt_x"/>
                                          </p:val>
                                        </p:tav>
                                        <p:tav tm="100000">
                                          <p:val>
                                            <p:strVal val="#ppt_x"/>
                                          </p:val>
                                        </p:tav>
                                      </p:tavLst>
                                    </p:anim>
                                    <p:anim calcmode="lin" valueType="num">
                                      <p:cBhvr additive="base">
                                        <p:cTn id="30" dur="1000" fill="hold"/>
                                        <p:tgtEl>
                                          <p:spTgt spid="1048728"/>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1200"/>
                                  </p:stCondLst>
                                  <p:childTnLst>
                                    <p:set>
                                      <p:cBhvr>
                                        <p:cTn id="32" dur="1" fill="hold">
                                          <p:stCondLst>
                                            <p:cond delay="0"/>
                                          </p:stCondLst>
                                        </p:cTn>
                                        <p:tgtEl>
                                          <p:spTgt spid="1048726"/>
                                        </p:tgtEl>
                                        <p:attrNameLst>
                                          <p:attrName>style.visibility</p:attrName>
                                        </p:attrNameLst>
                                      </p:cBhvr>
                                      <p:to>
                                        <p:strVal val="visible"/>
                                      </p:to>
                                    </p:set>
                                    <p:anim calcmode="lin" valueType="num">
                                      <p:cBhvr additive="base">
                                        <p:cTn id="33" dur="1000" fill="hold"/>
                                        <p:tgtEl>
                                          <p:spTgt spid="1048726"/>
                                        </p:tgtEl>
                                        <p:attrNameLst>
                                          <p:attrName>ppt_x</p:attrName>
                                        </p:attrNameLst>
                                      </p:cBhvr>
                                      <p:tavLst>
                                        <p:tav tm="0">
                                          <p:val>
                                            <p:strVal val="#ppt_x"/>
                                          </p:val>
                                        </p:tav>
                                        <p:tav tm="100000">
                                          <p:val>
                                            <p:strVal val="#ppt_x"/>
                                          </p:val>
                                        </p:tav>
                                      </p:tavLst>
                                    </p:anim>
                                    <p:anim calcmode="lin" valueType="num">
                                      <p:cBhvr additive="base">
                                        <p:cTn id="34" dur="1000" fill="hold"/>
                                        <p:tgtEl>
                                          <p:spTgt spid="104872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1200"/>
                                  </p:stCondLst>
                                  <p:childTnLst>
                                    <p:set>
                                      <p:cBhvr>
                                        <p:cTn id="36" dur="1" fill="hold">
                                          <p:stCondLst>
                                            <p:cond delay="0"/>
                                          </p:stCondLst>
                                        </p:cTn>
                                        <p:tgtEl>
                                          <p:spTgt spid="1048727"/>
                                        </p:tgtEl>
                                        <p:attrNameLst>
                                          <p:attrName>style.visibility</p:attrName>
                                        </p:attrNameLst>
                                      </p:cBhvr>
                                      <p:to>
                                        <p:strVal val="visible"/>
                                      </p:to>
                                    </p:set>
                                    <p:anim calcmode="lin" valueType="num">
                                      <p:cBhvr additive="base">
                                        <p:cTn id="37" dur="1000" fill="hold"/>
                                        <p:tgtEl>
                                          <p:spTgt spid="1048727"/>
                                        </p:tgtEl>
                                        <p:attrNameLst>
                                          <p:attrName>ppt_x</p:attrName>
                                        </p:attrNameLst>
                                      </p:cBhvr>
                                      <p:tavLst>
                                        <p:tav tm="0">
                                          <p:val>
                                            <p:strVal val="#ppt_x"/>
                                          </p:val>
                                        </p:tav>
                                        <p:tav tm="100000">
                                          <p:val>
                                            <p:strVal val="#ppt_x"/>
                                          </p:val>
                                        </p:tav>
                                      </p:tavLst>
                                    </p:anim>
                                    <p:anim calcmode="lin" valueType="num">
                                      <p:cBhvr additive="base">
                                        <p:cTn id="38" dur="1000" fill="hold"/>
                                        <p:tgtEl>
                                          <p:spTgt spid="1048727"/>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1200"/>
                                  </p:stCondLst>
                                  <p:childTnLst>
                                    <p:set>
                                      <p:cBhvr>
                                        <p:cTn id="40" dur="1" fill="hold">
                                          <p:stCondLst>
                                            <p:cond delay="0"/>
                                          </p:stCondLst>
                                        </p:cTn>
                                        <p:tgtEl>
                                          <p:spTgt spid="1048729"/>
                                        </p:tgtEl>
                                        <p:attrNameLst>
                                          <p:attrName>style.visibility</p:attrName>
                                        </p:attrNameLst>
                                      </p:cBhvr>
                                      <p:to>
                                        <p:strVal val="visible"/>
                                      </p:to>
                                    </p:set>
                                    <p:anim calcmode="lin" valueType="num">
                                      <p:cBhvr additive="base">
                                        <p:cTn id="41" dur="1000" fill="hold"/>
                                        <p:tgtEl>
                                          <p:spTgt spid="1048729"/>
                                        </p:tgtEl>
                                        <p:attrNameLst>
                                          <p:attrName>ppt_x</p:attrName>
                                        </p:attrNameLst>
                                      </p:cBhvr>
                                      <p:tavLst>
                                        <p:tav tm="0">
                                          <p:val>
                                            <p:strVal val="#ppt_x"/>
                                          </p:val>
                                        </p:tav>
                                        <p:tav tm="100000">
                                          <p:val>
                                            <p:strVal val="#ppt_x"/>
                                          </p:val>
                                        </p:tav>
                                      </p:tavLst>
                                    </p:anim>
                                    <p:anim calcmode="lin" valueType="num">
                                      <p:cBhvr additive="base">
                                        <p:cTn id="42" dur="1000" fill="hold"/>
                                        <p:tgtEl>
                                          <p:spTgt spid="1048729"/>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1200"/>
                                  </p:stCondLst>
                                  <p:childTnLst>
                                    <p:set>
                                      <p:cBhvr>
                                        <p:cTn id="44" dur="1" fill="hold">
                                          <p:stCondLst>
                                            <p:cond delay="0"/>
                                          </p:stCondLst>
                                        </p:cTn>
                                        <p:tgtEl>
                                          <p:spTgt spid="1048730"/>
                                        </p:tgtEl>
                                        <p:attrNameLst>
                                          <p:attrName>style.visibility</p:attrName>
                                        </p:attrNameLst>
                                      </p:cBhvr>
                                      <p:to>
                                        <p:strVal val="visible"/>
                                      </p:to>
                                    </p:set>
                                    <p:anim calcmode="lin" valueType="num">
                                      <p:cBhvr additive="base">
                                        <p:cTn id="45" dur="1000" fill="hold"/>
                                        <p:tgtEl>
                                          <p:spTgt spid="1048730"/>
                                        </p:tgtEl>
                                        <p:attrNameLst>
                                          <p:attrName>ppt_x</p:attrName>
                                        </p:attrNameLst>
                                      </p:cBhvr>
                                      <p:tavLst>
                                        <p:tav tm="0">
                                          <p:val>
                                            <p:strVal val="#ppt_x"/>
                                          </p:val>
                                        </p:tav>
                                        <p:tav tm="100000">
                                          <p:val>
                                            <p:strVal val="#ppt_x"/>
                                          </p:val>
                                        </p:tav>
                                      </p:tavLst>
                                    </p:anim>
                                    <p:anim calcmode="lin" valueType="num">
                                      <p:cBhvr additive="base">
                                        <p:cTn id="46" dur="1000" fill="hold"/>
                                        <p:tgtEl>
                                          <p:spTgt spid="104873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1200"/>
                                  </p:stCondLst>
                                  <p:childTnLst>
                                    <p:set>
                                      <p:cBhvr>
                                        <p:cTn id="48" dur="1" fill="hold">
                                          <p:stCondLst>
                                            <p:cond delay="0"/>
                                          </p:stCondLst>
                                        </p:cTn>
                                        <p:tgtEl>
                                          <p:spTgt spid="1048731"/>
                                        </p:tgtEl>
                                        <p:attrNameLst>
                                          <p:attrName>style.visibility</p:attrName>
                                        </p:attrNameLst>
                                      </p:cBhvr>
                                      <p:to>
                                        <p:strVal val="visible"/>
                                      </p:to>
                                    </p:set>
                                    <p:anim calcmode="lin" valueType="num">
                                      <p:cBhvr additive="base">
                                        <p:cTn id="49" dur="1000" fill="hold"/>
                                        <p:tgtEl>
                                          <p:spTgt spid="1048731"/>
                                        </p:tgtEl>
                                        <p:attrNameLst>
                                          <p:attrName>ppt_x</p:attrName>
                                        </p:attrNameLst>
                                      </p:cBhvr>
                                      <p:tavLst>
                                        <p:tav tm="0">
                                          <p:val>
                                            <p:strVal val="#ppt_x"/>
                                          </p:val>
                                        </p:tav>
                                        <p:tav tm="100000">
                                          <p:val>
                                            <p:strVal val="#ppt_x"/>
                                          </p:val>
                                        </p:tav>
                                      </p:tavLst>
                                    </p:anim>
                                    <p:anim calcmode="lin" valueType="num">
                                      <p:cBhvr additive="base">
                                        <p:cTn id="50" dur="1000" fill="hold"/>
                                        <p:tgtEl>
                                          <p:spTgt spid="1048731"/>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1200"/>
                                  </p:stCondLst>
                                  <p:childTnLst>
                                    <p:set>
                                      <p:cBhvr>
                                        <p:cTn id="52" dur="1" fill="hold">
                                          <p:stCondLst>
                                            <p:cond delay="0"/>
                                          </p:stCondLst>
                                        </p:cTn>
                                        <p:tgtEl>
                                          <p:spTgt spid="1048732"/>
                                        </p:tgtEl>
                                        <p:attrNameLst>
                                          <p:attrName>style.visibility</p:attrName>
                                        </p:attrNameLst>
                                      </p:cBhvr>
                                      <p:to>
                                        <p:strVal val="visible"/>
                                      </p:to>
                                    </p:set>
                                    <p:anim calcmode="lin" valueType="num">
                                      <p:cBhvr additive="base">
                                        <p:cTn id="53" dur="1000" fill="hold"/>
                                        <p:tgtEl>
                                          <p:spTgt spid="1048732"/>
                                        </p:tgtEl>
                                        <p:attrNameLst>
                                          <p:attrName>ppt_x</p:attrName>
                                        </p:attrNameLst>
                                      </p:cBhvr>
                                      <p:tavLst>
                                        <p:tav tm="0">
                                          <p:val>
                                            <p:strVal val="#ppt_x"/>
                                          </p:val>
                                        </p:tav>
                                        <p:tav tm="100000">
                                          <p:val>
                                            <p:strVal val="#ppt_x"/>
                                          </p:val>
                                        </p:tav>
                                      </p:tavLst>
                                    </p:anim>
                                    <p:anim calcmode="lin" valueType="num">
                                      <p:cBhvr additive="base">
                                        <p:cTn id="54" dur="1000" fill="hold"/>
                                        <p:tgtEl>
                                          <p:spTgt spid="1048732"/>
                                        </p:tgtEl>
                                        <p:attrNameLst>
                                          <p:attrName>ppt_y</p:attrName>
                                        </p:attrNameLst>
                                      </p:cBhvr>
                                      <p:tavLst>
                                        <p:tav tm="0">
                                          <p:val>
                                            <p:strVal val="0-#ppt_h/2"/>
                                          </p:val>
                                        </p:tav>
                                        <p:tav tm="100000">
                                          <p:val>
                                            <p:strVal val="#ppt_y"/>
                                          </p:val>
                                        </p:tav>
                                      </p:tavLst>
                                    </p:anim>
                                  </p:childTnLst>
                                </p:cTn>
                              </p:par>
                              <p:par>
                                <p:cTn id="55" presetID="6" presetClass="entr" presetSubtype="16" fill="hold" grpId="0" nodeType="withEffect">
                                  <p:stCondLst>
                                    <p:cond delay="1500"/>
                                  </p:stCondLst>
                                  <p:childTnLst>
                                    <p:set>
                                      <p:cBhvr>
                                        <p:cTn id="56" dur="1" fill="hold">
                                          <p:stCondLst>
                                            <p:cond delay="0"/>
                                          </p:stCondLst>
                                        </p:cTn>
                                        <p:tgtEl>
                                          <p:spTgt spid="1048709"/>
                                        </p:tgtEl>
                                        <p:attrNameLst>
                                          <p:attrName>style.visibility</p:attrName>
                                        </p:attrNameLst>
                                      </p:cBhvr>
                                      <p:to>
                                        <p:strVal val="visible"/>
                                      </p:to>
                                    </p:set>
                                    <p:animEffect transition="in" filter="circle(in)">
                                      <p:cBhvr>
                                        <p:cTn id="57" dur="1000"/>
                                        <p:tgtEl>
                                          <p:spTgt spid="1048709"/>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entr" presetSubtype="0" decel="10000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fltVal val="0"/>
                                          </p:val>
                                        </p:tav>
                                        <p:tav tm="100000">
                                          <p:val>
                                            <p:strVal val="#ppt_w"/>
                                          </p:val>
                                        </p:tav>
                                      </p:tavLst>
                                    </p:anim>
                                    <p:anim calcmode="lin" valueType="num">
                                      <p:cBhvr>
                                        <p:cTn id="63" dur="500" fill="hold"/>
                                        <p:tgtEl>
                                          <p:spTgt spid="57"/>
                                        </p:tgtEl>
                                        <p:attrNameLst>
                                          <p:attrName>ppt_h</p:attrName>
                                        </p:attrNameLst>
                                      </p:cBhvr>
                                      <p:tavLst>
                                        <p:tav tm="0">
                                          <p:val>
                                            <p:fltVal val="0"/>
                                          </p:val>
                                        </p:tav>
                                        <p:tav tm="100000">
                                          <p:val>
                                            <p:strVal val="#ppt_h"/>
                                          </p:val>
                                        </p:tav>
                                      </p:tavLst>
                                    </p:anim>
                                    <p:anim calcmode="lin" valueType="num">
                                      <p:cBhvr>
                                        <p:cTn id="64" dur="500" fill="hold"/>
                                        <p:tgtEl>
                                          <p:spTgt spid="57"/>
                                        </p:tgtEl>
                                        <p:attrNameLst>
                                          <p:attrName>style.rotation</p:attrName>
                                        </p:attrNameLst>
                                      </p:cBhvr>
                                      <p:tavLst>
                                        <p:tav tm="0">
                                          <p:val>
                                            <p:fltVal val="360"/>
                                          </p:val>
                                        </p:tav>
                                        <p:tav tm="100000">
                                          <p:val>
                                            <p:fltVal val="0"/>
                                          </p:val>
                                        </p:tav>
                                      </p:tavLst>
                                    </p:anim>
                                    <p:animEffect transition="in" filter="fade">
                                      <p:cBhvr>
                                        <p:cTn id="65" dur="500"/>
                                        <p:tgtEl>
                                          <p:spTgt spid="57"/>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1048710"/>
                                        </p:tgtEl>
                                        <p:attrNameLst>
                                          <p:attrName>style.visibility</p:attrName>
                                        </p:attrNameLst>
                                      </p:cBhvr>
                                      <p:to>
                                        <p:strVal val="visible"/>
                                      </p:to>
                                    </p:set>
                                    <p:anim calcmode="lin" valueType="num">
                                      <p:cBhvr additive="base">
                                        <p:cTn id="68" dur="500"/>
                                        <p:tgtEl>
                                          <p:spTgt spid="1048710"/>
                                        </p:tgtEl>
                                        <p:attrNameLst>
                                          <p:attrName>ppt_x</p:attrName>
                                        </p:attrNameLst>
                                      </p:cBhvr>
                                      <p:tavLst>
                                        <p:tav tm="0">
                                          <p:val>
                                            <p:strVal val="#ppt_x+#ppt_w*1.125000"/>
                                          </p:val>
                                        </p:tav>
                                        <p:tav tm="100000">
                                          <p:val>
                                            <p:strVal val="#ppt_x"/>
                                          </p:val>
                                        </p:tav>
                                      </p:tavLst>
                                    </p:anim>
                                    <p:animEffect transition="in" filter="wipe(left)">
                                      <p:cBhvr>
                                        <p:cTn id="69" dur="500"/>
                                        <p:tgtEl>
                                          <p:spTgt spid="1048710"/>
                                        </p:tgtEl>
                                      </p:cBhvr>
                                    </p:animEffect>
                                  </p:childTnLst>
                                </p:cTn>
                              </p:par>
                              <p:par>
                                <p:cTn id="70" presetID="53" presetClass="entr" presetSubtype="16" fill="hold" grpId="0" nodeType="withEffect">
                                  <p:stCondLst>
                                    <p:cond delay="0"/>
                                  </p:stCondLst>
                                  <p:iterate type="lt">
                                    <p:tmPct val="10000"/>
                                  </p:iterate>
                                  <p:childTnLst>
                                    <p:set>
                                      <p:cBhvr>
                                        <p:cTn id="71" dur="1" fill="hold">
                                          <p:stCondLst>
                                            <p:cond delay="0"/>
                                          </p:stCondLst>
                                        </p:cTn>
                                        <p:tgtEl>
                                          <p:spTgt spid="1048715"/>
                                        </p:tgtEl>
                                        <p:attrNameLst>
                                          <p:attrName>style.visibility</p:attrName>
                                        </p:attrNameLst>
                                      </p:cBhvr>
                                      <p:to>
                                        <p:strVal val="visible"/>
                                      </p:to>
                                    </p:set>
                                    <p:anim calcmode="lin" valueType="num">
                                      <p:cBhvr>
                                        <p:cTn id="72" dur="500" fill="hold"/>
                                        <p:tgtEl>
                                          <p:spTgt spid="1048715"/>
                                        </p:tgtEl>
                                        <p:attrNameLst>
                                          <p:attrName>ppt_w</p:attrName>
                                        </p:attrNameLst>
                                      </p:cBhvr>
                                      <p:tavLst>
                                        <p:tav tm="0">
                                          <p:val>
                                            <p:fltVal val="0"/>
                                          </p:val>
                                        </p:tav>
                                        <p:tav tm="100000">
                                          <p:val>
                                            <p:strVal val="#ppt_w"/>
                                          </p:val>
                                        </p:tav>
                                      </p:tavLst>
                                    </p:anim>
                                    <p:anim calcmode="lin" valueType="num">
                                      <p:cBhvr>
                                        <p:cTn id="73" dur="500" fill="hold"/>
                                        <p:tgtEl>
                                          <p:spTgt spid="1048715"/>
                                        </p:tgtEl>
                                        <p:attrNameLst>
                                          <p:attrName>ppt_h</p:attrName>
                                        </p:attrNameLst>
                                      </p:cBhvr>
                                      <p:tavLst>
                                        <p:tav tm="0">
                                          <p:val>
                                            <p:fltVal val="0"/>
                                          </p:val>
                                        </p:tav>
                                        <p:tav tm="100000">
                                          <p:val>
                                            <p:strVal val="#ppt_h"/>
                                          </p:val>
                                        </p:tav>
                                      </p:tavLst>
                                    </p:anim>
                                    <p:animEffect transition="in" filter="fade">
                                      <p:cBhvr>
                                        <p:cTn id="74" dur="500"/>
                                        <p:tgtEl>
                                          <p:spTgt spid="1048715"/>
                                        </p:tgtEl>
                                      </p:cBhvr>
                                    </p:animEffect>
                                  </p:childTnLst>
                                </p:cTn>
                              </p:par>
                              <p:par>
                                <p:cTn id="75" presetID="49" presetClass="entr" presetSubtype="0" decel="10000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p:cTn id="77" dur="500" fill="hold"/>
                                        <p:tgtEl>
                                          <p:spTgt spid="58"/>
                                        </p:tgtEl>
                                        <p:attrNameLst>
                                          <p:attrName>ppt_w</p:attrName>
                                        </p:attrNameLst>
                                      </p:cBhvr>
                                      <p:tavLst>
                                        <p:tav tm="0">
                                          <p:val>
                                            <p:fltVal val="0"/>
                                          </p:val>
                                        </p:tav>
                                        <p:tav tm="100000">
                                          <p:val>
                                            <p:strVal val="#ppt_w"/>
                                          </p:val>
                                        </p:tav>
                                      </p:tavLst>
                                    </p:anim>
                                    <p:anim calcmode="lin" valueType="num">
                                      <p:cBhvr>
                                        <p:cTn id="78" dur="500" fill="hold"/>
                                        <p:tgtEl>
                                          <p:spTgt spid="58"/>
                                        </p:tgtEl>
                                        <p:attrNameLst>
                                          <p:attrName>ppt_h</p:attrName>
                                        </p:attrNameLst>
                                      </p:cBhvr>
                                      <p:tavLst>
                                        <p:tav tm="0">
                                          <p:val>
                                            <p:fltVal val="0"/>
                                          </p:val>
                                        </p:tav>
                                        <p:tav tm="100000">
                                          <p:val>
                                            <p:strVal val="#ppt_h"/>
                                          </p:val>
                                        </p:tav>
                                      </p:tavLst>
                                    </p:anim>
                                    <p:anim calcmode="lin" valueType="num">
                                      <p:cBhvr>
                                        <p:cTn id="79" dur="500" fill="hold"/>
                                        <p:tgtEl>
                                          <p:spTgt spid="58"/>
                                        </p:tgtEl>
                                        <p:attrNameLst>
                                          <p:attrName>style.rotation</p:attrName>
                                        </p:attrNameLst>
                                      </p:cBhvr>
                                      <p:tavLst>
                                        <p:tav tm="0">
                                          <p:val>
                                            <p:fltVal val="360"/>
                                          </p:val>
                                        </p:tav>
                                        <p:tav tm="100000">
                                          <p:val>
                                            <p:fltVal val="0"/>
                                          </p:val>
                                        </p:tav>
                                      </p:tavLst>
                                    </p:anim>
                                    <p:animEffect transition="in" filter="fade">
                                      <p:cBhvr>
                                        <p:cTn id="80" dur="500"/>
                                        <p:tgtEl>
                                          <p:spTgt spid="58"/>
                                        </p:tgtEl>
                                      </p:cBhvr>
                                    </p:animEffect>
                                  </p:childTnLst>
                                </p:cTn>
                              </p:par>
                              <p:par>
                                <p:cTn id="81" presetID="12" presetClass="entr" presetSubtype="2" fill="hold" grpId="0" nodeType="withEffect">
                                  <p:stCondLst>
                                    <p:cond delay="0"/>
                                  </p:stCondLst>
                                  <p:childTnLst>
                                    <p:set>
                                      <p:cBhvr>
                                        <p:cTn id="82" dur="1" fill="hold">
                                          <p:stCondLst>
                                            <p:cond delay="0"/>
                                          </p:stCondLst>
                                        </p:cTn>
                                        <p:tgtEl>
                                          <p:spTgt spid="1048711"/>
                                        </p:tgtEl>
                                        <p:attrNameLst>
                                          <p:attrName>style.visibility</p:attrName>
                                        </p:attrNameLst>
                                      </p:cBhvr>
                                      <p:to>
                                        <p:strVal val="visible"/>
                                      </p:to>
                                    </p:set>
                                    <p:anim calcmode="lin" valueType="num">
                                      <p:cBhvr additive="base">
                                        <p:cTn id="83" dur="500"/>
                                        <p:tgtEl>
                                          <p:spTgt spid="1048711"/>
                                        </p:tgtEl>
                                        <p:attrNameLst>
                                          <p:attrName>ppt_x</p:attrName>
                                        </p:attrNameLst>
                                      </p:cBhvr>
                                      <p:tavLst>
                                        <p:tav tm="0">
                                          <p:val>
                                            <p:strVal val="#ppt_x+#ppt_w*1.125000"/>
                                          </p:val>
                                        </p:tav>
                                        <p:tav tm="100000">
                                          <p:val>
                                            <p:strVal val="#ppt_x"/>
                                          </p:val>
                                        </p:tav>
                                      </p:tavLst>
                                    </p:anim>
                                    <p:animEffect transition="in" filter="wipe(left)">
                                      <p:cBhvr>
                                        <p:cTn id="84" dur="500"/>
                                        <p:tgtEl>
                                          <p:spTgt spid="1048711"/>
                                        </p:tgtEl>
                                      </p:cBhvr>
                                    </p:animEffect>
                                  </p:childTnLst>
                                </p:cTn>
                              </p:par>
                              <p:par>
                                <p:cTn id="85" presetID="53" presetClass="entr" presetSubtype="16" fill="hold" grpId="0" nodeType="withEffect">
                                  <p:stCondLst>
                                    <p:cond delay="0"/>
                                  </p:stCondLst>
                                  <p:iterate type="lt">
                                    <p:tmPct val="10000"/>
                                  </p:iterate>
                                  <p:childTnLst>
                                    <p:set>
                                      <p:cBhvr>
                                        <p:cTn id="86" dur="1" fill="hold">
                                          <p:stCondLst>
                                            <p:cond delay="0"/>
                                          </p:stCondLst>
                                        </p:cTn>
                                        <p:tgtEl>
                                          <p:spTgt spid="1048714"/>
                                        </p:tgtEl>
                                        <p:attrNameLst>
                                          <p:attrName>style.visibility</p:attrName>
                                        </p:attrNameLst>
                                      </p:cBhvr>
                                      <p:to>
                                        <p:strVal val="visible"/>
                                      </p:to>
                                    </p:set>
                                    <p:anim calcmode="lin" valueType="num">
                                      <p:cBhvr>
                                        <p:cTn id="87" dur="500" fill="hold"/>
                                        <p:tgtEl>
                                          <p:spTgt spid="1048714"/>
                                        </p:tgtEl>
                                        <p:attrNameLst>
                                          <p:attrName>ppt_w</p:attrName>
                                        </p:attrNameLst>
                                      </p:cBhvr>
                                      <p:tavLst>
                                        <p:tav tm="0">
                                          <p:val>
                                            <p:fltVal val="0"/>
                                          </p:val>
                                        </p:tav>
                                        <p:tav tm="100000">
                                          <p:val>
                                            <p:strVal val="#ppt_w"/>
                                          </p:val>
                                        </p:tav>
                                      </p:tavLst>
                                    </p:anim>
                                    <p:anim calcmode="lin" valueType="num">
                                      <p:cBhvr>
                                        <p:cTn id="88" dur="500" fill="hold"/>
                                        <p:tgtEl>
                                          <p:spTgt spid="1048714"/>
                                        </p:tgtEl>
                                        <p:attrNameLst>
                                          <p:attrName>ppt_h</p:attrName>
                                        </p:attrNameLst>
                                      </p:cBhvr>
                                      <p:tavLst>
                                        <p:tav tm="0">
                                          <p:val>
                                            <p:fltVal val="0"/>
                                          </p:val>
                                        </p:tav>
                                        <p:tav tm="100000">
                                          <p:val>
                                            <p:strVal val="#ppt_h"/>
                                          </p:val>
                                        </p:tav>
                                      </p:tavLst>
                                    </p:anim>
                                    <p:animEffect transition="in" filter="fade">
                                      <p:cBhvr>
                                        <p:cTn id="89" dur="500"/>
                                        <p:tgtEl>
                                          <p:spTgt spid="1048714"/>
                                        </p:tgtEl>
                                      </p:cBhvr>
                                    </p:animEffect>
                                  </p:childTnLst>
                                </p:cTn>
                              </p:par>
                              <p:par>
                                <p:cTn id="90" presetID="49" presetClass="entr" presetSubtype="0" decel="100000" fill="hold" nodeType="withEffect">
                                  <p:stCondLst>
                                    <p:cond delay="0"/>
                                  </p:stCondLst>
                                  <p:childTnLst>
                                    <p:set>
                                      <p:cBhvr>
                                        <p:cTn id="91" dur="1" fill="hold">
                                          <p:stCondLst>
                                            <p:cond delay="0"/>
                                          </p:stCondLst>
                                        </p:cTn>
                                        <p:tgtEl>
                                          <p:spTgt spid="59"/>
                                        </p:tgtEl>
                                        <p:attrNameLst>
                                          <p:attrName>style.visibility</p:attrName>
                                        </p:attrNameLst>
                                      </p:cBhvr>
                                      <p:to>
                                        <p:strVal val="visible"/>
                                      </p:to>
                                    </p:set>
                                    <p:anim calcmode="lin" valueType="num">
                                      <p:cBhvr>
                                        <p:cTn id="92" dur="500" fill="hold"/>
                                        <p:tgtEl>
                                          <p:spTgt spid="59"/>
                                        </p:tgtEl>
                                        <p:attrNameLst>
                                          <p:attrName>ppt_w</p:attrName>
                                        </p:attrNameLst>
                                      </p:cBhvr>
                                      <p:tavLst>
                                        <p:tav tm="0">
                                          <p:val>
                                            <p:fltVal val="0"/>
                                          </p:val>
                                        </p:tav>
                                        <p:tav tm="100000">
                                          <p:val>
                                            <p:strVal val="#ppt_w"/>
                                          </p:val>
                                        </p:tav>
                                      </p:tavLst>
                                    </p:anim>
                                    <p:anim calcmode="lin" valueType="num">
                                      <p:cBhvr>
                                        <p:cTn id="93" dur="500" fill="hold"/>
                                        <p:tgtEl>
                                          <p:spTgt spid="59"/>
                                        </p:tgtEl>
                                        <p:attrNameLst>
                                          <p:attrName>ppt_h</p:attrName>
                                        </p:attrNameLst>
                                      </p:cBhvr>
                                      <p:tavLst>
                                        <p:tav tm="0">
                                          <p:val>
                                            <p:fltVal val="0"/>
                                          </p:val>
                                        </p:tav>
                                        <p:tav tm="100000">
                                          <p:val>
                                            <p:strVal val="#ppt_h"/>
                                          </p:val>
                                        </p:tav>
                                      </p:tavLst>
                                    </p:anim>
                                    <p:anim calcmode="lin" valueType="num">
                                      <p:cBhvr>
                                        <p:cTn id="94" dur="500" fill="hold"/>
                                        <p:tgtEl>
                                          <p:spTgt spid="59"/>
                                        </p:tgtEl>
                                        <p:attrNameLst>
                                          <p:attrName>style.rotation</p:attrName>
                                        </p:attrNameLst>
                                      </p:cBhvr>
                                      <p:tavLst>
                                        <p:tav tm="0">
                                          <p:val>
                                            <p:fltVal val="360"/>
                                          </p:val>
                                        </p:tav>
                                        <p:tav tm="100000">
                                          <p:val>
                                            <p:fltVal val="0"/>
                                          </p:val>
                                        </p:tav>
                                      </p:tavLst>
                                    </p:anim>
                                    <p:animEffect transition="in" filter="fade">
                                      <p:cBhvr>
                                        <p:cTn id="95" dur="500"/>
                                        <p:tgtEl>
                                          <p:spTgt spid="59"/>
                                        </p:tgtEl>
                                      </p:cBhvr>
                                    </p:animEffect>
                                  </p:childTnLst>
                                </p:cTn>
                              </p:par>
                              <p:par>
                                <p:cTn id="96" presetID="12" presetClass="entr" presetSubtype="2" fill="hold" grpId="0" nodeType="withEffect">
                                  <p:stCondLst>
                                    <p:cond delay="0"/>
                                  </p:stCondLst>
                                  <p:childTnLst>
                                    <p:set>
                                      <p:cBhvr>
                                        <p:cTn id="97" dur="1" fill="hold">
                                          <p:stCondLst>
                                            <p:cond delay="0"/>
                                          </p:stCondLst>
                                        </p:cTn>
                                        <p:tgtEl>
                                          <p:spTgt spid="1048712"/>
                                        </p:tgtEl>
                                        <p:attrNameLst>
                                          <p:attrName>style.visibility</p:attrName>
                                        </p:attrNameLst>
                                      </p:cBhvr>
                                      <p:to>
                                        <p:strVal val="visible"/>
                                      </p:to>
                                    </p:set>
                                    <p:anim calcmode="lin" valueType="num">
                                      <p:cBhvr additive="base">
                                        <p:cTn id="98" dur="500"/>
                                        <p:tgtEl>
                                          <p:spTgt spid="1048712"/>
                                        </p:tgtEl>
                                        <p:attrNameLst>
                                          <p:attrName>ppt_x</p:attrName>
                                        </p:attrNameLst>
                                      </p:cBhvr>
                                      <p:tavLst>
                                        <p:tav tm="0">
                                          <p:val>
                                            <p:strVal val="#ppt_x+#ppt_w*1.125000"/>
                                          </p:val>
                                        </p:tav>
                                        <p:tav tm="100000">
                                          <p:val>
                                            <p:strVal val="#ppt_x"/>
                                          </p:val>
                                        </p:tav>
                                      </p:tavLst>
                                    </p:anim>
                                    <p:animEffect transition="in" filter="wipe(left)">
                                      <p:cBhvr>
                                        <p:cTn id="99" dur="500"/>
                                        <p:tgtEl>
                                          <p:spTgt spid="1048712"/>
                                        </p:tgtEl>
                                      </p:cBhvr>
                                    </p:animEffect>
                                  </p:childTnLst>
                                </p:cTn>
                              </p:par>
                              <p:par>
                                <p:cTn id="100" presetID="53" presetClass="entr" presetSubtype="16" fill="hold" grpId="0" nodeType="withEffect">
                                  <p:stCondLst>
                                    <p:cond delay="0"/>
                                  </p:stCondLst>
                                  <p:iterate type="lt">
                                    <p:tmPct val="10000"/>
                                  </p:iterate>
                                  <p:childTnLst>
                                    <p:set>
                                      <p:cBhvr>
                                        <p:cTn id="101" dur="1" fill="hold">
                                          <p:stCondLst>
                                            <p:cond delay="0"/>
                                          </p:stCondLst>
                                        </p:cTn>
                                        <p:tgtEl>
                                          <p:spTgt spid="1048716"/>
                                        </p:tgtEl>
                                        <p:attrNameLst>
                                          <p:attrName>style.visibility</p:attrName>
                                        </p:attrNameLst>
                                      </p:cBhvr>
                                      <p:to>
                                        <p:strVal val="visible"/>
                                      </p:to>
                                    </p:set>
                                    <p:anim calcmode="lin" valueType="num">
                                      <p:cBhvr>
                                        <p:cTn id="102" dur="500" fill="hold"/>
                                        <p:tgtEl>
                                          <p:spTgt spid="1048716"/>
                                        </p:tgtEl>
                                        <p:attrNameLst>
                                          <p:attrName>ppt_w</p:attrName>
                                        </p:attrNameLst>
                                      </p:cBhvr>
                                      <p:tavLst>
                                        <p:tav tm="0">
                                          <p:val>
                                            <p:fltVal val="0"/>
                                          </p:val>
                                        </p:tav>
                                        <p:tav tm="100000">
                                          <p:val>
                                            <p:strVal val="#ppt_w"/>
                                          </p:val>
                                        </p:tav>
                                      </p:tavLst>
                                    </p:anim>
                                    <p:anim calcmode="lin" valueType="num">
                                      <p:cBhvr>
                                        <p:cTn id="103" dur="500" fill="hold"/>
                                        <p:tgtEl>
                                          <p:spTgt spid="1048716"/>
                                        </p:tgtEl>
                                        <p:attrNameLst>
                                          <p:attrName>ppt_h</p:attrName>
                                        </p:attrNameLst>
                                      </p:cBhvr>
                                      <p:tavLst>
                                        <p:tav tm="0">
                                          <p:val>
                                            <p:fltVal val="0"/>
                                          </p:val>
                                        </p:tav>
                                        <p:tav tm="100000">
                                          <p:val>
                                            <p:strVal val="#ppt_h"/>
                                          </p:val>
                                        </p:tav>
                                      </p:tavLst>
                                    </p:anim>
                                    <p:animEffect transition="in" filter="fade">
                                      <p:cBhvr>
                                        <p:cTn id="104" dur="500"/>
                                        <p:tgtEl>
                                          <p:spTgt spid="1048716"/>
                                        </p:tgtEl>
                                      </p:cBhvr>
                                    </p:animEffect>
                                  </p:childTnLst>
                                </p:cTn>
                              </p:par>
                              <p:par>
                                <p:cTn id="105" presetID="49" presetClass="entr" presetSubtype="0" decel="10000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anim calcmode="lin" valueType="num">
                                      <p:cBhvr>
                                        <p:cTn id="107" dur="500" fill="hold"/>
                                        <p:tgtEl>
                                          <p:spTgt spid="60"/>
                                        </p:tgtEl>
                                        <p:attrNameLst>
                                          <p:attrName>ppt_w</p:attrName>
                                        </p:attrNameLst>
                                      </p:cBhvr>
                                      <p:tavLst>
                                        <p:tav tm="0">
                                          <p:val>
                                            <p:fltVal val="0"/>
                                          </p:val>
                                        </p:tav>
                                        <p:tav tm="100000">
                                          <p:val>
                                            <p:strVal val="#ppt_w"/>
                                          </p:val>
                                        </p:tav>
                                      </p:tavLst>
                                    </p:anim>
                                    <p:anim calcmode="lin" valueType="num">
                                      <p:cBhvr>
                                        <p:cTn id="108" dur="500" fill="hold"/>
                                        <p:tgtEl>
                                          <p:spTgt spid="60"/>
                                        </p:tgtEl>
                                        <p:attrNameLst>
                                          <p:attrName>ppt_h</p:attrName>
                                        </p:attrNameLst>
                                      </p:cBhvr>
                                      <p:tavLst>
                                        <p:tav tm="0">
                                          <p:val>
                                            <p:fltVal val="0"/>
                                          </p:val>
                                        </p:tav>
                                        <p:tav tm="100000">
                                          <p:val>
                                            <p:strVal val="#ppt_h"/>
                                          </p:val>
                                        </p:tav>
                                      </p:tavLst>
                                    </p:anim>
                                    <p:anim calcmode="lin" valueType="num">
                                      <p:cBhvr>
                                        <p:cTn id="109" dur="500" fill="hold"/>
                                        <p:tgtEl>
                                          <p:spTgt spid="60"/>
                                        </p:tgtEl>
                                        <p:attrNameLst>
                                          <p:attrName>style.rotation</p:attrName>
                                        </p:attrNameLst>
                                      </p:cBhvr>
                                      <p:tavLst>
                                        <p:tav tm="0">
                                          <p:val>
                                            <p:fltVal val="360"/>
                                          </p:val>
                                        </p:tav>
                                        <p:tav tm="100000">
                                          <p:val>
                                            <p:fltVal val="0"/>
                                          </p:val>
                                        </p:tav>
                                      </p:tavLst>
                                    </p:anim>
                                    <p:animEffect transition="in" filter="fade">
                                      <p:cBhvr>
                                        <p:cTn id="110" dur="500"/>
                                        <p:tgtEl>
                                          <p:spTgt spid="60"/>
                                        </p:tgtEl>
                                      </p:cBhvr>
                                    </p:animEffect>
                                  </p:childTnLst>
                                </p:cTn>
                              </p:par>
                              <p:par>
                                <p:cTn id="111" presetID="12" presetClass="entr" presetSubtype="2" fill="hold" grpId="0" nodeType="withEffect">
                                  <p:stCondLst>
                                    <p:cond delay="0"/>
                                  </p:stCondLst>
                                  <p:childTnLst>
                                    <p:set>
                                      <p:cBhvr>
                                        <p:cTn id="112" dur="1" fill="hold">
                                          <p:stCondLst>
                                            <p:cond delay="0"/>
                                          </p:stCondLst>
                                        </p:cTn>
                                        <p:tgtEl>
                                          <p:spTgt spid="1048713"/>
                                        </p:tgtEl>
                                        <p:attrNameLst>
                                          <p:attrName>style.visibility</p:attrName>
                                        </p:attrNameLst>
                                      </p:cBhvr>
                                      <p:to>
                                        <p:strVal val="visible"/>
                                      </p:to>
                                    </p:set>
                                    <p:anim calcmode="lin" valueType="num">
                                      <p:cBhvr additive="base">
                                        <p:cTn id="113" dur="500"/>
                                        <p:tgtEl>
                                          <p:spTgt spid="1048713"/>
                                        </p:tgtEl>
                                        <p:attrNameLst>
                                          <p:attrName>ppt_x</p:attrName>
                                        </p:attrNameLst>
                                      </p:cBhvr>
                                      <p:tavLst>
                                        <p:tav tm="0">
                                          <p:val>
                                            <p:strVal val="#ppt_x+#ppt_w*1.125000"/>
                                          </p:val>
                                        </p:tav>
                                        <p:tav tm="100000">
                                          <p:val>
                                            <p:strVal val="#ppt_x"/>
                                          </p:val>
                                        </p:tav>
                                      </p:tavLst>
                                    </p:anim>
                                    <p:animEffect transition="in" filter="wipe(left)">
                                      <p:cBhvr>
                                        <p:cTn id="114" dur="500"/>
                                        <p:tgtEl>
                                          <p:spTgt spid="1048713"/>
                                        </p:tgtEl>
                                      </p:cBhvr>
                                    </p:animEffect>
                                  </p:childTnLst>
                                </p:cTn>
                              </p:par>
                              <p:par>
                                <p:cTn id="115" presetID="53" presetClass="entr" presetSubtype="16" fill="hold" grpId="0" nodeType="withEffect">
                                  <p:stCondLst>
                                    <p:cond delay="0"/>
                                  </p:stCondLst>
                                  <p:iterate type="lt">
                                    <p:tmPct val="10000"/>
                                  </p:iterate>
                                  <p:childTnLst>
                                    <p:set>
                                      <p:cBhvr>
                                        <p:cTn id="116" dur="1" fill="hold">
                                          <p:stCondLst>
                                            <p:cond delay="0"/>
                                          </p:stCondLst>
                                        </p:cTn>
                                        <p:tgtEl>
                                          <p:spTgt spid="1048717"/>
                                        </p:tgtEl>
                                        <p:attrNameLst>
                                          <p:attrName>style.visibility</p:attrName>
                                        </p:attrNameLst>
                                      </p:cBhvr>
                                      <p:to>
                                        <p:strVal val="visible"/>
                                      </p:to>
                                    </p:set>
                                    <p:anim calcmode="lin" valueType="num">
                                      <p:cBhvr>
                                        <p:cTn id="117" dur="500" fill="hold"/>
                                        <p:tgtEl>
                                          <p:spTgt spid="1048717"/>
                                        </p:tgtEl>
                                        <p:attrNameLst>
                                          <p:attrName>ppt_w</p:attrName>
                                        </p:attrNameLst>
                                      </p:cBhvr>
                                      <p:tavLst>
                                        <p:tav tm="0">
                                          <p:val>
                                            <p:fltVal val="0"/>
                                          </p:val>
                                        </p:tav>
                                        <p:tav tm="100000">
                                          <p:val>
                                            <p:strVal val="#ppt_w"/>
                                          </p:val>
                                        </p:tav>
                                      </p:tavLst>
                                    </p:anim>
                                    <p:anim calcmode="lin" valueType="num">
                                      <p:cBhvr>
                                        <p:cTn id="118" dur="500" fill="hold"/>
                                        <p:tgtEl>
                                          <p:spTgt spid="1048717"/>
                                        </p:tgtEl>
                                        <p:attrNameLst>
                                          <p:attrName>ppt_h</p:attrName>
                                        </p:attrNameLst>
                                      </p:cBhvr>
                                      <p:tavLst>
                                        <p:tav tm="0">
                                          <p:val>
                                            <p:fltVal val="0"/>
                                          </p:val>
                                        </p:tav>
                                        <p:tav tm="100000">
                                          <p:val>
                                            <p:strVal val="#ppt_h"/>
                                          </p:val>
                                        </p:tav>
                                      </p:tavLst>
                                    </p:anim>
                                    <p:animEffect transition="in" filter="fade">
                                      <p:cBhvr>
                                        <p:cTn id="119" dur="500"/>
                                        <p:tgtEl>
                                          <p:spTgt spid="1048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3" grpId="0" animBg="1"/>
      <p:bldP spid="1048704" grpId="0" animBg="1"/>
      <p:bldP spid="1048705" grpId="0"/>
      <p:bldP spid="1048709" grpId="0" animBg="1"/>
      <p:bldP spid="1048710" grpId="0"/>
      <p:bldP spid="1048711" grpId="0"/>
      <p:bldP spid="1048712" grpId="0"/>
      <p:bldP spid="1048713" grpId="0"/>
      <p:bldP spid="1048714" grpId="0"/>
      <p:bldP spid="1048715" grpId="0"/>
      <p:bldP spid="1048716" grpId="0"/>
      <p:bldP spid="1048717" grpId="0"/>
      <p:bldP spid="1048726" grpId="0" animBg="1"/>
      <p:bldP spid="1048727" grpId="0" animBg="1"/>
      <p:bldP spid="1048728" grpId="0" animBg="1"/>
      <p:bldP spid="1048729" grpId="0" animBg="1"/>
      <p:bldP spid="1048730" grpId="0" animBg="1"/>
      <p:bldP spid="1048731" grpId="0" animBg="1"/>
      <p:bldP spid="10487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Right Triangle 49"/>
          <p:cNvSpPr/>
          <p:nvPr/>
        </p:nvSpPr>
        <p:spPr>
          <a:xfrm>
            <a:off x="-1" y="23410"/>
            <a:ext cx="9215121" cy="6858000"/>
          </a:xfrm>
          <a:prstGeom prst="rtTriangl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59" name="直角三角形 7"/>
          <p:cNvSpPr/>
          <p:nvPr/>
        </p:nvSpPr>
        <p:spPr>
          <a:xfrm rot="10800000">
            <a:off x="597980" y="272311"/>
            <a:ext cx="8640000" cy="7106921"/>
          </a:xfrm>
          <a:prstGeom prst="rtTriangle">
            <a:avLst/>
          </a:prstGeom>
          <a:solidFill>
            <a:schemeClr val="bg1"/>
          </a:solidFill>
          <a:ln w="12700" cap="flat" cmpd="sng" algn="ctr">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760" name="椭圆 32"/>
          <p:cNvSpPr/>
          <p:nvPr/>
        </p:nvSpPr>
        <p:spPr>
          <a:xfrm>
            <a:off x="1355491" y="915724"/>
            <a:ext cx="941693" cy="94169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61" name="弧形 33"/>
          <p:cNvSpPr/>
          <p:nvPr/>
        </p:nvSpPr>
        <p:spPr>
          <a:xfrm>
            <a:off x="1219389" y="769411"/>
            <a:ext cx="1221995" cy="1240364"/>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a:ea typeface="等线" panose="02010600030101010101" pitchFamily="2" charset="-122"/>
              <a:cs typeface="+mn-cs"/>
            </a:endParaRPr>
          </a:p>
        </p:txBody>
      </p:sp>
      <p:sp>
        <p:nvSpPr>
          <p:cNvPr id="1048762" name="椭圆 34"/>
          <p:cNvSpPr/>
          <p:nvPr/>
        </p:nvSpPr>
        <p:spPr>
          <a:xfrm>
            <a:off x="1301458" y="861691"/>
            <a:ext cx="1049759" cy="1049761"/>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63" name="椭圆 37"/>
          <p:cNvSpPr/>
          <p:nvPr/>
        </p:nvSpPr>
        <p:spPr>
          <a:xfrm>
            <a:off x="1290461" y="1428670"/>
            <a:ext cx="42439" cy="4243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64" name="椭圆 38"/>
          <p:cNvSpPr/>
          <p:nvPr/>
        </p:nvSpPr>
        <p:spPr>
          <a:xfrm>
            <a:off x="1810577" y="762000"/>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65" name="椭圆 39"/>
          <p:cNvSpPr/>
          <p:nvPr/>
        </p:nvSpPr>
        <p:spPr>
          <a:xfrm>
            <a:off x="1296053" y="1696510"/>
            <a:ext cx="16530" cy="1653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66" name="文本框 40"/>
          <p:cNvSpPr txBox="1"/>
          <p:nvPr/>
        </p:nvSpPr>
        <p:spPr>
          <a:xfrm>
            <a:off x="4306578" y="2714756"/>
            <a:ext cx="3905887" cy="461665"/>
          </a:xfrm>
          <a:prstGeom prst="rect">
            <a:avLst/>
          </a:prstGeom>
          <a:noFill/>
        </p:spPr>
        <p:txBody>
          <a:bodyPr wrap="square" rtlCol="0">
            <a:spAutoFit/>
          </a:bodyPr>
          <a:lstStyle/>
          <a:p>
            <a:pPr lvl="0"/>
            <a:r>
              <a:rPr lang="zh-CN" altLang="zh-CN" sz="2400" dirty="0"/>
              <a:t>基于</a:t>
            </a:r>
            <a:r>
              <a:rPr lang="en-US" altLang="zh-CN" sz="2400" dirty="0"/>
              <a:t>MIPS</a:t>
            </a:r>
            <a:r>
              <a:rPr lang="zh-CN" altLang="zh-CN" sz="2400" dirty="0"/>
              <a:t>架构的</a:t>
            </a:r>
            <a:r>
              <a:rPr lang="en-US" altLang="zh-CN" sz="2400" dirty="0"/>
              <a:t>CPU</a:t>
            </a:r>
            <a:r>
              <a:rPr lang="zh-CN" altLang="zh-CN" sz="2400" dirty="0"/>
              <a:t>设计</a:t>
            </a:r>
            <a:endParaRPr kumimoji="0" lang="zh-CN" alt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等线" panose="02010600030101010101" pitchFamily="2" charset="-122"/>
              <a:cs typeface="Segoe UI Semibold" panose="020B0702040204020203" pitchFamily="34" charset="0"/>
            </a:endParaRPr>
          </a:p>
        </p:txBody>
      </p:sp>
      <p:sp>
        <p:nvSpPr>
          <p:cNvPr id="1048767" name="文本框 42"/>
          <p:cNvSpPr txBox="1"/>
          <p:nvPr/>
        </p:nvSpPr>
        <p:spPr>
          <a:xfrm>
            <a:off x="5909614" y="4039167"/>
            <a:ext cx="3305506" cy="461665"/>
          </a:xfrm>
          <a:prstGeom prst="rect">
            <a:avLst/>
          </a:prstGeom>
          <a:noFill/>
        </p:spPr>
        <p:txBody>
          <a:bodyPr wrap="square" rtlCol="0">
            <a:spAutoFit/>
          </a:bodyPr>
          <a:lstStyle/>
          <a:p>
            <a:pPr lvl="0"/>
            <a:r>
              <a:rPr lang="zh-CN" altLang="en-US" sz="2400"/>
              <a:t>“</a:t>
            </a:r>
            <a:r>
              <a:rPr lang="zh-CN" altLang="zh-CN" sz="2400"/>
              <a:t>新</a:t>
            </a:r>
            <a:r>
              <a:rPr lang="zh-CN" altLang="zh-CN" sz="2400" dirty="0"/>
              <a:t>工科“实践教学模式</a:t>
            </a:r>
            <a:endParaRPr kumimoji="0" lang="zh-CN" alt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等线" panose="02010600030101010101" pitchFamily="2" charset="-122"/>
              <a:cs typeface="Segoe UI Semibold" panose="020B0702040204020203" pitchFamily="34" charset="0"/>
            </a:endParaRPr>
          </a:p>
        </p:txBody>
      </p:sp>
      <p:sp>
        <p:nvSpPr>
          <p:cNvPr id="1048768" name="文本框 44"/>
          <p:cNvSpPr txBox="1"/>
          <p:nvPr/>
        </p:nvSpPr>
        <p:spPr>
          <a:xfrm>
            <a:off x="7361554" y="5337250"/>
            <a:ext cx="288480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等线" panose="02010600030101010101" pitchFamily="2" charset="-122"/>
                <a:cs typeface="Segoe UI Semibold" panose="020B0702040204020203" pitchFamily="34" charset="0"/>
              </a:rPr>
              <a:t>对接“一生一芯”计划</a:t>
            </a:r>
          </a:p>
        </p:txBody>
      </p:sp>
      <p:sp>
        <p:nvSpPr>
          <p:cNvPr id="1048769" name="椭圆 46"/>
          <p:cNvSpPr/>
          <p:nvPr/>
        </p:nvSpPr>
        <p:spPr>
          <a:xfrm>
            <a:off x="3568700" y="2827020"/>
            <a:ext cx="129540" cy="12954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70" name="椭圆 47"/>
          <p:cNvSpPr/>
          <p:nvPr/>
        </p:nvSpPr>
        <p:spPr>
          <a:xfrm>
            <a:off x="5245844" y="4174087"/>
            <a:ext cx="129540" cy="12954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71" name="椭圆 48"/>
          <p:cNvSpPr/>
          <p:nvPr/>
        </p:nvSpPr>
        <p:spPr>
          <a:xfrm>
            <a:off x="6927447" y="5503313"/>
            <a:ext cx="129540" cy="12954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nvGrpSpPr>
          <p:cNvPr id="68" name="组合 5"/>
          <p:cNvGrpSpPr/>
          <p:nvPr/>
        </p:nvGrpSpPr>
        <p:grpSpPr>
          <a:xfrm>
            <a:off x="10046195" y="558165"/>
            <a:ext cx="2145806" cy="226694"/>
            <a:chOff x="10046195" y="558165"/>
            <a:chExt cx="2145806" cy="226694"/>
          </a:xfrm>
        </p:grpSpPr>
        <p:cxnSp>
          <p:nvCxnSpPr>
            <p:cNvPr id="3145731" name="直接连接符 51"/>
            <p:cNvCxnSpPr>
              <a:cxnSpLocks/>
              <a:endCxn id="1048772"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3145732" name="直接连接符 52"/>
            <p:cNvCxnSpPr>
              <a:cxnSpLocks/>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1048772" name="椭圆 53"/>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73" name="椭圆 54"/>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grpSp>
      <p:sp>
        <p:nvSpPr>
          <p:cNvPr id="1048774" name="文本框 57"/>
          <p:cNvSpPr txBox="1"/>
          <p:nvPr/>
        </p:nvSpPr>
        <p:spPr>
          <a:xfrm>
            <a:off x="2539684" y="1094506"/>
            <a:ext cx="31883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等线" panose="02010600030101010101" pitchFamily="2" charset="-122"/>
                <a:cs typeface="Segoe UI Semibold" panose="020B0702040204020203" pitchFamily="34" charset="0"/>
              </a:rPr>
              <a:t>项目简介</a:t>
            </a:r>
          </a:p>
        </p:txBody>
      </p:sp>
      <p:sp>
        <p:nvSpPr>
          <p:cNvPr id="1048775" name="KSO_Shape"/>
          <p:cNvSpPr/>
          <p:nvPr/>
        </p:nvSpPr>
        <p:spPr>
          <a:xfrm>
            <a:off x="1581241" y="1247130"/>
            <a:ext cx="491732" cy="293400"/>
          </a:xfrm>
          <a:custGeom>
            <a:avLst/>
            <a:gdLst/>
            <a:ahLst/>
            <a:cxnLst/>
            <a:rect l="l" t="t" r="r" b="b"/>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等线" panose="02010600030101010101"/>
              <a:ea typeface="等线" panose="02010600030101010101" pitchFamily="2" charset="-122"/>
              <a:cs typeface="+mn-cs"/>
            </a:endParaRPr>
          </a:p>
        </p:txBody>
      </p:sp>
      <p:sp>
        <p:nvSpPr>
          <p:cNvPr id="1048776" name="椭圆 35"/>
          <p:cNvSpPr/>
          <p:nvPr/>
        </p:nvSpPr>
        <p:spPr>
          <a:xfrm>
            <a:off x="2049884" y="1922315"/>
            <a:ext cx="68798" cy="68798"/>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77" name="椭圆 36"/>
          <p:cNvSpPr/>
          <p:nvPr/>
        </p:nvSpPr>
        <p:spPr>
          <a:xfrm>
            <a:off x="2159577" y="1872752"/>
            <a:ext cx="39949" cy="3994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a:ea typeface="等线" panose="02010600030101010101" pitchFamily="2" charset="-122"/>
              <a:cs typeface="+mn-cs"/>
            </a:endParaRPr>
          </a:p>
        </p:txBody>
      </p:sp>
      <p:sp>
        <p:nvSpPr>
          <p:cNvPr id="1048778" name="椭圆 8"/>
          <p:cNvSpPr/>
          <p:nvPr/>
        </p:nvSpPr>
        <p:spPr>
          <a:xfrm>
            <a:off x="2539684" y="-11495314"/>
            <a:ext cx="2706160" cy="1045028"/>
          </a:xfrm>
          <a:prstGeom prst="ellipse">
            <a:avLst/>
          </a:prstGeom>
          <a:solidFill>
            <a:schemeClr val="accent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79" name="椭圆 9"/>
          <p:cNvSpPr/>
          <p:nvPr/>
        </p:nvSpPr>
        <p:spPr>
          <a:xfrm>
            <a:off x="2441384" y="20835257"/>
            <a:ext cx="2804460" cy="2351314"/>
          </a:xfrm>
          <a:prstGeom prst="ellipse">
            <a:avLst/>
          </a:prstGeom>
          <a:solidFill>
            <a:schemeClr val="accent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446">
        <p:fade/>
      </p:transition>
    </mc:Choice>
    <mc:Fallback>
      <p:transition spd="med" advTm="34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760"/>
                                        </p:tgtEl>
                                        <p:attrNameLst>
                                          <p:attrName>style.visibility</p:attrName>
                                        </p:attrNameLst>
                                      </p:cBhvr>
                                      <p:to>
                                        <p:strVal val="visible"/>
                                      </p:to>
                                    </p:set>
                                    <p:anim calcmode="lin" valueType="num">
                                      <p:cBhvr>
                                        <p:cTn id="7" dur="500" fill="hold"/>
                                        <p:tgtEl>
                                          <p:spTgt spid="1048760"/>
                                        </p:tgtEl>
                                        <p:attrNameLst>
                                          <p:attrName>ppt_w</p:attrName>
                                        </p:attrNameLst>
                                      </p:cBhvr>
                                      <p:tavLst>
                                        <p:tav tm="0">
                                          <p:val>
                                            <p:fltVal val="0"/>
                                          </p:val>
                                        </p:tav>
                                        <p:tav tm="100000">
                                          <p:val>
                                            <p:strVal val="#ppt_w"/>
                                          </p:val>
                                        </p:tav>
                                      </p:tavLst>
                                    </p:anim>
                                    <p:anim calcmode="lin" valueType="num">
                                      <p:cBhvr>
                                        <p:cTn id="8" dur="500" fill="hold"/>
                                        <p:tgtEl>
                                          <p:spTgt spid="1048760"/>
                                        </p:tgtEl>
                                        <p:attrNameLst>
                                          <p:attrName>ppt_h</p:attrName>
                                        </p:attrNameLst>
                                      </p:cBhvr>
                                      <p:tavLst>
                                        <p:tav tm="0">
                                          <p:val>
                                            <p:fltVal val="0"/>
                                          </p:val>
                                        </p:tav>
                                        <p:tav tm="100000">
                                          <p:val>
                                            <p:strVal val="#ppt_h"/>
                                          </p:val>
                                        </p:tav>
                                      </p:tavLst>
                                    </p:anim>
                                    <p:animEffect transition="in" filter="fade">
                                      <p:cBhvr>
                                        <p:cTn id="9" dur="500"/>
                                        <p:tgtEl>
                                          <p:spTgt spid="1048760"/>
                                        </p:tgtEl>
                                      </p:cBhvr>
                                    </p:animEffect>
                                  </p:childTnLst>
                                </p:cTn>
                              </p:par>
                              <p:par>
                                <p:cTn id="10" presetID="49" presetClass="entr" presetSubtype="0" decel="100000" fill="hold" grpId="0" nodeType="withEffect">
                                  <p:stCondLst>
                                    <p:cond delay="0"/>
                                  </p:stCondLst>
                                  <p:childTnLst>
                                    <p:set>
                                      <p:cBhvr>
                                        <p:cTn id="11" dur="1" fill="hold">
                                          <p:stCondLst>
                                            <p:cond delay="0"/>
                                          </p:stCondLst>
                                        </p:cTn>
                                        <p:tgtEl>
                                          <p:spTgt spid="1048775"/>
                                        </p:tgtEl>
                                        <p:attrNameLst>
                                          <p:attrName>style.visibility</p:attrName>
                                        </p:attrNameLst>
                                      </p:cBhvr>
                                      <p:to>
                                        <p:strVal val="visible"/>
                                      </p:to>
                                    </p:set>
                                    <p:anim calcmode="lin" valueType="num">
                                      <p:cBhvr>
                                        <p:cTn id="12" dur="500" fill="hold"/>
                                        <p:tgtEl>
                                          <p:spTgt spid="1048775"/>
                                        </p:tgtEl>
                                        <p:attrNameLst>
                                          <p:attrName>ppt_w</p:attrName>
                                        </p:attrNameLst>
                                      </p:cBhvr>
                                      <p:tavLst>
                                        <p:tav tm="0">
                                          <p:val>
                                            <p:fltVal val="0"/>
                                          </p:val>
                                        </p:tav>
                                        <p:tav tm="100000">
                                          <p:val>
                                            <p:strVal val="#ppt_w"/>
                                          </p:val>
                                        </p:tav>
                                      </p:tavLst>
                                    </p:anim>
                                    <p:anim calcmode="lin" valueType="num">
                                      <p:cBhvr>
                                        <p:cTn id="13" dur="500" fill="hold"/>
                                        <p:tgtEl>
                                          <p:spTgt spid="1048775"/>
                                        </p:tgtEl>
                                        <p:attrNameLst>
                                          <p:attrName>ppt_h</p:attrName>
                                        </p:attrNameLst>
                                      </p:cBhvr>
                                      <p:tavLst>
                                        <p:tav tm="0">
                                          <p:val>
                                            <p:fltVal val="0"/>
                                          </p:val>
                                        </p:tav>
                                        <p:tav tm="100000">
                                          <p:val>
                                            <p:strVal val="#ppt_h"/>
                                          </p:val>
                                        </p:tav>
                                      </p:tavLst>
                                    </p:anim>
                                    <p:anim calcmode="lin" valueType="num">
                                      <p:cBhvr>
                                        <p:cTn id="14" dur="500" fill="hold"/>
                                        <p:tgtEl>
                                          <p:spTgt spid="1048775"/>
                                        </p:tgtEl>
                                        <p:attrNameLst>
                                          <p:attrName>style.rotation</p:attrName>
                                        </p:attrNameLst>
                                      </p:cBhvr>
                                      <p:tavLst>
                                        <p:tav tm="0">
                                          <p:val>
                                            <p:fltVal val="360"/>
                                          </p:val>
                                        </p:tav>
                                        <p:tav tm="100000">
                                          <p:val>
                                            <p:fltVal val="0"/>
                                          </p:val>
                                        </p:tav>
                                      </p:tavLst>
                                    </p:anim>
                                    <p:animEffect transition="in" filter="fade">
                                      <p:cBhvr>
                                        <p:cTn id="15" dur="500"/>
                                        <p:tgtEl>
                                          <p:spTgt spid="1048775"/>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048762"/>
                                        </p:tgtEl>
                                        <p:attrNameLst>
                                          <p:attrName>style.visibility</p:attrName>
                                        </p:attrNameLst>
                                      </p:cBhvr>
                                      <p:to>
                                        <p:strVal val="visible"/>
                                      </p:to>
                                    </p:set>
                                    <p:animEffect transition="in" filter="strips(downLeft)">
                                      <p:cBhvr>
                                        <p:cTn id="18" dur="500"/>
                                        <p:tgtEl>
                                          <p:spTgt spid="1048762"/>
                                        </p:tgtEl>
                                      </p:cBhvr>
                                    </p:animEffect>
                                  </p:childTnLst>
                                </p:cTn>
                              </p:par>
                              <p:par>
                                <p:cTn id="19" presetID="18" presetClass="entr" presetSubtype="3" fill="hold" grpId="0" nodeType="withEffect">
                                  <p:stCondLst>
                                    <p:cond delay="0"/>
                                  </p:stCondLst>
                                  <p:childTnLst>
                                    <p:set>
                                      <p:cBhvr>
                                        <p:cTn id="20" dur="1" fill="hold">
                                          <p:stCondLst>
                                            <p:cond delay="0"/>
                                          </p:stCondLst>
                                        </p:cTn>
                                        <p:tgtEl>
                                          <p:spTgt spid="1048761"/>
                                        </p:tgtEl>
                                        <p:attrNameLst>
                                          <p:attrName>style.visibility</p:attrName>
                                        </p:attrNameLst>
                                      </p:cBhvr>
                                      <p:to>
                                        <p:strVal val="visible"/>
                                      </p:to>
                                    </p:set>
                                    <p:animEffect transition="in" filter="strips(upRight)">
                                      <p:cBhvr>
                                        <p:cTn id="21" dur="500"/>
                                        <p:tgtEl>
                                          <p:spTgt spid="104876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48776"/>
                                        </p:tgtEl>
                                        <p:attrNameLst>
                                          <p:attrName>style.visibility</p:attrName>
                                        </p:attrNameLst>
                                      </p:cBhvr>
                                      <p:to>
                                        <p:strVal val="visible"/>
                                      </p:to>
                                    </p:set>
                                    <p:anim calcmode="lin" valueType="num">
                                      <p:cBhvr>
                                        <p:cTn id="24" dur="500" fill="hold"/>
                                        <p:tgtEl>
                                          <p:spTgt spid="1048776"/>
                                        </p:tgtEl>
                                        <p:attrNameLst>
                                          <p:attrName>ppt_w</p:attrName>
                                        </p:attrNameLst>
                                      </p:cBhvr>
                                      <p:tavLst>
                                        <p:tav tm="0">
                                          <p:val>
                                            <p:fltVal val="0"/>
                                          </p:val>
                                        </p:tav>
                                        <p:tav tm="100000">
                                          <p:val>
                                            <p:strVal val="#ppt_w"/>
                                          </p:val>
                                        </p:tav>
                                      </p:tavLst>
                                    </p:anim>
                                    <p:anim calcmode="lin" valueType="num">
                                      <p:cBhvr>
                                        <p:cTn id="25" dur="500" fill="hold"/>
                                        <p:tgtEl>
                                          <p:spTgt spid="1048776"/>
                                        </p:tgtEl>
                                        <p:attrNameLst>
                                          <p:attrName>ppt_h</p:attrName>
                                        </p:attrNameLst>
                                      </p:cBhvr>
                                      <p:tavLst>
                                        <p:tav tm="0">
                                          <p:val>
                                            <p:fltVal val="0"/>
                                          </p:val>
                                        </p:tav>
                                        <p:tav tm="100000">
                                          <p:val>
                                            <p:strVal val="#ppt_h"/>
                                          </p:val>
                                        </p:tav>
                                      </p:tavLst>
                                    </p:anim>
                                    <p:animEffect transition="in" filter="fade">
                                      <p:cBhvr>
                                        <p:cTn id="26" dur="500"/>
                                        <p:tgtEl>
                                          <p:spTgt spid="104877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48777"/>
                                        </p:tgtEl>
                                        <p:attrNameLst>
                                          <p:attrName>style.visibility</p:attrName>
                                        </p:attrNameLst>
                                      </p:cBhvr>
                                      <p:to>
                                        <p:strVal val="visible"/>
                                      </p:to>
                                    </p:set>
                                    <p:anim calcmode="lin" valueType="num">
                                      <p:cBhvr>
                                        <p:cTn id="29" dur="500" fill="hold"/>
                                        <p:tgtEl>
                                          <p:spTgt spid="1048777"/>
                                        </p:tgtEl>
                                        <p:attrNameLst>
                                          <p:attrName>ppt_w</p:attrName>
                                        </p:attrNameLst>
                                      </p:cBhvr>
                                      <p:tavLst>
                                        <p:tav tm="0">
                                          <p:val>
                                            <p:fltVal val="0"/>
                                          </p:val>
                                        </p:tav>
                                        <p:tav tm="100000">
                                          <p:val>
                                            <p:strVal val="#ppt_w"/>
                                          </p:val>
                                        </p:tav>
                                      </p:tavLst>
                                    </p:anim>
                                    <p:anim calcmode="lin" valueType="num">
                                      <p:cBhvr>
                                        <p:cTn id="30" dur="500" fill="hold"/>
                                        <p:tgtEl>
                                          <p:spTgt spid="1048777"/>
                                        </p:tgtEl>
                                        <p:attrNameLst>
                                          <p:attrName>ppt_h</p:attrName>
                                        </p:attrNameLst>
                                      </p:cBhvr>
                                      <p:tavLst>
                                        <p:tav tm="0">
                                          <p:val>
                                            <p:fltVal val="0"/>
                                          </p:val>
                                        </p:tav>
                                        <p:tav tm="100000">
                                          <p:val>
                                            <p:strVal val="#ppt_h"/>
                                          </p:val>
                                        </p:tav>
                                      </p:tavLst>
                                    </p:anim>
                                    <p:animEffect transition="in" filter="fade">
                                      <p:cBhvr>
                                        <p:cTn id="31" dur="500"/>
                                        <p:tgtEl>
                                          <p:spTgt spid="1048777"/>
                                        </p:tgtEl>
                                      </p:cBhvr>
                                    </p:animEffect>
                                  </p:childTnLst>
                                </p:cTn>
                              </p:par>
                              <p:par>
                                <p:cTn id="32" presetID="50" presetClass="entr" presetSubtype="0" decel="100000" fill="hold" grpId="0" nodeType="withEffect">
                                  <p:stCondLst>
                                    <p:cond delay="0"/>
                                  </p:stCondLst>
                                  <p:childTnLst>
                                    <p:set>
                                      <p:cBhvr>
                                        <p:cTn id="33" dur="1" fill="hold">
                                          <p:stCondLst>
                                            <p:cond delay="0"/>
                                          </p:stCondLst>
                                        </p:cTn>
                                        <p:tgtEl>
                                          <p:spTgt spid="1048774"/>
                                        </p:tgtEl>
                                        <p:attrNameLst>
                                          <p:attrName>style.visibility</p:attrName>
                                        </p:attrNameLst>
                                      </p:cBhvr>
                                      <p:to>
                                        <p:strVal val="visible"/>
                                      </p:to>
                                    </p:set>
                                    <p:anim calcmode="lin" valueType="num">
                                      <p:cBhvr>
                                        <p:cTn id="34" dur="1000" fill="hold"/>
                                        <p:tgtEl>
                                          <p:spTgt spid="1048774"/>
                                        </p:tgtEl>
                                        <p:attrNameLst>
                                          <p:attrName>ppt_w</p:attrName>
                                        </p:attrNameLst>
                                      </p:cBhvr>
                                      <p:tavLst>
                                        <p:tav tm="0">
                                          <p:val>
                                            <p:strVal val="#ppt_w+.3"/>
                                          </p:val>
                                        </p:tav>
                                        <p:tav tm="100000">
                                          <p:val>
                                            <p:strVal val="#ppt_w"/>
                                          </p:val>
                                        </p:tav>
                                      </p:tavLst>
                                    </p:anim>
                                    <p:anim calcmode="lin" valueType="num">
                                      <p:cBhvr>
                                        <p:cTn id="35" dur="1000" fill="hold"/>
                                        <p:tgtEl>
                                          <p:spTgt spid="1048774"/>
                                        </p:tgtEl>
                                        <p:attrNameLst>
                                          <p:attrName>ppt_h</p:attrName>
                                        </p:attrNameLst>
                                      </p:cBhvr>
                                      <p:tavLst>
                                        <p:tav tm="0">
                                          <p:val>
                                            <p:strVal val="#ppt_h"/>
                                          </p:val>
                                        </p:tav>
                                        <p:tav tm="100000">
                                          <p:val>
                                            <p:strVal val="#ppt_h"/>
                                          </p:val>
                                        </p:tav>
                                      </p:tavLst>
                                    </p:anim>
                                    <p:animEffect transition="in" filter="fade">
                                      <p:cBhvr>
                                        <p:cTn id="36" dur="1000"/>
                                        <p:tgtEl>
                                          <p:spTgt spid="1048774"/>
                                        </p:tgtEl>
                                      </p:cBhvr>
                                    </p:animEffect>
                                  </p:childTnLst>
                                </p:cTn>
                              </p:par>
                              <p:par>
                                <p:cTn id="37" presetID="14" presetClass="entr" presetSubtype="5"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randombar(vertical)">
                                      <p:cBhvr>
                                        <p:cTn id="39" dur="500"/>
                                        <p:tgtEl>
                                          <p:spTgt spid="68"/>
                                        </p:tgtEl>
                                      </p:cBhvr>
                                    </p:animEffect>
                                  </p:childTnLst>
                                </p:cTn>
                              </p:par>
                              <p:par>
                                <p:cTn id="40" presetID="2" presetClass="entr" presetSubtype="8" decel="100000" fill="hold" grpId="0" nodeType="withEffect">
                                  <p:stCondLst>
                                    <p:cond delay="0"/>
                                  </p:stCondLst>
                                  <p:childTnLst>
                                    <p:set>
                                      <p:cBhvr>
                                        <p:cTn id="41" dur="1" fill="hold">
                                          <p:stCondLst>
                                            <p:cond delay="0"/>
                                          </p:stCondLst>
                                        </p:cTn>
                                        <p:tgtEl>
                                          <p:spTgt spid="1048758"/>
                                        </p:tgtEl>
                                        <p:attrNameLst>
                                          <p:attrName>style.visibility</p:attrName>
                                        </p:attrNameLst>
                                      </p:cBhvr>
                                      <p:to>
                                        <p:strVal val="visible"/>
                                      </p:to>
                                    </p:set>
                                    <p:anim calcmode="lin" valueType="num">
                                      <p:cBhvr additive="base">
                                        <p:cTn id="42" dur="1000" fill="hold"/>
                                        <p:tgtEl>
                                          <p:spTgt spid="1048758"/>
                                        </p:tgtEl>
                                        <p:attrNameLst>
                                          <p:attrName>ppt_x</p:attrName>
                                        </p:attrNameLst>
                                      </p:cBhvr>
                                      <p:tavLst>
                                        <p:tav tm="0">
                                          <p:val>
                                            <p:strVal val="0-#ppt_w/2"/>
                                          </p:val>
                                        </p:tav>
                                        <p:tav tm="100000">
                                          <p:val>
                                            <p:strVal val="#ppt_x"/>
                                          </p:val>
                                        </p:tav>
                                      </p:tavLst>
                                    </p:anim>
                                    <p:anim calcmode="lin" valueType="num">
                                      <p:cBhvr additive="base">
                                        <p:cTn id="43" dur="1000" fill="hold"/>
                                        <p:tgtEl>
                                          <p:spTgt spid="1048758"/>
                                        </p:tgtEl>
                                        <p:attrNameLst>
                                          <p:attrName>ppt_y</p:attrName>
                                        </p:attrNameLst>
                                      </p:cBhvr>
                                      <p:tavLst>
                                        <p:tav tm="0">
                                          <p:val>
                                            <p:strVal val="#ppt_y"/>
                                          </p:val>
                                        </p:tav>
                                        <p:tav tm="100000">
                                          <p:val>
                                            <p:strVal val="#ppt_y"/>
                                          </p:val>
                                        </p:tav>
                                      </p:tavLst>
                                    </p:anim>
                                  </p:childTnLst>
                                </p:cTn>
                              </p:par>
                              <p:par>
                                <p:cTn id="44" presetID="37" presetClass="entr" presetSubtype="0" fill="hold" grpId="0" nodeType="withEffect">
                                  <p:stCondLst>
                                    <p:cond delay="0"/>
                                  </p:stCondLst>
                                  <p:childTnLst>
                                    <p:set>
                                      <p:cBhvr>
                                        <p:cTn id="45" dur="1" fill="hold">
                                          <p:stCondLst>
                                            <p:cond delay="0"/>
                                          </p:stCondLst>
                                        </p:cTn>
                                        <p:tgtEl>
                                          <p:spTgt spid="1048769"/>
                                        </p:tgtEl>
                                        <p:attrNameLst>
                                          <p:attrName>style.visibility</p:attrName>
                                        </p:attrNameLst>
                                      </p:cBhvr>
                                      <p:to>
                                        <p:strVal val="visible"/>
                                      </p:to>
                                    </p:set>
                                    <p:animEffect transition="in" filter="fade">
                                      <p:cBhvr>
                                        <p:cTn id="46" dur="1000"/>
                                        <p:tgtEl>
                                          <p:spTgt spid="1048769"/>
                                        </p:tgtEl>
                                      </p:cBhvr>
                                    </p:animEffect>
                                    <p:anim calcmode="lin" valueType="num">
                                      <p:cBhvr>
                                        <p:cTn id="47" dur="1000" fill="hold"/>
                                        <p:tgtEl>
                                          <p:spTgt spid="1048769"/>
                                        </p:tgtEl>
                                        <p:attrNameLst>
                                          <p:attrName>ppt_x</p:attrName>
                                        </p:attrNameLst>
                                      </p:cBhvr>
                                      <p:tavLst>
                                        <p:tav tm="0">
                                          <p:val>
                                            <p:strVal val="#ppt_x"/>
                                          </p:val>
                                        </p:tav>
                                        <p:tav tm="100000">
                                          <p:val>
                                            <p:strVal val="#ppt_x"/>
                                          </p:val>
                                        </p:tav>
                                      </p:tavLst>
                                    </p:anim>
                                    <p:anim calcmode="lin" valueType="num">
                                      <p:cBhvr>
                                        <p:cTn id="48" dur="900" decel="100000" fill="hold"/>
                                        <p:tgtEl>
                                          <p:spTgt spid="1048769"/>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048769"/>
                                        </p:tgtEl>
                                        <p:attrNameLst>
                                          <p:attrName>ppt_y</p:attrName>
                                        </p:attrNameLst>
                                      </p:cBhvr>
                                      <p:tavLst>
                                        <p:tav tm="0">
                                          <p:val>
                                            <p:strVal val="#ppt_y-.03"/>
                                          </p:val>
                                        </p:tav>
                                        <p:tav tm="100000">
                                          <p:val>
                                            <p:strVal val="#ppt_y"/>
                                          </p:val>
                                        </p:tav>
                                      </p:tavLst>
                                    </p:anim>
                                  </p:childTnLst>
                                </p:cTn>
                              </p:par>
                              <p:par>
                                <p:cTn id="50" presetID="53" presetClass="entr" presetSubtype="16" fill="hold" grpId="0" nodeType="withEffect">
                                  <p:stCondLst>
                                    <p:cond delay="0"/>
                                  </p:stCondLst>
                                  <p:iterate type="lt">
                                    <p:tmPct val="7000"/>
                                  </p:iterate>
                                  <p:childTnLst>
                                    <p:set>
                                      <p:cBhvr>
                                        <p:cTn id="51" dur="1" fill="hold">
                                          <p:stCondLst>
                                            <p:cond delay="0"/>
                                          </p:stCondLst>
                                        </p:cTn>
                                        <p:tgtEl>
                                          <p:spTgt spid="1048766"/>
                                        </p:tgtEl>
                                        <p:attrNameLst>
                                          <p:attrName>style.visibility</p:attrName>
                                        </p:attrNameLst>
                                      </p:cBhvr>
                                      <p:to>
                                        <p:strVal val="visible"/>
                                      </p:to>
                                    </p:set>
                                    <p:anim calcmode="lin" valueType="num">
                                      <p:cBhvr>
                                        <p:cTn id="52" dur="500" fill="hold"/>
                                        <p:tgtEl>
                                          <p:spTgt spid="1048766"/>
                                        </p:tgtEl>
                                        <p:attrNameLst>
                                          <p:attrName>ppt_w</p:attrName>
                                        </p:attrNameLst>
                                      </p:cBhvr>
                                      <p:tavLst>
                                        <p:tav tm="0">
                                          <p:val>
                                            <p:fltVal val="0"/>
                                          </p:val>
                                        </p:tav>
                                        <p:tav tm="100000">
                                          <p:val>
                                            <p:strVal val="#ppt_w"/>
                                          </p:val>
                                        </p:tav>
                                      </p:tavLst>
                                    </p:anim>
                                    <p:anim calcmode="lin" valueType="num">
                                      <p:cBhvr>
                                        <p:cTn id="53" dur="500" fill="hold"/>
                                        <p:tgtEl>
                                          <p:spTgt spid="1048766"/>
                                        </p:tgtEl>
                                        <p:attrNameLst>
                                          <p:attrName>ppt_h</p:attrName>
                                        </p:attrNameLst>
                                      </p:cBhvr>
                                      <p:tavLst>
                                        <p:tav tm="0">
                                          <p:val>
                                            <p:fltVal val="0"/>
                                          </p:val>
                                        </p:tav>
                                        <p:tav tm="100000">
                                          <p:val>
                                            <p:strVal val="#ppt_h"/>
                                          </p:val>
                                        </p:tav>
                                      </p:tavLst>
                                    </p:anim>
                                    <p:animEffect transition="in" filter="fade">
                                      <p:cBhvr>
                                        <p:cTn id="54" dur="500"/>
                                        <p:tgtEl>
                                          <p:spTgt spid="1048766"/>
                                        </p:tgtEl>
                                      </p:cBhvr>
                                    </p:animEffect>
                                  </p:childTnLst>
                                </p:cTn>
                              </p:par>
                              <p:par>
                                <p:cTn id="55" presetID="37" presetClass="entr" presetSubtype="0" fill="hold" grpId="0" nodeType="withEffect">
                                  <p:stCondLst>
                                    <p:cond delay="0"/>
                                  </p:stCondLst>
                                  <p:childTnLst>
                                    <p:set>
                                      <p:cBhvr>
                                        <p:cTn id="56" dur="1" fill="hold">
                                          <p:stCondLst>
                                            <p:cond delay="0"/>
                                          </p:stCondLst>
                                        </p:cTn>
                                        <p:tgtEl>
                                          <p:spTgt spid="1048770"/>
                                        </p:tgtEl>
                                        <p:attrNameLst>
                                          <p:attrName>style.visibility</p:attrName>
                                        </p:attrNameLst>
                                      </p:cBhvr>
                                      <p:to>
                                        <p:strVal val="visible"/>
                                      </p:to>
                                    </p:set>
                                    <p:animEffect transition="in" filter="fade">
                                      <p:cBhvr>
                                        <p:cTn id="57" dur="1000"/>
                                        <p:tgtEl>
                                          <p:spTgt spid="1048770"/>
                                        </p:tgtEl>
                                      </p:cBhvr>
                                    </p:animEffect>
                                    <p:anim calcmode="lin" valueType="num">
                                      <p:cBhvr>
                                        <p:cTn id="58" dur="1000" fill="hold"/>
                                        <p:tgtEl>
                                          <p:spTgt spid="1048770"/>
                                        </p:tgtEl>
                                        <p:attrNameLst>
                                          <p:attrName>ppt_x</p:attrName>
                                        </p:attrNameLst>
                                      </p:cBhvr>
                                      <p:tavLst>
                                        <p:tav tm="0">
                                          <p:val>
                                            <p:strVal val="#ppt_x"/>
                                          </p:val>
                                        </p:tav>
                                        <p:tav tm="100000">
                                          <p:val>
                                            <p:strVal val="#ppt_x"/>
                                          </p:val>
                                        </p:tav>
                                      </p:tavLst>
                                    </p:anim>
                                    <p:anim calcmode="lin" valueType="num">
                                      <p:cBhvr>
                                        <p:cTn id="59" dur="900" decel="100000" fill="hold"/>
                                        <p:tgtEl>
                                          <p:spTgt spid="1048770"/>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048770"/>
                                        </p:tgtEl>
                                        <p:attrNameLst>
                                          <p:attrName>ppt_y</p:attrName>
                                        </p:attrNameLst>
                                      </p:cBhvr>
                                      <p:tavLst>
                                        <p:tav tm="0">
                                          <p:val>
                                            <p:strVal val="#ppt_y-.03"/>
                                          </p:val>
                                        </p:tav>
                                        <p:tav tm="100000">
                                          <p:val>
                                            <p:strVal val="#ppt_y"/>
                                          </p:val>
                                        </p:tav>
                                      </p:tavLst>
                                    </p:anim>
                                  </p:childTnLst>
                                </p:cTn>
                              </p:par>
                              <p:par>
                                <p:cTn id="61" presetID="53" presetClass="entr" presetSubtype="16" fill="hold" grpId="0" nodeType="withEffect">
                                  <p:stCondLst>
                                    <p:cond delay="0"/>
                                  </p:stCondLst>
                                  <p:iterate type="lt">
                                    <p:tmPct val="7000"/>
                                  </p:iterate>
                                  <p:childTnLst>
                                    <p:set>
                                      <p:cBhvr>
                                        <p:cTn id="62" dur="1" fill="hold">
                                          <p:stCondLst>
                                            <p:cond delay="0"/>
                                          </p:stCondLst>
                                        </p:cTn>
                                        <p:tgtEl>
                                          <p:spTgt spid="1048767"/>
                                        </p:tgtEl>
                                        <p:attrNameLst>
                                          <p:attrName>style.visibility</p:attrName>
                                        </p:attrNameLst>
                                      </p:cBhvr>
                                      <p:to>
                                        <p:strVal val="visible"/>
                                      </p:to>
                                    </p:set>
                                    <p:anim calcmode="lin" valueType="num">
                                      <p:cBhvr>
                                        <p:cTn id="63" dur="500" fill="hold"/>
                                        <p:tgtEl>
                                          <p:spTgt spid="1048767"/>
                                        </p:tgtEl>
                                        <p:attrNameLst>
                                          <p:attrName>ppt_w</p:attrName>
                                        </p:attrNameLst>
                                      </p:cBhvr>
                                      <p:tavLst>
                                        <p:tav tm="0">
                                          <p:val>
                                            <p:fltVal val="0"/>
                                          </p:val>
                                        </p:tav>
                                        <p:tav tm="100000">
                                          <p:val>
                                            <p:strVal val="#ppt_w"/>
                                          </p:val>
                                        </p:tav>
                                      </p:tavLst>
                                    </p:anim>
                                    <p:anim calcmode="lin" valueType="num">
                                      <p:cBhvr>
                                        <p:cTn id="64" dur="500" fill="hold"/>
                                        <p:tgtEl>
                                          <p:spTgt spid="1048767"/>
                                        </p:tgtEl>
                                        <p:attrNameLst>
                                          <p:attrName>ppt_h</p:attrName>
                                        </p:attrNameLst>
                                      </p:cBhvr>
                                      <p:tavLst>
                                        <p:tav tm="0">
                                          <p:val>
                                            <p:fltVal val="0"/>
                                          </p:val>
                                        </p:tav>
                                        <p:tav tm="100000">
                                          <p:val>
                                            <p:strVal val="#ppt_h"/>
                                          </p:val>
                                        </p:tav>
                                      </p:tavLst>
                                    </p:anim>
                                    <p:animEffect transition="in" filter="fade">
                                      <p:cBhvr>
                                        <p:cTn id="65" dur="500"/>
                                        <p:tgtEl>
                                          <p:spTgt spid="1048767"/>
                                        </p:tgtEl>
                                      </p:cBhvr>
                                    </p:animEffect>
                                  </p:childTnLst>
                                </p:cTn>
                              </p:par>
                              <p:par>
                                <p:cTn id="66" presetID="37" presetClass="entr" presetSubtype="0" fill="hold" grpId="0" nodeType="withEffect">
                                  <p:stCondLst>
                                    <p:cond delay="0"/>
                                  </p:stCondLst>
                                  <p:childTnLst>
                                    <p:set>
                                      <p:cBhvr>
                                        <p:cTn id="67" dur="1" fill="hold">
                                          <p:stCondLst>
                                            <p:cond delay="0"/>
                                          </p:stCondLst>
                                        </p:cTn>
                                        <p:tgtEl>
                                          <p:spTgt spid="1048771"/>
                                        </p:tgtEl>
                                        <p:attrNameLst>
                                          <p:attrName>style.visibility</p:attrName>
                                        </p:attrNameLst>
                                      </p:cBhvr>
                                      <p:to>
                                        <p:strVal val="visible"/>
                                      </p:to>
                                    </p:set>
                                    <p:animEffect transition="in" filter="fade">
                                      <p:cBhvr>
                                        <p:cTn id="68" dur="1000"/>
                                        <p:tgtEl>
                                          <p:spTgt spid="1048771"/>
                                        </p:tgtEl>
                                      </p:cBhvr>
                                    </p:animEffect>
                                    <p:anim calcmode="lin" valueType="num">
                                      <p:cBhvr>
                                        <p:cTn id="69" dur="1000" fill="hold"/>
                                        <p:tgtEl>
                                          <p:spTgt spid="1048771"/>
                                        </p:tgtEl>
                                        <p:attrNameLst>
                                          <p:attrName>ppt_x</p:attrName>
                                        </p:attrNameLst>
                                      </p:cBhvr>
                                      <p:tavLst>
                                        <p:tav tm="0">
                                          <p:val>
                                            <p:strVal val="#ppt_x"/>
                                          </p:val>
                                        </p:tav>
                                        <p:tav tm="100000">
                                          <p:val>
                                            <p:strVal val="#ppt_x"/>
                                          </p:val>
                                        </p:tav>
                                      </p:tavLst>
                                    </p:anim>
                                    <p:anim calcmode="lin" valueType="num">
                                      <p:cBhvr>
                                        <p:cTn id="70" dur="900" decel="100000" fill="hold"/>
                                        <p:tgtEl>
                                          <p:spTgt spid="1048771"/>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048771"/>
                                        </p:tgtEl>
                                        <p:attrNameLst>
                                          <p:attrName>ppt_y</p:attrName>
                                        </p:attrNameLst>
                                      </p:cBhvr>
                                      <p:tavLst>
                                        <p:tav tm="0">
                                          <p:val>
                                            <p:strVal val="#ppt_y-.03"/>
                                          </p:val>
                                        </p:tav>
                                        <p:tav tm="100000">
                                          <p:val>
                                            <p:strVal val="#ppt_y"/>
                                          </p:val>
                                        </p:tav>
                                      </p:tavLst>
                                    </p:anim>
                                  </p:childTnLst>
                                </p:cTn>
                              </p:par>
                              <p:par>
                                <p:cTn id="72" presetID="53" presetClass="entr" presetSubtype="16" fill="hold" grpId="0" nodeType="withEffect">
                                  <p:stCondLst>
                                    <p:cond delay="0"/>
                                  </p:stCondLst>
                                  <p:iterate type="lt">
                                    <p:tmPct val="7000"/>
                                  </p:iterate>
                                  <p:childTnLst>
                                    <p:set>
                                      <p:cBhvr>
                                        <p:cTn id="73" dur="1" fill="hold">
                                          <p:stCondLst>
                                            <p:cond delay="0"/>
                                          </p:stCondLst>
                                        </p:cTn>
                                        <p:tgtEl>
                                          <p:spTgt spid="1048768"/>
                                        </p:tgtEl>
                                        <p:attrNameLst>
                                          <p:attrName>style.visibility</p:attrName>
                                        </p:attrNameLst>
                                      </p:cBhvr>
                                      <p:to>
                                        <p:strVal val="visible"/>
                                      </p:to>
                                    </p:set>
                                    <p:anim calcmode="lin" valueType="num">
                                      <p:cBhvr>
                                        <p:cTn id="74" dur="500" fill="hold"/>
                                        <p:tgtEl>
                                          <p:spTgt spid="1048768"/>
                                        </p:tgtEl>
                                        <p:attrNameLst>
                                          <p:attrName>ppt_w</p:attrName>
                                        </p:attrNameLst>
                                      </p:cBhvr>
                                      <p:tavLst>
                                        <p:tav tm="0">
                                          <p:val>
                                            <p:fltVal val="0"/>
                                          </p:val>
                                        </p:tav>
                                        <p:tav tm="100000">
                                          <p:val>
                                            <p:strVal val="#ppt_w"/>
                                          </p:val>
                                        </p:tav>
                                      </p:tavLst>
                                    </p:anim>
                                    <p:anim calcmode="lin" valueType="num">
                                      <p:cBhvr>
                                        <p:cTn id="75" dur="500" fill="hold"/>
                                        <p:tgtEl>
                                          <p:spTgt spid="1048768"/>
                                        </p:tgtEl>
                                        <p:attrNameLst>
                                          <p:attrName>ppt_h</p:attrName>
                                        </p:attrNameLst>
                                      </p:cBhvr>
                                      <p:tavLst>
                                        <p:tav tm="0">
                                          <p:val>
                                            <p:fltVal val="0"/>
                                          </p:val>
                                        </p:tav>
                                        <p:tav tm="100000">
                                          <p:val>
                                            <p:strVal val="#ppt_h"/>
                                          </p:val>
                                        </p:tav>
                                      </p:tavLst>
                                    </p:anim>
                                    <p:animEffect transition="in" filter="fade">
                                      <p:cBhvr>
                                        <p:cTn id="76"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8" grpId="0" animBg="1"/>
      <p:bldP spid="1048760" grpId="0" animBg="1"/>
      <p:bldP spid="1048761" grpId="0" animBg="1"/>
      <p:bldP spid="1048762" grpId="0" animBg="1"/>
      <p:bldP spid="1048766" grpId="0"/>
      <p:bldP spid="1048767" grpId="0"/>
      <p:bldP spid="1048768" grpId="0"/>
      <p:bldP spid="1048769" grpId="0" animBg="1"/>
      <p:bldP spid="1048770" grpId="0" animBg="1"/>
      <p:bldP spid="1048771" grpId="0" animBg="1"/>
      <p:bldP spid="1048774" grpId="0"/>
      <p:bldP spid="1048775" grpId="0" animBg="1"/>
      <p:bldP spid="1048776" grpId="0" animBg="1"/>
      <p:bldP spid="10487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文本框 3"/>
          <p:cNvSpPr txBox="1"/>
          <p:nvPr/>
        </p:nvSpPr>
        <p:spPr>
          <a:xfrm>
            <a:off x="3785966" y="553801"/>
            <a:ext cx="4620068" cy="646331"/>
          </a:xfrm>
          <a:prstGeom prst="rect">
            <a:avLst/>
          </a:prstGeom>
          <a:noFill/>
        </p:spPr>
        <p:txBody>
          <a:bodyPr wrap="square" rtlCol="0">
            <a:spAutoFit/>
          </a:bodyPr>
          <a:lstStyle/>
          <a:p>
            <a:pPr algn="ctr"/>
            <a:r>
              <a:rPr lang="zh-CN" altLang="en-US" sz="3600" dirty="0">
                <a:latin typeface="Segoe UI Semibold" panose="020B0702040204020203" pitchFamily="34" charset="0"/>
                <a:cs typeface="Segoe UI Semibold" panose="020B0702040204020203" pitchFamily="34" charset="0"/>
              </a:rPr>
              <a:t>研究现状和发展动态</a:t>
            </a:r>
          </a:p>
        </p:txBody>
      </p:sp>
      <p:pic>
        <p:nvPicPr>
          <p:cNvPr id="35" name="图片 34">
            <a:extLst>
              <a:ext uri="{FF2B5EF4-FFF2-40B4-BE49-F238E27FC236}">
                <a16:creationId xmlns:a16="http://schemas.microsoft.com/office/drawing/2014/main" id="{96F5BA66-0564-1BF4-A426-AFC496F6E3AE}"/>
              </a:ext>
            </a:extLst>
          </p:cNvPr>
          <p:cNvPicPr>
            <a:picLocks noChangeAspect="1"/>
          </p:cNvPicPr>
          <p:nvPr/>
        </p:nvPicPr>
        <p:blipFill>
          <a:blip r:embed="rId4"/>
          <a:stretch>
            <a:fillRect/>
          </a:stretch>
        </p:blipFill>
        <p:spPr>
          <a:xfrm>
            <a:off x="5564582" y="1677985"/>
            <a:ext cx="5971690" cy="3230897"/>
          </a:xfrm>
          <a:prstGeom prst="rect">
            <a:avLst/>
          </a:prstGeom>
          <a:noFill/>
          <a:ln>
            <a:noFill/>
          </a:ln>
        </p:spPr>
      </p:pic>
      <p:sp>
        <p:nvSpPr>
          <p:cNvPr id="37" name="文本框 36">
            <a:extLst>
              <a:ext uri="{FF2B5EF4-FFF2-40B4-BE49-F238E27FC236}">
                <a16:creationId xmlns:a16="http://schemas.microsoft.com/office/drawing/2014/main" id="{EBB12521-0AB0-80DD-731C-0BD2D20B9B35}"/>
              </a:ext>
            </a:extLst>
          </p:cNvPr>
          <p:cNvSpPr txBox="1"/>
          <p:nvPr/>
        </p:nvSpPr>
        <p:spPr>
          <a:xfrm>
            <a:off x="5284284" y="5165358"/>
            <a:ext cx="6097604" cy="454035"/>
          </a:xfrm>
          <a:prstGeom prst="rect">
            <a:avLst/>
          </a:prstGeom>
          <a:noFill/>
        </p:spPr>
        <p:txBody>
          <a:bodyPr wrap="square">
            <a:spAutoFit/>
          </a:bodyPr>
          <a:lstStyle/>
          <a:p>
            <a:pPr marL="36195" marR="36195" indent="254000" algn="ctr">
              <a:lnSpc>
                <a:spcPct val="150000"/>
              </a:lnSpc>
              <a:spcBef>
                <a:spcPts val="600"/>
              </a:spcBef>
              <a:spcAft>
                <a:spcPts val="0"/>
              </a:spcAft>
            </a:pP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图 </a:t>
            </a:r>
            <a:r>
              <a:rPr lang="en-US" altLang="zh-CN" kern="100" dirty="0">
                <a:latin typeface="Arial" panose="020B0604020202020204" pitchFamily="34" charset="0"/>
                <a:ea typeface="黑体" panose="02010609060101010101" pitchFamily="49" charset="-122"/>
                <a:cs typeface="Times New Roman" panose="02020603050405020304" pitchFamily="18" charset="0"/>
              </a:rPr>
              <a:t>1</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中国芯片进口额情况</a:t>
            </a:r>
          </a:p>
        </p:txBody>
      </p:sp>
      <p:sp>
        <p:nvSpPr>
          <p:cNvPr id="4" name="文本框 3">
            <a:extLst>
              <a:ext uri="{FF2B5EF4-FFF2-40B4-BE49-F238E27FC236}">
                <a16:creationId xmlns:a16="http://schemas.microsoft.com/office/drawing/2014/main" id="{4BB80F6E-4898-9B8B-AAB7-BCB8A5E26193}"/>
              </a:ext>
            </a:extLst>
          </p:cNvPr>
          <p:cNvSpPr txBox="1"/>
          <p:nvPr/>
        </p:nvSpPr>
        <p:spPr>
          <a:xfrm>
            <a:off x="1538408" y="2570158"/>
            <a:ext cx="1522426" cy="1446550"/>
          </a:xfrm>
          <a:prstGeom prst="rect">
            <a:avLst/>
          </a:prstGeom>
          <a:noFill/>
        </p:spPr>
        <p:txBody>
          <a:bodyPr wrap="square" rtlCol="0">
            <a:spAutoFit/>
          </a:bodyPr>
          <a:lstStyle/>
          <a:p>
            <a:r>
              <a:rPr lang="en-US" altLang="zh-CN" sz="8800" b="1" i="1" dirty="0"/>
              <a:t>30</a:t>
            </a:r>
            <a:endParaRPr lang="zh-CN" altLang="en-US" sz="8800" b="1" i="1" dirty="0"/>
          </a:p>
        </p:txBody>
      </p:sp>
      <p:sp>
        <p:nvSpPr>
          <p:cNvPr id="5" name="文本框 4">
            <a:extLst>
              <a:ext uri="{FF2B5EF4-FFF2-40B4-BE49-F238E27FC236}">
                <a16:creationId xmlns:a16="http://schemas.microsoft.com/office/drawing/2014/main" id="{D9E61890-D793-7378-AC32-3745C7436354}"/>
              </a:ext>
            </a:extLst>
          </p:cNvPr>
          <p:cNvSpPr txBox="1"/>
          <p:nvPr/>
        </p:nvSpPr>
        <p:spPr>
          <a:xfrm>
            <a:off x="2762450" y="2608448"/>
            <a:ext cx="885524" cy="1446550"/>
          </a:xfrm>
          <a:prstGeom prst="rect">
            <a:avLst/>
          </a:prstGeom>
          <a:noFill/>
        </p:spPr>
        <p:txBody>
          <a:bodyPr wrap="square" rtlCol="0">
            <a:spAutoFit/>
          </a:bodyPr>
          <a:lstStyle/>
          <a:p>
            <a:r>
              <a:rPr lang="zh-CN" altLang="en-US" sz="8800" b="1" i="1" dirty="0"/>
              <a:t>万</a:t>
            </a:r>
          </a:p>
        </p:txBody>
      </p:sp>
      <p:sp>
        <p:nvSpPr>
          <p:cNvPr id="40" name="文本框 39">
            <a:extLst>
              <a:ext uri="{FF2B5EF4-FFF2-40B4-BE49-F238E27FC236}">
                <a16:creationId xmlns:a16="http://schemas.microsoft.com/office/drawing/2014/main" id="{542D9E60-C3C5-44EB-F3FE-B84F0A24CB81}"/>
              </a:ext>
            </a:extLst>
          </p:cNvPr>
          <p:cNvSpPr txBox="1"/>
          <p:nvPr/>
        </p:nvSpPr>
        <p:spPr>
          <a:xfrm>
            <a:off x="2900442" y="2570158"/>
            <a:ext cx="885524" cy="1446550"/>
          </a:xfrm>
          <a:prstGeom prst="rect">
            <a:avLst/>
          </a:prstGeom>
          <a:noFill/>
        </p:spPr>
        <p:txBody>
          <a:bodyPr wrap="square" rtlCol="0">
            <a:spAutoFit/>
          </a:bodyPr>
          <a:lstStyle/>
          <a:p>
            <a:r>
              <a:rPr lang="en-US" altLang="zh-CN" sz="8800" b="1" i="1" dirty="0"/>
              <a:t>%</a:t>
            </a:r>
            <a:endParaRPr lang="zh-CN" altLang="en-US" sz="8800" b="1" i="1" dirty="0"/>
          </a:p>
        </p:txBody>
      </p:sp>
    </p:spTree>
    <p:custDataLst>
      <p:tags r:id="rId1"/>
    </p:custDataLst>
  </p:cSld>
  <p:clrMapOvr>
    <a:masterClrMapping/>
  </p:clrMapOvr>
  <p:transition spd="slow" advTm="163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48817"/>
                                        </p:tgtEl>
                                        <p:attrNameLst>
                                          <p:attrName>style.visibility</p:attrName>
                                        </p:attrNameLst>
                                      </p:cBhvr>
                                      <p:to>
                                        <p:strVal val="visible"/>
                                      </p:to>
                                    </p:set>
                                    <p:anim calcmode="lin" valueType="num">
                                      <p:cBhvr>
                                        <p:cTn id="7" dur="1000" fill="hold"/>
                                        <p:tgtEl>
                                          <p:spTgt spid="1048817"/>
                                        </p:tgtEl>
                                        <p:attrNameLst>
                                          <p:attrName>ppt_w</p:attrName>
                                        </p:attrNameLst>
                                      </p:cBhvr>
                                      <p:tavLst>
                                        <p:tav tm="0">
                                          <p:val>
                                            <p:strVal val="#ppt_w+.3"/>
                                          </p:val>
                                        </p:tav>
                                        <p:tav tm="100000">
                                          <p:val>
                                            <p:strVal val="#ppt_w"/>
                                          </p:val>
                                        </p:tav>
                                      </p:tavLst>
                                    </p:anim>
                                    <p:anim calcmode="lin" valueType="num">
                                      <p:cBhvr>
                                        <p:cTn id="8" dur="1000" fill="hold"/>
                                        <p:tgtEl>
                                          <p:spTgt spid="1048817"/>
                                        </p:tgtEl>
                                        <p:attrNameLst>
                                          <p:attrName>ppt_h</p:attrName>
                                        </p:attrNameLst>
                                      </p:cBhvr>
                                      <p:tavLst>
                                        <p:tav tm="0">
                                          <p:val>
                                            <p:strVal val="#ppt_h"/>
                                          </p:val>
                                        </p:tav>
                                        <p:tav tm="100000">
                                          <p:val>
                                            <p:strVal val="#ppt_h"/>
                                          </p:val>
                                        </p:tav>
                                      </p:tavLst>
                                    </p:anim>
                                    <p:animEffect transition="in" filter="fade">
                                      <p:cBhvr>
                                        <p:cTn id="9" dur="1000"/>
                                        <p:tgtEl>
                                          <p:spTgt spid="104881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7" grpId="0"/>
      <p:bldP spid="5"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3"/>
          <p:cNvGrpSpPr/>
          <p:nvPr/>
        </p:nvGrpSpPr>
        <p:grpSpPr>
          <a:xfrm rot="16200000">
            <a:off x="-526555" y="959556"/>
            <a:ext cx="2145806" cy="226694"/>
            <a:chOff x="10046195" y="558165"/>
            <a:chExt cx="2145806" cy="226694"/>
          </a:xfrm>
        </p:grpSpPr>
        <p:cxnSp>
          <p:nvCxnSpPr>
            <p:cNvPr id="3145744" name="直接连接符 4"/>
            <p:cNvCxnSpPr>
              <a:cxnSpLocks/>
              <a:endCxn id="1048865" idx="6"/>
            </p:cNvCxnSpPr>
            <p:nvPr/>
          </p:nvCxnSpPr>
          <p:spPr>
            <a:xfrm flipH="1">
              <a:off x="10091914" y="581025"/>
              <a:ext cx="2100087"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cxnSp>
          <p:nvCxnSpPr>
            <p:cNvPr id="3145745" name="直接连接符 5"/>
            <p:cNvCxnSpPr>
              <a:cxnSpLocks/>
            </p:cNvCxnSpPr>
            <p:nvPr/>
          </p:nvCxnSpPr>
          <p:spPr>
            <a:xfrm flipH="1">
              <a:off x="11468100" y="762000"/>
              <a:ext cx="723900" cy="0"/>
            </a:xfrm>
            <a:prstGeom prst="line">
              <a:avLst/>
            </a:prstGeom>
            <a:ln w="9525">
              <a:solidFill>
                <a:srgbClr val="C1C1C1"/>
              </a:solidFill>
            </a:ln>
          </p:spPr>
          <p:style>
            <a:lnRef idx="1">
              <a:schemeClr val="accent1"/>
            </a:lnRef>
            <a:fillRef idx="0">
              <a:schemeClr val="accent1"/>
            </a:fillRef>
            <a:effectRef idx="0">
              <a:schemeClr val="accent1"/>
            </a:effectRef>
            <a:fontRef idx="minor">
              <a:schemeClr val="tx1"/>
            </a:fontRef>
          </p:style>
        </p:cxnSp>
        <p:sp>
          <p:nvSpPr>
            <p:cNvPr id="1048865" name="椭圆 6"/>
            <p:cNvSpPr/>
            <p:nvPr/>
          </p:nvSpPr>
          <p:spPr>
            <a:xfrm>
              <a:off x="10046195" y="558165"/>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6" name="椭圆 7"/>
            <p:cNvSpPr/>
            <p:nvPr/>
          </p:nvSpPr>
          <p:spPr>
            <a:xfrm>
              <a:off x="11445240" y="73914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867" name="文本框 8"/>
          <p:cNvSpPr txBox="1"/>
          <p:nvPr/>
        </p:nvSpPr>
        <p:spPr>
          <a:xfrm>
            <a:off x="1063309" y="1513606"/>
            <a:ext cx="2156141" cy="646331"/>
          </a:xfrm>
          <a:prstGeom prst="rect">
            <a:avLst/>
          </a:prstGeom>
          <a:noFill/>
        </p:spPr>
        <p:txBody>
          <a:bodyPr wrap="square" rtlCol="0">
            <a:spAutoFit/>
          </a:bodyPr>
          <a:lstStyle/>
          <a:p>
            <a:r>
              <a:rPr lang="zh-CN" altLang="en-US" sz="3600" dirty="0">
                <a:latin typeface="Segoe UI Semibold" panose="020B0702040204020203" pitchFamily="34" charset="0"/>
                <a:cs typeface="Segoe UI Semibold" panose="020B0702040204020203" pitchFamily="34" charset="0"/>
              </a:rPr>
              <a:t>项目内容</a:t>
            </a:r>
            <a:endParaRPr lang="en-US" altLang="zh-CN" sz="3600" dirty="0">
              <a:latin typeface="Segoe UI Semibold" panose="020B0702040204020203" pitchFamily="34" charset="0"/>
              <a:cs typeface="Segoe UI Semibold" panose="020B0702040204020203" pitchFamily="34" charset="0"/>
            </a:endParaRPr>
          </a:p>
        </p:txBody>
      </p:sp>
      <p:sp>
        <p:nvSpPr>
          <p:cNvPr id="1048868" name="文本框 9"/>
          <p:cNvSpPr txBox="1"/>
          <p:nvPr/>
        </p:nvSpPr>
        <p:spPr>
          <a:xfrm>
            <a:off x="1119518" y="2964895"/>
            <a:ext cx="3499066" cy="525657"/>
          </a:xfrm>
          <a:prstGeom prst="rect">
            <a:avLst/>
          </a:prstGeom>
          <a:noFill/>
        </p:spPr>
        <p:txBody>
          <a:bodyPr wrap="square" rtlCol="0">
            <a:spAutoFit/>
          </a:bodyPr>
          <a:lstStyle/>
          <a:p>
            <a:pPr>
              <a:lnSpc>
                <a:spcPct val="13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Segoe UI Light" panose="020B0502040204020203" pitchFamily="34" charset="0"/>
              </a:rPr>
              <a:t>基于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Segoe UI Light" panose="020B0502040204020203" pitchFamily="34" charset="0"/>
              </a:rPr>
              <a:t>MIPS</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Segoe UI Light" panose="020B0502040204020203" pitchFamily="34" charset="0"/>
              </a:rPr>
              <a:t>架构的</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Segoe UI Light" panose="020B0502040204020203" pitchFamily="34" charset="0"/>
              </a:rPr>
              <a:t>CPU</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1048869" name="Freeform 19"/>
          <p:cNvSpPr/>
          <p:nvPr/>
        </p:nvSpPr>
        <p:spPr>
          <a:xfrm>
            <a:off x="5305099" y="29860"/>
            <a:ext cx="6695553" cy="6858000"/>
          </a:xfrm>
          <a:custGeom>
            <a:avLst/>
            <a:gdLst>
              <a:gd name="connsiteX0" fmla="*/ 3521386 w 6695553"/>
              <a:gd name="connsiteY0" fmla="*/ 0 h 6858000"/>
              <a:gd name="connsiteX1" fmla="*/ 6695553 w 6695553"/>
              <a:gd name="connsiteY1" fmla="*/ 0 h 6858000"/>
              <a:gd name="connsiteX2" fmla="*/ 6695553 w 6695553"/>
              <a:gd name="connsiteY2" fmla="*/ 6858000 h 6858000"/>
              <a:gd name="connsiteX3" fmla="*/ 3521386 w 6695553"/>
              <a:gd name="connsiteY3" fmla="*/ 6858000 h 6858000"/>
              <a:gd name="connsiteX4" fmla="*/ 3521386 w 6695553"/>
              <a:gd name="connsiteY4" fmla="*/ 6857360 h 6858000"/>
              <a:gd name="connsiteX5" fmla="*/ 3310589 w 6695553"/>
              <a:gd name="connsiteY5" fmla="*/ 6851827 h 6858000"/>
              <a:gd name="connsiteX6" fmla="*/ 497378 w 6695553"/>
              <a:gd name="connsiteY6" fmla="*/ 5185780 h 6858000"/>
              <a:gd name="connsiteX7" fmla="*/ 494585 w 6695553"/>
              <a:gd name="connsiteY7" fmla="*/ 1676786 h 6858000"/>
              <a:gd name="connsiteX8" fmla="*/ 3305340 w 6695553"/>
              <a:gd name="connsiteY8" fmla="*/ 6485 h 6858000"/>
              <a:gd name="connsiteX9" fmla="*/ 3521386 w 6695553"/>
              <a:gd name="connsiteY9" fmla="*/ 5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5553" h="6858000">
                <a:moveTo>
                  <a:pt x="3521386" y="0"/>
                </a:moveTo>
                <a:lnTo>
                  <a:pt x="6695553" y="0"/>
                </a:lnTo>
                <a:lnTo>
                  <a:pt x="6695553" y="6858000"/>
                </a:lnTo>
                <a:lnTo>
                  <a:pt x="3521386" y="6858000"/>
                </a:lnTo>
                <a:lnTo>
                  <a:pt x="3521386" y="6857360"/>
                </a:lnTo>
                <a:lnTo>
                  <a:pt x="3310589" y="6851827"/>
                </a:lnTo>
                <a:cubicBezTo>
                  <a:pt x="2152676" y="6784148"/>
                  <a:pt x="1096784" y="6163938"/>
                  <a:pt x="497378" y="5185780"/>
                </a:cubicBezTo>
                <a:cubicBezTo>
                  <a:pt x="-164790" y="4105204"/>
                  <a:pt x="-165862" y="2758359"/>
                  <a:pt x="494585" y="1676786"/>
                </a:cubicBezTo>
                <a:cubicBezTo>
                  <a:pt x="1092470" y="697666"/>
                  <a:pt x="2147462" y="75851"/>
                  <a:pt x="3305340" y="6485"/>
                </a:cubicBezTo>
                <a:lnTo>
                  <a:pt x="3521386" y="501"/>
                </a:lnTo>
                <a:close/>
              </a:path>
            </a:pathLst>
          </a:custGeom>
          <a:blipFill>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0" name="弧形 13"/>
          <p:cNvSpPr/>
          <p:nvPr/>
        </p:nvSpPr>
        <p:spPr>
          <a:xfrm>
            <a:off x="5282241" y="-204536"/>
            <a:ext cx="7530510" cy="7248642"/>
          </a:xfrm>
          <a:prstGeom prst="arc">
            <a:avLst>
              <a:gd name="adj1" fmla="val 7148139"/>
              <a:gd name="adj2" fmla="val 14393255"/>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871" name="椭圆 14"/>
          <p:cNvSpPr/>
          <p:nvPr/>
        </p:nvSpPr>
        <p:spPr>
          <a:xfrm>
            <a:off x="7202168" y="222785"/>
            <a:ext cx="56371" cy="5637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2" name="椭圆 15"/>
          <p:cNvSpPr/>
          <p:nvPr/>
        </p:nvSpPr>
        <p:spPr>
          <a:xfrm>
            <a:off x="7250301" y="6588140"/>
            <a:ext cx="56371" cy="5637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3" name="椭圆 16"/>
          <p:cNvSpPr/>
          <p:nvPr/>
        </p:nvSpPr>
        <p:spPr>
          <a:xfrm>
            <a:off x="6519269" y="6096400"/>
            <a:ext cx="106714" cy="10671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74" name="文本框 17"/>
          <p:cNvSpPr txBox="1"/>
          <p:nvPr/>
        </p:nvSpPr>
        <p:spPr>
          <a:xfrm>
            <a:off x="895368" y="3878677"/>
            <a:ext cx="3866368" cy="525657"/>
          </a:xfrm>
          <a:prstGeom prst="rect">
            <a:avLst/>
          </a:prstGeom>
          <a:noFill/>
        </p:spPr>
        <p:txBody>
          <a:bodyPr wrap="square" rtlCol="0">
            <a:spAutoFit/>
          </a:bodyPr>
          <a:lstStyle/>
          <a:p>
            <a:pPr>
              <a:lnSpc>
                <a:spcPct val="13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Segoe UI Light" panose="020B0502040204020203" pitchFamily="34" charset="0"/>
              </a:rPr>
              <a:t>“新工科”实践教学模式</a:t>
            </a:r>
          </a:p>
        </p:txBody>
      </p:sp>
    </p:spTree>
  </p:cSld>
  <p:clrMapOvr>
    <a:masterClrMapping/>
  </p:clrMapOvr>
  <p:transition spd="slow" advTm="529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48867"/>
                                        </p:tgtEl>
                                        <p:attrNameLst>
                                          <p:attrName>style.visibility</p:attrName>
                                        </p:attrNameLst>
                                      </p:cBhvr>
                                      <p:to>
                                        <p:strVal val="visible"/>
                                      </p:to>
                                    </p:set>
                                    <p:anim calcmode="lin" valueType="num">
                                      <p:cBhvr>
                                        <p:cTn id="7" dur="1000" fill="hold"/>
                                        <p:tgtEl>
                                          <p:spTgt spid="1048867"/>
                                        </p:tgtEl>
                                        <p:attrNameLst>
                                          <p:attrName>ppt_w</p:attrName>
                                        </p:attrNameLst>
                                      </p:cBhvr>
                                      <p:tavLst>
                                        <p:tav tm="0">
                                          <p:val>
                                            <p:strVal val="#ppt_w+.3"/>
                                          </p:val>
                                        </p:tav>
                                        <p:tav tm="100000">
                                          <p:val>
                                            <p:strVal val="#ppt_w"/>
                                          </p:val>
                                        </p:tav>
                                      </p:tavLst>
                                    </p:anim>
                                    <p:anim calcmode="lin" valueType="num">
                                      <p:cBhvr>
                                        <p:cTn id="8" dur="1000" fill="hold"/>
                                        <p:tgtEl>
                                          <p:spTgt spid="1048867"/>
                                        </p:tgtEl>
                                        <p:attrNameLst>
                                          <p:attrName>ppt_h</p:attrName>
                                        </p:attrNameLst>
                                      </p:cBhvr>
                                      <p:tavLst>
                                        <p:tav tm="0">
                                          <p:val>
                                            <p:strVal val="#ppt_h"/>
                                          </p:val>
                                        </p:tav>
                                        <p:tav tm="100000">
                                          <p:val>
                                            <p:strVal val="#ppt_h"/>
                                          </p:val>
                                        </p:tav>
                                      </p:tavLst>
                                    </p:anim>
                                    <p:animEffect transition="in" filter="fade">
                                      <p:cBhvr>
                                        <p:cTn id="9" dur="1000"/>
                                        <p:tgtEl>
                                          <p:spTgt spid="1048867"/>
                                        </p:tgtEl>
                                      </p:cBhvr>
                                    </p:animEffect>
                                  </p:childTnLst>
                                </p:cTn>
                              </p:par>
                              <p:par>
                                <p:cTn id="10" presetID="53" presetClass="entr" presetSubtype="16" fill="hold" grpId="0" nodeType="withEffect">
                                  <p:stCondLst>
                                    <p:cond delay="500"/>
                                  </p:stCondLst>
                                  <p:iterate type="lt">
                                    <p:tmPct val="7000"/>
                                  </p:iterate>
                                  <p:childTnLst>
                                    <p:set>
                                      <p:cBhvr>
                                        <p:cTn id="11" dur="1" fill="hold">
                                          <p:stCondLst>
                                            <p:cond delay="0"/>
                                          </p:stCondLst>
                                        </p:cTn>
                                        <p:tgtEl>
                                          <p:spTgt spid="1048868"/>
                                        </p:tgtEl>
                                        <p:attrNameLst>
                                          <p:attrName>style.visibility</p:attrName>
                                        </p:attrNameLst>
                                      </p:cBhvr>
                                      <p:to>
                                        <p:strVal val="visible"/>
                                      </p:to>
                                    </p:set>
                                    <p:anim calcmode="lin" valueType="num">
                                      <p:cBhvr>
                                        <p:cTn id="12" dur="500" fill="hold"/>
                                        <p:tgtEl>
                                          <p:spTgt spid="1048868"/>
                                        </p:tgtEl>
                                        <p:attrNameLst>
                                          <p:attrName>ppt_w</p:attrName>
                                        </p:attrNameLst>
                                      </p:cBhvr>
                                      <p:tavLst>
                                        <p:tav tm="0">
                                          <p:val>
                                            <p:fltVal val="0"/>
                                          </p:val>
                                        </p:tav>
                                        <p:tav tm="100000">
                                          <p:val>
                                            <p:strVal val="#ppt_w"/>
                                          </p:val>
                                        </p:tav>
                                      </p:tavLst>
                                    </p:anim>
                                    <p:anim calcmode="lin" valueType="num">
                                      <p:cBhvr>
                                        <p:cTn id="13" dur="500" fill="hold"/>
                                        <p:tgtEl>
                                          <p:spTgt spid="1048868"/>
                                        </p:tgtEl>
                                        <p:attrNameLst>
                                          <p:attrName>ppt_h</p:attrName>
                                        </p:attrNameLst>
                                      </p:cBhvr>
                                      <p:tavLst>
                                        <p:tav tm="0">
                                          <p:val>
                                            <p:fltVal val="0"/>
                                          </p:val>
                                        </p:tav>
                                        <p:tav tm="100000">
                                          <p:val>
                                            <p:strVal val="#ppt_h"/>
                                          </p:val>
                                        </p:tav>
                                      </p:tavLst>
                                    </p:anim>
                                    <p:animEffect transition="in" filter="fade">
                                      <p:cBhvr>
                                        <p:cTn id="14" dur="500"/>
                                        <p:tgtEl>
                                          <p:spTgt spid="1048868"/>
                                        </p:tgtEl>
                                      </p:cBhvr>
                                    </p:animEffect>
                                  </p:childTnLst>
                                </p:cTn>
                              </p:par>
                              <p:par>
                                <p:cTn id="15" presetID="14" presetClass="entr" presetSubtype="10" fill="hold" nodeType="withEffect">
                                  <p:stCondLst>
                                    <p:cond delay="1300"/>
                                  </p:stCondLst>
                                  <p:childTnLst>
                                    <p:set>
                                      <p:cBhvr>
                                        <p:cTn id="16" dur="1" fill="hold">
                                          <p:stCondLst>
                                            <p:cond delay="0"/>
                                          </p:stCondLst>
                                        </p:cTn>
                                        <p:tgtEl>
                                          <p:spTgt spid="93"/>
                                        </p:tgtEl>
                                        <p:attrNameLst>
                                          <p:attrName>style.visibility</p:attrName>
                                        </p:attrNameLst>
                                      </p:cBhvr>
                                      <p:to>
                                        <p:strVal val="visible"/>
                                      </p:to>
                                    </p:set>
                                    <p:animEffect transition="in" filter="randombar(horizontal)">
                                      <p:cBhvr>
                                        <p:cTn id="17" dur="500"/>
                                        <p:tgtEl>
                                          <p:spTgt spid="93"/>
                                        </p:tgtEl>
                                      </p:cBhvr>
                                    </p:animEffect>
                                  </p:childTnLst>
                                </p:cTn>
                              </p:par>
                              <p:par>
                                <p:cTn id="18" presetID="53" presetClass="entr" presetSubtype="16" fill="hold" grpId="0" nodeType="withEffect">
                                  <p:stCondLst>
                                    <p:cond delay="1300"/>
                                  </p:stCondLst>
                                  <p:iterate type="lt">
                                    <p:tmPct val="7000"/>
                                  </p:iterate>
                                  <p:childTnLst>
                                    <p:set>
                                      <p:cBhvr>
                                        <p:cTn id="19" dur="1" fill="hold">
                                          <p:stCondLst>
                                            <p:cond delay="0"/>
                                          </p:stCondLst>
                                        </p:cTn>
                                        <p:tgtEl>
                                          <p:spTgt spid="1048874"/>
                                        </p:tgtEl>
                                        <p:attrNameLst>
                                          <p:attrName>style.visibility</p:attrName>
                                        </p:attrNameLst>
                                      </p:cBhvr>
                                      <p:to>
                                        <p:strVal val="visible"/>
                                      </p:to>
                                    </p:set>
                                    <p:anim calcmode="lin" valueType="num">
                                      <p:cBhvr>
                                        <p:cTn id="20" dur="500" fill="hold"/>
                                        <p:tgtEl>
                                          <p:spTgt spid="1048874"/>
                                        </p:tgtEl>
                                        <p:attrNameLst>
                                          <p:attrName>ppt_w</p:attrName>
                                        </p:attrNameLst>
                                      </p:cBhvr>
                                      <p:tavLst>
                                        <p:tav tm="0">
                                          <p:val>
                                            <p:fltVal val="0"/>
                                          </p:val>
                                        </p:tav>
                                        <p:tav tm="100000">
                                          <p:val>
                                            <p:strVal val="#ppt_w"/>
                                          </p:val>
                                        </p:tav>
                                      </p:tavLst>
                                    </p:anim>
                                    <p:anim calcmode="lin" valueType="num">
                                      <p:cBhvr>
                                        <p:cTn id="21" dur="500" fill="hold"/>
                                        <p:tgtEl>
                                          <p:spTgt spid="1048874"/>
                                        </p:tgtEl>
                                        <p:attrNameLst>
                                          <p:attrName>ppt_h</p:attrName>
                                        </p:attrNameLst>
                                      </p:cBhvr>
                                      <p:tavLst>
                                        <p:tav tm="0">
                                          <p:val>
                                            <p:fltVal val="0"/>
                                          </p:val>
                                        </p:tav>
                                        <p:tav tm="100000">
                                          <p:val>
                                            <p:strVal val="#ppt_h"/>
                                          </p:val>
                                        </p:tav>
                                      </p:tavLst>
                                    </p:anim>
                                    <p:animEffect transition="in" filter="fade">
                                      <p:cBhvr>
                                        <p:cTn id="22" dur="500"/>
                                        <p:tgtEl>
                                          <p:spTgt spid="1048874"/>
                                        </p:tgtEl>
                                      </p:cBhvr>
                                    </p:animEffect>
                                  </p:childTnLst>
                                </p:cTn>
                              </p:par>
                            </p:childTnLst>
                          </p:cTn>
                        </p:par>
                        <p:par>
                          <p:cTn id="23" fill="hold">
                            <p:stCondLst>
                              <p:cond delay="2150"/>
                            </p:stCondLst>
                            <p:childTnLst>
                              <p:par>
                                <p:cTn id="24" presetID="2" presetClass="entr" presetSubtype="2" decel="100000" fill="hold" grpId="0" nodeType="afterEffect">
                                  <p:stCondLst>
                                    <p:cond delay="0"/>
                                  </p:stCondLst>
                                  <p:childTnLst>
                                    <p:set>
                                      <p:cBhvr>
                                        <p:cTn id="25" dur="1" fill="hold">
                                          <p:stCondLst>
                                            <p:cond delay="0"/>
                                          </p:stCondLst>
                                        </p:cTn>
                                        <p:tgtEl>
                                          <p:spTgt spid="1048869"/>
                                        </p:tgtEl>
                                        <p:attrNameLst>
                                          <p:attrName>style.visibility</p:attrName>
                                        </p:attrNameLst>
                                      </p:cBhvr>
                                      <p:to>
                                        <p:strVal val="visible"/>
                                      </p:to>
                                    </p:set>
                                    <p:anim calcmode="lin" valueType="num">
                                      <p:cBhvr additive="base">
                                        <p:cTn id="26" dur="1000" fill="hold"/>
                                        <p:tgtEl>
                                          <p:spTgt spid="1048869"/>
                                        </p:tgtEl>
                                        <p:attrNameLst>
                                          <p:attrName>ppt_x</p:attrName>
                                        </p:attrNameLst>
                                      </p:cBhvr>
                                      <p:tavLst>
                                        <p:tav tm="0">
                                          <p:val>
                                            <p:strVal val="1+#ppt_w/2"/>
                                          </p:val>
                                        </p:tav>
                                        <p:tav tm="100000">
                                          <p:val>
                                            <p:strVal val="#ppt_x"/>
                                          </p:val>
                                        </p:tav>
                                      </p:tavLst>
                                    </p:anim>
                                    <p:anim calcmode="lin" valueType="num">
                                      <p:cBhvr additive="base">
                                        <p:cTn id="27" dur="1000" fill="hold"/>
                                        <p:tgtEl>
                                          <p:spTgt spid="1048869"/>
                                        </p:tgtEl>
                                        <p:attrNameLst>
                                          <p:attrName>ppt_y</p:attrName>
                                        </p:attrNameLst>
                                      </p:cBhvr>
                                      <p:tavLst>
                                        <p:tav tm="0">
                                          <p:val>
                                            <p:strVal val="#ppt_y"/>
                                          </p:val>
                                        </p:tav>
                                        <p:tav tm="100000">
                                          <p:val>
                                            <p:strVal val="#ppt_y"/>
                                          </p:val>
                                        </p:tav>
                                      </p:tavLst>
                                    </p:anim>
                                  </p:childTnLst>
                                </p:cTn>
                              </p:par>
                              <p:par>
                                <p:cTn id="28" presetID="22" presetClass="entr" presetSubtype="4" fill="hold" grpId="0" nodeType="withEffect">
                                  <p:stCondLst>
                                    <p:cond delay="300"/>
                                  </p:stCondLst>
                                  <p:childTnLst>
                                    <p:set>
                                      <p:cBhvr>
                                        <p:cTn id="29" dur="1" fill="hold">
                                          <p:stCondLst>
                                            <p:cond delay="0"/>
                                          </p:stCondLst>
                                        </p:cTn>
                                        <p:tgtEl>
                                          <p:spTgt spid="1048870"/>
                                        </p:tgtEl>
                                        <p:attrNameLst>
                                          <p:attrName>style.visibility</p:attrName>
                                        </p:attrNameLst>
                                      </p:cBhvr>
                                      <p:to>
                                        <p:strVal val="visible"/>
                                      </p:to>
                                    </p:set>
                                    <p:animEffect transition="in" filter="wipe(down)">
                                      <p:cBhvr>
                                        <p:cTn id="30" dur="500"/>
                                        <p:tgtEl>
                                          <p:spTgt spid="1048870"/>
                                        </p:tgtEl>
                                      </p:cBhvr>
                                    </p:animEffect>
                                  </p:childTnLst>
                                </p:cTn>
                              </p:par>
                              <p:par>
                                <p:cTn id="31" presetID="47" presetClass="entr" presetSubtype="0" fill="hold" grpId="0" nodeType="withEffect">
                                  <p:stCondLst>
                                    <p:cond delay="1000"/>
                                  </p:stCondLst>
                                  <p:childTnLst>
                                    <p:set>
                                      <p:cBhvr>
                                        <p:cTn id="32" dur="1" fill="hold">
                                          <p:stCondLst>
                                            <p:cond delay="0"/>
                                          </p:stCondLst>
                                        </p:cTn>
                                        <p:tgtEl>
                                          <p:spTgt spid="1048872"/>
                                        </p:tgtEl>
                                        <p:attrNameLst>
                                          <p:attrName>style.visibility</p:attrName>
                                        </p:attrNameLst>
                                      </p:cBhvr>
                                      <p:to>
                                        <p:strVal val="visible"/>
                                      </p:to>
                                    </p:set>
                                    <p:animEffect transition="in" filter="fade">
                                      <p:cBhvr>
                                        <p:cTn id="33" dur="750"/>
                                        <p:tgtEl>
                                          <p:spTgt spid="1048872"/>
                                        </p:tgtEl>
                                      </p:cBhvr>
                                    </p:animEffect>
                                    <p:anim calcmode="lin" valueType="num">
                                      <p:cBhvr>
                                        <p:cTn id="34" dur="750" fill="hold"/>
                                        <p:tgtEl>
                                          <p:spTgt spid="1048872"/>
                                        </p:tgtEl>
                                        <p:attrNameLst>
                                          <p:attrName>ppt_x</p:attrName>
                                        </p:attrNameLst>
                                      </p:cBhvr>
                                      <p:tavLst>
                                        <p:tav tm="0">
                                          <p:val>
                                            <p:strVal val="#ppt_x"/>
                                          </p:val>
                                        </p:tav>
                                        <p:tav tm="100000">
                                          <p:val>
                                            <p:strVal val="#ppt_x"/>
                                          </p:val>
                                        </p:tav>
                                      </p:tavLst>
                                    </p:anim>
                                    <p:anim calcmode="lin" valueType="num">
                                      <p:cBhvr>
                                        <p:cTn id="35" dur="750" fill="hold"/>
                                        <p:tgtEl>
                                          <p:spTgt spid="1048872"/>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1000"/>
                                  </p:stCondLst>
                                  <p:childTnLst>
                                    <p:set>
                                      <p:cBhvr>
                                        <p:cTn id="37" dur="1" fill="hold">
                                          <p:stCondLst>
                                            <p:cond delay="0"/>
                                          </p:stCondLst>
                                        </p:cTn>
                                        <p:tgtEl>
                                          <p:spTgt spid="1048873"/>
                                        </p:tgtEl>
                                        <p:attrNameLst>
                                          <p:attrName>style.visibility</p:attrName>
                                        </p:attrNameLst>
                                      </p:cBhvr>
                                      <p:to>
                                        <p:strVal val="visible"/>
                                      </p:to>
                                    </p:set>
                                    <p:animEffect transition="in" filter="fade">
                                      <p:cBhvr>
                                        <p:cTn id="38" dur="750"/>
                                        <p:tgtEl>
                                          <p:spTgt spid="1048873"/>
                                        </p:tgtEl>
                                      </p:cBhvr>
                                    </p:animEffect>
                                    <p:anim calcmode="lin" valueType="num">
                                      <p:cBhvr>
                                        <p:cTn id="39" dur="750" fill="hold"/>
                                        <p:tgtEl>
                                          <p:spTgt spid="1048873"/>
                                        </p:tgtEl>
                                        <p:attrNameLst>
                                          <p:attrName>ppt_x</p:attrName>
                                        </p:attrNameLst>
                                      </p:cBhvr>
                                      <p:tavLst>
                                        <p:tav tm="0">
                                          <p:val>
                                            <p:strVal val="#ppt_x"/>
                                          </p:val>
                                        </p:tav>
                                        <p:tav tm="100000">
                                          <p:val>
                                            <p:strVal val="#ppt_x"/>
                                          </p:val>
                                        </p:tav>
                                      </p:tavLst>
                                    </p:anim>
                                    <p:anim calcmode="lin" valueType="num">
                                      <p:cBhvr>
                                        <p:cTn id="40" dur="750" fill="hold"/>
                                        <p:tgtEl>
                                          <p:spTgt spid="1048873"/>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1000"/>
                                  </p:stCondLst>
                                  <p:childTnLst>
                                    <p:set>
                                      <p:cBhvr>
                                        <p:cTn id="42" dur="1" fill="hold">
                                          <p:stCondLst>
                                            <p:cond delay="0"/>
                                          </p:stCondLst>
                                        </p:cTn>
                                        <p:tgtEl>
                                          <p:spTgt spid="1048871"/>
                                        </p:tgtEl>
                                        <p:attrNameLst>
                                          <p:attrName>style.visibility</p:attrName>
                                        </p:attrNameLst>
                                      </p:cBhvr>
                                      <p:to>
                                        <p:strVal val="visible"/>
                                      </p:to>
                                    </p:set>
                                    <p:animEffect transition="in" filter="fade">
                                      <p:cBhvr>
                                        <p:cTn id="43" dur="750"/>
                                        <p:tgtEl>
                                          <p:spTgt spid="1048871"/>
                                        </p:tgtEl>
                                      </p:cBhvr>
                                    </p:animEffect>
                                    <p:anim calcmode="lin" valueType="num">
                                      <p:cBhvr>
                                        <p:cTn id="44" dur="750" fill="hold"/>
                                        <p:tgtEl>
                                          <p:spTgt spid="1048871"/>
                                        </p:tgtEl>
                                        <p:attrNameLst>
                                          <p:attrName>ppt_x</p:attrName>
                                        </p:attrNameLst>
                                      </p:cBhvr>
                                      <p:tavLst>
                                        <p:tav tm="0">
                                          <p:val>
                                            <p:strVal val="#ppt_x"/>
                                          </p:val>
                                        </p:tav>
                                        <p:tav tm="100000">
                                          <p:val>
                                            <p:strVal val="#ppt_x"/>
                                          </p:val>
                                        </p:tav>
                                      </p:tavLst>
                                    </p:anim>
                                    <p:anim calcmode="lin" valueType="num">
                                      <p:cBhvr>
                                        <p:cTn id="45" dur="750" fill="hold"/>
                                        <p:tgtEl>
                                          <p:spTgt spid="10488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7" grpId="0"/>
      <p:bldP spid="1048868" grpId="0"/>
      <p:bldP spid="1048869" grpId="0" animBg="1"/>
      <p:bldP spid="1048870" grpId="0" animBg="1"/>
      <p:bldP spid="1048871" grpId="0" animBg="1"/>
      <p:bldP spid="1048872" grpId="0" animBg="1"/>
      <p:bldP spid="1048873" grpId="0" animBg="1"/>
      <p:bldP spid="10488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BE086C64-6661-86C6-D949-5934D723EA46}"/>
              </a:ext>
            </a:extLst>
          </p:cNvPr>
          <p:cNvCxnSpPr/>
          <p:nvPr/>
        </p:nvCxnSpPr>
        <p:spPr>
          <a:xfrm>
            <a:off x="1240971" y="-7903029"/>
            <a:ext cx="718458" cy="0"/>
          </a:xfrm>
          <a:prstGeom prst="line">
            <a:avLst/>
          </a:prstGeom>
          <a:ln w="15875">
            <a:solidFill>
              <a:srgbClr val="DDDEE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4297CA4-42D9-76BC-098C-92E7F9A6DD00}"/>
              </a:ext>
            </a:extLst>
          </p:cNvPr>
          <p:cNvCxnSpPr/>
          <p:nvPr/>
        </p:nvCxnSpPr>
        <p:spPr>
          <a:xfrm>
            <a:off x="0" y="22729371"/>
            <a:ext cx="1763486" cy="0"/>
          </a:xfrm>
          <a:prstGeom prst="line">
            <a:avLst/>
          </a:prstGeom>
          <a:ln w="15875">
            <a:solidFill>
              <a:srgbClr val="DDDEE1"/>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09A75D9C-FB72-6724-1F3C-9E20DD1194C7}"/>
              </a:ext>
            </a:extLst>
          </p:cNvPr>
          <p:cNvPicPr>
            <a:picLocks noChangeAspect="1"/>
          </p:cNvPicPr>
          <p:nvPr/>
        </p:nvPicPr>
        <p:blipFill>
          <a:blip r:embed="rId3"/>
          <a:stretch>
            <a:fillRect/>
          </a:stretch>
        </p:blipFill>
        <p:spPr>
          <a:xfrm>
            <a:off x="1600200" y="92468"/>
            <a:ext cx="9371785" cy="6133671"/>
          </a:xfrm>
          <a:prstGeom prst="rect">
            <a:avLst/>
          </a:prstGeom>
        </p:spPr>
      </p:pic>
    </p:spTree>
    <p:extLst>
      <p:ext uri="{BB962C8B-B14F-4D97-AF65-F5344CB8AC3E}">
        <p14:creationId xmlns:p14="http://schemas.microsoft.com/office/powerpoint/2010/main" val="3904364747"/>
      </p:ext>
    </p:extLst>
  </p:cSld>
  <p:clrMapOvr>
    <a:masterClrMapping/>
  </p:clrMapOvr>
  <mc:AlternateContent xmlns:mc="http://schemas.openxmlformats.org/markup-compatibility/2006">
    <mc:Choice xmlns:p14="http://schemas.microsoft.com/office/powerpoint/2010/main" Requires="p14">
      <p:transition spd="slow" p14:dur="2000" advTm="4641"/>
    </mc:Choice>
    <mc:Fallback>
      <p:transition spd="slow" advTm="464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图片 3" descr="97Y(~7LQMZX~X[5R_X_QXDD"/>
          <p:cNvPicPr>
            <a:picLocks noChangeAspect="1"/>
          </p:cNvPicPr>
          <p:nvPr/>
        </p:nvPicPr>
        <p:blipFill>
          <a:blip r:embed="rId4"/>
          <a:stretch>
            <a:fillRect/>
          </a:stretch>
        </p:blipFill>
        <p:spPr>
          <a:xfrm>
            <a:off x="352961" y="21657"/>
            <a:ext cx="4796555" cy="5387214"/>
          </a:xfrm>
          <a:prstGeom prst="rect">
            <a:avLst/>
          </a:prstGeom>
        </p:spPr>
      </p:pic>
      <p:sp>
        <p:nvSpPr>
          <p:cNvPr id="1048878" name="文本框 4"/>
          <p:cNvSpPr txBox="1"/>
          <p:nvPr/>
        </p:nvSpPr>
        <p:spPr>
          <a:xfrm>
            <a:off x="1697271" y="5476776"/>
            <a:ext cx="2107934" cy="646331"/>
          </a:xfrm>
          <a:prstGeom prst="rect">
            <a:avLst/>
          </a:prstGeom>
          <a:noFill/>
        </p:spPr>
        <p:txBody>
          <a:bodyPr wrap="square" rtlCol="0">
            <a:spAutoFit/>
          </a:bodyPr>
          <a:lstStyle/>
          <a:p>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图</a:t>
            </a:r>
            <a:r>
              <a:rPr lang="en-US" altLang="zh-CN" kern="100" dirty="0">
                <a:latin typeface="Arial" panose="020B0604020202020204" pitchFamily="34" charset="0"/>
                <a:ea typeface="黑体" panose="02010609060101010101" pitchFamily="49" charset="-122"/>
                <a:cs typeface="Times New Roman" panose="02020603050405020304" pitchFamily="18" charset="0"/>
              </a:rPr>
              <a:t>2</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模型设计图</a:t>
            </a:r>
          </a:p>
          <a:p>
            <a:endParaRPr lang="zh-CN" altLang="en-US" dirty="0"/>
          </a:p>
        </p:txBody>
      </p:sp>
      <p:sp>
        <p:nvSpPr>
          <p:cNvPr id="1048879" name="文本框 6"/>
          <p:cNvSpPr txBox="1"/>
          <p:nvPr/>
        </p:nvSpPr>
        <p:spPr>
          <a:xfrm>
            <a:off x="7334451" y="5476776"/>
            <a:ext cx="3080084" cy="646331"/>
          </a:xfrm>
          <a:prstGeom prst="rect">
            <a:avLst/>
          </a:prstGeom>
          <a:noFill/>
        </p:spPr>
        <p:txBody>
          <a:bodyPr wrap="square" rtlCol="0">
            <a:spAutoFit/>
          </a:bodyPr>
          <a:lstStyle/>
          <a:p>
            <a:r>
              <a:rPr lang="zh-CN" altLang="zh-CN" kern="100" dirty="0">
                <a:latin typeface="Arial" panose="020B0604020202020204" pitchFamily="34" charset="0"/>
                <a:ea typeface="黑体" panose="02010609060101010101" pitchFamily="49" charset="-122"/>
                <a:cs typeface="Times New Roman" panose="02020603050405020304" pitchFamily="18" charset="0"/>
              </a:rPr>
              <a:t>图 </a:t>
            </a:r>
            <a:r>
              <a:rPr lang="en-US" altLang="zh-CN" kern="100" dirty="0">
                <a:latin typeface="Arial" panose="020B0604020202020204" pitchFamily="34" charset="0"/>
                <a:ea typeface="黑体" panose="02010609060101010101" pitchFamily="49" charset="-122"/>
                <a:cs typeface="Times New Roman" panose="02020603050405020304" pitchFamily="18" charset="0"/>
              </a:rPr>
              <a:t>3  </a:t>
            </a:r>
            <a:r>
              <a:rPr lang="zh-CN" altLang="en-US" kern="100" dirty="0">
                <a:latin typeface="Arial" panose="020B0604020202020204" pitchFamily="34" charset="0"/>
                <a:ea typeface="黑体" panose="02010609060101010101" pitchFamily="49" charset="-122"/>
                <a:cs typeface="Times New Roman" panose="02020603050405020304" pitchFamily="18" charset="0"/>
              </a:rPr>
              <a:t>技术路线</a:t>
            </a:r>
            <a:endParaRPr lang="zh-CN" altLang="zh-CN" kern="100" dirty="0">
              <a:latin typeface="Arial" panose="020B0604020202020204" pitchFamily="34" charset="0"/>
              <a:ea typeface="黑体" panose="02010609060101010101" pitchFamily="49" charset="-122"/>
              <a:cs typeface="Times New Roman" panose="02020603050405020304" pitchFamily="18" charset="0"/>
            </a:endParaRPr>
          </a:p>
          <a:p>
            <a:endParaRPr lang="zh-CN" altLang="en-US" dirty="0"/>
          </a:p>
        </p:txBody>
      </p:sp>
      <p:pic>
        <p:nvPicPr>
          <p:cNvPr id="2097158" name="图片 7"/>
          <p:cNvPicPr>
            <a:picLocks noChangeAspect="1"/>
          </p:cNvPicPr>
          <p:nvPr/>
        </p:nvPicPr>
        <p:blipFill>
          <a:blip r:embed="rId5" cstate="print"/>
          <a:srcRect/>
          <a:stretch>
            <a:fillRect/>
          </a:stretch>
        </p:blipFill>
        <p:spPr bwMode="auto">
          <a:xfrm>
            <a:off x="5537201" y="142062"/>
            <a:ext cx="5782732" cy="5146403"/>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2683"/>
    </mc:Choice>
    <mc:Fallback>
      <p:transition spd="slow" advTm="12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7157"/>
                                        </p:tgtEl>
                                        <p:attrNameLst>
                                          <p:attrName>style.visibility</p:attrName>
                                        </p:attrNameLst>
                                      </p:cBhvr>
                                      <p:to>
                                        <p:strVal val="visible"/>
                                      </p:to>
                                    </p:set>
                                    <p:animEffect transition="in" filter="fade">
                                      <p:cBhvr>
                                        <p:cTn id="7" dur="1000"/>
                                        <p:tgtEl>
                                          <p:spTgt spid="209715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48878"/>
                                        </p:tgtEl>
                                        <p:attrNameLst>
                                          <p:attrName>style.visibility</p:attrName>
                                        </p:attrNameLst>
                                      </p:cBhvr>
                                      <p:to>
                                        <p:strVal val="visible"/>
                                      </p:to>
                                    </p:set>
                                    <p:animEffect transition="in" filter="fade">
                                      <p:cBhvr>
                                        <p:cTn id="11" dur="500"/>
                                        <p:tgtEl>
                                          <p:spTgt spid="104887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1000"/>
                                  </p:stCondLst>
                                  <p:childTnLst>
                                    <p:set>
                                      <p:cBhvr>
                                        <p:cTn id="15" dur="1" fill="hold">
                                          <p:stCondLst>
                                            <p:cond delay="0"/>
                                          </p:stCondLst>
                                        </p:cTn>
                                        <p:tgtEl>
                                          <p:spTgt spid="2097158"/>
                                        </p:tgtEl>
                                        <p:attrNameLst>
                                          <p:attrName>style.visibility</p:attrName>
                                        </p:attrNameLst>
                                      </p:cBhvr>
                                      <p:to>
                                        <p:strVal val="visible"/>
                                      </p:to>
                                    </p:set>
                                    <p:animEffect transition="in" filter="fade">
                                      <p:cBhvr>
                                        <p:cTn id="16" dur="500"/>
                                        <p:tgtEl>
                                          <p:spTgt spid="209715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48879"/>
                                        </p:tgtEl>
                                        <p:attrNameLst>
                                          <p:attrName>style.visibility</p:attrName>
                                        </p:attrNameLst>
                                      </p:cBhvr>
                                      <p:to>
                                        <p:strVal val="visible"/>
                                      </p:to>
                                    </p:set>
                                    <p:animEffect transition="in" filter="fade">
                                      <p:cBhvr>
                                        <p:cTn id="20" dur="500"/>
                                        <p:tgtEl>
                                          <p:spTgt spid="104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8" grpId="0"/>
      <p:bldP spid="10488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3"/>
          <p:cNvPicPr>
            <a:picLocks noChangeAspect="1"/>
          </p:cNvPicPr>
          <p:nvPr/>
        </p:nvPicPr>
        <p:blipFill>
          <a:blip r:embed="rId4" cstate="print"/>
          <a:srcRect/>
          <a:stretch>
            <a:fillRect/>
          </a:stretch>
        </p:blipFill>
        <p:spPr bwMode="auto">
          <a:xfrm>
            <a:off x="471638" y="154004"/>
            <a:ext cx="9471259" cy="6448927"/>
          </a:xfrm>
          <a:prstGeom prst="rect">
            <a:avLst/>
          </a:prstGeom>
          <a:noFill/>
          <a:ln>
            <a:noFill/>
          </a:ln>
        </p:spPr>
      </p:pic>
      <p:sp>
        <p:nvSpPr>
          <p:cNvPr id="1048655" name="文本框 4"/>
          <p:cNvSpPr txBox="1"/>
          <p:nvPr/>
        </p:nvSpPr>
        <p:spPr>
          <a:xfrm>
            <a:off x="127615" y="539006"/>
            <a:ext cx="3436220" cy="461665"/>
          </a:xfrm>
          <a:prstGeom prst="rect">
            <a:avLst/>
          </a:prstGeom>
          <a:noFill/>
        </p:spPr>
        <p:txBody>
          <a:bodyPr wrap="square" rtlCol="0">
            <a:spAutoFit/>
          </a:bodyPr>
          <a:lstStyle/>
          <a:p>
            <a:r>
              <a:rPr lang="zh-CN" altLang="en-US" sz="2400" b="1" dirty="0"/>
              <a:t>单周期</a:t>
            </a:r>
            <a:r>
              <a:rPr lang="en-US" altLang="zh-CN" sz="2400" b="1" dirty="0"/>
              <a:t>CPU</a:t>
            </a:r>
            <a:r>
              <a:rPr lang="zh-CN" altLang="en-US" sz="2400" b="1" dirty="0"/>
              <a:t>数据通路</a:t>
            </a:r>
          </a:p>
        </p:txBody>
      </p:sp>
      <p:sp>
        <p:nvSpPr>
          <p:cNvPr id="2" name="文本框 1">
            <a:extLst>
              <a:ext uri="{FF2B5EF4-FFF2-40B4-BE49-F238E27FC236}">
                <a16:creationId xmlns:a16="http://schemas.microsoft.com/office/drawing/2014/main" id="{8F93554B-946E-EF74-45F5-058BB5A23107}"/>
              </a:ext>
            </a:extLst>
          </p:cNvPr>
          <p:cNvSpPr txBox="1"/>
          <p:nvPr/>
        </p:nvSpPr>
        <p:spPr>
          <a:xfrm>
            <a:off x="10173904" y="2194559"/>
            <a:ext cx="827772" cy="3693319"/>
          </a:xfrm>
          <a:prstGeom prst="rect">
            <a:avLst/>
          </a:prstGeom>
          <a:noFill/>
        </p:spPr>
        <p:txBody>
          <a:bodyPr wrap="square" rtlCol="0">
            <a:spAutoFit/>
          </a:bodyPr>
          <a:lstStyle/>
          <a:p>
            <a:r>
              <a:rPr lang="en-US" altLang="zh-CN" dirty="0"/>
              <a:t>add</a:t>
            </a:r>
          </a:p>
          <a:p>
            <a:r>
              <a:rPr lang="en-US" altLang="zh-CN" dirty="0" err="1"/>
              <a:t>addu</a:t>
            </a:r>
            <a:endParaRPr lang="en-US" altLang="zh-CN" dirty="0"/>
          </a:p>
          <a:p>
            <a:r>
              <a:rPr lang="en-US" altLang="zh-CN" dirty="0"/>
              <a:t>sub</a:t>
            </a:r>
          </a:p>
          <a:p>
            <a:r>
              <a:rPr lang="en-US" altLang="zh-CN" dirty="0" err="1"/>
              <a:t>subu</a:t>
            </a:r>
            <a:endParaRPr lang="en-US" altLang="zh-CN" dirty="0"/>
          </a:p>
          <a:p>
            <a:r>
              <a:rPr lang="en-US" altLang="zh-CN" dirty="0"/>
              <a:t>and</a:t>
            </a:r>
          </a:p>
          <a:p>
            <a:r>
              <a:rPr lang="en-US" altLang="zh-CN" dirty="0"/>
              <a:t>or</a:t>
            </a:r>
          </a:p>
          <a:p>
            <a:r>
              <a:rPr lang="en-US" altLang="zh-CN" dirty="0" err="1"/>
              <a:t>xor</a:t>
            </a:r>
            <a:endParaRPr lang="en-US" altLang="zh-CN" dirty="0"/>
          </a:p>
          <a:p>
            <a:r>
              <a:rPr lang="en-US" altLang="zh-CN" dirty="0"/>
              <a:t>nor</a:t>
            </a:r>
          </a:p>
          <a:p>
            <a:r>
              <a:rPr lang="en-US" altLang="zh-CN" dirty="0" err="1"/>
              <a:t>slt</a:t>
            </a:r>
            <a:endParaRPr lang="en-US" altLang="zh-CN" dirty="0"/>
          </a:p>
          <a:p>
            <a:r>
              <a:rPr lang="en-US" altLang="zh-CN" dirty="0" err="1"/>
              <a:t>sltu</a:t>
            </a:r>
            <a:endParaRPr lang="en-US" altLang="zh-CN" dirty="0"/>
          </a:p>
          <a:p>
            <a:r>
              <a:rPr lang="en-US" altLang="zh-CN" dirty="0" err="1"/>
              <a:t>sll</a:t>
            </a:r>
            <a:endParaRPr lang="en-US" altLang="zh-CN" dirty="0"/>
          </a:p>
          <a:p>
            <a:endParaRPr lang="en-US" altLang="zh-CN" dirty="0"/>
          </a:p>
          <a:p>
            <a:endParaRPr lang="zh-CN" altLang="en-US" dirty="0"/>
          </a:p>
        </p:txBody>
      </p:sp>
      <p:sp>
        <p:nvSpPr>
          <p:cNvPr id="3" name="文本框 2">
            <a:extLst>
              <a:ext uri="{FF2B5EF4-FFF2-40B4-BE49-F238E27FC236}">
                <a16:creationId xmlns:a16="http://schemas.microsoft.com/office/drawing/2014/main" id="{54354799-725A-89C9-02F9-DAC08A6BD268}"/>
              </a:ext>
            </a:extLst>
          </p:cNvPr>
          <p:cNvSpPr txBox="1"/>
          <p:nvPr/>
        </p:nvSpPr>
        <p:spPr>
          <a:xfrm>
            <a:off x="11001676" y="2194559"/>
            <a:ext cx="1039528" cy="3139321"/>
          </a:xfrm>
          <a:prstGeom prst="rect">
            <a:avLst/>
          </a:prstGeom>
          <a:noFill/>
        </p:spPr>
        <p:txBody>
          <a:bodyPr wrap="square" rtlCol="0">
            <a:spAutoFit/>
          </a:bodyPr>
          <a:lstStyle/>
          <a:p>
            <a:r>
              <a:rPr lang="en-US" altLang="zh-CN" dirty="0" err="1"/>
              <a:t>addi</a:t>
            </a:r>
            <a:endParaRPr lang="en-US" altLang="zh-CN" dirty="0"/>
          </a:p>
          <a:p>
            <a:r>
              <a:rPr lang="en-US" altLang="zh-CN" dirty="0" err="1"/>
              <a:t>addiu</a:t>
            </a:r>
            <a:endParaRPr lang="en-US" altLang="zh-CN" dirty="0"/>
          </a:p>
          <a:p>
            <a:r>
              <a:rPr lang="en-US" altLang="zh-CN" dirty="0" err="1"/>
              <a:t>andi</a:t>
            </a:r>
            <a:endParaRPr lang="en-US" altLang="zh-CN" dirty="0"/>
          </a:p>
          <a:p>
            <a:r>
              <a:rPr lang="en-US" altLang="zh-CN" dirty="0" err="1"/>
              <a:t>ori</a:t>
            </a:r>
            <a:endParaRPr lang="en-US" altLang="zh-CN" dirty="0"/>
          </a:p>
          <a:p>
            <a:r>
              <a:rPr lang="en-US" altLang="zh-CN" dirty="0" err="1"/>
              <a:t>xori</a:t>
            </a:r>
            <a:endParaRPr lang="en-US" altLang="zh-CN" dirty="0"/>
          </a:p>
          <a:p>
            <a:r>
              <a:rPr lang="en-US" altLang="zh-CN" dirty="0" err="1"/>
              <a:t>lui</a:t>
            </a:r>
            <a:endParaRPr lang="en-US" altLang="zh-CN" dirty="0"/>
          </a:p>
          <a:p>
            <a:r>
              <a:rPr lang="en-US" altLang="zh-CN" dirty="0" err="1"/>
              <a:t>lw</a:t>
            </a:r>
            <a:endParaRPr lang="en-US" altLang="zh-CN" dirty="0"/>
          </a:p>
          <a:p>
            <a:r>
              <a:rPr lang="en-US" altLang="zh-CN" dirty="0" err="1"/>
              <a:t>beq</a:t>
            </a:r>
            <a:endParaRPr lang="en-US" altLang="zh-CN" dirty="0"/>
          </a:p>
          <a:p>
            <a:r>
              <a:rPr lang="en-US" altLang="zh-CN" dirty="0" err="1"/>
              <a:t>bne</a:t>
            </a:r>
            <a:endParaRPr lang="en-US" altLang="zh-CN" dirty="0"/>
          </a:p>
          <a:p>
            <a:r>
              <a:rPr lang="en-US" altLang="zh-CN" dirty="0" err="1"/>
              <a:t>slti</a:t>
            </a:r>
            <a:endParaRPr lang="en-US" altLang="zh-CN" dirty="0"/>
          </a:p>
          <a:p>
            <a:r>
              <a:rPr lang="en-US" altLang="zh-CN" dirty="0" err="1"/>
              <a:t>jal</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699"/>
    </mc:Choice>
    <mc:Fallback>
      <p:transition spd="slow" advTm="56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标题 1"/>
          <p:cNvSpPr>
            <a:spLocks noGrp="1"/>
          </p:cNvSpPr>
          <p:nvPr>
            <p:ph type="title"/>
          </p:nvPr>
        </p:nvSpPr>
        <p:spPr>
          <a:xfrm>
            <a:off x="539496" y="365125"/>
            <a:ext cx="10515600" cy="1325563"/>
          </a:xfrm>
        </p:spPr>
        <p:txBody>
          <a:bodyPr rtlCol="0">
            <a:normAutofit/>
          </a:bodyPr>
          <a:lstStyle/>
          <a:p>
            <a:pPr rtl="0"/>
            <a:r>
              <a:rPr lang="zh-CN" altLang="en-US" sz="3600" b="1" dirty="0"/>
              <a:t>项目理念和创新</a:t>
            </a:r>
          </a:p>
        </p:txBody>
      </p:sp>
      <p:sp>
        <p:nvSpPr>
          <p:cNvPr id="1048625" name="内容占位符 3"/>
          <p:cNvSpPr>
            <a:spLocks noGrp="1"/>
          </p:cNvSpPr>
          <p:nvPr>
            <p:ph idx="1"/>
          </p:nvPr>
        </p:nvSpPr>
        <p:spPr>
          <a:xfrm>
            <a:off x="1179576" y="2139700"/>
            <a:ext cx="9829800" cy="3859742"/>
          </a:xfrm>
        </p:spPr>
        <p:txBody>
          <a:bodyPr rtlCol="0"/>
          <a:lstStyle/>
          <a:p>
            <a:pPr marL="0" indent="0" rtl="0">
              <a:lnSpc>
                <a:spcPct val="150000"/>
              </a:lnSpc>
              <a:buNone/>
            </a:pPr>
            <a:r>
              <a:rPr lang="zh-CN" altLang="en-US" sz="2000" dirty="0"/>
              <a:t>本项目根据本科教育现状，提出的“新工科”实践教育模式中有以下三个创新点：</a:t>
            </a:r>
            <a:endParaRPr lang="en-US" altLang="zh-CN" sz="2000" dirty="0"/>
          </a:p>
          <a:p>
            <a:pPr marL="0" indent="0" rtl="0">
              <a:lnSpc>
                <a:spcPct val="150000"/>
              </a:lnSpc>
              <a:buNone/>
            </a:pPr>
            <a:endParaRPr lang="en-US" altLang="zh-CN" sz="2000" dirty="0"/>
          </a:p>
          <a:p>
            <a:pPr marL="0" indent="0" rtl="0">
              <a:lnSpc>
                <a:spcPct val="150000"/>
              </a:lnSpc>
              <a:buNone/>
            </a:pPr>
            <a:r>
              <a:rPr lang="en-US" altLang="zh-CN" sz="2000" dirty="0"/>
              <a:t>1.</a:t>
            </a:r>
            <a:r>
              <a:rPr lang="zh-CN" altLang="en-US" sz="2000" dirty="0"/>
              <a:t>自底向上，打通软硬件</a:t>
            </a:r>
            <a:endParaRPr lang="en-US" altLang="zh-CN" sz="2000" dirty="0"/>
          </a:p>
          <a:p>
            <a:pPr marL="0" indent="0" rtl="0">
              <a:lnSpc>
                <a:spcPct val="150000"/>
              </a:lnSpc>
              <a:buNone/>
            </a:pPr>
            <a:r>
              <a:rPr lang="en-US" altLang="zh-CN" sz="2000" dirty="0"/>
              <a:t>2. </a:t>
            </a:r>
            <a:r>
              <a:rPr lang="zh-CN" altLang="en-US" sz="2000" dirty="0"/>
              <a:t>全流程仿真 仿真与下板结合</a:t>
            </a:r>
            <a:endParaRPr lang="en-US" altLang="zh-CN" sz="2000" dirty="0"/>
          </a:p>
          <a:p>
            <a:pPr marL="0" indent="0" rtl="0">
              <a:lnSpc>
                <a:spcPct val="150000"/>
              </a:lnSpc>
              <a:buNone/>
            </a:pPr>
            <a:r>
              <a:rPr lang="en-US" altLang="zh-CN" sz="2000" dirty="0"/>
              <a:t>3.</a:t>
            </a:r>
            <a:r>
              <a:rPr lang="zh-CN" altLang="zh-CN" sz="2000" dirty="0"/>
              <a:t>促进国家“新工科”建设</a:t>
            </a:r>
            <a:endParaRPr lang="zh-CN" altLang="en-US" sz="2000" dirty="0"/>
          </a:p>
        </p:txBody>
      </p:sp>
      <p:grpSp>
        <p:nvGrpSpPr>
          <p:cNvPr id="33" name="组合 17"/>
          <p:cNvGrpSpPr/>
          <p:nvPr/>
        </p:nvGrpSpPr>
        <p:grpSpPr>
          <a:xfrm>
            <a:off x="4363720" y="3378200"/>
            <a:ext cx="6990080" cy="1854200"/>
            <a:chOff x="4363720" y="3378200"/>
            <a:chExt cx="6990080" cy="1854200"/>
          </a:xfrm>
        </p:grpSpPr>
        <p:pic>
          <p:nvPicPr>
            <p:cNvPr id="2097152" name="图片 18"/>
            <p:cNvPicPr>
              <a:picLocks noChangeAspect="1"/>
            </p:cNvPicPr>
            <p:nvPr/>
          </p:nvPicPr>
          <p:blipFill rotWithShape="1">
            <a:blip r:embed="rId4"/>
            <a:srcRect b="7013"/>
            <a:stretch>
              <a:fillRect/>
            </a:stretch>
          </p:blipFill>
          <p:spPr>
            <a:xfrm>
              <a:off x="5787459" y="3378200"/>
              <a:ext cx="5566341" cy="1854200"/>
            </a:xfrm>
            <a:prstGeom prst="rect">
              <a:avLst/>
            </a:prstGeom>
          </p:spPr>
        </p:pic>
        <p:cxnSp>
          <p:nvCxnSpPr>
            <p:cNvPr id="3145728" name="连接符: 肘形 19"/>
            <p:cNvCxnSpPr>
              <a:cxnSpLocks/>
            </p:cNvCxnSpPr>
            <p:nvPr/>
          </p:nvCxnSpPr>
          <p:spPr>
            <a:xfrm>
              <a:off x="4363720" y="3723640"/>
              <a:ext cx="1457960" cy="581660"/>
            </a:xfrm>
            <a:prstGeom prst="bentConnector3">
              <a:avLst/>
            </a:prstGeom>
            <a:ln w="19050">
              <a:solidFill>
                <a:srgbClr val="F9413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20"/>
          <p:cNvGrpSpPr/>
          <p:nvPr/>
        </p:nvGrpSpPr>
        <p:grpSpPr>
          <a:xfrm>
            <a:off x="5024329" y="3955748"/>
            <a:ext cx="3166876" cy="869463"/>
            <a:chOff x="4704080" y="3954431"/>
            <a:chExt cx="3166876" cy="869463"/>
          </a:xfrm>
        </p:grpSpPr>
        <p:pic>
          <p:nvPicPr>
            <p:cNvPr id="2097153" name="图片 21"/>
            <p:cNvPicPr>
              <a:picLocks noChangeAspect="1"/>
            </p:cNvPicPr>
            <p:nvPr/>
          </p:nvPicPr>
          <p:blipFill>
            <a:blip r:embed="rId5"/>
            <a:srcRect/>
            <a:stretch>
              <a:fillRect/>
            </a:stretch>
          </p:blipFill>
          <p:spPr>
            <a:xfrm>
              <a:off x="5428179" y="3954431"/>
              <a:ext cx="2442777" cy="869463"/>
            </a:xfrm>
            <a:prstGeom prst="rect">
              <a:avLst/>
            </a:prstGeom>
          </p:spPr>
        </p:pic>
        <p:cxnSp>
          <p:nvCxnSpPr>
            <p:cNvPr id="3145729" name="直接箭头连接符 22"/>
            <p:cNvCxnSpPr>
              <a:cxnSpLocks/>
            </p:cNvCxnSpPr>
            <p:nvPr/>
          </p:nvCxnSpPr>
          <p:spPr>
            <a:xfrm>
              <a:off x="4704080" y="4305300"/>
              <a:ext cx="802640" cy="0"/>
            </a:xfrm>
            <a:prstGeom prst="straightConnector1">
              <a:avLst/>
            </a:prstGeom>
            <a:ln w="19050">
              <a:solidFill>
                <a:srgbClr val="F8B27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23"/>
          <p:cNvGrpSpPr/>
          <p:nvPr/>
        </p:nvGrpSpPr>
        <p:grpSpPr>
          <a:xfrm>
            <a:off x="4575810" y="3278152"/>
            <a:ext cx="5131404" cy="1582838"/>
            <a:chOff x="4582160" y="3299042"/>
            <a:chExt cx="5131404" cy="1582838"/>
          </a:xfrm>
        </p:grpSpPr>
        <p:pic>
          <p:nvPicPr>
            <p:cNvPr id="2097154" name="图片 24"/>
            <p:cNvPicPr>
              <a:picLocks noChangeAspect="1"/>
            </p:cNvPicPr>
            <p:nvPr/>
          </p:nvPicPr>
          <p:blipFill>
            <a:blip r:embed="rId6"/>
            <a:srcRect/>
            <a:stretch>
              <a:fillRect/>
            </a:stretch>
          </p:blipFill>
          <p:spPr>
            <a:xfrm>
              <a:off x="5092700" y="3299042"/>
              <a:ext cx="4620864" cy="1047754"/>
            </a:xfrm>
            <a:prstGeom prst="rect">
              <a:avLst/>
            </a:prstGeom>
          </p:spPr>
        </p:pic>
        <p:cxnSp>
          <p:nvCxnSpPr>
            <p:cNvPr id="3145730" name="连接符: 肘形 25"/>
            <p:cNvCxnSpPr>
              <a:cxnSpLocks/>
            </p:cNvCxnSpPr>
            <p:nvPr/>
          </p:nvCxnSpPr>
          <p:spPr>
            <a:xfrm flipV="1">
              <a:off x="4582160" y="4305298"/>
              <a:ext cx="975360" cy="576582"/>
            </a:xfrm>
            <a:prstGeom prst="bentConnector3">
              <a:avLst/>
            </a:prstGeom>
            <a:ln w="19050">
              <a:solidFill>
                <a:srgbClr val="F3D32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682"/>
    </mc:Choice>
    <mc:Fallback>
      <p:transition spd="slow" advTm="86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
</p:tagLst>
</file>

<file path=ppt/tags/tag2.xml><?xml version="1.0" encoding="utf-8"?>
<p:tagLst xmlns:a="http://schemas.openxmlformats.org/drawingml/2006/main" xmlns:r="http://schemas.openxmlformats.org/officeDocument/2006/relationships" xmlns:p="http://schemas.openxmlformats.org/presentationml/2006/main">
  <p:tag name="TIMING" val="|7.4"/>
</p:tagLst>
</file>

<file path=ppt/tags/tag3.xml><?xml version="1.0" encoding="utf-8"?>
<p:tagLst xmlns:a="http://schemas.openxmlformats.org/drawingml/2006/main" xmlns:r="http://schemas.openxmlformats.org/officeDocument/2006/relationships" xmlns:p="http://schemas.openxmlformats.org/presentationml/2006/main">
  <p:tag name="TIMING" val="|3.6"/>
</p:tagLst>
</file>

<file path=ppt/tags/tag4.xml><?xml version="1.0" encoding="utf-8"?>
<p:tagLst xmlns:a="http://schemas.openxmlformats.org/drawingml/2006/main" xmlns:r="http://schemas.openxmlformats.org/officeDocument/2006/relationships" xmlns:p="http://schemas.openxmlformats.org/presentationml/2006/main">
  <p:tag name="TIMING" val="|3.1"/>
</p:tagLst>
</file>

<file path=ppt/tags/tag5.xml><?xml version="1.0" encoding="utf-8"?>
<p:tagLst xmlns:a="http://schemas.openxmlformats.org/drawingml/2006/main" xmlns:r="http://schemas.openxmlformats.org/officeDocument/2006/relationships" xmlns:p="http://schemas.openxmlformats.org/presentationml/2006/main">
  <p:tag name="TIMING" val="|1.8|1.9|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noFill/>
          <a:prstDash val="solid"/>
          <a:miter lim="800000"/>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lnDef>
      <a:spPr>
        <a:ln w="15875">
          <a:solidFill>
            <a:srgbClr val="DDDEE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548</Words>
  <Application>Microsoft Office PowerPoint</Application>
  <PresentationFormat>宽屏</PresentationFormat>
  <Paragraphs>86</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微软雅黑</vt:lpstr>
      <vt:lpstr>Calibri</vt:lpstr>
      <vt:lpstr>Segoe UI Semibold</vt:lpstr>
      <vt:lpstr>等线 Light</vt:lpstr>
      <vt:lpstr>Arial</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项目理念和创新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Hsing-Teng</dc:creator>
  <cp:lastModifiedBy>王 浩</cp:lastModifiedBy>
  <cp:revision>20</cp:revision>
  <dcterms:created xsi:type="dcterms:W3CDTF">2017-04-13T09:02:00Z</dcterms:created>
  <dcterms:modified xsi:type="dcterms:W3CDTF">2022-05-25T04:30:17Z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y fmtid="{D5CDD505-2E9C-101B-9397-08002B2CF9AE}" pid="3" name="ICV">
    <vt:lpwstr>2b041cbeb3304cfc8eb7f089ede115d0</vt:lpwstr>
  </property>
</Properties>
</file>