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9" r:id="rId3"/>
    <p:sldId id="300" r:id="rId4"/>
    <p:sldId id="303" r:id="rId5"/>
    <p:sldId id="302" r:id="rId6"/>
    <p:sldId id="261" r:id="rId7"/>
    <p:sldId id="258" r:id="rId8"/>
    <p:sldId id="262" r:id="rId9"/>
    <p:sldId id="263" r:id="rId10"/>
    <p:sldId id="279" r:id="rId11"/>
    <p:sldId id="280" r:id="rId12"/>
    <p:sldId id="28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2" r:id="rId27"/>
    <p:sldId id="278" r:id="rId28"/>
    <p:sldId id="301" r:id="rId29"/>
    <p:sldId id="277" r:id="rId30"/>
    <p:sldId id="283" r:id="rId31"/>
    <p:sldId id="260" r:id="rId32"/>
    <p:sldId id="284" r:id="rId33"/>
    <p:sldId id="285" r:id="rId34"/>
    <p:sldId id="286" r:id="rId35"/>
    <p:sldId id="304" r:id="rId36"/>
    <p:sldId id="287" r:id="rId37"/>
    <p:sldId id="288" r:id="rId38"/>
    <p:sldId id="295" r:id="rId39"/>
    <p:sldId id="296" r:id="rId40"/>
    <p:sldId id="289" r:id="rId41"/>
    <p:sldId id="291" r:id="rId42"/>
    <p:sldId id="292" r:id="rId43"/>
    <p:sldId id="290" r:id="rId44"/>
    <p:sldId id="293" r:id="rId45"/>
    <p:sldId id="294" r:id="rId46"/>
    <p:sldId id="305" r:id="rId47"/>
    <p:sldId id="306" r:id="rId48"/>
    <p:sldId id="30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1" autoAdjust="0"/>
    <p:restoredTop sz="87539" autoAdjust="0"/>
  </p:normalViewPr>
  <p:slideViewPr>
    <p:cSldViewPr snapToGrid="0">
      <p:cViewPr varScale="1">
        <p:scale>
          <a:sx n="97" d="100"/>
          <a:sy n="97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85CEC-E555-49E8-941C-2C965DDF7906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69138-D25F-4D00-BD5D-A16DB27FAC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74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lor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lore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lore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stomer-stories/arduino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curity/trus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xB5iaBYUfsZhfj5m-f9C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g7s6cbtAD16MZFt8waA38gATo5jxcDEp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lor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58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https://github.com/explore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56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https://github.com/explore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78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https://github.com/explore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1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https://github.com/customer-stories/arduino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2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https://github.com/security/trust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63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8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安全性 </a:t>
            </a:r>
            <a:r>
              <a:rPr lang="en-CA" dirty="0">
                <a:hlinkClick r:id="rId3"/>
              </a:rPr>
              <a:t>https://www.infoq.cn/article/xB5iaBYUfsZhfj5m-f9C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1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linkClick r:id="rId3"/>
              </a:rPr>
              <a:t>Gitub</a:t>
            </a:r>
            <a:r>
              <a:rPr lang="en-CA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企业版的安装教程： </a:t>
            </a:r>
            <a:r>
              <a:rPr lang="en-CA" dirty="0">
                <a:hlinkClick r:id="rId3"/>
              </a:rPr>
              <a:t>https://www.youtube.com/playlist?list=PLg7s6cbtAD16MZFt8waA38gATo5jxcDEp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98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linkClick r:id="rId3"/>
              </a:rPr>
              <a:t>Github</a:t>
            </a:r>
            <a:r>
              <a:rPr lang="en-CA" dirty="0">
                <a:hlinkClick r:id="rId3"/>
              </a:rPr>
              <a:t> </a:t>
            </a:r>
            <a:r>
              <a:rPr lang="en-CA" dirty="0" err="1">
                <a:hlinkClick r:id="rId3"/>
              </a:rPr>
              <a:t>deaktop</a:t>
            </a:r>
            <a:r>
              <a:rPr lang="en-CA" dirty="0">
                <a:hlinkClick r:id="rId3"/>
              </a:rPr>
              <a:t>: https://desktop.github.com/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94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https://github.com/explore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69138-D25F-4D00-BD5D-A16DB27FACBA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9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B717-6EE3-46CB-9DB0-AD9B8A20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7F16-AFBA-4065-AA75-B8D64CF1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3993-79E9-4DB1-9B7E-DA3D6C61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EDB1-1A49-40F6-96E8-56402BD9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998EF-E5F6-4D99-B0E9-2201E858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7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4C5-F358-417C-A941-12B7F487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6D9C-A6CD-47F9-B3FF-F7ACA871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0F98-0BD5-451A-8CD3-A12268D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04EA-4AA6-432D-BF1D-2B39B78A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D6A2-39F3-4698-993C-0447E7F3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04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8416A-7A61-4802-9125-7713825EC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B314E-68A9-4D9D-BDD2-6B3709CF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90F7-0A89-4BB0-BD08-46A31704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CC7F-1A46-4773-8C47-E33415DC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D6E6-AE27-4E00-A7DD-3B314462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4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654C-5586-496A-BB74-50514A1D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47D-AC93-48FD-9B84-1A5EED6D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02CF-4827-4E4D-85B9-E36DE07E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77C1-7916-4A3F-A9D2-81F1D20E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F03E-080F-43CA-9982-94987135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6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9D58-2F3C-4DE0-AC18-E52CB2E2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E12D-D876-4791-B2DE-1CAAEA98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AD22-4AD5-41A3-A662-6749A4D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B69F-362F-4D9B-9CB0-41C289F9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23FD-EB21-4D04-A3A4-83EDBC5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8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7CDC-75B1-4134-9DDE-E28A257C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6C6A-4F26-4BD5-891C-3DA38FC6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A20F3-677A-41F6-832A-2477FB53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C824-27E9-415B-9909-1623C58F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0853-7EB8-46AA-A3A7-862BE1A7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950B-4CCA-4055-BE40-1E967639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6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770C-F3A8-444D-8D35-E98EDFE6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F121A-53AD-4F1A-888B-793C17A3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38905-210A-4672-B7F2-D2248A42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DF4B8-0DB2-4A41-BF72-5B391EEA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DC16E-3530-40C5-B9F5-4CF69D153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F4153-739B-484A-B9FA-EA57B9BC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93081-48F6-4DD5-98B9-F0DBEEDC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294AA-12B8-4D11-87D4-2618DF81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27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D993-6FB2-4683-9299-4FEFD982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401E8-53C8-496E-BAD5-2700D6B1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F8B44-E112-4A15-A791-9F268EE7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9C7-345A-4458-93EB-923026AD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24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D049C-AEF6-4782-9148-669696D6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3F806-C9F7-40FA-8FAB-A3EB5556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693C-A3C5-40B4-A8E2-C026EB00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4F3-8FC0-4148-8137-8D441CCB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6B6D-A74E-4D1F-813D-455FC5D4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9A7D-9A1A-420E-BF94-A338263F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AD95-2293-41C8-9F6D-49D7D4D0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F192-45B6-43F6-8F76-6019DA57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8F028-4BEF-4B74-8FD6-5C80F650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604-D29D-47B4-8FF4-92440070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BB76C-7B1F-40C0-B684-DDA472F92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F6D3-8F17-4E57-ADDD-07E54C00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9F989-B167-423E-93CD-0A3B5AD4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D3C4-917E-4B4A-A6B7-83EB930A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394A9-BE9D-4A82-AA56-5657EA5F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7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3FA19-414D-4504-9C22-D86F0668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1EEB-E27D-4B41-91BB-1F7388C59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23C8-918A-4667-B75C-611934D24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2BB9-41EB-4DE6-98C7-BAC5DB361CB9}" type="datetimeFigureOut">
              <a:rPr lang="en-CA" smtClean="0"/>
              <a:t>2020-08-27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AF6E-4414-4DE7-BFA3-68BBBC30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F821-857F-4A4E-9DE1-D968199D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5C-C63B-4C7F-88D7-7A45D5D01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duino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getting-started-with-github/signing-up-for-github" TargetMode="External"/><Relationship Id="rId2" Type="http://schemas.openxmlformats.org/officeDocument/2006/relationships/hyperlink" Target="https://www.liaoxuefeng.com/wiki/896043488029600/89606707433849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liaoxuefeng.com/wiki/896043488029600/89873286412144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fe?tab=overview&amp;from=2020-08-01&amp;to=2020-08-21" TargetMode="External"/><Relationship Id="rId2" Type="http://schemas.openxmlformats.org/officeDocument/2006/relationships/hyperlink" Target="https://github.com/mikewang9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kewang928/HelloGitHub/blob/master/git%20&#25945;&#31243;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3jLJU7DT5E?feature=oembed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0132D-F0CF-4DED-A07E-91D917BA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38" y="1685925"/>
            <a:ext cx="6752714" cy="2593890"/>
          </a:xfrm>
        </p:spPr>
        <p:txBody>
          <a:bodyPr>
            <a:normAutofit/>
          </a:bodyPr>
          <a:lstStyle/>
          <a:p>
            <a:pPr algn="l"/>
            <a:r>
              <a:rPr lang="zh-CN" altLang="en-US" sz="8800" dirty="0"/>
              <a:t>关于</a:t>
            </a:r>
            <a:r>
              <a:rPr lang="en-CA" altLang="zh-CN" sz="8800" dirty="0"/>
              <a:t>Git</a:t>
            </a:r>
            <a:r>
              <a:rPr lang="en-US" altLang="zh-CN" sz="8800" dirty="0"/>
              <a:t>H</a:t>
            </a:r>
            <a:r>
              <a:rPr lang="en-CA" altLang="zh-CN" sz="8800" dirty="0" err="1"/>
              <a:t>ub</a:t>
            </a:r>
            <a:r>
              <a:rPr lang="zh-CN" altLang="en-US" sz="8800" dirty="0"/>
              <a:t>的调研和使用</a:t>
            </a:r>
            <a:endParaRPr lang="en-CA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0FFE2-F653-4933-98C4-F844B440F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50" y="4965613"/>
            <a:ext cx="5866189" cy="92103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王思宇</a:t>
            </a:r>
            <a:endParaRPr lang="en-CA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63EFD-2D37-41D9-AB47-3FCE1836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815" y="4445291"/>
            <a:ext cx="4000156" cy="66002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026" name="Picture 2" descr="How to Set Up and Maintain a GitHub Repository | by Mariel Grace ...">
            <a:extLst>
              <a:ext uri="{FF2B5EF4-FFF2-40B4-BE49-F238E27FC236}">
                <a16:creationId xmlns:a16="http://schemas.microsoft.com/office/drawing/2014/main" id="{34E42E7B-B0B4-47D8-90E5-85D8DB8F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7083" y="960669"/>
            <a:ext cx="3995888" cy="2247687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46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CA" altLang="zh-CN" dirty="0"/>
              <a:t>GitHub </a:t>
            </a:r>
            <a:r>
              <a:rPr lang="zh-CN" altLang="en-US" dirty="0"/>
              <a:t>的案例 </a:t>
            </a:r>
            <a:r>
              <a:rPr lang="en-CA" altLang="zh-CN" dirty="0"/>
              <a:t>---  Arduino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448EE-2910-49BE-A2FA-42C19A9EA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54664"/>
            <a:ext cx="10742474" cy="33284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2AA4A5C-0EB4-4D60-BC36-FC575E50785A}"/>
              </a:ext>
            </a:extLst>
          </p:cNvPr>
          <p:cNvSpPr/>
          <p:nvPr/>
        </p:nvSpPr>
        <p:spPr>
          <a:xfrm rot="10800000">
            <a:off x="6471919" y="4944190"/>
            <a:ext cx="345440" cy="685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1B21D6-08B3-41BB-B14F-9687942AFBDE}"/>
              </a:ext>
            </a:extLst>
          </p:cNvPr>
          <p:cNvSpPr/>
          <p:nvPr/>
        </p:nvSpPr>
        <p:spPr>
          <a:xfrm rot="3166590">
            <a:off x="11258883" y="2421098"/>
            <a:ext cx="284480" cy="843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58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CA" altLang="zh-CN" dirty="0"/>
              <a:t>GitHub </a:t>
            </a:r>
            <a:r>
              <a:rPr lang="zh-CN" altLang="en-US" dirty="0"/>
              <a:t>的案例</a:t>
            </a:r>
            <a:r>
              <a:rPr lang="en-CA" altLang="zh-CN" dirty="0"/>
              <a:t>(MS)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941DF-A563-4674-87B6-B4802F66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84" y="2069624"/>
            <a:ext cx="10731916" cy="271875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A3A73EA6-6E6C-4D97-8B55-1269FCCBF6DE}"/>
              </a:ext>
            </a:extLst>
          </p:cNvPr>
          <p:cNvSpPr/>
          <p:nvPr/>
        </p:nvSpPr>
        <p:spPr>
          <a:xfrm rot="2459473">
            <a:off x="9786353" y="1240739"/>
            <a:ext cx="345440" cy="955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23ED607-A45B-4C0C-8E9D-C06A9967973F}"/>
              </a:ext>
            </a:extLst>
          </p:cNvPr>
          <p:cNvSpPr/>
          <p:nvPr/>
        </p:nvSpPr>
        <p:spPr>
          <a:xfrm rot="12100255">
            <a:off x="7813041" y="4183332"/>
            <a:ext cx="314960" cy="959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15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BC8412-000A-47D4-A7CF-480DC876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1326" y="148909"/>
            <a:ext cx="6904902" cy="5520372"/>
          </a:xfrm>
        </p:spPr>
      </p:pic>
    </p:spTree>
    <p:extLst>
      <p:ext uri="{BB962C8B-B14F-4D97-AF65-F5344CB8AC3E}">
        <p14:creationId xmlns:p14="http://schemas.microsoft.com/office/powerpoint/2010/main" val="272824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70970"/>
            <a:ext cx="10515600" cy="1325563"/>
          </a:xfrm>
        </p:spPr>
        <p:txBody>
          <a:bodyPr/>
          <a:lstStyle/>
          <a:p>
            <a:r>
              <a:rPr lang="zh-CN" altLang="en-US" dirty="0"/>
              <a:t>大型公司</a:t>
            </a:r>
            <a:r>
              <a:rPr lang="en-CA" altLang="zh-CN" dirty="0"/>
              <a:t>GitHub</a:t>
            </a:r>
            <a:r>
              <a:rPr lang="zh-CN" altLang="en-US" dirty="0"/>
              <a:t>上的开源</a:t>
            </a:r>
            <a:r>
              <a:rPr lang="en-CA" altLang="zh-CN" dirty="0"/>
              <a:t>(public)</a:t>
            </a:r>
            <a:r>
              <a:rPr lang="zh-CN" altLang="en-US" dirty="0"/>
              <a:t>文件分为：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E430-CEC9-43F2-986C-91B4D297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574799"/>
            <a:ext cx="11830050" cy="416715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公司对外公布的</a:t>
            </a:r>
            <a:r>
              <a:rPr lang="en-US" altLang="zh-CN" dirty="0"/>
              <a:t>IDE</a:t>
            </a:r>
            <a:r>
              <a:rPr lang="zh-CN" altLang="en-US" dirty="0"/>
              <a:t>和操作系统（包括对其的使用介绍和开发建议以及一些补丁）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r>
              <a:rPr lang="zh-CN" altLang="en-US" dirty="0"/>
              <a:t>一些开源的技术模型（研究导向）</a:t>
            </a:r>
            <a:endParaRPr lang="en-CA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公司云服务的相关组件和代码（包括教程开发建议等）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en-US" dirty="0"/>
              <a:t>嵌入式源代码</a:t>
            </a:r>
            <a:endParaRPr lang="en-CA" altLang="zh-CN" dirty="0"/>
          </a:p>
          <a:p>
            <a:pPr marL="0" indent="0">
              <a:buNone/>
            </a:pPr>
            <a:endParaRPr lang="en-CA" altLang="zh-CN" dirty="0"/>
          </a:p>
          <a:p>
            <a:r>
              <a:rPr lang="zh-CN" altLang="en-US" dirty="0"/>
              <a:t>驱动等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CC0A8-C93B-4266-8AA3-02DA30C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817623"/>
            <a:ext cx="8933154" cy="5111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087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D2A5D-61F3-432E-8FC6-6604683B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93" y="770460"/>
            <a:ext cx="761304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5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CC0A8-C93B-4266-8AA3-02DA30C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817623"/>
            <a:ext cx="8933154" cy="5111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116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88741-4563-496B-A96D-40C6CB23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3" y="1435872"/>
            <a:ext cx="8692188" cy="36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CC0A8-C93B-4266-8AA3-02DA30C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817623"/>
            <a:ext cx="8933154" cy="5111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17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ADC054-199F-4CA2-B6F0-AF7505FC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9" y="144198"/>
            <a:ext cx="8245555" cy="67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959" y="2766218"/>
            <a:ext cx="4658521" cy="1325563"/>
          </a:xfrm>
        </p:spPr>
        <p:txBody>
          <a:bodyPr/>
          <a:lstStyle/>
          <a:p>
            <a:pPr algn="ctr"/>
            <a:r>
              <a:rPr lang="zh-CN" altLang="en-US" b="1" dirty="0"/>
              <a:t>一，什么是</a:t>
            </a:r>
            <a:r>
              <a:rPr lang="en-US" altLang="zh-CN" b="1" dirty="0"/>
              <a:t>Git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3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CC0A8-C93B-4266-8AA3-02DA30C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817623"/>
            <a:ext cx="8933154" cy="5111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38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FEA2A-BA41-472C-A84B-4CFC4FAD3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4" y="1705815"/>
            <a:ext cx="9022594" cy="36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CC0A8-C93B-4266-8AA3-02DA30C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817623"/>
            <a:ext cx="8933154" cy="5111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73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DB9D7-0F14-4937-B20A-579E0A70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6" y="236793"/>
            <a:ext cx="7346317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CC0A8-C93B-4266-8AA3-02DA30C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817623"/>
            <a:ext cx="8933154" cy="5111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723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04" y="5928782"/>
            <a:ext cx="36195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79" y="641774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我们以</a:t>
            </a:r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</a:t>
            </a: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的库为例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C98D2-DD9E-4F71-ACC5-6EE55021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724012"/>
            <a:ext cx="7693600" cy="50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6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366" y="2290762"/>
            <a:ext cx="2946400" cy="227107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我们再来看看</a:t>
            </a:r>
            <a:r>
              <a:rPr lang="en-US" altLang="zh-CN" dirty="0"/>
              <a:t>Arduino </a:t>
            </a:r>
            <a:r>
              <a:rPr lang="zh-CN" altLang="en-US" dirty="0"/>
              <a:t>的库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CFF448-1AEE-4CA0-A5EA-896248A9C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954" y="935037"/>
            <a:ext cx="8573126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E9567D-2B8B-4788-AD15-C092D21FF2FD}"/>
              </a:ext>
            </a:extLst>
          </p:cNvPr>
          <p:cNvSpPr txBox="1"/>
          <p:nvPr/>
        </p:nvSpPr>
        <p:spPr>
          <a:xfrm>
            <a:off x="589280" y="5618480"/>
            <a:ext cx="424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5"/>
              </a:rPr>
              <a:t>https://github.com/arduino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4894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1B8BF7-BE3F-4EA3-82A3-493DEEEB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0997" y="495738"/>
            <a:ext cx="7592185" cy="51199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345" y="5796458"/>
            <a:ext cx="4145973" cy="647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B58FE-09EB-4FD6-8AB5-AB69D70D5D66}"/>
              </a:ext>
            </a:extLst>
          </p:cNvPr>
          <p:cNvSpPr txBox="1"/>
          <p:nvPr/>
        </p:nvSpPr>
        <p:spPr>
          <a:xfrm>
            <a:off x="802640" y="5334000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包括公开和私密的库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55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39" y="414881"/>
            <a:ext cx="4658521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简单的</a:t>
            </a:r>
            <a:r>
              <a:rPr lang="en-CA" altLang="zh-CN" sz="3600" b="1" dirty="0"/>
              <a:t>git</a:t>
            </a:r>
            <a:r>
              <a:rPr lang="zh-CN" altLang="en-US" sz="3600" b="1" dirty="0"/>
              <a:t>分支管理</a:t>
            </a:r>
            <a:endParaRPr lang="en-CA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0E6CDF-8448-4064-AC0F-C72FEF016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01" y="1925262"/>
            <a:ext cx="9614797" cy="28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3DFB3-8487-4936-9FFE-8EE6E2F3E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043" y="1023620"/>
            <a:ext cx="7666053" cy="2908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4140200"/>
            <a:ext cx="6896100" cy="110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GitHub </a:t>
            </a:r>
            <a:r>
              <a:rPr lang="zh-CN" altLang="en-US" sz="3200" dirty="0">
                <a:solidFill>
                  <a:srgbClr val="FFFFFF"/>
                </a:solidFill>
              </a:rPr>
              <a:t>价格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C586DC9-F64A-4644-8CAC-110CB320E872}"/>
              </a:ext>
            </a:extLst>
          </p:cNvPr>
          <p:cNvSpPr/>
          <p:nvPr/>
        </p:nvSpPr>
        <p:spPr>
          <a:xfrm>
            <a:off x="8930640" y="213360"/>
            <a:ext cx="223520" cy="739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89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153" y="2024538"/>
            <a:ext cx="4658521" cy="1325563"/>
          </a:xfrm>
        </p:spPr>
        <p:txBody>
          <a:bodyPr>
            <a:normAutofit/>
          </a:bodyPr>
          <a:lstStyle/>
          <a:p>
            <a:pPr algn="ctr"/>
            <a:r>
              <a:rPr lang="en-CA" altLang="zh-CN" sz="3200" b="1" dirty="0"/>
              <a:t>Git </a:t>
            </a:r>
            <a:r>
              <a:rPr lang="zh-CN" altLang="en-US" sz="3200" b="1" dirty="0"/>
              <a:t>是一个先进的分布式版本控制系统</a:t>
            </a:r>
            <a:endParaRPr lang="en-C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5E1349-9FC5-4D96-9C3F-C1CCC7CA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4" y="837515"/>
            <a:ext cx="4983912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 </a:t>
            </a:r>
            <a:r>
              <a:rPr lang="zh-CN" altLang="en-US" dirty="0"/>
              <a:t>和 </a:t>
            </a:r>
            <a:r>
              <a:rPr lang="en-CA" altLang="zh-CN" dirty="0" err="1"/>
              <a:t>Github</a:t>
            </a:r>
            <a:r>
              <a:rPr lang="en-CA" altLang="zh-CN" dirty="0"/>
              <a:t> </a:t>
            </a:r>
            <a:r>
              <a:rPr lang="zh-CN" altLang="en-US" dirty="0"/>
              <a:t>企业版的区别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E430-CEC9-43F2-986C-91B4D297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  <a:endParaRPr lang="en-CA" altLang="zh-CN" dirty="0"/>
          </a:p>
          <a:p>
            <a:r>
              <a:rPr lang="zh-CN" altLang="en-US" dirty="0"/>
              <a:t>可参与人数（企业版不限人数但是按照</a:t>
            </a:r>
            <a:r>
              <a:rPr lang="en-US" altLang="zh-CN" dirty="0"/>
              <a:t>Core</a:t>
            </a:r>
            <a:r>
              <a:rPr lang="zh-CN" altLang="en-US" dirty="0"/>
              <a:t>成员人数收费，免费版只能三个人合作）</a:t>
            </a:r>
            <a:endParaRPr lang="en-CA" altLang="zh-CN" dirty="0"/>
          </a:p>
          <a:p>
            <a:r>
              <a:rPr lang="zh-CN" altLang="en-US" dirty="0"/>
              <a:t>官方性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60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990" y="2766218"/>
            <a:ext cx="5240020" cy="1325563"/>
          </a:xfrm>
        </p:spPr>
        <p:txBody>
          <a:bodyPr/>
          <a:lstStyle/>
          <a:p>
            <a:r>
              <a:rPr lang="zh-CN" altLang="en-US" b="1" dirty="0"/>
              <a:t>四，怎样使用</a:t>
            </a:r>
            <a:r>
              <a:rPr lang="en-US" altLang="zh-CN" b="1" dirty="0"/>
              <a:t>GitHub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32"/>
            <a:ext cx="10515600" cy="1325563"/>
          </a:xfrm>
        </p:spPr>
        <p:txBody>
          <a:bodyPr/>
          <a:lstStyle/>
          <a:p>
            <a:r>
              <a:rPr lang="zh-CN" altLang="en-US" dirty="0"/>
              <a:t>怎样使用</a:t>
            </a:r>
            <a:r>
              <a:rPr lang="en-US" altLang="zh-CN" dirty="0"/>
              <a:t>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E430-CEC9-43F2-986C-91B4D297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695"/>
            <a:ext cx="10515600" cy="4351338"/>
          </a:xfrm>
        </p:spPr>
        <p:txBody>
          <a:bodyPr/>
          <a:lstStyle/>
          <a:p>
            <a:r>
              <a:rPr lang="zh-CN" altLang="en-US" dirty="0"/>
              <a:t>第一步安装</a:t>
            </a:r>
            <a:r>
              <a:rPr lang="en-US" altLang="zh-CN" dirty="0"/>
              <a:t>GIT</a:t>
            </a:r>
            <a:r>
              <a:rPr lang="zh-CN" altLang="en-US" dirty="0"/>
              <a:t>（</a:t>
            </a:r>
            <a:r>
              <a:rPr lang="en-CA" dirty="0">
                <a:hlinkClick r:id="rId2"/>
              </a:rPr>
              <a:t>https://www.liaoxuefeng.com/wiki/896043488029600/896067074338496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第二步创建</a:t>
            </a:r>
            <a:r>
              <a:rPr lang="en-US" altLang="zh-CN" dirty="0"/>
              <a:t>GitHub</a:t>
            </a:r>
            <a:r>
              <a:rPr lang="zh-CN" altLang="en-US" dirty="0"/>
              <a:t>账户（</a:t>
            </a:r>
            <a:r>
              <a:rPr lang="en-CA" dirty="0">
                <a:hlinkClick r:id="rId3"/>
              </a:rPr>
              <a:t>https://docs.github.com/en/github/getting-started-with-github/signing-up-for-github</a:t>
            </a:r>
            <a:r>
              <a:rPr lang="zh-CN" altLang="en-US" dirty="0"/>
              <a:t>）</a:t>
            </a:r>
            <a:endParaRPr lang="en-CA" altLang="zh-CN" dirty="0"/>
          </a:p>
          <a:p>
            <a:r>
              <a:rPr lang="zh-CN" altLang="en-US" dirty="0"/>
              <a:t>第三步链接你本地的仓库与</a:t>
            </a:r>
            <a:r>
              <a:rPr lang="en-US" altLang="zh-CN" dirty="0" err="1"/>
              <a:t>Github</a:t>
            </a:r>
            <a:r>
              <a:rPr lang="en-CA" altLang="zh-CN" dirty="0"/>
              <a:t>.com</a:t>
            </a:r>
            <a:r>
              <a:rPr lang="zh-CN" altLang="en-US" dirty="0"/>
              <a:t>（</a:t>
            </a:r>
            <a:r>
              <a:rPr lang="en-CA" dirty="0">
                <a:hlinkClick r:id="rId4"/>
              </a:rPr>
              <a:t>https://www.liaoxuefeng.com/wiki/896043488029600/898732864121440</a:t>
            </a:r>
            <a:r>
              <a:rPr lang="zh-CN" altLang="en-US" dirty="0"/>
              <a:t>）</a:t>
            </a:r>
            <a:endParaRPr lang="en-CA" altLang="zh-CN" dirty="0"/>
          </a:p>
          <a:p>
            <a:r>
              <a:rPr lang="zh-CN" altLang="en-US" dirty="0"/>
              <a:t>第四步上传同步你的程序并分享*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4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34645"/>
            <a:ext cx="1793240" cy="894715"/>
          </a:xfrm>
        </p:spPr>
        <p:txBody>
          <a:bodyPr/>
          <a:lstStyle/>
          <a:p>
            <a:r>
              <a:rPr lang="zh-CN" altLang="en-US" dirty="0"/>
              <a:t>或者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75D045-9EBB-4D96-9C23-D79883B6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736" y="1365568"/>
            <a:ext cx="9357064" cy="50196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4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E430-CEC9-43F2-986C-91B4D297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822960"/>
            <a:ext cx="10515600" cy="5841683"/>
          </a:xfrm>
        </p:spPr>
        <p:txBody>
          <a:bodyPr/>
          <a:lstStyle/>
          <a:p>
            <a:r>
              <a:rPr lang="en-CA" dirty="0"/>
              <a:t>Git</a:t>
            </a:r>
            <a:r>
              <a:rPr lang="zh-CN" altLang="en-US" dirty="0"/>
              <a:t> </a:t>
            </a:r>
            <a:r>
              <a:rPr lang="en-CA" altLang="zh-CN" dirty="0"/>
              <a:t>add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CA" dirty="0"/>
              <a:t>Git commit </a:t>
            </a:r>
          </a:p>
          <a:p>
            <a:r>
              <a:rPr lang="en-CA" dirty="0"/>
              <a:t>Git Push</a:t>
            </a:r>
          </a:p>
          <a:p>
            <a:r>
              <a:rPr lang="en-CA" dirty="0"/>
              <a:t>Git Pull</a:t>
            </a:r>
          </a:p>
          <a:p>
            <a:r>
              <a:rPr lang="en-CA" dirty="0"/>
              <a:t>Git diff</a:t>
            </a:r>
          </a:p>
          <a:p>
            <a:r>
              <a:rPr lang="en-CA" dirty="0"/>
              <a:t>Git log </a:t>
            </a:r>
          </a:p>
          <a:p>
            <a:r>
              <a:rPr lang="en-CA" dirty="0"/>
              <a:t>Git branch &lt;name&gt;</a:t>
            </a:r>
          </a:p>
          <a:p>
            <a:r>
              <a:rPr lang="en-CA" dirty="0"/>
              <a:t>Git switch</a:t>
            </a:r>
          </a:p>
          <a:p>
            <a:r>
              <a:rPr lang="en-CA" dirty="0"/>
              <a:t>Git checkout --&lt;name&gt;</a:t>
            </a:r>
          </a:p>
          <a:p>
            <a:r>
              <a:rPr lang="en-CA" dirty="0"/>
              <a:t>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1026" name="Picture 2" descr="Guide to Git: Uploading your Folders to GitHub or Bitbucket - Unit ...">
            <a:extLst>
              <a:ext uri="{FF2B5EF4-FFF2-40B4-BE49-F238E27FC236}">
                <a16:creationId xmlns:a16="http://schemas.microsoft.com/office/drawing/2014/main" id="{75442777-1787-4169-8634-00B8D2F4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30" y="681037"/>
            <a:ext cx="6899769" cy="3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7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GitHub desktop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E430-CEC9-43F2-986C-91B4D297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UI </a:t>
            </a:r>
            <a:r>
              <a:rPr lang="zh-CN" altLang="en-US" dirty="0"/>
              <a:t>化的</a:t>
            </a:r>
            <a:r>
              <a:rPr lang="en-CA" altLang="zh-CN" dirty="0"/>
              <a:t>git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4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2215197"/>
            <a:ext cx="2301240" cy="863283"/>
          </a:xfrm>
        </p:spPr>
        <p:txBody>
          <a:bodyPr>
            <a:normAutofit fontScale="90000"/>
          </a:bodyPr>
          <a:lstStyle/>
          <a:p>
            <a:r>
              <a:rPr lang="en-CA" altLang="zh-CN" dirty="0"/>
              <a:t>GitHub Desktop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D16C2B-A6C4-4445-A91D-389662F2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138" y="431800"/>
            <a:ext cx="8823337" cy="600169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F24629A-1D7F-4689-91E5-8671CEC197B9}"/>
              </a:ext>
            </a:extLst>
          </p:cNvPr>
          <p:cNvSpPr/>
          <p:nvPr/>
        </p:nvSpPr>
        <p:spPr>
          <a:xfrm rot="8731006">
            <a:off x="2268972" y="6299002"/>
            <a:ext cx="164218" cy="503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3A932EC-C1AF-451C-A0DC-7C4FE684C01E}"/>
              </a:ext>
            </a:extLst>
          </p:cNvPr>
          <p:cNvSpPr/>
          <p:nvPr/>
        </p:nvSpPr>
        <p:spPr>
          <a:xfrm>
            <a:off x="3413760" y="152400"/>
            <a:ext cx="2032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DC86D6-E142-4802-BBC0-EA18BF2AC7FF}"/>
              </a:ext>
            </a:extLst>
          </p:cNvPr>
          <p:cNvSpPr/>
          <p:nvPr/>
        </p:nvSpPr>
        <p:spPr>
          <a:xfrm>
            <a:off x="5151120" y="152401"/>
            <a:ext cx="2032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6D0AF16-FDE5-41DC-B86F-BEBF14AB0918}"/>
              </a:ext>
            </a:extLst>
          </p:cNvPr>
          <p:cNvSpPr/>
          <p:nvPr/>
        </p:nvSpPr>
        <p:spPr>
          <a:xfrm rot="3597739">
            <a:off x="8280400" y="1249681"/>
            <a:ext cx="2032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405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F29C0B-24E2-4721-A5A8-732A3E9AD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80" y="0"/>
            <a:ext cx="10082228" cy="6858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61"/>
            <a:ext cx="2108200" cy="960745"/>
          </a:xfrm>
        </p:spPr>
        <p:txBody>
          <a:bodyPr/>
          <a:lstStyle/>
          <a:p>
            <a:r>
              <a:rPr lang="en-CA" altLang="zh-CN" dirty="0"/>
              <a:t>git diff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2050" name="Picture 2" descr="TIL: git diff anywhere « Serge Gebhardt (sgeb.io)">
            <a:extLst>
              <a:ext uri="{FF2B5EF4-FFF2-40B4-BE49-F238E27FC236}">
                <a16:creationId xmlns:a16="http://schemas.microsoft.com/office/drawing/2014/main" id="{4AD28FA2-9503-435D-87A9-2862E92CB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7"/>
          <a:stretch/>
        </p:blipFill>
        <p:spPr bwMode="auto">
          <a:xfrm>
            <a:off x="6990423" y="1981381"/>
            <a:ext cx="5110137" cy="28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37267A-4D69-450E-A1DB-45FD0826C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99" t="10411" r="-1"/>
          <a:stretch/>
        </p:blipFill>
        <p:spPr>
          <a:xfrm>
            <a:off x="91440" y="1027906"/>
            <a:ext cx="6751955" cy="53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28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4" y="3097609"/>
            <a:ext cx="1610360" cy="662781"/>
          </a:xfrm>
        </p:spPr>
        <p:txBody>
          <a:bodyPr>
            <a:normAutofit fontScale="90000"/>
          </a:bodyPr>
          <a:lstStyle/>
          <a:p>
            <a:r>
              <a:rPr lang="en-CA" dirty="0"/>
              <a:t>git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3074" name="Picture 2" descr="Prettier Git Logs One Graph at a Time | by Lucas PenzeyMoog | Medium">
            <a:extLst>
              <a:ext uri="{FF2B5EF4-FFF2-40B4-BE49-F238E27FC236}">
                <a16:creationId xmlns:a16="http://schemas.microsoft.com/office/drawing/2014/main" id="{D1DFB8E4-7EA4-48F9-8978-7D9D31377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6858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389BC-91D1-40BF-BE49-893CB586C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074" y="403458"/>
            <a:ext cx="2528646" cy="60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73" y="531019"/>
            <a:ext cx="4822807" cy="1125062"/>
          </a:xfrm>
        </p:spPr>
        <p:txBody>
          <a:bodyPr>
            <a:normAutofit/>
          </a:bodyPr>
          <a:lstStyle/>
          <a:p>
            <a:pPr algn="ctr"/>
            <a:r>
              <a:rPr lang="en-CA" altLang="zh-CN" sz="3200" b="1" dirty="0"/>
              <a:t>Git </a:t>
            </a:r>
            <a:r>
              <a:rPr lang="zh-CN" altLang="en-US" sz="3200" b="1" dirty="0"/>
              <a:t>相较于</a:t>
            </a:r>
            <a:r>
              <a:rPr lang="en-US" altLang="zh-CN" sz="3200" b="1" dirty="0"/>
              <a:t>SVN</a:t>
            </a:r>
            <a:r>
              <a:rPr lang="zh-CN" altLang="en-US" sz="3200" b="1" dirty="0"/>
              <a:t>而言的优势</a:t>
            </a:r>
            <a:endParaRPr lang="en-C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34A98-E352-4EFC-9FDB-488A574DB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077" y="1959635"/>
            <a:ext cx="3909399" cy="294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C3C94-D0E8-4014-97E6-08F2E9DA4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986" y="1706265"/>
            <a:ext cx="3696980" cy="3154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1E4C3-47B9-41A4-9986-B09C28487223}"/>
              </a:ext>
            </a:extLst>
          </p:cNvPr>
          <p:cNvSpPr txBox="1"/>
          <p:nvPr/>
        </p:nvSpPr>
        <p:spPr>
          <a:xfrm>
            <a:off x="5679440" y="2967334"/>
            <a:ext cx="83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38275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0" y="2244725"/>
            <a:ext cx="5257800" cy="1325563"/>
          </a:xfrm>
        </p:spPr>
        <p:txBody>
          <a:bodyPr/>
          <a:lstStyle/>
          <a:p>
            <a:r>
              <a:rPr lang="en-CA" dirty="0"/>
              <a:t>Add, commit and Push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2084F8-A5CF-4375-A620-B89CAAB8A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6" y="407657"/>
            <a:ext cx="6345402" cy="576930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280" y="1674496"/>
            <a:ext cx="3967480" cy="1325563"/>
          </a:xfrm>
        </p:spPr>
        <p:txBody>
          <a:bodyPr/>
          <a:lstStyle/>
          <a:p>
            <a:r>
              <a:rPr lang="en-CA" dirty="0"/>
              <a:t>Fork vs Clone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FB2CD6-CED9-4D88-AB7D-3854493D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0" y="528371"/>
            <a:ext cx="6400009" cy="56485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83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F8ABE-C9C2-4A00-97D0-D495A0EB2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56" y="237807"/>
            <a:ext cx="3907563" cy="62165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73C7D-86A0-456C-B9A4-29355BA8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675" y="2063665"/>
            <a:ext cx="7011008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8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b="1" dirty="0"/>
              <a:t>五，我们能从</a:t>
            </a:r>
            <a:r>
              <a:rPr lang="en-US" altLang="zh-CN" b="1" dirty="0"/>
              <a:t>GitHub</a:t>
            </a:r>
            <a:r>
              <a:rPr lang="zh-CN" altLang="en-US" b="1" dirty="0"/>
              <a:t>上获取什么样的信息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0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E430-CEC9-43F2-986C-91B4D297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https://github.com/mikewang928</a:t>
            </a:r>
            <a:endParaRPr lang="en-CA" dirty="0"/>
          </a:p>
          <a:p>
            <a:r>
              <a:rPr lang="en-CA" dirty="0">
                <a:hlinkClick r:id="rId3"/>
              </a:rPr>
              <a:t>https://github.com/0xfe?tab=overview&amp;from=2020-08-01&amp;to=2020-08-21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13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00976"/>
            <a:ext cx="6253480" cy="803275"/>
          </a:xfrm>
        </p:spPr>
        <p:txBody>
          <a:bodyPr/>
          <a:lstStyle/>
          <a:p>
            <a:r>
              <a:rPr lang="en-CA" altLang="zh-CN" dirty="0"/>
              <a:t>Git</a:t>
            </a:r>
            <a:r>
              <a:rPr lang="en-US" altLang="zh-CN" dirty="0"/>
              <a:t>H</a:t>
            </a:r>
            <a:r>
              <a:rPr lang="en-CA" altLang="zh-CN" dirty="0" err="1"/>
              <a:t>ub</a:t>
            </a:r>
            <a:r>
              <a:rPr lang="zh-CN" altLang="en-US" dirty="0"/>
              <a:t>是编程届的</a:t>
            </a:r>
            <a:r>
              <a:rPr lang="en-US" altLang="zh-CN" dirty="0"/>
              <a:t>Twitter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CF0B85-90C7-4161-AA3C-3D85C1CA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482" y="1004251"/>
            <a:ext cx="10132478" cy="513808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02" y="606006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3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350" y="3027362"/>
            <a:ext cx="1257300" cy="803275"/>
          </a:xfrm>
        </p:spPr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&amp;A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02" y="606006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1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487362"/>
            <a:ext cx="1581150" cy="803275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02" y="6060064"/>
            <a:ext cx="4130398" cy="6858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40C011-E9C5-6B41-A520-130CE1889B09}"/>
              </a:ext>
            </a:extLst>
          </p:cNvPr>
          <p:cNvSpPr txBox="1"/>
          <p:nvPr/>
        </p:nvSpPr>
        <p:spPr>
          <a:xfrm>
            <a:off x="635000" y="1859339"/>
            <a:ext cx="1092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，创建一个本地库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，链接本地的库与</a:t>
            </a:r>
            <a:r>
              <a:rPr kumimoji="1" lang="en-US" altLang="zh-CN" dirty="0"/>
              <a:t>GitHub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，编辑一个</a:t>
            </a:r>
            <a:r>
              <a:rPr kumimoji="1" lang="en-CA" altLang="zh-CN" dirty="0"/>
              <a:t>Hello GitHub </a:t>
            </a:r>
            <a:r>
              <a:rPr kumimoji="1" lang="zh-CN" altLang="en-CA" dirty="0"/>
              <a:t>的</a:t>
            </a:r>
            <a:r>
              <a:rPr kumimoji="1" lang="en-CA" altLang="zh-CN" dirty="0"/>
              <a:t> JAVA </a:t>
            </a:r>
            <a:r>
              <a:rPr kumimoji="1" lang="zh-CN" altLang="en-CA" dirty="0"/>
              <a:t>程序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，存入本地库中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，存入远程仓库中</a:t>
            </a:r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，在</a:t>
            </a:r>
            <a:r>
              <a:rPr kumimoji="1" lang="en-CA" altLang="zh-CN" dirty="0"/>
              <a:t>branch </a:t>
            </a:r>
            <a:r>
              <a:rPr kumimoji="1" lang="zh-CN" altLang="en-CA" dirty="0"/>
              <a:t>上</a:t>
            </a:r>
            <a:r>
              <a:rPr kumimoji="1" lang="zh-CN" altLang="en-US" dirty="0"/>
              <a:t> 升级</a:t>
            </a:r>
            <a:r>
              <a:rPr kumimoji="1" lang="en-US" altLang="zh-CN" dirty="0"/>
              <a:t>Hello GitHub </a:t>
            </a:r>
            <a:r>
              <a:rPr kumimoji="1" lang="zh-CN" altLang="en-US" dirty="0"/>
              <a:t>至 </a:t>
            </a:r>
            <a:r>
              <a:rPr kumimoji="1" lang="en-CA" altLang="zh-CN" dirty="0"/>
              <a:t>version 2.0 </a:t>
            </a:r>
            <a:r>
              <a:rPr kumimoji="1" lang="zh-CN" altLang="en-CA" dirty="0"/>
              <a:t>增加</a:t>
            </a:r>
            <a:r>
              <a:rPr kumimoji="1" lang="zh-CN" altLang="en-US" dirty="0"/>
              <a:t>一个“</a:t>
            </a:r>
            <a:r>
              <a:rPr kumimoji="1" lang="en-CA" altLang="zh-CN" dirty="0" err="1"/>
              <a:t>Guanglun</a:t>
            </a:r>
            <a:r>
              <a:rPr kumimoji="1" lang="en-CA" altLang="zh-CN" dirty="0"/>
              <a:t> Tech. Inc. is Awesome”</a:t>
            </a:r>
            <a:r>
              <a:rPr kumimoji="1" lang="zh-CN" altLang="en-US" dirty="0"/>
              <a:t>文本输出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，存入本地仓库并存入远程仓库的</a:t>
            </a:r>
            <a:r>
              <a:rPr kumimoji="1" lang="en-CA" altLang="zh-CN" dirty="0"/>
              <a:t>branch</a:t>
            </a:r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上升级</a:t>
            </a:r>
            <a:r>
              <a:rPr kumimoji="1" lang="en-US" altLang="zh-CN" dirty="0"/>
              <a:t>Hello GitHub </a:t>
            </a:r>
            <a:r>
              <a:rPr kumimoji="1" lang="zh-CN" altLang="en-US" dirty="0"/>
              <a:t>至 </a:t>
            </a:r>
            <a:r>
              <a:rPr kumimoji="1" lang="en-CA" altLang="zh-CN" dirty="0"/>
              <a:t>version </a:t>
            </a:r>
            <a:r>
              <a:rPr kumimoji="1" lang="en-US" altLang="zh-CN" dirty="0"/>
              <a:t>3</a:t>
            </a:r>
            <a:r>
              <a:rPr kumimoji="1" lang="en-CA" altLang="zh-CN" dirty="0"/>
              <a:t>.0 </a:t>
            </a:r>
            <a:r>
              <a:rPr kumimoji="1" lang="zh-CN" altLang="en-CA" dirty="0"/>
              <a:t>增加</a:t>
            </a:r>
            <a:r>
              <a:rPr kumimoji="1" lang="zh-CN" altLang="en-US" dirty="0"/>
              <a:t>一个“</a:t>
            </a:r>
            <a:r>
              <a:rPr kumimoji="1" lang="en-CA" altLang="zh-CN" dirty="0"/>
              <a:t>It’s an honor to work with everyone of you”</a:t>
            </a:r>
            <a:r>
              <a:rPr kumimoji="1" lang="zh-CN" altLang="en-US" dirty="0"/>
              <a:t>文本输出</a:t>
            </a:r>
            <a:endParaRPr kumimoji="1" lang="en-CA" altLang="zh-CN" dirty="0"/>
          </a:p>
          <a:p>
            <a:r>
              <a:rPr kumimoji="1" lang="en-CA" altLang="zh-CN" dirty="0"/>
              <a:t>9</a:t>
            </a:r>
            <a:r>
              <a:rPr kumimoji="1" lang="zh-CN" altLang="en-US" dirty="0"/>
              <a:t>，将</a:t>
            </a:r>
            <a:r>
              <a:rPr kumimoji="1" lang="en-CA" altLang="zh-CN" dirty="0"/>
              <a:t>branch</a:t>
            </a:r>
            <a:r>
              <a:rPr kumimoji="1" lang="zh-CN" altLang="en-US" dirty="0"/>
              <a:t> 融合入</a:t>
            </a:r>
            <a:r>
              <a:rPr kumimoji="1" lang="en-CA" altLang="zh-CN" dirty="0"/>
              <a:t>master </a:t>
            </a:r>
            <a:r>
              <a:rPr kumimoji="1" lang="zh-CN" altLang="en-CA" dirty="0"/>
              <a:t>中</a:t>
            </a:r>
            <a:endParaRPr kumimoji="1" lang="en-US" altLang="zh-CN" dirty="0"/>
          </a:p>
          <a:p>
            <a:r>
              <a:rPr kumimoji="1" lang="en-US" altLang="zh-CN" dirty="0"/>
              <a:t>10</a:t>
            </a:r>
            <a:r>
              <a:rPr kumimoji="1" lang="zh-CN" altLang="en-US" dirty="0"/>
              <a:t>，更新远程仓库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CA" dirty="0"/>
              <a:t>教程</a:t>
            </a:r>
            <a:r>
              <a:rPr kumimoji="1" lang="zh-CN" altLang="en-US" dirty="0"/>
              <a:t>：</a:t>
            </a:r>
            <a:r>
              <a:rPr kumimoji="1" lang="en-CA" altLang="zh-CN" dirty="0">
                <a:hlinkClick r:id="rId4"/>
              </a:rPr>
              <a:t>https://</a:t>
            </a:r>
            <a:r>
              <a:rPr kumimoji="1" lang="en-CA" altLang="zh-CN" dirty="0" err="1">
                <a:hlinkClick r:id="rId4"/>
              </a:rPr>
              <a:t>github.com</a:t>
            </a:r>
            <a:r>
              <a:rPr kumimoji="1" lang="en-CA" altLang="zh-CN" dirty="0">
                <a:hlinkClick r:id="rId4"/>
              </a:rPr>
              <a:t>/mikewang928/</a:t>
            </a:r>
            <a:r>
              <a:rPr kumimoji="1" lang="en-CA" altLang="zh-CN" dirty="0" err="1">
                <a:hlinkClick r:id="rId4"/>
              </a:rPr>
              <a:t>HelloGitHub</a:t>
            </a:r>
            <a:r>
              <a:rPr kumimoji="1" lang="en-CA" altLang="zh-CN" dirty="0">
                <a:hlinkClick r:id="rId4"/>
              </a:rPr>
              <a:t>/blob/master/git%20</a:t>
            </a:r>
            <a:r>
              <a:rPr kumimoji="1" lang="zh-CN" altLang="en-US" dirty="0">
                <a:hlinkClick r:id="rId4"/>
              </a:rPr>
              <a:t>教程</a:t>
            </a:r>
            <a:r>
              <a:rPr kumimoji="1" lang="en-US" altLang="zh-CN" dirty="0">
                <a:hlinkClick r:id="rId4"/>
              </a:rPr>
              <a:t>.</a:t>
            </a:r>
            <a:r>
              <a:rPr kumimoji="1" lang="en-CA" altLang="zh-CN" dirty="0">
                <a:hlinkClick r:id="rId4"/>
              </a:rPr>
              <a:t>pdf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625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0" y="3027362"/>
            <a:ext cx="2501900" cy="803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谢谢大家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02" y="606006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19" y="419258"/>
            <a:ext cx="4658521" cy="1325563"/>
          </a:xfrm>
        </p:spPr>
        <p:txBody>
          <a:bodyPr/>
          <a:lstStyle/>
          <a:p>
            <a:pPr algn="ctr"/>
            <a:r>
              <a:rPr lang="zh-CN" altLang="en-US" b="1" dirty="0"/>
              <a:t>二，什么是</a:t>
            </a:r>
            <a:r>
              <a:rPr lang="en-US" altLang="zh-CN" b="1" dirty="0"/>
              <a:t>G</a:t>
            </a:r>
            <a:r>
              <a:rPr lang="en-CA" altLang="zh-CN" b="1" dirty="0"/>
              <a:t>it</a:t>
            </a:r>
            <a:r>
              <a:rPr lang="en-US" altLang="zh-CN" b="1" dirty="0"/>
              <a:t>Hub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5DE6E3-2AAA-463E-A5B7-80F092FAB277}"/>
              </a:ext>
            </a:extLst>
          </p:cNvPr>
          <p:cNvSpPr txBox="1"/>
          <p:nvPr/>
        </p:nvSpPr>
        <p:spPr>
          <a:xfrm>
            <a:off x="2418080" y="2844799"/>
            <a:ext cx="8006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就是一个提供</a:t>
            </a:r>
            <a:r>
              <a:rPr lang="en-US" altLang="zh-CN" dirty="0"/>
              <a:t>Git</a:t>
            </a:r>
            <a:r>
              <a:rPr lang="zh-CN" altLang="en-US" dirty="0"/>
              <a:t>仓库托管服务的平台，</a:t>
            </a:r>
            <a:r>
              <a:rPr lang="en-US" altLang="zh-CN" dirty="0"/>
              <a:t>AKA. </a:t>
            </a:r>
            <a:r>
              <a:rPr lang="zh-CN" altLang="en-US" sz="3200" dirty="0"/>
              <a:t>远程仓库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130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CA" altLang="zh-CN" dirty="0"/>
              <a:t>GitHub</a:t>
            </a:r>
            <a:endParaRPr lang="en-CA" dirty="0"/>
          </a:p>
        </p:txBody>
      </p:sp>
      <p:pic>
        <p:nvPicPr>
          <p:cNvPr id="4" name="Online Media 3" title="What is GitHub?">
            <a:hlinkClick r:id="" action="ppaction://media"/>
            <a:extLst>
              <a:ext uri="{FF2B5EF4-FFF2-40B4-BE49-F238E27FC236}">
                <a16:creationId xmlns:a16="http://schemas.microsoft.com/office/drawing/2014/main" id="{2BEB22FE-F452-4986-9DB3-C6193C8341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9082" y="1459363"/>
            <a:ext cx="773588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771" y="5917233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499" y="2766218"/>
            <a:ext cx="5705001" cy="1325563"/>
          </a:xfrm>
        </p:spPr>
        <p:txBody>
          <a:bodyPr/>
          <a:lstStyle/>
          <a:p>
            <a:r>
              <a:rPr lang="zh-CN" altLang="en-US" b="1" dirty="0"/>
              <a:t>三，为什么使用</a:t>
            </a:r>
            <a:r>
              <a:rPr lang="en-US" altLang="zh-CN" b="1" dirty="0"/>
              <a:t>GitHub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76" y="5491104"/>
            <a:ext cx="413039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E5CA5-48B5-4428-A58F-02286697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0" y="635000"/>
            <a:ext cx="1892300" cy="33655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D99C2-492F-4887-AE6B-E9855707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635000"/>
            <a:ext cx="4775200" cy="336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74647-71FA-4F1E-8602-94575695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4064000"/>
            <a:ext cx="6756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4" y="5925295"/>
            <a:ext cx="4321175" cy="674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全球最大的开源社区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85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66306-4286-45DA-A3F6-C0AF8F95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469900"/>
            <a:ext cx="53213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0EFDF-3419-46F9-BCA4-7E25E9AA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057400"/>
            <a:ext cx="5321300" cy="1282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02E70B-58A5-4BBC-A3DA-236EC3201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3416300"/>
            <a:ext cx="14732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A18-8319-40AE-BB23-0FD2FFEFE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900" y="3416300"/>
            <a:ext cx="37719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82272-35E2-40CC-A2BA-B61E32407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00" y="3924300"/>
            <a:ext cx="5321300" cy="100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55ED02-ECE2-4222-9D79-F9952DBA3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500" y="5003800"/>
            <a:ext cx="1803400" cy="59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202BC6-3A72-42C0-AEFC-9DB396BC1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5400" y="5003800"/>
            <a:ext cx="3454400" cy="596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8C7A8E-A8A9-46F7-B229-4165784818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8500" y="5676900"/>
            <a:ext cx="1905000" cy="660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2C1654-9E47-468E-9D5A-B74CB9F30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9700" y="5676900"/>
            <a:ext cx="3340100" cy="66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77B98-EE61-4FBF-9AA9-393E291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几乎每一个大型公司都会在</a:t>
            </a:r>
            <a:r>
              <a:rPr lang="en-US" altLang="zh-CN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zh-CN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上有一个自己的开源项目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623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732</Words>
  <Application>Microsoft Macintosh PowerPoint</Application>
  <PresentationFormat>宽屏</PresentationFormat>
  <Paragraphs>113</Paragraphs>
  <Slides>48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关于GitHub的调研和使用</vt:lpstr>
      <vt:lpstr>一，什么是Git</vt:lpstr>
      <vt:lpstr>Git 是一个先进的分布式版本控制系统</vt:lpstr>
      <vt:lpstr>Git 相较于SVN而言的优势</vt:lpstr>
      <vt:lpstr>二，什么是GitHub</vt:lpstr>
      <vt:lpstr>什么是GitHub</vt:lpstr>
      <vt:lpstr>三，为什么使用GitHub</vt:lpstr>
      <vt:lpstr>全球最大的开源社区</vt:lpstr>
      <vt:lpstr>几乎每一个大型公司都会在github上有一个自己的开源项目</vt:lpstr>
      <vt:lpstr>使用GitHub 的案例 ---  Arduino</vt:lpstr>
      <vt:lpstr>使用GitHub 的案例(MS)</vt:lpstr>
      <vt:lpstr>PowerPoint 演示文稿</vt:lpstr>
      <vt:lpstr>大型公司GitHub上的开源(public)文件分为：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我们以IBM的库为例</vt:lpstr>
      <vt:lpstr>我们再来看看Arduino 的库</vt:lpstr>
      <vt:lpstr>Version Control</vt:lpstr>
      <vt:lpstr>简单的git分支管理</vt:lpstr>
      <vt:lpstr>GitHub 价格</vt:lpstr>
      <vt:lpstr>GitHub 和 Github 企业版的区别</vt:lpstr>
      <vt:lpstr>四，怎样使用GitHub</vt:lpstr>
      <vt:lpstr>怎样使用GitHub</vt:lpstr>
      <vt:lpstr>或者</vt:lpstr>
      <vt:lpstr>PowerPoint 演示文稿</vt:lpstr>
      <vt:lpstr>GitHub desktop</vt:lpstr>
      <vt:lpstr>GitHub Desktop</vt:lpstr>
      <vt:lpstr>PowerPoint 演示文稿</vt:lpstr>
      <vt:lpstr>git diff</vt:lpstr>
      <vt:lpstr>git log</vt:lpstr>
      <vt:lpstr>Add, commit and Push</vt:lpstr>
      <vt:lpstr>Fork vs Clone</vt:lpstr>
      <vt:lpstr>PowerPoint 演示文稿</vt:lpstr>
      <vt:lpstr>五，我们能从GitHub上获取什么样的信息</vt:lpstr>
      <vt:lpstr>用户</vt:lpstr>
      <vt:lpstr>GitHub是编程届的Twitter</vt:lpstr>
      <vt:lpstr>Q&amp;A</vt:lpstr>
      <vt:lpstr>DEMO</vt:lpstr>
      <vt:lpstr> 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关于GitHub的调研和使用</dc:title>
  <dc:creator>Mike Wang</dc:creator>
  <cp:lastModifiedBy>Mike Wang</cp:lastModifiedBy>
  <cp:revision>25</cp:revision>
  <dcterms:created xsi:type="dcterms:W3CDTF">2020-08-20T03:57:13Z</dcterms:created>
  <dcterms:modified xsi:type="dcterms:W3CDTF">2020-08-27T09:55:51Z</dcterms:modified>
</cp:coreProperties>
</file>