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4" r:id="rId6"/>
    <p:sldId id="265" r:id="rId7"/>
    <p:sldId id="261" r:id="rId8"/>
    <p:sldId id="273" r:id="rId9"/>
    <p:sldId id="274" r:id="rId10"/>
    <p:sldId id="262" r:id="rId11"/>
    <p:sldId id="272" r:id="rId12"/>
    <p:sldId id="258" r:id="rId13"/>
    <p:sldId id="269" r:id="rId14"/>
    <p:sldId id="271" r:id="rId15"/>
    <p:sldId id="270" r:id="rId16"/>
    <p:sldId id="257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DEFD-B3C0-4D12-817A-672980A0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0D22-503B-48B4-86CB-F2B028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7CF-C878-4063-8520-28BAE75A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BA8-3946-4106-B7BE-1A9C679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CDD-AB4C-46BE-AF96-A4F89F5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BE71-470D-4418-8BBA-56BC87E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58A7-5C48-48B1-8674-1E3B59F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F30CF-2DC0-4356-ACC2-DC5857B9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5D84-1880-4D66-9409-B05042B3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3C71-42CA-4318-8246-5C298A02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911C0-596F-406E-89F9-D86536F9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5427C-63BC-48E8-9131-FE9C4D5F3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6C6B-FB42-4DE3-9515-2C21F01A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9010-B58A-4E05-80CB-8465A102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244B-0726-4AEF-A9D6-78C169B4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4358-492D-49F4-8353-C46623D4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2704-3E1B-4A78-A667-7E5E0774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B253-52A2-4C3D-BF5D-B8E56A1A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8AF5-D233-40C7-90BF-D5042A78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52CB-805F-4DFD-8CDA-7B1787FF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8634-873F-4F1F-A867-4DD9B73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CB686-6970-4E95-90E6-6FEDEDA4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BC595-CBE7-4EA9-A885-EE14A037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EDF1-B2C2-49FE-9528-7E748E6E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7B30-794B-44D2-9AF6-8F3EBCC9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8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2C3E-728A-4E49-88AF-B7AADC9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F20A-CEF3-431B-95B1-BC6709015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B622-ACD2-4627-B8FF-45D35B26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D691-4765-43B5-B9AD-534F1097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0E5C-8595-4F7E-B13E-A3BAFCF6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0A7B-8C52-420F-A1B6-C897CC2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60E8-9FC1-42DC-8C29-EA7465D8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8A30-7FA1-4337-8120-C200A744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4CA1-F2AA-4CF1-AFDA-45D282715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3B6D1-4E3D-4DD3-9BB7-54C5D5221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C983-E152-4F06-8C96-7E07D0F12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01059-966A-4AC8-B04D-E3BDB85F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D1AA8-075F-40C9-9873-85A9A2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9C8F9-9FC6-415C-BF20-26F33085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81B1-453E-4AAD-9D12-D5CD21C4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CDA6-0FFD-4C5B-B7E6-7249068A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B464C-C0C4-4823-A3E7-091DC998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6546-9DB4-4D0D-B586-6AC1ECAE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14E6B-A29F-4AE7-9237-6DF2A3AB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A391C-6DAE-4B53-B555-6CD4D8F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249E-BF43-4AB8-A5F0-A41CC149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BC1E-EE30-473D-9843-97DA2B71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249D-CC42-436D-BE0D-5625D04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32DE-2D90-4225-849F-71A8E161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DD5F9-4B94-4BF2-986F-B735C9B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08356-96AD-466E-AC30-0DCC886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E96F-D5B9-4F8B-A9CC-7427EAB3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5112-278F-44E4-87C0-4C2F8A65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54BB-79CA-4CC9-98CE-E5D860A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F85B6-2DFC-4F12-B91A-B047130C2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123F-5801-4632-89EF-A7048EAB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3FCEA-51F8-4D51-BA8E-D42F966A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011-BCB3-49E8-B94D-89877DAB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D9B47-EC09-49CB-91C3-4FF23C8D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A069-5DC8-4F13-BF00-1DDB9CFE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8FF8-EF37-4E2D-8D06-B56DC9727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2D3D-0B4E-4DD7-9670-155A46B4C7D3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2C0E-B2E5-4E9B-8071-67611BC3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B7D4-E33C-461E-9027-986C58140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9F89-9873-4A9C-934C-D81401A3A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AF7C-DB50-417E-B55C-81858A77D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560A-2AB0-4D6D-83D1-F0F54D6A5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11222">
            <a:off x="2387601" y="2891150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12067">
            <a:off x="4338320" y="1265551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536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931742">
            <a:off x="2798923" y="2457525"/>
            <a:ext cx="4017375" cy="2097557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2113105" y="3206949"/>
            <a:ext cx="1889328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5360" y="254000"/>
            <a:ext cx="7731760" cy="6421120"/>
            <a:chOff x="975360" y="254000"/>
            <a:chExt cx="7731760" cy="64211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975360" y="254000"/>
              <a:ext cx="7731760" cy="6421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2931742">
            <a:off x="4420260" y="1177843"/>
            <a:ext cx="4017375" cy="3217239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931742">
            <a:off x="5173403" y="1585097"/>
            <a:ext cx="1037983" cy="1074130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931742">
            <a:off x="6536517" y="2905435"/>
            <a:ext cx="944664" cy="98539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556" y="2106384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StarCraft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9414" y="2127249"/>
            <a:ext cx="3270762" cy="37518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Intent Recognition Engine (IRE)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4564" y="212725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NOVA</a:t>
            </a:r>
          </a:p>
        </p:txBody>
      </p:sp>
      <p:cxnSp>
        <p:nvCxnSpPr>
          <p:cNvPr id="12" name="Straight Arrow Connector 11"/>
          <p:cNvCxnSpPr>
            <a:cxnSpLocks/>
            <a:stCxn id="32" idx="3"/>
            <a:endCxn id="8" idx="1"/>
          </p:cNvCxnSpPr>
          <p:nvPr/>
        </p:nvCxnSpPr>
        <p:spPr>
          <a:xfrm>
            <a:off x="3541740" y="2592610"/>
            <a:ext cx="342824" cy="1216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7" idx="3"/>
            <a:endCxn id="54" idx="2"/>
          </p:cNvCxnSpPr>
          <p:nvPr/>
        </p:nvCxnSpPr>
        <p:spPr>
          <a:xfrm>
            <a:off x="4825815" y="4156536"/>
            <a:ext cx="1961035" cy="11156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8" idx="3"/>
            <a:endCxn id="52" idx="2"/>
          </p:cNvCxnSpPr>
          <p:nvPr/>
        </p:nvCxnSpPr>
        <p:spPr>
          <a:xfrm>
            <a:off x="5388244" y="2604770"/>
            <a:ext cx="1398606" cy="388763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ultidocument 45"/>
          <p:cNvSpPr/>
          <p:nvPr/>
        </p:nvSpPr>
        <p:spPr>
          <a:xfrm>
            <a:off x="10238066" y="350899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Strategies</a:t>
            </a:r>
          </a:p>
        </p:txBody>
      </p:sp>
      <p:cxnSp>
        <p:nvCxnSpPr>
          <p:cNvPr id="48" name="Straight Arrow Connector 47"/>
          <p:cNvCxnSpPr>
            <a:cxnSpLocks/>
            <a:stCxn id="46" idx="1"/>
            <a:endCxn id="54" idx="6"/>
          </p:cNvCxnSpPr>
          <p:nvPr/>
        </p:nvCxnSpPr>
        <p:spPr>
          <a:xfrm rot="10800000" flipV="1">
            <a:off x="9284390" y="4101039"/>
            <a:ext cx="953676" cy="117114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1CCD7C-E0FB-4561-9ECB-21FA3B0B6011}"/>
              </a:ext>
            </a:extLst>
          </p:cNvPr>
          <p:cNvGrpSpPr/>
          <p:nvPr/>
        </p:nvGrpSpPr>
        <p:grpSpPr>
          <a:xfrm>
            <a:off x="3738442" y="3351038"/>
            <a:ext cx="1356462" cy="2064305"/>
            <a:chOff x="832955" y="4386262"/>
            <a:chExt cx="1356462" cy="2064305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1223F7B-10CE-4717-82FD-54FCB975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2045" y="4386262"/>
              <a:ext cx="818283" cy="1610995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8285C-25BE-499E-9547-DE13717298E7}"/>
                </a:ext>
              </a:extLst>
            </p:cNvPr>
            <p:cNvSpPr/>
            <p:nvPr/>
          </p:nvSpPr>
          <p:spPr>
            <a:xfrm>
              <a:off x="832955" y="5988902"/>
              <a:ext cx="13564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Evaluator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E0BF3096-B959-4382-A27C-4DDB205490B2}"/>
              </a:ext>
            </a:extLst>
          </p:cNvPr>
          <p:cNvSpPr/>
          <p:nvPr/>
        </p:nvSpPr>
        <p:spPr>
          <a:xfrm>
            <a:off x="6786850" y="2636026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ID Enemy Strategy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C57CFA-8D25-4707-B3DB-E4E532673A0A}"/>
              </a:ext>
            </a:extLst>
          </p:cNvPr>
          <p:cNvSpPr/>
          <p:nvPr/>
        </p:nvSpPr>
        <p:spPr>
          <a:xfrm>
            <a:off x="6786850" y="3756481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Propose Counter-Strategy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DB287-9B46-4514-AC05-9E3901CC17ED}"/>
              </a:ext>
            </a:extLst>
          </p:cNvPr>
          <p:cNvSpPr/>
          <p:nvPr/>
        </p:nvSpPr>
        <p:spPr>
          <a:xfrm>
            <a:off x="6786850" y="4914682"/>
            <a:ext cx="2497540" cy="715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/>
              <a:t>Read and Write Strategies</a:t>
            </a:r>
          </a:p>
        </p:txBody>
      </p:sp>
      <p:cxnSp>
        <p:nvCxnSpPr>
          <p:cNvPr id="66" name="Straight Arrow Connector 33">
            <a:extLst>
              <a:ext uri="{FF2B5EF4-FFF2-40B4-BE49-F238E27FC236}">
                <a16:creationId xmlns:a16="http://schemas.microsoft.com/office/drawing/2014/main" id="{870FF5B4-0094-43D7-B747-D0F9EC5A425A}"/>
              </a:ext>
            </a:extLst>
          </p:cNvPr>
          <p:cNvCxnSpPr>
            <a:cxnSpLocks/>
            <a:stCxn id="8" idx="3"/>
            <a:endCxn id="53" idx="2"/>
          </p:cNvCxnSpPr>
          <p:nvPr/>
        </p:nvCxnSpPr>
        <p:spPr>
          <a:xfrm>
            <a:off x="5388244" y="2604770"/>
            <a:ext cx="1398606" cy="1509218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DC6E09-766C-435A-9947-62A270F44579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V="1">
            <a:off x="8035620" y="4471495"/>
            <a:ext cx="0" cy="443187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673F6C5-5DA1-42DB-9BD1-DB5C15D667E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>
            <a:off x="8035620" y="3351040"/>
            <a:ext cx="0" cy="405441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79B7F-4482-48C1-9E95-EBD3B3184E42}"/>
              </a:ext>
            </a:extLst>
          </p:cNvPr>
          <p:cNvSpPr/>
          <p:nvPr/>
        </p:nvSpPr>
        <p:spPr>
          <a:xfrm>
            <a:off x="2038060" y="2115090"/>
            <a:ext cx="1503680" cy="955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BWAPI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CF8DDD-67D1-4693-AE07-22195ECB8FC2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1695236" y="2583904"/>
            <a:ext cx="342824" cy="8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4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1440" y="346456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Interface</a:t>
            </a:r>
          </a:p>
          <a:p>
            <a:pPr algn="ctr"/>
            <a:r>
              <a:rPr lang="en-US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758952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Strategy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3680" y="4079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565342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Builder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3680" y="236224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1440" y="4714240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89520" y="274322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865120" y="3942080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865120" y="4556760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76595" y="422792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Capability</a:t>
            </a:r>
          </a:p>
          <a:p>
            <a:r>
              <a:rPr lang="en-US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8341360" y="3698262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825778" y="1757702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8341360" y="2402907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8341360" y="5034280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817360" y="4556760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6065520" y="3317285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2113280" y="2839764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93601" y="4572615"/>
            <a:ext cx="119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10492882" y="3964711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9093200" y="4556760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20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6FF-B4DC-4FF6-8C43-32D010FD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290500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Game Interface</a:t>
            </a:r>
          </a:p>
          <a:p>
            <a:pPr algn="ctr"/>
            <a:r>
              <a:rPr lang="en-US" sz="1600" dirty="0"/>
              <a:t>(BWAPI)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816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Space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320" y="3519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Information Manager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8160" y="50938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92320" y="180268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Nova AI Module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4154682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Driver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183664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Strategy Reader</a:t>
            </a:r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2143760" y="3382522"/>
            <a:ext cx="2448560" cy="6146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2143760" y="3997202"/>
            <a:ext cx="2448560" cy="63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55235" y="3668371"/>
            <a:ext cx="93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UnitType</a:t>
            </a:r>
            <a:endParaRPr lang="en-US" sz="1600" dirty="0"/>
          </a:p>
          <a:p>
            <a:r>
              <a:rPr lang="en-US" sz="1600" dirty="0"/>
              <a:t>Status</a:t>
            </a:r>
          </a:p>
        </p:txBody>
      </p:sp>
      <p:cxnSp>
        <p:nvCxnSpPr>
          <p:cNvPr id="23" name="Straight Arrow Connector 22"/>
          <p:cNvCxnSpPr>
            <a:stCxn id="10" idx="2"/>
            <a:endCxn id="5" idx="0"/>
          </p:cNvCxnSpPr>
          <p:nvPr/>
        </p:nvCxnSpPr>
        <p:spPr>
          <a:xfrm>
            <a:off x="7620000" y="3138704"/>
            <a:ext cx="0" cy="38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104418" y="1198144"/>
            <a:ext cx="1031164" cy="6908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PDDL File</a:t>
            </a:r>
          </a:p>
        </p:txBody>
      </p:sp>
      <p:cxnSp>
        <p:nvCxnSpPr>
          <p:cNvPr id="25" name="Straight Arrow Connector 24"/>
          <p:cNvCxnSpPr>
            <a:stCxn id="24" idx="2"/>
            <a:endCxn id="10" idx="0"/>
          </p:cNvCxnSpPr>
          <p:nvPr/>
        </p:nvCxnSpPr>
        <p:spPr>
          <a:xfrm>
            <a:off x="7620000" y="1843349"/>
            <a:ext cx="0" cy="340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7" idx="0"/>
          </p:cNvCxnSpPr>
          <p:nvPr/>
        </p:nvCxnSpPr>
        <p:spPr>
          <a:xfrm>
            <a:off x="7620000" y="4474722"/>
            <a:ext cx="0" cy="619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5" idx="1"/>
          </p:cNvCxnSpPr>
          <p:nvPr/>
        </p:nvCxnSpPr>
        <p:spPr>
          <a:xfrm>
            <a:off x="6096000" y="3997202"/>
            <a:ext cx="772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6" idx="0"/>
          </p:cNvCxnSpPr>
          <p:nvPr/>
        </p:nvCxnSpPr>
        <p:spPr>
          <a:xfrm>
            <a:off x="5344160" y="2757727"/>
            <a:ext cx="0" cy="7619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1"/>
            <a:endCxn id="4" idx="0"/>
          </p:cNvCxnSpPr>
          <p:nvPr/>
        </p:nvCxnSpPr>
        <p:spPr>
          <a:xfrm rot="10800000" flipV="1">
            <a:off x="1391920" y="2280206"/>
            <a:ext cx="3200400" cy="62479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72241" y="4013057"/>
            <a:ext cx="119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 Template Weights</a:t>
            </a:r>
          </a:p>
        </p:txBody>
      </p:sp>
      <p:sp>
        <p:nvSpPr>
          <p:cNvPr id="46" name="Flowchart: Multidocument 45"/>
          <p:cNvSpPr/>
          <p:nvPr/>
        </p:nvSpPr>
        <p:spPr>
          <a:xfrm>
            <a:off x="9771522" y="3405153"/>
            <a:ext cx="1381760" cy="11840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Strategies</a:t>
            </a:r>
          </a:p>
        </p:txBody>
      </p:sp>
      <p:cxnSp>
        <p:nvCxnSpPr>
          <p:cNvPr id="48" name="Straight Arrow Connector 47"/>
          <p:cNvCxnSpPr>
            <a:stCxn id="46" idx="1"/>
            <a:endCxn id="5" idx="3"/>
          </p:cNvCxnSpPr>
          <p:nvPr/>
        </p:nvCxnSpPr>
        <p:spPr>
          <a:xfrm flipH="1">
            <a:off x="8371840" y="3997202"/>
            <a:ext cx="139968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BDA38-3674-4766-8A9E-FC5A870C4AEE}"/>
              </a:ext>
            </a:extLst>
          </p:cNvPr>
          <p:cNvSpPr/>
          <p:nvPr/>
        </p:nvSpPr>
        <p:spPr>
          <a:xfrm>
            <a:off x="4592320" y="5290055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Squad Manager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1185D-28C9-48E3-AF83-56D19481BD9B}"/>
              </a:ext>
            </a:extLst>
          </p:cNvPr>
          <p:cNvSpPr/>
          <p:nvPr/>
        </p:nvSpPr>
        <p:spPr>
          <a:xfrm>
            <a:off x="7020560" y="52462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9860E9-C61D-4819-AC6C-EB42FB88463A}"/>
              </a:ext>
            </a:extLst>
          </p:cNvPr>
          <p:cNvSpPr/>
          <p:nvPr/>
        </p:nvSpPr>
        <p:spPr>
          <a:xfrm>
            <a:off x="7172960" y="5398667"/>
            <a:ext cx="1503680" cy="955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 Tree Manager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D98F2F-6E1F-404B-9187-1EBEA778FA8B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344160" y="4474722"/>
            <a:ext cx="0" cy="815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4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A16B-C73F-4378-AB6D-608131C0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BDE94F-63BA-453E-9B65-76E3AD085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5583"/>
              </p:ext>
            </p:extLst>
          </p:nvPr>
        </p:nvGraphicFramePr>
        <p:xfrm>
          <a:off x="259306" y="1825625"/>
          <a:ext cx="11600596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149">
                  <a:extLst>
                    <a:ext uri="{9D8B030D-6E8A-4147-A177-3AD203B41FA5}">
                      <a16:colId xmlns:a16="http://schemas.microsoft.com/office/drawing/2014/main" val="1377422795"/>
                    </a:ext>
                  </a:extLst>
                </a:gridCol>
                <a:gridCol w="2531661">
                  <a:extLst>
                    <a:ext uri="{9D8B030D-6E8A-4147-A177-3AD203B41FA5}">
                      <a16:colId xmlns:a16="http://schemas.microsoft.com/office/drawing/2014/main" val="1598590039"/>
                    </a:ext>
                  </a:extLst>
                </a:gridCol>
                <a:gridCol w="2101756">
                  <a:extLst>
                    <a:ext uri="{9D8B030D-6E8A-4147-A177-3AD203B41FA5}">
                      <a16:colId xmlns:a16="http://schemas.microsoft.com/office/drawing/2014/main" val="3896506482"/>
                    </a:ext>
                  </a:extLst>
                </a:gridCol>
                <a:gridCol w="4067030">
                  <a:extLst>
                    <a:ext uri="{9D8B030D-6E8A-4147-A177-3AD203B41FA5}">
                      <a16:colId xmlns:a16="http://schemas.microsoft.com/office/drawing/2014/main" val="3170647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onStart</a:t>
                      </a:r>
                      <a:r>
                        <a:rPr lang="en-US" dirty="0"/>
                        <a:t>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NovaAIModule.cpp</a:t>
                      </a:r>
                    </a:p>
                    <a:p>
                      <a:r>
                        <a:rPr lang="en-US" dirty="0"/>
                        <a:t>SquadManager.cpp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onUnitShow</a:t>
                      </a:r>
                      <a:r>
                        <a:rPr lang="en-US" dirty="0"/>
                        <a:t> (533)</a:t>
                      </a:r>
                    </a:p>
                    <a:p>
                      <a:r>
                        <a:rPr lang="en-US" dirty="0" err="1"/>
                        <a:t>newEnemy</a:t>
                      </a:r>
                      <a:r>
                        <a:rPr lang="en-US" dirty="0"/>
                        <a:t> (639)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0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observed enemy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</a:t>
                      </a:r>
                      <a:r>
                        <a:rPr lang="en-US" dirty="0" err="1"/>
                        <a:t>enemySeen</a:t>
                      </a:r>
                      <a:r>
                        <a:rPr lang="en-US" dirty="0"/>
                        <a:t> both buildings and units?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1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 (84)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4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5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Recommend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r>
                        <a:rPr lang="en-US" dirty="0"/>
                        <a:t> (240)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6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Produce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StrategyManager.cpp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percentList</a:t>
                      </a:r>
                      <a:endParaRPr lang="en-US" dirty="0"/>
                    </a:p>
                    <a:p>
                      <a:r>
                        <a:rPr lang="en-US" dirty="0" err="1"/>
                        <a:t>informationManager</a:t>
                      </a:r>
                      <a:r>
                        <a:rPr lang="en-US" dirty="0"/>
                        <a:t>-&gt;_</a:t>
                      </a:r>
                      <a:r>
                        <a:rPr lang="en-US" dirty="0" err="1"/>
                        <a:t>turretList</a:t>
                      </a:r>
                      <a:endParaRPr lang="en-US" dirty="0"/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informationManager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buildRequest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9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2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61F1-4D04-4BA3-880A-182E630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E0EC76-5C3B-4492-8D2E-E1FAAD3FC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09537"/>
              </p:ext>
            </p:extLst>
          </p:nvPr>
        </p:nvGraphicFramePr>
        <p:xfrm>
          <a:off x="487286" y="1474267"/>
          <a:ext cx="11177972" cy="3516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594">
                  <a:extLst>
                    <a:ext uri="{9D8B030D-6E8A-4147-A177-3AD203B41FA5}">
                      <a16:colId xmlns:a16="http://schemas.microsoft.com/office/drawing/2014/main" val="2350551349"/>
                    </a:ext>
                  </a:extLst>
                </a:gridCol>
                <a:gridCol w="4492101">
                  <a:extLst>
                    <a:ext uri="{9D8B030D-6E8A-4147-A177-3AD203B41FA5}">
                      <a16:colId xmlns:a16="http://schemas.microsoft.com/office/drawing/2014/main" val="3837764880"/>
                    </a:ext>
                  </a:extLst>
                </a:gridCol>
                <a:gridCol w="5495277">
                  <a:extLst>
                    <a:ext uri="{9D8B030D-6E8A-4147-A177-3AD203B41FA5}">
                      <a16:colId xmlns:a16="http://schemas.microsoft.com/office/drawing/2014/main" val="1650680026"/>
                    </a:ext>
                  </a:extLst>
                </a:gridCol>
              </a:tblGrid>
              <a:tr h="700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1    2    3    4    5    6    7    8    9    10    11    12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13    14    15    16    17    18    19    20    21    22    23    24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7253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388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14825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446"/>
                  </a:ext>
                </a:extLst>
              </a:tr>
              <a:tr h="6505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0677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D3A6304-95D1-4C9A-9D4F-D6FEB093FD04}"/>
              </a:ext>
            </a:extLst>
          </p:cNvPr>
          <p:cNvSpPr/>
          <p:nvPr/>
        </p:nvSpPr>
        <p:spPr>
          <a:xfrm>
            <a:off x="1731146" y="2476873"/>
            <a:ext cx="506027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Req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D1AB0-D637-49D0-8B11-798F83C57DE5}"/>
              </a:ext>
            </a:extLst>
          </p:cNvPr>
          <p:cNvSpPr/>
          <p:nvPr/>
        </p:nvSpPr>
        <p:spPr>
          <a:xfrm>
            <a:off x="2237174" y="2698815"/>
            <a:ext cx="372862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Arch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966E5F-6A7D-4692-B4A7-31B364D52472}"/>
              </a:ext>
            </a:extLst>
          </p:cNvPr>
          <p:cNvGrpSpPr/>
          <p:nvPr/>
        </p:nvGrpSpPr>
        <p:grpSpPr>
          <a:xfrm>
            <a:off x="6169979" y="3751103"/>
            <a:ext cx="2250491" cy="290003"/>
            <a:chOff x="6169980" y="4672614"/>
            <a:chExt cx="2250491" cy="290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96-30EE-42EA-AE74-FF660B4CD95E}"/>
                </a:ext>
              </a:extLst>
            </p:cNvPr>
            <p:cNvSpPr/>
            <p:nvPr/>
          </p:nvSpPr>
          <p:spPr>
            <a:xfrm>
              <a:off x="6169980" y="4706645"/>
              <a:ext cx="2121764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V&amp;V for Thesis</a:t>
              </a:r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7DD829F6-1A9E-4763-8903-C9A0993AC38E}"/>
                </a:ext>
              </a:extLst>
            </p:cNvPr>
            <p:cNvSpPr/>
            <p:nvPr/>
          </p:nvSpPr>
          <p:spPr>
            <a:xfrm>
              <a:off x="8234040" y="467261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E263D-B219-4D24-932B-1ECEB1854EDA}"/>
              </a:ext>
            </a:extLst>
          </p:cNvPr>
          <p:cNvGrpSpPr/>
          <p:nvPr/>
        </p:nvGrpSpPr>
        <p:grpSpPr>
          <a:xfrm>
            <a:off x="7403977" y="4364009"/>
            <a:ext cx="3283997" cy="290003"/>
            <a:chOff x="7261935" y="5959877"/>
            <a:chExt cx="3283997" cy="29000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085097-CCF1-4DCA-9E6D-E8FB4FF5528B}"/>
                </a:ext>
              </a:extLst>
            </p:cNvPr>
            <p:cNvSpPr/>
            <p:nvPr/>
          </p:nvSpPr>
          <p:spPr>
            <a:xfrm>
              <a:off x="7261935" y="5995387"/>
              <a:ext cx="31515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Writing                               Thesis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2A0BE501-A964-4BB6-B7A5-2B5C26EC5DF9}"/>
                </a:ext>
              </a:extLst>
            </p:cNvPr>
            <p:cNvSpPr/>
            <p:nvPr/>
          </p:nvSpPr>
          <p:spPr>
            <a:xfrm>
              <a:off x="10359501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ED8A9097-3781-480B-8EA6-66A0EFFD1B0C}"/>
                </a:ext>
              </a:extLst>
            </p:cNvPr>
            <p:cNvSpPr/>
            <p:nvPr/>
          </p:nvSpPr>
          <p:spPr>
            <a:xfrm>
              <a:off x="9491710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FC301A33-6B6C-4638-8E7B-D2120989BE20}"/>
                </a:ext>
              </a:extLst>
            </p:cNvPr>
            <p:cNvSpPr/>
            <p:nvPr/>
          </p:nvSpPr>
          <p:spPr>
            <a:xfrm>
              <a:off x="8091997" y="5959877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119507-443D-45EE-86E7-FA578222D438}"/>
              </a:ext>
            </a:extLst>
          </p:cNvPr>
          <p:cNvGrpSpPr/>
          <p:nvPr/>
        </p:nvGrpSpPr>
        <p:grpSpPr>
          <a:xfrm>
            <a:off x="1984159" y="3108660"/>
            <a:ext cx="1750379" cy="290003"/>
            <a:chOff x="1984159" y="3215194"/>
            <a:chExt cx="1750379" cy="2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E3931-10A1-4CDD-810D-FC9109934B99}"/>
                </a:ext>
              </a:extLst>
            </p:cNvPr>
            <p:cNvSpPr/>
            <p:nvPr/>
          </p:nvSpPr>
          <p:spPr>
            <a:xfrm>
              <a:off x="1984159" y="3249225"/>
              <a:ext cx="1637930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Toy Problem</a:t>
              </a:r>
            </a:p>
          </p:txBody>
        </p:sp>
        <p:sp>
          <p:nvSpPr>
            <p:cNvPr id="16" name="Flowchart: Decision 15">
              <a:extLst>
                <a:ext uri="{FF2B5EF4-FFF2-40B4-BE49-F238E27FC236}">
                  <a16:creationId xmlns:a16="http://schemas.microsoft.com/office/drawing/2014/main" id="{4E597F90-8639-4F18-85CF-7F9254DB3317}"/>
                </a:ext>
              </a:extLst>
            </p:cNvPr>
            <p:cNvSpPr/>
            <p:nvPr/>
          </p:nvSpPr>
          <p:spPr>
            <a:xfrm>
              <a:off x="3548107" y="3215194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72953-4DC1-4408-A686-B915B758B219}"/>
              </a:ext>
            </a:extLst>
          </p:cNvPr>
          <p:cNvGrpSpPr/>
          <p:nvPr/>
        </p:nvGrpSpPr>
        <p:grpSpPr>
          <a:xfrm>
            <a:off x="3548107" y="3369352"/>
            <a:ext cx="2715088" cy="290003"/>
            <a:chOff x="3548107" y="3475886"/>
            <a:chExt cx="2715088" cy="290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A74233-BA2E-456A-86AA-CF07F73244F1}"/>
                </a:ext>
              </a:extLst>
            </p:cNvPr>
            <p:cNvSpPr/>
            <p:nvPr/>
          </p:nvSpPr>
          <p:spPr>
            <a:xfrm>
              <a:off x="3548107" y="3515552"/>
              <a:ext cx="2621873" cy="22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Product</a:t>
              </a: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92959D0E-74B4-4C6C-828D-74F2B6A3D47C}"/>
                </a:ext>
              </a:extLst>
            </p:cNvPr>
            <p:cNvSpPr/>
            <p:nvPr/>
          </p:nvSpPr>
          <p:spPr>
            <a:xfrm>
              <a:off x="6076764" y="3475886"/>
              <a:ext cx="186431" cy="29000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210DC1B3-53F0-4298-B209-CB2117756721}"/>
              </a:ext>
            </a:extLst>
          </p:cNvPr>
          <p:cNvSpPr/>
          <p:nvPr/>
        </p:nvSpPr>
        <p:spPr>
          <a:xfrm>
            <a:off x="2516820" y="2663790"/>
            <a:ext cx="186431" cy="290003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1C252-6A24-4EB1-8618-EC5A6E2ECFDD}"/>
              </a:ext>
            </a:extLst>
          </p:cNvPr>
          <p:cNvSpPr txBox="1"/>
          <p:nvPr/>
        </p:nvSpPr>
        <p:spPr>
          <a:xfrm>
            <a:off x="2048823" y="208204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Design Done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14EE0-3A67-4C86-892A-2F68B23DA8DE}"/>
              </a:ext>
            </a:extLst>
          </p:cNvPr>
          <p:cNvSpPr txBox="1"/>
          <p:nvPr/>
        </p:nvSpPr>
        <p:spPr>
          <a:xfrm>
            <a:off x="3179369" y="2082044"/>
            <a:ext cx="92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Toy Demo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C08BC7-36A6-438D-B1DC-123CBDD5C0F6}"/>
              </a:ext>
            </a:extLst>
          </p:cNvPr>
          <p:cNvSpPr txBox="1"/>
          <p:nvPr/>
        </p:nvSpPr>
        <p:spPr>
          <a:xfrm>
            <a:off x="5524161" y="2082044"/>
            <a:ext cx="1291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Software Done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92DB1A-B53E-43E4-9038-42FB5B14EC93}"/>
              </a:ext>
            </a:extLst>
          </p:cNvPr>
          <p:cNvSpPr txBox="1"/>
          <p:nvPr/>
        </p:nvSpPr>
        <p:spPr>
          <a:xfrm>
            <a:off x="7737811" y="2077836"/>
            <a:ext cx="1141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Testing 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10889C-2534-4DC4-B4CE-00EC929F78F1}"/>
              </a:ext>
            </a:extLst>
          </p:cNvPr>
          <p:cNvSpPr txBox="1"/>
          <p:nvPr/>
        </p:nvSpPr>
        <p:spPr>
          <a:xfrm>
            <a:off x="9786750" y="208818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Thesis Submission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A6AF03-D01E-4FD5-90D9-8B5FFD612ECB}"/>
              </a:ext>
            </a:extLst>
          </p:cNvPr>
          <p:cNvSpPr txBox="1"/>
          <p:nvPr/>
        </p:nvSpPr>
        <p:spPr>
          <a:xfrm>
            <a:off x="7818140" y="4671393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Outline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F3D9F5-18A1-4BB4-8394-3037A1C456BE}"/>
              </a:ext>
            </a:extLst>
          </p:cNvPr>
          <p:cNvSpPr txBox="1"/>
          <p:nvPr/>
        </p:nvSpPr>
        <p:spPr>
          <a:xfrm>
            <a:off x="9290112" y="4674000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Thesis Rev1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78E7B5-CACA-4CA5-BAB7-413AB76CD5F8}"/>
              </a:ext>
            </a:extLst>
          </p:cNvPr>
          <p:cNvCxnSpPr>
            <a:stCxn id="18" idx="0"/>
            <a:endCxn id="23" idx="2"/>
          </p:cNvCxnSpPr>
          <p:nvPr/>
        </p:nvCxnSpPr>
        <p:spPr>
          <a:xfrm flipH="1" flipV="1">
            <a:off x="2610035" y="2389821"/>
            <a:ext cx="1" cy="27396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0B251E-E9CE-466F-9A74-481074E07959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3640938" y="2389821"/>
            <a:ext cx="385" cy="71883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29E178-4BBD-4573-A789-253BC7408026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169979" y="2389821"/>
            <a:ext cx="1" cy="9795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33A9CD-9D3C-4E77-BBE9-FCBD590D33A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H="1" flipV="1">
            <a:off x="8308705" y="2385613"/>
            <a:ext cx="18550" cy="136549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CE225C-90DF-4831-BC56-FC60EC845F85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H="1" flipV="1">
            <a:off x="10555550" y="2395964"/>
            <a:ext cx="39209" cy="196804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405702" y="2369745"/>
            <a:ext cx="0" cy="254999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7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Terran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800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 (marines/medics)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Rax_fe</a:t>
                      </a:r>
                      <a:r>
                        <a:rPr lang="en-US" dirty="0"/>
                        <a:t> (second 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Two_facto</a:t>
                      </a:r>
                      <a:r>
                        <a:rPr lang="en-US" dirty="0"/>
                        <a:t>(tanks)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Vultures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Air(wraiths)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0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Protoss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43797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 </a:t>
                      </a:r>
                      <a:r>
                        <a:rPr lang="en-US" baseline="0" dirty="0"/>
                        <a:t>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Two_gates</a:t>
                      </a:r>
                      <a:r>
                        <a:rPr lang="en-US" dirty="0"/>
                        <a:t> (zealots)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fast_dt</a:t>
                      </a:r>
                      <a:r>
                        <a:rPr lang="en-US" dirty="0"/>
                        <a:t> (dark </a:t>
                      </a:r>
                      <a:r>
                        <a:rPr lang="en-US" dirty="0" err="1"/>
                        <a:t>templars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Speedzeal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zealots+upgrades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Corsair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Nony</a:t>
                      </a:r>
                      <a:r>
                        <a:rPr lang="en-US" dirty="0"/>
                        <a:t> (dragoons)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Reaver_drop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33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- </a:t>
            </a:r>
            <a:r>
              <a:rPr lang="en-US" dirty="0" err="1"/>
              <a:t>Zerg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4840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vs 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 vs 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Atk</a:t>
                      </a:r>
                      <a:r>
                        <a:rPr lang="en-US" baseline="0" dirty="0"/>
                        <a:t> vs Def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Speedlings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zerlings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Fast_mutas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mutalisks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Mutas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expand+mutas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Lurkers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Hydras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Von Mises PDF Process to graph theory to create strategy space for possible enemy strategies</a:t>
            </a:r>
          </a:p>
          <a:p>
            <a:r>
              <a:rPr lang="en-US" dirty="0"/>
              <a:t>Use observations to strengthen leaves in tree with multiplicative effect</a:t>
            </a:r>
          </a:p>
          <a:p>
            <a:r>
              <a:rPr lang="en-US" dirty="0"/>
              <a:t>A new leaf in a branch normalizes the old leaf node to be like every other inner node</a:t>
            </a:r>
          </a:p>
          <a:p>
            <a:r>
              <a:rPr lang="en-US" dirty="0"/>
              <a:t>Over time, strategy leaf nodes will emerge as obvious enemy choice</a:t>
            </a:r>
          </a:p>
          <a:p>
            <a:r>
              <a:rPr lang="en-US" dirty="0"/>
              <a:t>While strategies are still being formed, Nova can act based on what region/quadrant has the largest average height</a:t>
            </a:r>
          </a:p>
        </p:txBody>
      </p:sp>
    </p:spTree>
    <p:extLst>
      <p:ext uri="{BB962C8B-B14F-4D97-AF65-F5344CB8AC3E}">
        <p14:creationId xmlns:p14="http://schemas.microsoft.com/office/powerpoint/2010/main" val="28777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9400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7000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880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008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816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4"/>
            <a:endCxn id="5" idx="7"/>
          </p:cNvCxnSpPr>
          <p:nvPr/>
        </p:nvCxnSpPr>
        <p:spPr>
          <a:xfrm flipH="1">
            <a:off x="1720949" y="1229360"/>
            <a:ext cx="1337211" cy="68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V="1">
            <a:off x="822960" y="2367280"/>
            <a:ext cx="711200" cy="100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  <a:endCxn id="5" idx="4"/>
          </p:cNvCxnSpPr>
          <p:nvPr/>
        </p:nvCxnSpPr>
        <p:spPr>
          <a:xfrm flipH="1" flipV="1">
            <a:off x="1534160" y="2367280"/>
            <a:ext cx="640080" cy="1005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8" idx="0"/>
          </p:cNvCxnSpPr>
          <p:nvPr/>
        </p:nvCxnSpPr>
        <p:spPr>
          <a:xfrm>
            <a:off x="3058160" y="1229360"/>
            <a:ext cx="1534160" cy="626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880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3" idx="0"/>
            <a:endCxn id="6" idx="4"/>
          </p:cNvCxnSpPr>
          <p:nvPr/>
        </p:nvCxnSpPr>
        <p:spPr>
          <a:xfrm flipV="1">
            <a:off x="82296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92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2920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1" idx="0"/>
            <a:endCxn id="8" idx="4"/>
          </p:cNvCxnSpPr>
          <p:nvPr/>
        </p:nvCxnSpPr>
        <p:spPr>
          <a:xfrm flipV="1">
            <a:off x="3942080" y="2383691"/>
            <a:ext cx="650240" cy="98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8" idx="4"/>
          </p:cNvCxnSpPr>
          <p:nvPr/>
        </p:nvCxnSpPr>
        <p:spPr>
          <a:xfrm flipH="1" flipV="1">
            <a:off x="459232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07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1" idx="4"/>
          </p:cNvCxnSpPr>
          <p:nvPr/>
        </p:nvCxnSpPr>
        <p:spPr>
          <a:xfrm flipV="1">
            <a:off x="327152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28244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0"/>
            <a:endCxn id="31" idx="4"/>
          </p:cNvCxnSpPr>
          <p:nvPr/>
        </p:nvCxnSpPr>
        <p:spPr>
          <a:xfrm flipH="1" flipV="1">
            <a:off x="394208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503920" y="70104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79920" y="183896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68720" y="3373120"/>
            <a:ext cx="528320" cy="528320"/>
          </a:xfrm>
          <a:prstGeom prst="ellips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62000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38080" y="185537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8" idx="4"/>
            <a:endCxn id="49" idx="7"/>
          </p:cNvCxnSpPr>
          <p:nvPr/>
        </p:nvCxnSpPr>
        <p:spPr>
          <a:xfrm flipH="1">
            <a:off x="7430869" y="1229360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  <a:endCxn id="49" idx="4"/>
          </p:cNvCxnSpPr>
          <p:nvPr/>
        </p:nvCxnSpPr>
        <p:spPr>
          <a:xfrm flipV="1">
            <a:off x="6532880" y="2367280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1" idx="0"/>
            <a:endCxn id="49" idx="4"/>
          </p:cNvCxnSpPr>
          <p:nvPr/>
        </p:nvCxnSpPr>
        <p:spPr>
          <a:xfrm flipH="1" flipV="1">
            <a:off x="7244080" y="2367280"/>
            <a:ext cx="640080" cy="1005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4"/>
            <a:endCxn id="52" idx="0"/>
          </p:cNvCxnSpPr>
          <p:nvPr/>
        </p:nvCxnSpPr>
        <p:spPr>
          <a:xfrm>
            <a:off x="8768080" y="1229360"/>
            <a:ext cx="1534160" cy="6260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26872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0"/>
            <a:endCxn id="50" idx="4"/>
          </p:cNvCxnSpPr>
          <p:nvPr/>
        </p:nvCxnSpPr>
        <p:spPr>
          <a:xfrm flipV="1">
            <a:off x="6532880" y="3901440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9387840" y="3373120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739120" y="337312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9" idx="0"/>
            <a:endCxn id="52" idx="4"/>
          </p:cNvCxnSpPr>
          <p:nvPr/>
        </p:nvCxnSpPr>
        <p:spPr>
          <a:xfrm flipV="1">
            <a:off x="9652000" y="2383691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0" idx="0"/>
            <a:endCxn id="52" idx="4"/>
          </p:cNvCxnSpPr>
          <p:nvPr/>
        </p:nvCxnSpPr>
        <p:spPr>
          <a:xfrm flipH="1" flipV="1">
            <a:off x="10302240" y="2383691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71728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0"/>
            <a:endCxn id="59" idx="4"/>
          </p:cNvCxnSpPr>
          <p:nvPr/>
        </p:nvCxnSpPr>
        <p:spPr>
          <a:xfrm flipV="1">
            <a:off x="8981440" y="3901440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92360" y="4978400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0"/>
            <a:endCxn id="59" idx="4"/>
          </p:cNvCxnSpPr>
          <p:nvPr/>
        </p:nvCxnSpPr>
        <p:spPr>
          <a:xfrm flipH="1" flipV="1">
            <a:off x="9652000" y="3901440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4546600" y="191283"/>
            <a:ext cx="3124874" cy="154783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546600" y="64203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weight increase with each unit spotted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90140" y="210312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Learned?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833880" y="2287786"/>
            <a:ext cx="726440" cy="527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535680" y="1518138"/>
            <a:ext cx="269240" cy="769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400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2800" y="4060091"/>
            <a:ext cx="528320" cy="528320"/>
          </a:xfrm>
          <a:prstGeom prst="ellipse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6408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82160" y="2542342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4"/>
            <a:endCxn id="5" idx="7"/>
          </p:cNvCxnSpPr>
          <p:nvPr/>
        </p:nvCxnSpPr>
        <p:spPr>
          <a:xfrm flipH="1">
            <a:off x="197494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V="1">
            <a:off x="1076960" y="3054251"/>
            <a:ext cx="711200" cy="1005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4"/>
          </p:cNvCxnSpPr>
          <p:nvPr/>
        </p:nvCxnSpPr>
        <p:spPr>
          <a:xfrm flipH="1" flipV="1">
            <a:off x="1788160" y="3054251"/>
            <a:ext cx="640080" cy="100584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  <a:endCxn id="8" idx="0"/>
          </p:cNvCxnSpPr>
          <p:nvPr/>
        </p:nvCxnSpPr>
        <p:spPr>
          <a:xfrm>
            <a:off x="3312160" y="1916331"/>
            <a:ext cx="1534160" cy="62601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28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0"/>
            <a:endCxn id="6" idx="4"/>
          </p:cNvCxnSpPr>
          <p:nvPr/>
        </p:nvCxnSpPr>
        <p:spPr>
          <a:xfrm flipV="1">
            <a:off x="1076960" y="4588411"/>
            <a:ext cx="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31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8320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0"/>
            <a:endCxn id="8" idx="4"/>
          </p:cNvCxnSpPr>
          <p:nvPr/>
        </p:nvCxnSpPr>
        <p:spPr>
          <a:xfrm flipV="1">
            <a:off x="4196080" y="3070662"/>
            <a:ext cx="650240" cy="98942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8" idx="4"/>
          </p:cNvCxnSpPr>
          <p:nvPr/>
        </p:nvCxnSpPr>
        <p:spPr>
          <a:xfrm flipH="1" flipV="1">
            <a:off x="4846320" y="3070662"/>
            <a:ext cx="701040" cy="9894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26136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0"/>
            <a:endCxn id="15" idx="4"/>
          </p:cNvCxnSpPr>
          <p:nvPr/>
        </p:nvCxnSpPr>
        <p:spPr>
          <a:xfrm flipV="1">
            <a:off x="3525520" y="4588411"/>
            <a:ext cx="67056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5364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0"/>
            <a:endCxn id="15" idx="4"/>
          </p:cNvCxnSpPr>
          <p:nvPr/>
        </p:nvCxnSpPr>
        <p:spPr>
          <a:xfrm flipH="1" flipV="1">
            <a:off x="4196080" y="4588411"/>
            <a:ext cx="60452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18220" y="426720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Vulture Rush</a:t>
            </a:r>
          </a:p>
        </p:txBody>
      </p:sp>
      <p:sp>
        <p:nvSpPr>
          <p:cNvPr id="24" name="Oval 23"/>
          <p:cNvSpPr/>
          <p:nvPr/>
        </p:nvSpPr>
        <p:spPr>
          <a:xfrm>
            <a:off x="8879840" y="138801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355840" y="252593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644640" y="4060091"/>
            <a:ext cx="528320" cy="52832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99592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0414000" y="2542342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4"/>
            <a:endCxn id="25" idx="7"/>
          </p:cNvCxnSpPr>
          <p:nvPr/>
        </p:nvCxnSpPr>
        <p:spPr>
          <a:xfrm flipH="1">
            <a:off x="7806789" y="1916331"/>
            <a:ext cx="1337211" cy="686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25" idx="4"/>
          </p:cNvCxnSpPr>
          <p:nvPr/>
        </p:nvCxnSpPr>
        <p:spPr>
          <a:xfrm flipV="1">
            <a:off x="6908800" y="3054251"/>
            <a:ext cx="711200" cy="100584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25" idx="4"/>
          </p:cNvCxnSpPr>
          <p:nvPr/>
        </p:nvCxnSpPr>
        <p:spPr>
          <a:xfrm flipH="1" flipV="1">
            <a:off x="7620000" y="3054251"/>
            <a:ext cx="640080" cy="100584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4"/>
            <a:endCxn id="28" idx="0"/>
          </p:cNvCxnSpPr>
          <p:nvPr/>
        </p:nvCxnSpPr>
        <p:spPr>
          <a:xfrm>
            <a:off x="9144000" y="1916331"/>
            <a:ext cx="1534160" cy="62601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64464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0"/>
            <a:endCxn id="26" idx="4"/>
          </p:cNvCxnSpPr>
          <p:nvPr/>
        </p:nvCxnSpPr>
        <p:spPr>
          <a:xfrm flipV="1">
            <a:off x="6908800" y="4588411"/>
            <a:ext cx="0" cy="10769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763760" y="4060091"/>
            <a:ext cx="528320" cy="528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115040" y="406009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0"/>
            <a:endCxn id="28" idx="4"/>
          </p:cNvCxnSpPr>
          <p:nvPr/>
        </p:nvCxnSpPr>
        <p:spPr>
          <a:xfrm flipV="1">
            <a:off x="10027920" y="3070662"/>
            <a:ext cx="650240" cy="9894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  <a:endCxn id="28" idx="4"/>
          </p:cNvCxnSpPr>
          <p:nvPr/>
        </p:nvCxnSpPr>
        <p:spPr>
          <a:xfrm flipH="1" flipV="1">
            <a:off x="10678160" y="3070662"/>
            <a:ext cx="701040" cy="98942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9320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0"/>
            <a:endCxn id="35" idx="4"/>
          </p:cNvCxnSpPr>
          <p:nvPr/>
        </p:nvCxnSpPr>
        <p:spPr>
          <a:xfrm flipV="1">
            <a:off x="9357360" y="4588411"/>
            <a:ext cx="67056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0368280" y="5665371"/>
            <a:ext cx="528320" cy="528320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0"/>
            <a:endCxn id="35" idx="4"/>
          </p:cNvCxnSpPr>
          <p:nvPr/>
        </p:nvCxnSpPr>
        <p:spPr>
          <a:xfrm flipH="1" flipV="1">
            <a:off x="10027920" y="4588411"/>
            <a:ext cx="604520" cy="10769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56953" y="42672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 Rush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42840" y="752008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Compiled observations about enemy base, when normalized, is compared to strategy trees using graph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72067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A: Distance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state graph to strategies graph and select the one with the lowest graph distance (if all above threshold, stick with default strategy)</a:t>
            </a:r>
          </a:p>
        </p:txBody>
      </p:sp>
    </p:spTree>
    <p:extLst>
      <p:ext uri="{BB962C8B-B14F-4D97-AF65-F5344CB8AC3E}">
        <p14:creationId xmlns:p14="http://schemas.microsoft.com/office/powerpoint/2010/main" val="292290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r>
              <a:rPr lang="en-US"/>
              <a:t>: Strategy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 out all strategies into a single </a:t>
            </a:r>
            <a:r>
              <a:rPr lang="en-US" dirty="0" err="1"/>
              <a:t>supergraph</a:t>
            </a:r>
            <a:r>
              <a:rPr lang="en-US" dirty="0"/>
              <a:t> and let the PDF additive process </a:t>
            </a:r>
            <a:r>
              <a:rPr lang="en-US" dirty="0" err="1"/>
              <a:t>downselect</a:t>
            </a:r>
            <a:r>
              <a:rPr lang="en-US" dirty="0"/>
              <a:t> to strategy leaf nodes for “localizing” </a:t>
            </a:r>
            <a:r>
              <a:rPr lang="en-US"/>
              <a:t>on approach</a:t>
            </a:r>
          </a:p>
        </p:txBody>
      </p:sp>
    </p:spTree>
    <p:extLst>
      <p:ext uri="{BB962C8B-B14F-4D97-AF65-F5344CB8AC3E}">
        <p14:creationId xmlns:p14="http://schemas.microsoft.com/office/powerpoint/2010/main" val="50879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8635509">
            <a:off x="2246420" y="200676"/>
            <a:ext cx="6451346" cy="6547365"/>
            <a:chOff x="1615267" y="269909"/>
            <a:chExt cx="6451346" cy="65473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11222">
              <a:off x="2387601" y="2891150"/>
              <a:ext cx="3023235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12067">
              <a:off x="4338320" y="1265551"/>
              <a:ext cx="3041430" cy="2905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2931742">
              <a:off x="1567257" y="317919"/>
              <a:ext cx="6547365" cy="645134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</p:spTree>
    <p:extLst>
      <p:ext uri="{BB962C8B-B14F-4D97-AF65-F5344CB8AC3E}">
        <p14:creationId xmlns:p14="http://schemas.microsoft.com/office/powerpoint/2010/main" val="189101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7040" y="254000"/>
            <a:ext cx="7731760" cy="64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731">
            <a:off x="3955435" y="3257461"/>
            <a:ext cx="3023235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47576">
            <a:off x="3987101" y="711525"/>
            <a:ext cx="3041430" cy="2905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3692106" y="563527"/>
            <a:ext cx="1815710" cy="2778788"/>
          </a:xfrm>
          <a:prstGeom prst="ellipse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17040" y="3444240"/>
            <a:ext cx="773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582922" y="254000"/>
            <a:ext cx="76198" cy="6421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90552" y="6329791"/>
            <a:ext cx="142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Air Strategies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75494" y="220404"/>
            <a:ext cx="187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Strategies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020" y="2791447"/>
            <a:ext cx="140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Defensive Strategies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1977" y="2805028"/>
            <a:ext cx="134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Aggressive Strategies</a:t>
            </a:r>
          </a:p>
        </p:txBody>
      </p:sp>
      <p:sp>
        <p:nvSpPr>
          <p:cNvPr id="15" name="Oval 14"/>
          <p:cNvSpPr/>
          <p:nvPr/>
        </p:nvSpPr>
        <p:spPr>
          <a:xfrm>
            <a:off x="6122309" y="22760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0804" y="2406126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60804" y="3585069"/>
            <a:ext cx="770955" cy="797803"/>
          </a:xfrm>
          <a:prstGeom prst="ellipse">
            <a:avLst/>
          </a:prstGeom>
          <a:solidFill>
            <a:schemeClr val="accent4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931742">
            <a:off x="4609337" y="1560194"/>
            <a:ext cx="649660" cy="640716"/>
          </a:xfrm>
          <a:prstGeom prst="ellipse">
            <a:avLst/>
          </a:prstGeom>
          <a:solidFill>
            <a:schemeClr val="accent2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6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37" y="1725281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68" y="1725279"/>
            <a:ext cx="3466326" cy="29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</TotalTime>
  <Words>595</Words>
  <Application>Microsoft Office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Inference Engine</vt:lpstr>
      <vt:lpstr>PowerPoint Presentation</vt:lpstr>
      <vt:lpstr>PowerPoint Presentation</vt:lpstr>
      <vt:lpstr>PowerPoint Presentation</vt:lpstr>
      <vt:lpstr>Option A: Distance metric</vt:lpstr>
      <vt:lpstr>Option B: Strategy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Architecture</vt:lpstr>
      <vt:lpstr>NOVA Mapping</vt:lpstr>
      <vt:lpstr>Schedule</vt:lpstr>
      <vt:lpstr>Strategies - Terran</vt:lpstr>
      <vt:lpstr>Strategies - Protoss</vt:lpstr>
      <vt:lpstr>Strategies - Zerg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Engine</dc:title>
  <dc:creator>Michael Kozak</dc:creator>
  <cp:lastModifiedBy>Michael Kozak</cp:lastModifiedBy>
  <cp:revision>69</cp:revision>
  <dcterms:created xsi:type="dcterms:W3CDTF">2018-01-23T04:52:59Z</dcterms:created>
  <dcterms:modified xsi:type="dcterms:W3CDTF">2018-05-27T21:37:05Z</dcterms:modified>
</cp:coreProperties>
</file>