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9" r:id="rId3"/>
    <p:sldId id="290" r:id="rId4"/>
    <p:sldId id="268" r:id="rId5"/>
    <p:sldId id="271" r:id="rId6"/>
    <p:sldId id="284" r:id="rId7"/>
    <p:sldId id="272" r:id="rId8"/>
    <p:sldId id="291" r:id="rId9"/>
    <p:sldId id="295" r:id="rId10"/>
    <p:sldId id="287" r:id="rId11"/>
    <p:sldId id="286" r:id="rId12"/>
    <p:sldId id="269" r:id="rId13"/>
    <p:sldId id="288" r:id="rId14"/>
    <p:sldId id="296" r:id="rId15"/>
    <p:sldId id="305" r:id="rId16"/>
    <p:sldId id="297" r:id="rId17"/>
    <p:sldId id="302" r:id="rId18"/>
    <p:sldId id="276" r:id="rId19"/>
    <p:sldId id="277" r:id="rId20"/>
    <p:sldId id="279" r:id="rId21"/>
    <p:sldId id="283" r:id="rId22"/>
    <p:sldId id="292" r:id="rId23"/>
    <p:sldId id="275" r:id="rId24"/>
    <p:sldId id="285" r:id="rId25"/>
    <p:sldId id="298" r:id="rId26"/>
    <p:sldId id="282" r:id="rId27"/>
    <p:sldId id="281" r:id="rId28"/>
    <p:sldId id="301" r:id="rId29"/>
    <p:sldId id="293" r:id="rId30"/>
    <p:sldId id="273" r:id="rId31"/>
    <p:sldId id="303" r:id="rId32"/>
    <p:sldId id="304" r:id="rId33"/>
    <p:sldId id="294" r:id="rId34"/>
    <p:sldId id="308" r:id="rId35"/>
    <p:sldId id="307" r:id="rId36"/>
    <p:sldId id="267" r:id="rId37"/>
    <p:sldId id="306" r:id="rId38"/>
    <p:sldId id="266" r:id="rId39"/>
    <p:sldId id="299" r:id="rId40"/>
    <p:sldId id="300" r:id="rId41"/>
    <p:sldId id="280" r:id="rId42"/>
  </p:sldIdLst>
  <p:sldSz cx="9144000" cy="5715000" type="screen16x10"/>
  <p:notesSz cx="6858000" cy="9144000"/>
  <p:defaultTextStyle>
    <a:defPPr>
      <a:defRPr lang="en-US"/>
    </a:defPPr>
    <a:lvl1pPr marL="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86" y="24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NOVA Wins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178</c:v>
                </c:pt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A9-4EAD-A4C4-2CB0CBF6CC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Terran</c:v>
                </c:pt>
                <c:pt idx="1">
                  <c:v>Protoss</c:v>
                </c:pt>
                <c:pt idx="2">
                  <c:v>Zerg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57</c:v>
                </c:pt>
                <c:pt idx="1">
                  <c:v>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5A9-4EAD-A4C4-2CB0CBF6C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0804112"/>
        <c:axId val="1346384912"/>
      </c:barChart>
      <c:catAx>
        <c:axId val="138080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84912"/>
        <c:auto val="1"/>
        <c:lblAlgn val="ctr"/>
        <c:lblOffset val="100"/>
        <c:noMultiLvlLbl val="0"/>
      </c:catAx>
      <c:valAx>
        <c:axId val="134638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804112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0113-1D5D-45A3-BB00-82103515EEF3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C137-7C91-46D2-86C2-C7ABB7ED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Chess</a:t>
            </a:r>
            <a:r>
              <a:rPr lang="en-US" baseline="0" dirty="0"/>
              <a:t> branching factor is 30^80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en-US" baseline="0" dirty="0"/>
              <a:t> profiles with unique weights based on observed habits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AAD8-4F9A-44BB-883C-B166667ADF2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5" y="1250157"/>
            <a:ext cx="8234565" cy="952500"/>
          </a:xfrm>
        </p:spPr>
        <p:txBody>
          <a:bodyPr anchor="b"/>
          <a:lstStyle>
            <a:lvl1pPr algn="ctr" defTabSz="877818">
              <a:lnSpc>
                <a:spcPct val="100000"/>
              </a:lnSpc>
              <a:defRPr sz="48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9431" y="2431656"/>
            <a:ext cx="8221663" cy="553998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lang="en-US" sz="3600" b="1" dirty="0">
                <a:solidFill>
                  <a:schemeClr val="bg2"/>
                </a:solidFill>
                <a:effectLst/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81" y="4508077"/>
            <a:ext cx="3648313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81" y="4742423"/>
            <a:ext cx="3648313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79431" y="3259668"/>
            <a:ext cx="8221663" cy="3693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C1CCC-D4BE-4BAF-AB7D-D94F11A94A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" y="4105793"/>
            <a:ext cx="3276600" cy="8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1128829"/>
            <a:ext cx="8224837" cy="150810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</a:defRPr>
            </a:lvl1pPr>
            <a:lvl2pPr>
              <a:defRPr baseline="0">
                <a:solidFill>
                  <a:schemeClr val="tx1"/>
                </a:solidFill>
                <a:effectLst/>
              </a:defRPr>
            </a:lvl2pPr>
            <a:lvl3pPr>
              <a:buSzPct val="80000"/>
              <a:defRPr baseline="0"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effectLst/>
              </a:defRPr>
            </a:lvl5pPr>
            <a:lvl6pPr>
              <a:defRPr>
                <a:solidFill>
                  <a:schemeClr val="tx1"/>
                </a:solidFill>
                <a:effectLst/>
              </a:defRPr>
            </a:lvl6pPr>
            <a:lvl8pPr>
              <a:defRPr>
                <a:solidFill>
                  <a:schemeClr val="tx1"/>
                </a:solidFill>
                <a:effectLst/>
              </a:defRPr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61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9" y="382493"/>
            <a:ext cx="7312025" cy="44317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122354"/>
            <a:ext cx="8234160" cy="738664"/>
          </a:xfrm>
        </p:spPr>
        <p:txBody>
          <a:bodyPr wrap="square" anchor="ctr" anchorCtr="0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1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648A6A-0771-412C-B6C0-32D17CDD1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06475"/>
            <a:ext cx="52387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6" y="126113"/>
            <a:ext cx="8239125" cy="443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33" y="1108806"/>
            <a:ext cx="8234361" cy="1877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01089" y="5486136"/>
            <a:ext cx="4429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887341" eaLnBrk="0" hangingPunct="0">
              <a:spcBef>
                <a:spcPct val="50000"/>
              </a:spcBef>
              <a:defRPr/>
            </a:pPr>
            <a:fld id="{64656387-9EC9-2A48-B681-9EB8401986DC}" type="slidenum">
              <a:rPr lang="en-US" sz="900" kern="0">
                <a:solidFill>
                  <a:srgbClr val="000000"/>
                </a:solidFill>
                <a:latin typeface="Calibri"/>
                <a:ea typeface="ＭＳ Ｐゴシック" pitchFamily="-112" charset="-128"/>
                <a:cs typeface="Calibri"/>
              </a:rPr>
              <a:pPr algn="ctr" defTabSz="887341" eaLnBrk="0" hangingPunct="0">
                <a:spcBef>
                  <a:spcPct val="50000"/>
                </a:spcBef>
                <a:defRPr/>
              </a:pPr>
              <a:t>‹#›</a:t>
            </a:fld>
            <a:endParaRPr lang="en-US" sz="900" kern="0" dirty="0">
              <a:solidFill>
                <a:srgbClr val="000000"/>
              </a:solidFill>
              <a:latin typeface="Calibri"/>
              <a:ea typeface="ＭＳ Ｐゴシック" pitchFamily="-112" charset="-128"/>
              <a:cs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0" y="5508625"/>
            <a:ext cx="9144000" cy="206376"/>
          </a:xfrm>
          <a:prstGeom prst="rect">
            <a:avLst/>
          </a:prstGeom>
        </p:spPr>
        <p:txBody>
          <a:bodyPr lIns="91432" tIns="45716" rIns="91432" bIns="4571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b="1" dirty="0">
                <a:solidFill>
                  <a:srgbClr val="000000">
                    <a:lumMod val="50000"/>
                    <a:lumOff val="50000"/>
                  </a:srgbClr>
                </a:solidFill>
              </a:rPr>
              <a:t>Distribution statement 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0" y="572586"/>
            <a:ext cx="9144000" cy="0"/>
          </a:xfrm>
          <a:prstGeom prst="line">
            <a:avLst/>
          </a:prstGeom>
          <a:noFill/>
          <a:ln w="12700">
            <a:solidFill>
              <a:srgbClr val="BF0039"/>
            </a:solidFill>
            <a:round/>
            <a:headEnd/>
            <a:tailEnd/>
          </a:ln>
          <a:effectLst/>
        </p:spPr>
        <p:txBody>
          <a:bodyPr lIns="91432" tIns="45716" rIns="91432" bIns="4571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FAFD00"/>
              </a:solidFill>
              <a:ea typeface="ＭＳ Ｐゴシック" pitchFamily="-112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8665B-244B-4051-9FDB-FB533500ABC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30" y="-3923"/>
            <a:ext cx="2032970" cy="5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38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887341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600" b="1">
          <a:solidFill>
            <a:srgbClr val="003478"/>
          </a:solidFill>
          <a:effectLst/>
          <a:latin typeface="Calibri"/>
          <a:ea typeface="ＭＳ Ｐゴシック" pitchFamily="-112" charset="-128"/>
          <a:cs typeface="Calibri"/>
        </a:defRPr>
      </a:lvl1pPr>
      <a:lvl2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163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328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490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654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33" indent="-222233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1pPr>
      <a:lvl2pPr marL="511133" indent="-279378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2pPr>
      <a:lvl3pPr marL="744478" indent="-233344" algn="l" defTabSz="887341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3pPr>
      <a:lvl4pPr marL="914328" indent="-169849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4pPr>
      <a:lvl5pPr marL="1146083" indent="-177786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5pPr>
      <a:lvl6pPr marL="245090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068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230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39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43254" y="1825890"/>
            <a:ext cx="8234565" cy="952500"/>
          </a:xfrm>
        </p:spPr>
        <p:txBody>
          <a:bodyPr anchor="t" anchorCtr="0"/>
          <a:lstStyle/>
          <a:p>
            <a:r>
              <a:rPr lang="en-US" sz="4000" dirty="0"/>
              <a:t>Video Game Strategy Inference Given Partial Observability using Probability Density Functions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052787" y="4508077"/>
            <a:ext cx="3786425" cy="276999"/>
          </a:xfrm>
        </p:spPr>
        <p:txBody>
          <a:bodyPr/>
          <a:lstStyle/>
          <a:p>
            <a:r>
              <a:rPr lang="en-US" dirty="0"/>
              <a:t>Michael Kozak </a:t>
            </a:r>
          </a:p>
        </p:txBody>
      </p:sp>
    </p:spTree>
    <p:extLst>
      <p:ext uri="{BB962C8B-B14F-4D97-AF65-F5344CB8AC3E}">
        <p14:creationId xmlns:p14="http://schemas.microsoft.com/office/powerpoint/2010/main" val="19544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for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6300"/>
            <a:ext cx="4114269" cy="2739211"/>
          </a:xfrm>
        </p:spPr>
        <p:txBody>
          <a:bodyPr/>
          <a:lstStyle/>
          <a:p>
            <a:r>
              <a:rPr lang="en-US" b="0" dirty="0"/>
              <a:t>Real-Time Strategy Game considered a frontier of AI research</a:t>
            </a:r>
          </a:p>
          <a:p>
            <a:endParaRPr lang="en-US" b="0" dirty="0"/>
          </a:p>
          <a:p>
            <a:r>
              <a:rPr lang="en-US" b="0" dirty="0"/>
              <a:t>Players can choose from 1 of 3 races with unique buildings, units, and upgrades.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99" y="4000500"/>
            <a:ext cx="8475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Branching factor for unit decisions is between 10^50 - 10^200</a:t>
            </a:r>
          </a:p>
          <a:p>
            <a:endParaRPr lang="en-US" sz="2400" i="1" dirty="0">
              <a:latin typeface="Calibri" panose="020F050202020403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69" y="876300"/>
            <a:ext cx="42592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4756896"/>
            <a:ext cx="8398932" cy="408623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Players can only see what their units see, creating a partially observable enemy state</a:t>
            </a:r>
            <a:endParaRPr lang="en-US" sz="2400" b="1" i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 of War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5028"/>
            <a:ext cx="4843463" cy="347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8330" y="876300"/>
            <a:ext cx="3251199" cy="3847207"/>
          </a:xfrm>
        </p:spPr>
        <p:txBody>
          <a:bodyPr/>
          <a:lstStyle/>
          <a:p>
            <a:r>
              <a:rPr lang="en-US" b="0" dirty="0"/>
              <a:t>The revealed area is the union of all the sight ranges of all your units and buildings.</a:t>
            </a:r>
          </a:p>
          <a:p>
            <a:endParaRPr lang="en-US" b="0" dirty="0"/>
          </a:p>
          <a:p>
            <a:r>
              <a:rPr lang="en-US" b="0" dirty="0"/>
              <a:t>Previously viewed terrain and buildings within fog remain visible, but do not refresh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860498"/>
            <a:ext cx="8474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Never before viewed segments remains black until explored.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State of the Art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2" y="800100"/>
            <a:ext cx="8610598" cy="4370427"/>
          </a:xfrm>
        </p:spPr>
        <p:txBody>
          <a:bodyPr/>
          <a:lstStyle/>
          <a:p>
            <a:r>
              <a:rPr lang="en-US" altLang="en-US" sz="1800" dirty="0">
                <a:ea typeface="ＭＳ Ｐゴシック" pitchFamily="34" charset="-128"/>
              </a:rPr>
              <a:t>Yearly 1v1 </a:t>
            </a:r>
            <a:r>
              <a:rPr lang="en-US" sz="1800" dirty="0"/>
              <a:t>AIIDE </a:t>
            </a:r>
            <a:r>
              <a:rPr lang="en-US" altLang="en-US" sz="1800" dirty="0">
                <a:ea typeface="ＭＳ Ｐゴシック" pitchFamily="34" charset="-128"/>
              </a:rPr>
              <a:t>StarCraft AI competition (generally) between universities.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Player skill ranked by iCCup2 ladder as E through A+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The best AI bots rank between D and D+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AI rely on a wide range of different techniques: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Some of the most effective have hard-coded “rush” strategies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Some rely on micro-managing unit control or deep learning</a:t>
            </a:r>
          </a:p>
          <a:p>
            <a:pPr lvl="1"/>
            <a:r>
              <a:rPr lang="en-US" altLang="en-US" sz="1600" b="0" dirty="0">
                <a:ea typeface="ＭＳ Ｐゴシック" pitchFamily="34" charset="-128"/>
              </a:rPr>
              <a:t>“Nova” uses a tiered system of base management and squad control with relatively simple unit AI</a:t>
            </a:r>
          </a:p>
          <a:p>
            <a:pPr lvl="1"/>
            <a:endParaRPr lang="en-US" altLang="en-US" sz="16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Partial observability is often ignored in favor of reacting to the moment</a:t>
            </a:r>
          </a:p>
          <a:p>
            <a:endParaRPr lang="en-US" altLang="en-US" sz="1800" dirty="0">
              <a:ea typeface="ＭＳ Ｐゴシック" pitchFamily="34" charset="-128"/>
            </a:endParaRPr>
          </a:p>
          <a:p>
            <a:r>
              <a:rPr lang="en-US" altLang="en-US" sz="1800" dirty="0">
                <a:ea typeface="ＭＳ Ｐゴシック" pitchFamily="34" charset="-128"/>
              </a:rPr>
              <a:t>Counter-strategies therefore rely on reacting rather to than predicting situations</a:t>
            </a:r>
          </a:p>
        </p:txBody>
      </p:sp>
    </p:spTree>
    <p:extLst>
      <p:ext uri="{BB962C8B-B14F-4D97-AF65-F5344CB8AC3E}">
        <p14:creationId xmlns:p14="http://schemas.microsoft.com/office/powerpoint/2010/main" val="225072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Architectures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3898"/>
            <a:ext cx="7620000" cy="463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DE00F2-DAB6-49A4-8F88-B838378481B0}"/>
              </a:ext>
            </a:extLst>
          </p:cNvPr>
          <p:cNvSpPr/>
          <p:nvPr/>
        </p:nvSpPr>
        <p:spPr bwMode="auto">
          <a:xfrm>
            <a:off x="3657600" y="3695700"/>
            <a:ext cx="2438400" cy="1815375"/>
          </a:xfrm>
          <a:prstGeom prst="rect">
            <a:avLst/>
          </a:prstGeom>
          <a:noFill/>
          <a:ln w="76200" cap="flat" cmpd="sng" algn="ctr">
            <a:solidFill>
              <a:schemeClr val="accent4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Probability Density Functions</a:t>
            </a:r>
          </a:p>
        </p:txBody>
      </p:sp>
    </p:spTree>
    <p:extLst>
      <p:ext uri="{BB962C8B-B14F-4D97-AF65-F5344CB8AC3E}">
        <p14:creationId xmlns:p14="http://schemas.microsoft.com/office/powerpoint/2010/main" val="2866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B694-65BC-46FA-960F-5FF591C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1324-2628-49F1-90C9-1991C857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9" y="1128829"/>
            <a:ext cx="4052891" cy="2446824"/>
          </a:xfrm>
        </p:spPr>
        <p:txBody>
          <a:bodyPr/>
          <a:lstStyle/>
          <a:p>
            <a:r>
              <a:rPr lang="en-US" dirty="0"/>
              <a:t>PDF</a:t>
            </a:r>
          </a:p>
          <a:p>
            <a:r>
              <a:rPr lang="en-US" dirty="0"/>
              <a:t>DPD</a:t>
            </a:r>
          </a:p>
          <a:p>
            <a:endParaRPr lang="en-US" dirty="0"/>
          </a:p>
          <a:p>
            <a:r>
              <a:rPr lang="en-US" dirty="0"/>
              <a:t>Each measurement creates an error bound on the position estimate. As these error bounds are layered on top of each other the real position rises to the 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1B477-2CF5-4040-B294-76AE546B2C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0"/>
          <a:stretch/>
        </p:blipFill>
        <p:spPr bwMode="auto">
          <a:xfrm>
            <a:off x="4648200" y="1140967"/>
            <a:ext cx="4052891" cy="4273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72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Strategy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384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710D-0690-4BEC-91F4-36F94A12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Terran Tech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F1B15-97D0-4C48-8674-E62578AB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" y="1104900"/>
            <a:ext cx="8781263" cy="4117437"/>
          </a:xfrm>
        </p:spPr>
      </p:pic>
    </p:spTree>
    <p:extLst>
      <p:ext uri="{BB962C8B-B14F-4D97-AF65-F5344CB8AC3E}">
        <p14:creationId xmlns:p14="http://schemas.microsoft.com/office/powerpoint/2010/main" val="334950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9253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253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2853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631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873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264465" y="1285305"/>
            <a:ext cx="1002908" cy="57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590973" y="2233571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124373" y="2233571"/>
            <a:ext cx="48006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2267373" y="1285305"/>
            <a:ext cx="1150620" cy="521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9285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590973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3219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45653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2930313" y="2247250"/>
            <a:ext cx="487680" cy="82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3417993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2927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2427393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8558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2930313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42760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9760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66360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7982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93380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6037972" y="1285305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5364480" y="2233571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5897880" y="2233571"/>
            <a:ext cx="480060" cy="83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7040880" y="1285305"/>
            <a:ext cx="1150620" cy="5216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6636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5364480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570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19160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7703820" y="2247250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8191500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0278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7200900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95909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7703820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581824" y="640374"/>
            <a:ext cx="2343656" cy="128986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823" y="1016001"/>
            <a:ext cx="1943100" cy="50290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6358" y="2013438"/>
            <a:ext cx="971550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/>
              <a:t>Learned</a:t>
            </a:r>
            <a:r>
              <a:rPr lang="en-US" i="1" dirty="0"/>
              <a:t>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349163" y="2167328"/>
            <a:ext cx="544830" cy="43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625513" y="1525954"/>
            <a:ext cx="201930" cy="64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Tech 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020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3517902"/>
            <a:ext cx="396240" cy="440267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206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5620" y="2253109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10021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426720" y="2679700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960120" y="2679700"/>
            <a:ext cx="480060" cy="8382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2103120" y="1731436"/>
            <a:ext cx="1150620" cy="521676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426720" y="395816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6794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8140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2766060" y="2693377"/>
            <a:ext cx="487680" cy="82452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3253740" y="2693377"/>
            <a:ext cx="525780" cy="8245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6502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2263140" y="3958168"/>
            <a:ext cx="50292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2133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2766060" y="3958168"/>
            <a:ext cx="45339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2" y="814173"/>
            <a:ext cx="1627831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“Vulture Rush”</a:t>
            </a:r>
          </a:p>
        </p:txBody>
      </p:sp>
      <p:sp>
        <p:nvSpPr>
          <p:cNvPr id="24" name="Oval 23"/>
          <p:cNvSpPr/>
          <p:nvPr/>
        </p:nvSpPr>
        <p:spPr>
          <a:xfrm>
            <a:off x="676656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2356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90160" y="3517902"/>
            <a:ext cx="396240" cy="440267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0362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7180" y="2253109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596177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5288280" y="2679700"/>
            <a:ext cx="533400" cy="8382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5821680" y="2679700"/>
            <a:ext cx="480060" cy="83820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6964680" y="1731436"/>
            <a:ext cx="1150620" cy="5216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9016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5288280" y="3958168"/>
            <a:ext cx="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2950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4296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7627620" y="2693377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8115300" y="2693377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2658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7124700" y="395816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8289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7627620" y="395816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8331" y="814173"/>
            <a:ext cx="1610775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“Marine Rush”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1400" y="626674"/>
            <a:ext cx="1943100" cy="114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/>
              <a:t>Strategies exist as templated subgraphs representing the unique paths taken in upgrade choices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Strategy Templating</a:t>
            </a:r>
          </a:p>
        </p:txBody>
      </p:sp>
    </p:spTree>
    <p:extLst>
      <p:ext uri="{BB962C8B-B14F-4D97-AF65-F5344CB8AC3E}">
        <p14:creationId xmlns:p14="http://schemas.microsoft.com/office/powerpoint/2010/main" val="41086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B36-7D94-47BB-8A52-75726FB3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97B1C5-3C0E-4F4F-BE95-B205F768D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48555"/>
              </p:ext>
            </p:extLst>
          </p:nvPr>
        </p:nvGraphicFramePr>
        <p:xfrm>
          <a:off x="461963" y="1128713"/>
          <a:ext cx="822483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437">
                  <a:extLst>
                    <a:ext uri="{9D8B030D-6E8A-4147-A177-3AD203B41FA5}">
                      <a16:colId xmlns:a16="http://schemas.microsoft.com/office/drawing/2014/main" val="249781438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56883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Topic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Duration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80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Thesis Overview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3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1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StarCraft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7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Probability Density Functions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3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Strategy Representation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0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and Strategy Inference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Experimental Design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Setup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2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Results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4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8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“Strategy Space”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224837" cy="1384995"/>
          </a:xfrm>
        </p:spPr>
        <p:txBody>
          <a:bodyPr/>
          <a:lstStyle/>
          <a:p>
            <a:r>
              <a:rPr lang="en-US" sz="2000" b="0" dirty="0"/>
              <a:t>18 Strategies identified by research as most common “build orders”</a:t>
            </a:r>
          </a:p>
          <a:p>
            <a:endParaRPr lang="en-US" sz="2000" b="0" dirty="0"/>
          </a:p>
          <a:p>
            <a:r>
              <a:rPr lang="en-US" sz="2000" b="0" dirty="0"/>
              <a:t>Lay out all strategies into a single </a:t>
            </a:r>
            <a:r>
              <a:rPr lang="en-US" sz="2000" b="0" dirty="0" err="1"/>
              <a:t>supergraph</a:t>
            </a:r>
            <a:r>
              <a:rPr lang="en-US" sz="2000" b="0" dirty="0"/>
              <a:t> and let the PDF additive process </a:t>
            </a:r>
            <a:r>
              <a:rPr lang="en-US" sz="2000" b="0" dirty="0" err="1"/>
              <a:t>downselect</a:t>
            </a:r>
            <a:r>
              <a:rPr lang="en-US" sz="2000" b="0" dirty="0"/>
              <a:t> to strategy leaf nodes for “localizing” on approach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7753404" cy="310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9515655-96D4-4CF2-92B6-14771E91EC39}"/>
              </a:ext>
            </a:extLst>
          </p:cNvPr>
          <p:cNvSpPr/>
          <p:nvPr/>
        </p:nvSpPr>
        <p:spPr bwMode="auto">
          <a:xfrm>
            <a:off x="1885825" y="884202"/>
            <a:ext cx="5043174" cy="4650254"/>
          </a:xfrm>
          <a:custGeom>
            <a:avLst/>
            <a:gdLst>
              <a:gd name="connsiteX0" fmla="*/ 0 w 220455"/>
              <a:gd name="connsiteY0" fmla="*/ 4517907 h 4517907"/>
              <a:gd name="connsiteX1" fmla="*/ 110228 w 220455"/>
              <a:gd name="connsiteY1" fmla="*/ 0 h 4517907"/>
              <a:gd name="connsiteX2" fmla="*/ 220455 w 220455"/>
              <a:gd name="connsiteY2" fmla="*/ 4517907 h 4517907"/>
              <a:gd name="connsiteX3" fmla="*/ 0 w 220455"/>
              <a:gd name="connsiteY3" fmla="*/ 4517907 h 4517907"/>
              <a:gd name="connsiteX0" fmla="*/ 0 w 5031143"/>
              <a:gd name="connsiteY0" fmla="*/ 4626191 h 4626191"/>
              <a:gd name="connsiteX1" fmla="*/ 5031143 w 5031143"/>
              <a:gd name="connsiteY1" fmla="*/ 0 h 4626191"/>
              <a:gd name="connsiteX2" fmla="*/ 220455 w 5031143"/>
              <a:gd name="connsiteY2" fmla="*/ 4626191 h 4626191"/>
              <a:gd name="connsiteX3" fmla="*/ 0 w 5031143"/>
              <a:gd name="connsiteY3" fmla="*/ 4626191 h 4626191"/>
              <a:gd name="connsiteX0" fmla="*/ 0 w 5043174"/>
              <a:gd name="connsiteY0" fmla="*/ 4541970 h 4626191"/>
              <a:gd name="connsiteX1" fmla="*/ 5043174 w 5043174"/>
              <a:gd name="connsiteY1" fmla="*/ 0 h 4626191"/>
              <a:gd name="connsiteX2" fmla="*/ 232486 w 5043174"/>
              <a:gd name="connsiteY2" fmla="*/ 4626191 h 4626191"/>
              <a:gd name="connsiteX3" fmla="*/ 0 w 5043174"/>
              <a:gd name="connsiteY3" fmla="*/ 4541970 h 4626191"/>
              <a:gd name="connsiteX0" fmla="*/ 0 w 5043174"/>
              <a:gd name="connsiteY0" fmla="*/ 4541970 h 4650254"/>
              <a:gd name="connsiteX1" fmla="*/ 5043174 w 5043174"/>
              <a:gd name="connsiteY1" fmla="*/ 0 h 4650254"/>
              <a:gd name="connsiteX2" fmla="*/ 64044 w 5043174"/>
              <a:gd name="connsiteY2" fmla="*/ 4650254 h 4650254"/>
              <a:gd name="connsiteX3" fmla="*/ 0 w 5043174"/>
              <a:gd name="connsiteY3" fmla="*/ 4541970 h 465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174" h="4650254">
                <a:moveTo>
                  <a:pt x="0" y="4541970"/>
                </a:moveTo>
                <a:lnTo>
                  <a:pt x="5043174" y="0"/>
                </a:lnTo>
                <a:lnTo>
                  <a:pt x="64044" y="4650254"/>
                </a:lnTo>
                <a:lnTo>
                  <a:pt x="0" y="454197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</a:endParaRP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2297124" y="3059602"/>
            <a:ext cx="4549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4" idx="0"/>
          </p:cNvCxnSpPr>
          <p:nvPr/>
        </p:nvCxnSpPr>
        <p:spPr>
          <a:xfrm flipV="1">
            <a:off x="4572000" y="960432"/>
            <a:ext cx="0" cy="4198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0754" y="5167618"/>
            <a:ext cx="2349759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Anti-Ground Reliance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9180" y="619882"/>
            <a:ext cx="1875270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Ground Reliance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0376" y="2870862"/>
            <a:ext cx="2038348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dirty="0"/>
              <a:t>Anti-Air Reliance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319" y="2863453"/>
            <a:ext cx="1915083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r"/>
            <a:r>
              <a:rPr lang="en-US" dirty="0"/>
              <a:t>Air Reliance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CEAB6D-2D9C-4025-B828-2B22E9163EED}"/>
              </a:ext>
            </a:extLst>
          </p:cNvPr>
          <p:cNvGrpSpPr/>
          <p:nvPr/>
        </p:nvGrpSpPr>
        <p:grpSpPr>
          <a:xfrm>
            <a:off x="2297124" y="940406"/>
            <a:ext cx="4549752" cy="4279294"/>
            <a:chOff x="2377305" y="1297408"/>
            <a:chExt cx="4549752" cy="4279294"/>
          </a:xfrm>
        </p:grpSpPr>
        <p:sp>
          <p:nvSpPr>
            <p:cNvPr id="5" name="Oval 4"/>
            <p:cNvSpPr/>
            <p:nvPr/>
          </p:nvSpPr>
          <p:spPr>
            <a:xfrm rot="21567251">
              <a:off x="2610859" y="1297408"/>
              <a:ext cx="4058995" cy="427929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2274D3-0483-4B16-A4B2-C59680311380}"/>
                </a:ext>
              </a:extLst>
            </p:cNvPr>
            <p:cNvGrpSpPr/>
            <p:nvPr/>
          </p:nvGrpSpPr>
          <p:grpSpPr>
            <a:xfrm>
              <a:off x="2377305" y="1317434"/>
              <a:ext cx="4549752" cy="4198340"/>
              <a:chOff x="1897857" y="875017"/>
              <a:chExt cx="5029200" cy="46407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97857" y="875017"/>
                <a:ext cx="5029200" cy="46407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17" tIns="35659" rIns="71317" bIns="35659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260461" y="992486"/>
                <a:ext cx="4287292" cy="4343400"/>
                <a:chOff x="1979269" y="1104900"/>
                <a:chExt cx="4287292" cy="43434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3596006" y="3228292"/>
                  <a:ext cx="1092729" cy="2220008"/>
                  <a:chOff x="609599" y="2181209"/>
                  <a:chExt cx="1466910" cy="2980200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609600" y="2181209"/>
                    <a:ext cx="1466909" cy="2980200"/>
                    <a:chOff x="609600" y="-2455210"/>
                    <a:chExt cx="3749040" cy="7616619"/>
                  </a:xfrm>
                </p:grpSpPr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2237263" y="-2455210"/>
                      <a:ext cx="396238" cy="4402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9" name="Straight Connector 178"/>
                    <p:cNvCxnSpPr>
                      <a:stCxn id="175" idx="4"/>
                      <a:endCxn id="176" idx="7"/>
                    </p:cNvCxnSpPr>
                    <p:nvPr/>
                  </p:nvCxnSpPr>
                  <p:spPr>
                    <a:xfrm flipH="1">
                      <a:off x="1481213" y="-2014944"/>
                      <a:ext cx="954171" cy="418436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/>
                    <p:cNvCxnSpPr>
                      <a:endCxn id="17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/>
                    <p:cNvCxnSpPr>
                      <a:stCxn id="177" idx="0"/>
                      <a:endCxn id="17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/>
                    <p:cNvCxnSpPr>
                      <a:stCxn id="175" idx="4"/>
                      <a:endCxn id="178" idx="0"/>
                    </p:cNvCxnSpPr>
                    <p:nvPr/>
                  </p:nvCxnSpPr>
                  <p:spPr>
                    <a:xfrm>
                      <a:off x="2435384" y="-2014944"/>
                      <a:ext cx="1199357" cy="4133562"/>
                    </a:xfrm>
                    <a:prstGeom prst="line">
                      <a:avLst/>
                    </a:prstGeom>
                    <a:ln w="28575">
                      <a:solidFill>
                        <a:schemeClr val="bg2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>
                      <a:stCxn id="18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>
                      <a:stCxn id="185" idx="0"/>
                      <a:endCxn id="17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ln w="28575"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>
                      <a:stCxn id="186" idx="0"/>
                      <a:endCxn id="17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0" name="Straight Connector 189"/>
                    <p:cNvCxnSpPr>
                      <a:stCxn id="189" idx="0"/>
                      <a:endCxn id="18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Oval 19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2" name="Straight Connector 191"/>
                    <p:cNvCxnSpPr>
                      <a:stCxn id="191" idx="0"/>
                      <a:endCxn id="18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4" name="Oval 17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 rot="16200000">
                  <a:off x="4618919" y="2192325"/>
                  <a:ext cx="1092728" cy="2202556"/>
                  <a:chOff x="609599" y="2204635"/>
                  <a:chExt cx="1466910" cy="2956774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609600" y="2204635"/>
                    <a:ext cx="1466909" cy="2956774"/>
                    <a:chOff x="609600" y="-2395343"/>
                    <a:chExt cx="3749040" cy="7556752"/>
                  </a:xfrm>
                  <a:grpFill/>
                </p:grpSpPr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2237261" y="-2395343"/>
                      <a:ext cx="396238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9" name="Straight Connector 158"/>
                    <p:cNvCxnSpPr>
                      <a:stCxn id="155" idx="4"/>
                      <a:endCxn id="156" idx="7"/>
                    </p:cNvCxnSpPr>
                    <p:nvPr/>
                  </p:nvCxnSpPr>
                  <p:spPr>
                    <a:xfrm rot="5400000">
                      <a:off x="-103951" y="-369911"/>
                      <a:ext cx="4124496" cy="95416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>
                      <a:stCxn id="157" idx="0"/>
                      <a:endCxn id="15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>
                      <a:stCxn id="155" idx="4"/>
                      <a:endCxn id="158" idx="0"/>
                    </p:cNvCxnSpPr>
                    <p:nvPr/>
                  </p:nvCxnSpPr>
                  <p:spPr>
                    <a:xfrm rot="5400000" flipV="1">
                      <a:off x="998212" y="-517906"/>
                      <a:ext cx="4073694" cy="1199358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4" name="Straight Connector 163"/>
                    <p:cNvCxnSpPr>
                      <a:stCxn id="16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7" name="Straight Connector 166"/>
                    <p:cNvCxnSpPr>
                      <a:stCxn id="165" idx="0"/>
                      <a:endCxn id="15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>
                      <a:stCxn id="166" idx="0"/>
                      <a:endCxn id="15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0" name="Straight Connector 169"/>
                    <p:cNvCxnSpPr>
                      <a:stCxn id="169" idx="0"/>
                      <a:endCxn id="16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2" name="Straight Connector 171"/>
                    <p:cNvCxnSpPr>
                      <a:stCxn id="171" idx="0"/>
                      <a:endCxn id="16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4" name="Oval 15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 rot="18613350">
                  <a:off x="4417482" y="2864315"/>
                  <a:ext cx="1092729" cy="2251483"/>
                  <a:chOff x="609599" y="2138956"/>
                  <a:chExt cx="1466910" cy="3022453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609600" y="2138956"/>
                    <a:ext cx="1466909" cy="3022453"/>
                    <a:chOff x="609600" y="-2563197"/>
                    <a:chExt cx="3749040" cy="7724606"/>
                  </a:xfrm>
                  <a:grpFill/>
                </p:grpSpPr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37263" y="-2563197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" name="Straight Connector 138"/>
                    <p:cNvCxnSpPr>
                      <a:stCxn id="135" idx="4"/>
                      <a:endCxn id="136" idx="7"/>
                    </p:cNvCxnSpPr>
                    <p:nvPr/>
                  </p:nvCxnSpPr>
                  <p:spPr>
                    <a:xfrm flipH="1">
                      <a:off x="1481213" y="-2122931"/>
                      <a:ext cx="954171" cy="429235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>
                      <a:endCxn id="13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>
                      <a:stCxn id="137" idx="0"/>
                      <a:endCxn id="13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/>
                    <p:cNvCxnSpPr>
                      <a:stCxn id="135" idx="4"/>
                      <a:endCxn id="138" idx="0"/>
                    </p:cNvCxnSpPr>
                    <p:nvPr/>
                  </p:nvCxnSpPr>
                  <p:spPr>
                    <a:xfrm>
                      <a:off x="2435384" y="-2122931"/>
                      <a:ext cx="1199357" cy="4241549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4" name="Straight Connector 143"/>
                    <p:cNvCxnSpPr>
                      <a:stCxn id="14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/>
                    <p:cNvCxnSpPr>
                      <a:stCxn id="145" idx="0"/>
                      <a:endCxn id="13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>
                      <a:stCxn id="146" idx="0"/>
                      <a:endCxn id="13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Connector 149"/>
                    <p:cNvCxnSpPr>
                      <a:stCxn id="149" idx="0"/>
                      <a:endCxn id="14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2" name="Straight Connector 151"/>
                    <p:cNvCxnSpPr>
                      <a:stCxn id="151" idx="0"/>
                      <a:endCxn id="14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4" name="Oval 13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rot="8301404">
                  <a:off x="2881955" y="1443232"/>
                  <a:ext cx="1092729" cy="2217118"/>
                  <a:chOff x="609599" y="2185087"/>
                  <a:chExt cx="1466910" cy="2976322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609600" y="2185087"/>
                    <a:ext cx="1466909" cy="2976322"/>
                    <a:chOff x="609600" y="-2445296"/>
                    <a:chExt cx="3749040" cy="7606705"/>
                  </a:xfrm>
                  <a:grpFill/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2237263" y="-2445296"/>
                      <a:ext cx="396238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" name="Straight Connector 118"/>
                    <p:cNvCxnSpPr>
                      <a:stCxn id="115" idx="4"/>
                      <a:endCxn id="116" idx="7"/>
                    </p:cNvCxnSpPr>
                    <p:nvPr/>
                  </p:nvCxnSpPr>
                  <p:spPr>
                    <a:xfrm rot="10800000" flipV="1">
                      <a:off x="1481213" y="-2005029"/>
                      <a:ext cx="954171" cy="4174449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>
                      <a:endCxn id="11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>
                      <a:stCxn id="117" idx="0"/>
                      <a:endCxn id="11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>
                      <a:stCxn id="115" idx="4"/>
                      <a:endCxn id="118" idx="0"/>
                    </p:cNvCxnSpPr>
                    <p:nvPr/>
                  </p:nvCxnSpPr>
                  <p:spPr>
                    <a:xfrm rot="10800000" flipH="1" flipV="1">
                      <a:off x="2435384" y="-2005029"/>
                      <a:ext cx="1199357" cy="4123647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" name="Straight Connector 123"/>
                    <p:cNvCxnSpPr>
                      <a:stCxn id="12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" name="Straight Connector 126"/>
                    <p:cNvCxnSpPr>
                      <a:stCxn id="125" idx="0"/>
                      <a:endCxn id="11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/>
                    <p:cNvCxnSpPr>
                      <a:stCxn id="126" idx="0"/>
                      <a:endCxn id="11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>
                      <a:stCxn id="129" idx="0"/>
                      <a:endCxn id="12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stCxn id="131" idx="0"/>
                      <a:endCxn id="12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Oval 11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13615746">
                  <a:off x="4332873" y="1475958"/>
                  <a:ext cx="1092729" cy="2240397"/>
                  <a:chOff x="609599" y="2153838"/>
                  <a:chExt cx="1466910" cy="3007571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609600" y="2153838"/>
                    <a:ext cx="1466909" cy="3007571"/>
                    <a:chOff x="609600" y="-2525162"/>
                    <a:chExt cx="3749040" cy="7686571"/>
                  </a:xfrm>
                  <a:grpFill/>
                </p:grpSpPr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2237263" y="-2525162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5" idx="4"/>
                      <a:endCxn id="96" idx="7"/>
                    </p:cNvCxnSpPr>
                    <p:nvPr/>
                  </p:nvCxnSpPr>
                  <p:spPr>
                    <a:xfrm rot="10800000" flipV="1">
                      <a:off x="1481213" y="-2084896"/>
                      <a:ext cx="954171" cy="42543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9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>
                      <a:stCxn id="97" idx="0"/>
                      <a:endCxn id="9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>
                      <a:stCxn id="95" idx="4"/>
                      <a:endCxn id="98" idx="0"/>
                    </p:cNvCxnSpPr>
                    <p:nvPr/>
                  </p:nvCxnSpPr>
                  <p:spPr>
                    <a:xfrm rot="10800000" flipH="1" flipV="1">
                      <a:off x="2435384" y="-2084896"/>
                      <a:ext cx="1199357" cy="420351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>
                      <a:stCxn id="10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7" name="Straight Connector 106"/>
                    <p:cNvCxnSpPr>
                      <a:stCxn id="105" idx="0"/>
                      <a:endCxn id="9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>
                      <a:stCxn id="106" idx="0"/>
                      <a:endCxn id="9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Connector 109"/>
                    <p:cNvCxnSpPr>
                      <a:stCxn id="109" idx="0"/>
                      <a:endCxn id="10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111" idx="0"/>
                      <a:endCxn id="10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4" name="Oval 9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5400000">
                  <a:off x="2538982" y="2244075"/>
                  <a:ext cx="1092729" cy="2212155"/>
                  <a:chOff x="609599" y="2191752"/>
                  <a:chExt cx="1466910" cy="2969657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609600" y="2191752"/>
                    <a:ext cx="1466909" cy="2969657"/>
                    <a:chOff x="609600" y="-2428266"/>
                    <a:chExt cx="3749040" cy="7589675"/>
                  </a:xfrm>
                  <a:grpFill/>
                </p:grpSpPr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237263" y="-2428266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9" name="Straight Connector 78"/>
                    <p:cNvCxnSpPr>
                      <a:stCxn id="75" idx="4"/>
                      <a:endCxn id="76" idx="7"/>
                    </p:cNvCxnSpPr>
                    <p:nvPr/>
                  </p:nvCxnSpPr>
                  <p:spPr>
                    <a:xfrm rot="16200000" flipH="1" flipV="1">
                      <a:off x="-120410" y="-386377"/>
                      <a:ext cx="4157420" cy="95417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endCxn id="7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>
                      <a:stCxn id="77" idx="0"/>
                      <a:endCxn id="7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5" idx="4"/>
                      <a:endCxn id="78" idx="0"/>
                    </p:cNvCxnSpPr>
                    <p:nvPr/>
                  </p:nvCxnSpPr>
                  <p:spPr>
                    <a:xfrm rot="16200000" flipH="1">
                      <a:off x="981753" y="-534369"/>
                      <a:ext cx="4106619" cy="1199353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Straight Connector 83"/>
                    <p:cNvCxnSpPr>
                      <a:stCxn id="8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" name="Straight Connector 86"/>
                    <p:cNvCxnSpPr>
                      <a:stCxn id="85" idx="0"/>
                      <a:endCxn id="7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6" idx="0"/>
                      <a:endCxn id="7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Connector 89"/>
                    <p:cNvCxnSpPr>
                      <a:stCxn id="89" idx="0"/>
                      <a:endCxn id="8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>
                      <a:stCxn id="91" idx="0"/>
                      <a:endCxn id="8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Oval 7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 rot="2917177">
                  <a:off x="2778241" y="2911784"/>
                  <a:ext cx="1092729" cy="2272673"/>
                  <a:chOff x="609599" y="2110510"/>
                  <a:chExt cx="1466910" cy="3050899"/>
                </a:xfrm>
                <a:solidFill>
                  <a:schemeClr val="tx2">
                    <a:lumMod val="85000"/>
                  </a:schemeClr>
                </a:solidFill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609600" y="2110510"/>
                    <a:ext cx="1466909" cy="3050899"/>
                    <a:chOff x="609600" y="-2635898"/>
                    <a:chExt cx="3749040" cy="7797307"/>
                  </a:xfrm>
                  <a:grpFill/>
                </p:grpSpPr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2237263" y="-2635898"/>
                      <a:ext cx="396238" cy="44026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>
                      <a:stCxn id="55" idx="4"/>
                      <a:endCxn id="56" idx="7"/>
                    </p:cNvCxnSpPr>
                    <p:nvPr/>
                  </p:nvCxnSpPr>
                  <p:spPr>
                    <a:xfrm flipH="1">
                      <a:off x="1481213" y="-2195632"/>
                      <a:ext cx="954171" cy="436505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>
                      <a:endCxn id="5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7" idx="0"/>
                      <a:endCxn id="5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>
                      <a:stCxn id="55" idx="4"/>
                      <a:endCxn id="58" idx="0"/>
                    </p:cNvCxnSpPr>
                    <p:nvPr/>
                  </p:nvCxnSpPr>
                  <p:spPr>
                    <a:xfrm>
                      <a:off x="2435384" y="-2195632"/>
                      <a:ext cx="1199357" cy="431425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/>
                    <p:cNvCxnSpPr>
                      <a:stCxn id="6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>
                      <a:stCxn id="65" idx="0"/>
                      <a:endCxn id="5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>
                      <a:stCxn id="66" idx="0"/>
                      <a:endCxn id="5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Connector 69"/>
                    <p:cNvCxnSpPr>
                      <a:stCxn id="69" idx="0"/>
                      <a:endCxn id="6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" name="Straight Connector 71"/>
                    <p:cNvCxnSpPr>
                      <a:stCxn id="71" idx="0"/>
                      <a:endCxn id="6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2">
                          <a:lumMod val="6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Oval 5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  <a:grpFill/>
                  <a:ln>
                    <a:solidFill>
                      <a:schemeClr val="tx2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 rot="10800000">
                  <a:off x="3561182" y="1104900"/>
                  <a:ext cx="1092729" cy="2274040"/>
                  <a:chOff x="609599" y="2108675"/>
                  <a:chExt cx="1466910" cy="305273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609600" y="2108675"/>
                    <a:ext cx="1466909" cy="3052734"/>
                    <a:chOff x="609600" y="-2640588"/>
                    <a:chExt cx="3749040" cy="7801997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237263" y="-2640588"/>
                      <a:ext cx="396238" cy="4402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1143000" y="2104942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1623060" y="3383409"/>
                      <a:ext cx="396240" cy="44026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3436620" y="2118618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>
                      <a:stCxn id="35" idx="4"/>
                      <a:endCxn id="36" idx="7"/>
                    </p:cNvCxnSpPr>
                    <p:nvPr/>
                  </p:nvCxnSpPr>
                  <p:spPr>
                    <a:xfrm rot="10800000" flipV="1">
                      <a:off x="1481213" y="-2200322"/>
                      <a:ext cx="954171" cy="4369741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endCxn id="36" idx="4"/>
                    </p:cNvCxnSpPr>
                    <p:nvPr/>
                  </p:nvCxnSpPr>
                  <p:spPr>
                    <a:xfrm flipV="1">
                      <a:off x="807720" y="2545209"/>
                      <a:ext cx="533400" cy="838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7" idx="0"/>
                      <a:endCxn id="36" idx="4"/>
                    </p:cNvCxnSpPr>
                    <p:nvPr/>
                  </p:nvCxnSpPr>
                  <p:spPr>
                    <a:xfrm flipH="1" flipV="1">
                      <a:off x="1341120" y="2545209"/>
                      <a:ext cx="480060" cy="838200"/>
                    </a:xfrm>
                    <a:prstGeom prst="line">
                      <a:avLst/>
                    </a:prstGeom>
                    <a:ln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5" idx="4"/>
                      <a:endCxn id="38" idx="0"/>
                    </p:cNvCxnSpPr>
                    <p:nvPr/>
                  </p:nvCxnSpPr>
                  <p:spPr>
                    <a:xfrm rot="10800000" flipH="1" flipV="1">
                      <a:off x="2435384" y="-2200322"/>
                      <a:ext cx="1199357" cy="4318940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0960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Connector 43"/>
                    <p:cNvCxnSpPr>
                      <a:stCxn id="43" idx="0"/>
                    </p:cNvCxnSpPr>
                    <p:nvPr/>
                  </p:nvCxnSpPr>
                  <p:spPr>
                    <a:xfrm flipV="1">
                      <a:off x="807720" y="3823676"/>
                      <a:ext cx="0" cy="897467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94894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3962400" y="3383409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>
                      <a:stCxn id="45" idx="0"/>
                      <a:endCxn id="38" idx="4"/>
                    </p:cNvCxnSpPr>
                    <p:nvPr/>
                  </p:nvCxnSpPr>
                  <p:spPr>
                    <a:xfrm flipV="1">
                      <a:off x="3147060" y="2558886"/>
                      <a:ext cx="487680" cy="82452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0"/>
                      <a:endCxn id="38" idx="4"/>
                    </p:cNvCxnSpPr>
                    <p:nvPr/>
                  </p:nvCxnSpPr>
                  <p:spPr>
                    <a:xfrm flipH="1" flipV="1">
                      <a:off x="3634740" y="2558886"/>
                      <a:ext cx="525780" cy="824524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44602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/>
                    <p:cNvCxnSpPr>
                      <a:stCxn id="49" idx="0"/>
                      <a:endCxn id="45" idx="4"/>
                    </p:cNvCxnSpPr>
                    <p:nvPr/>
                  </p:nvCxnSpPr>
                  <p:spPr>
                    <a:xfrm flipV="1">
                      <a:off x="2644140" y="3823676"/>
                      <a:ext cx="502920" cy="897467"/>
                    </a:xfrm>
                    <a:prstGeom prst="line">
                      <a:avLst/>
                    </a:prstGeom>
                    <a:ln>
                      <a:solidFill>
                        <a:schemeClr val="bg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3402330" y="4721142"/>
                      <a:ext cx="396240" cy="440267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71323" tIns="35662" rIns="71323" bIns="35662"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1" idx="0"/>
                      <a:endCxn id="45" idx="4"/>
                    </p:cNvCxnSpPr>
                    <p:nvPr/>
                  </p:nvCxnSpPr>
                  <p:spPr>
                    <a:xfrm flipH="1" flipV="1">
                      <a:off x="3147060" y="3823676"/>
                      <a:ext cx="453390" cy="89746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609599" y="4465720"/>
                    <a:ext cx="155039" cy="172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1323" tIns="35662" rIns="71323" bIns="35662"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97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“Strategy Space”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FAC669F-7BC5-4993-83FC-212A3558A886}"/>
              </a:ext>
            </a:extLst>
          </p:cNvPr>
          <p:cNvSpPr txBox="1"/>
          <p:nvPr/>
        </p:nvSpPr>
        <p:spPr>
          <a:xfrm>
            <a:off x="6876144" y="627842"/>
            <a:ext cx="1169949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Defensive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4846371-8206-4132-BA85-690DD828160E}"/>
              </a:ext>
            </a:extLst>
          </p:cNvPr>
          <p:cNvSpPr txBox="1"/>
          <p:nvPr/>
        </p:nvSpPr>
        <p:spPr>
          <a:xfrm>
            <a:off x="619235" y="5374197"/>
            <a:ext cx="1285365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/>
              <a:t>Aggressive</a:t>
            </a:r>
          </a:p>
        </p:txBody>
      </p:sp>
    </p:spTree>
    <p:extLst>
      <p:ext uri="{BB962C8B-B14F-4D97-AF65-F5344CB8AC3E}">
        <p14:creationId xmlns:p14="http://schemas.microsoft.com/office/powerpoint/2010/main" val="21194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IRE and Strategy Inference</a:t>
            </a:r>
          </a:p>
        </p:txBody>
      </p:sp>
    </p:spTree>
    <p:extLst>
      <p:ext uri="{BB962C8B-B14F-4D97-AF65-F5344CB8AC3E}">
        <p14:creationId xmlns:p14="http://schemas.microsoft.com/office/powerpoint/2010/main" val="384550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800100"/>
            <a:ext cx="8224837" cy="3262432"/>
          </a:xfrm>
        </p:spPr>
        <p:txBody>
          <a:bodyPr/>
          <a:lstStyle/>
          <a:p>
            <a:r>
              <a:rPr lang="en-US" b="0" dirty="0"/>
              <a:t>Combine Probability Density Function (PDF) process with Tech Trees to create “</a:t>
            </a:r>
            <a:r>
              <a:rPr lang="en-US" dirty="0"/>
              <a:t>strategy space</a:t>
            </a:r>
            <a:r>
              <a:rPr lang="en-US" b="0" dirty="0"/>
              <a:t>” for possible enemy strategies</a:t>
            </a:r>
          </a:p>
          <a:p>
            <a:endParaRPr lang="en-US" b="0" dirty="0"/>
          </a:p>
          <a:p>
            <a:r>
              <a:rPr lang="en-US" b="0" dirty="0"/>
              <a:t>Use </a:t>
            </a:r>
            <a:r>
              <a:rPr lang="en-US" dirty="0"/>
              <a:t>observations</a:t>
            </a:r>
            <a:r>
              <a:rPr lang="en-US" b="0" dirty="0"/>
              <a:t> to strengthen nodes/edges in tree with multiplicative effect</a:t>
            </a:r>
          </a:p>
          <a:p>
            <a:endParaRPr lang="en-US" b="0" dirty="0"/>
          </a:p>
          <a:p>
            <a:r>
              <a:rPr lang="en-US" b="0" dirty="0"/>
              <a:t>Over time, the highest </a:t>
            </a:r>
            <a:r>
              <a:rPr lang="en-US" dirty="0"/>
              <a:t>peaks</a:t>
            </a:r>
            <a:r>
              <a:rPr lang="en-US" b="0" dirty="0"/>
              <a:t> will identify regions in “strategy space” where the enemy is most concentrated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4686300"/>
            <a:ext cx="8305800" cy="715089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chemeClr val="tx2"/>
                </a:solidFill>
              </a:rPr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5153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" y="2019300"/>
          <a:ext cx="8534400" cy="3444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Method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represent the relationships and dependencies between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Capability, determine 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partial view of an enemy base, determine 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maintain a set of coarse strategies based on common play styles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system, given a representation of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Capabilities, suggest a strategy that the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is using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</a:rPr>
                        <a:t>06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solidFill>
                            <a:schemeClr val="bg2"/>
                          </a:solidFill>
                          <a:effectLst/>
                        </a:rPr>
                        <a:t>The system shall, given multiple of a Capability detected, adjust the probability of each possible strategy</a:t>
                      </a:r>
                      <a:endParaRPr lang="en-US" sz="1400" b="0" i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Automated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The system shall, given ground truth and a predicted strategy, update the probabilities for the strategy based on  Capability overlap</a:t>
                      </a:r>
                      <a:endParaRPr lang="en-US" sz="1400" b="1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Automated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47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Blueforce</a:t>
            </a:r>
            <a:r>
              <a:rPr lang="en-US" sz="1200" dirty="0"/>
              <a:t> – Player or Allied army</a:t>
            </a:r>
          </a:p>
          <a:p>
            <a:r>
              <a:rPr lang="en-US" sz="1200" dirty="0" err="1"/>
              <a:t>Redforce</a:t>
            </a:r>
            <a:r>
              <a:rPr lang="en-US" sz="1200" dirty="0"/>
              <a:t> – hostile player</a:t>
            </a:r>
          </a:p>
          <a:p>
            <a:r>
              <a:rPr lang="en-US" sz="1200" dirty="0"/>
              <a:t>Capability - unit, building, or upgrade</a:t>
            </a:r>
          </a:p>
          <a:p>
            <a:r>
              <a:rPr lang="en-US" sz="1200" dirty="0"/>
              <a:t>Research – upgrades of unit or building capabilities purchased through an already built building</a:t>
            </a:r>
          </a:p>
          <a:p>
            <a:r>
              <a:rPr lang="en-US" sz="1200" dirty="0"/>
              <a:t>Strategy – A discrete collection of Capabilities in particular ratios designed to gain dominance over an opposing player with a bias towards land, hybrid, or air combat</a:t>
            </a:r>
          </a:p>
        </p:txBody>
      </p:sp>
    </p:spTree>
    <p:extLst>
      <p:ext uri="{BB962C8B-B14F-4D97-AF65-F5344CB8AC3E}">
        <p14:creationId xmlns:p14="http://schemas.microsoft.com/office/powerpoint/2010/main" val="60642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C207-3685-433E-B92C-0692E9FA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609A5-05FE-4218-8BE3-77AAFEA7740E}"/>
              </a:ext>
            </a:extLst>
          </p:cNvPr>
          <p:cNvSpPr/>
          <p:nvPr/>
        </p:nvSpPr>
        <p:spPr>
          <a:xfrm>
            <a:off x="143667" y="1865538"/>
            <a:ext cx="1127760" cy="716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StarCraft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F48CE-7ED8-48F6-82FE-A6DC96B9CEE5}"/>
              </a:ext>
            </a:extLst>
          </p:cNvPr>
          <p:cNvSpPr/>
          <p:nvPr/>
        </p:nvSpPr>
        <p:spPr>
          <a:xfrm>
            <a:off x="4807060" y="1881187"/>
            <a:ext cx="2453072" cy="28138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/>
            <a:r>
              <a:rPr lang="en-US" sz="1350" b="1" dirty="0">
                <a:solidFill>
                  <a:prstClr val="black"/>
                </a:solidFill>
                <a:latin typeface="Calibri" panose="020F0502020204030204"/>
              </a:rPr>
              <a:t>Intent Recognition Engine (IRE)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02BEE-5744-4434-95D9-733DAF07C01F}"/>
              </a:ext>
            </a:extLst>
          </p:cNvPr>
          <p:cNvSpPr/>
          <p:nvPr/>
        </p:nvSpPr>
        <p:spPr>
          <a:xfrm>
            <a:off x="2913423" y="1881188"/>
            <a:ext cx="1127760" cy="716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NOVA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3D7F83-AAE1-496C-AB29-396FAA08B20E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2656305" y="2230208"/>
            <a:ext cx="257118" cy="91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E8DC4555-BFB4-42A6-A3A8-C5A02081F35C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>
            <a:off x="3619362" y="3403152"/>
            <a:ext cx="1470776" cy="8367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33">
            <a:extLst>
              <a:ext uri="{FF2B5EF4-FFF2-40B4-BE49-F238E27FC236}">
                <a16:creationId xmlns:a16="http://schemas.microsoft.com/office/drawing/2014/main" id="{ECD2E20A-4B72-4EAF-9E1F-921F81913DC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4041183" y="2239328"/>
            <a:ext cx="1048955" cy="29157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3B430241-7E4D-454F-9673-539AEF9EE16F}"/>
              </a:ext>
            </a:extLst>
          </p:cNvPr>
          <p:cNvSpPr/>
          <p:nvPr/>
        </p:nvSpPr>
        <p:spPr>
          <a:xfrm>
            <a:off x="7678550" y="2917494"/>
            <a:ext cx="1036320" cy="8880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i="1" dirty="0">
                <a:solidFill>
                  <a:prstClr val="white"/>
                </a:solidFill>
                <a:latin typeface="Calibri" panose="020F0502020204030204"/>
              </a:rPr>
              <a:t>Strategies</a:t>
            </a:r>
          </a:p>
        </p:txBody>
      </p:sp>
      <p:cxnSp>
        <p:nvCxnSpPr>
          <p:cNvPr id="11" name="Straight Arrow Connector 47">
            <a:extLst>
              <a:ext uri="{FF2B5EF4-FFF2-40B4-BE49-F238E27FC236}">
                <a16:creationId xmlns:a16="http://schemas.microsoft.com/office/drawing/2014/main" id="{F64C7DF5-8E95-4BD5-A220-1B9930E0496C}"/>
              </a:ext>
            </a:extLst>
          </p:cNvPr>
          <p:cNvCxnSpPr>
            <a:cxnSpLocks/>
            <a:stCxn id="10" idx="1"/>
            <a:endCxn id="17" idx="6"/>
          </p:cNvCxnSpPr>
          <p:nvPr/>
        </p:nvCxnSpPr>
        <p:spPr>
          <a:xfrm rot="10800000" flipV="1">
            <a:off x="6963293" y="3361530"/>
            <a:ext cx="715257" cy="878362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CB9651-DD00-4066-B47C-90D567CDA7FD}"/>
              </a:ext>
            </a:extLst>
          </p:cNvPr>
          <p:cNvGrpSpPr/>
          <p:nvPr/>
        </p:nvGrpSpPr>
        <p:grpSpPr>
          <a:xfrm>
            <a:off x="2781109" y="2799028"/>
            <a:ext cx="1062791" cy="1571312"/>
            <a:chOff x="802658" y="4386262"/>
            <a:chExt cx="1417055" cy="20950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CFCE7-0E55-4238-BA5A-43FFC4F86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A0BD1E-B6F9-4211-A336-9F9C13137656}"/>
                </a:ext>
              </a:extLst>
            </p:cNvPr>
            <p:cNvSpPr/>
            <p:nvPr/>
          </p:nvSpPr>
          <p:spPr>
            <a:xfrm>
              <a:off x="802658" y="5988902"/>
              <a:ext cx="141705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Evaluator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983AF01-E75A-4173-ACDE-3822BB92D21B}"/>
              </a:ext>
            </a:extLst>
          </p:cNvPr>
          <p:cNvSpPr/>
          <p:nvPr/>
        </p:nvSpPr>
        <p:spPr>
          <a:xfrm>
            <a:off x="5090138" y="2262769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ID Enemy Strategy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AB5D67-A8BA-4AC9-8074-D6DA8A97D7AB}"/>
              </a:ext>
            </a:extLst>
          </p:cNvPr>
          <p:cNvSpPr/>
          <p:nvPr/>
        </p:nvSpPr>
        <p:spPr>
          <a:xfrm>
            <a:off x="5090138" y="3103111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Propose Counter-Strategy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7F86B3-4B11-4CE1-B83A-7DB728CDD525}"/>
              </a:ext>
            </a:extLst>
          </p:cNvPr>
          <p:cNvSpPr/>
          <p:nvPr/>
        </p:nvSpPr>
        <p:spPr>
          <a:xfrm>
            <a:off x="5090138" y="3971761"/>
            <a:ext cx="1873155" cy="53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/>
            <a:r>
              <a:rPr lang="en-US" sz="1350" b="1" dirty="0">
                <a:solidFill>
                  <a:prstClr val="white"/>
                </a:solidFill>
                <a:latin typeface="Calibri" panose="020F0502020204030204"/>
              </a:rPr>
              <a:t>Read and Write Strategies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3451245A-6B9E-42A4-ADAF-32A26B043E6B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4041183" y="2239327"/>
            <a:ext cx="1048955" cy="11319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C94FA-25F4-4C47-9F38-B92A6D4FF685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6026715" y="3639372"/>
            <a:ext cx="0" cy="33239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88603-9180-4D57-A711-662FA984B08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6026715" y="2799030"/>
            <a:ext cx="0" cy="30408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0D916-97E1-473D-9E03-41D3FCA75CF5}"/>
              </a:ext>
            </a:extLst>
          </p:cNvPr>
          <p:cNvSpPr/>
          <p:nvPr/>
        </p:nvSpPr>
        <p:spPr>
          <a:xfrm>
            <a:off x="1528545" y="1872068"/>
            <a:ext cx="1127760" cy="7162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BWAPI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9A82DE-A0D9-46A4-9C0A-0C457FA40CD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271427" y="2223678"/>
            <a:ext cx="257118" cy="65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1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2140" y="1816612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Strategy Reader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2148" y="1850352"/>
            <a:ext cx="1127760" cy="7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2140" y="312843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Tree Builder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3896" y="95675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2140" y="703264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Reader</a:t>
            </a:r>
          </a:p>
        </p:txBody>
      </p:sp>
      <p:cxnSp>
        <p:nvCxnSpPr>
          <p:cNvPr id="13" name="Straight Arrow Connector 12"/>
          <p:cNvCxnSpPr>
            <a:stCxn id="9" idx="3"/>
            <a:endCxn id="6" idx="0"/>
          </p:cNvCxnSpPr>
          <p:nvPr/>
        </p:nvCxnSpPr>
        <p:spPr>
          <a:xfrm>
            <a:off x="2131656" y="1354687"/>
            <a:ext cx="1644372" cy="495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45375" y="876300"/>
            <a:ext cx="815686" cy="441346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sz="1200" dirty="0"/>
              <a:t>Capability</a:t>
            </a:r>
          </a:p>
          <a:p>
            <a:r>
              <a:rPr lang="en-US" sz="12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6256020" y="1499131"/>
            <a:ext cx="0" cy="3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69663" y="819703"/>
            <a:ext cx="773373" cy="57573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1"/>
            <a:endCxn id="10" idx="3"/>
          </p:cNvCxnSpPr>
          <p:nvPr/>
        </p:nvCxnSpPr>
        <p:spPr>
          <a:xfrm flipH="1" flipV="1">
            <a:off x="6819900" y="1101198"/>
            <a:ext cx="1049763" cy="6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6256020" y="2612482"/>
            <a:ext cx="0" cy="515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4339908" y="2214545"/>
            <a:ext cx="135223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314" idx="0"/>
            <a:endCxn id="6" idx="2"/>
          </p:cNvCxnSpPr>
          <p:nvPr/>
        </p:nvCxnSpPr>
        <p:spPr>
          <a:xfrm flipV="1">
            <a:off x="3776028" y="2578738"/>
            <a:ext cx="0" cy="583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314" idx="1"/>
            <a:endCxn id="4" idx="2"/>
          </p:cNvCxnSpPr>
          <p:nvPr/>
        </p:nvCxnSpPr>
        <p:spPr>
          <a:xfrm rot="10800000">
            <a:off x="1567776" y="2625692"/>
            <a:ext cx="581064" cy="16415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5201" y="2227759"/>
            <a:ext cx="899160" cy="62601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sz="12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7869662" y="1721172"/>
            <a:ext cx="1036320" cy="986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6819901" y="2214546"/>
            <a:ext cx="10497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536" y="1829828"/>
            <a:ext cx="1097280" cy="795867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StarCraft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896" y="1829825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Game Interface</a:t>
            </a:r>
          </a:p>
          <a:p>
            <a:pPr algn="ctr"/>
            <a:r>
              <a:rPr lang="en-US" sz="1200" dirty="0"/>
              <a:t>(BWAPI)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3162300"/>
            <a:ext cx="3254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9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 rot="2931742">
            <a:off x="5683444" y="656461"/>
            <a:ext cx="1191815" cy="1235997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706457"/>
            <a:ext cx="5029200" cy="46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10" idx="3"/>
          </p:cNvCxnSpPr>
          <p:nvPr/>
        </p:nvCxnSpPr>
        <p:spPr>
          <a:xfrm>
            <a:off x="3733800" y="3026835"/>
            <a:ext cx="502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0" idx="0"/>
          </p:cNvCxnSpPr>
          <p:nvPr/>
        </p:nvCxnSpPr>
        <p:spPr>
          <a:xfrm flipV="1">
            <a:off x="6248400" y="706457"/>
            <a:ext cx="0" cy="464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096404" y="823926"/>
            <a:ext cx="4287292" cy="4343400"/>
            <a:chOff x="1979269" y="1104900"/>
            <a:chExt cx="4287292" cy="4343400"/>
          </a:xfrm>
        </p:grpSpPr>
        <p:grpSp>
          <p:nvGrpSpPr>
            <p:cNvPr id="19" name="Group 18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69" idx="4"/>
                  <a:endCxn id="170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71" idx="0"/>
                  <a:endCxn id="1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stCxn id="169" idx="4"/>
                  <a:endCxn id="172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79" idx="0"/>
                  <a:endCxn id="1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80" idx="0"/>
                  <a:endCxn id="1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/>
                <p:cNvCxnSpPr>
                  <a:stCxn id="183" idx="0"/>
                  <a:endCxn id="1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/>
                <p:cNvCxnSpPr>
                  <a:stCxn id="185" idx="0"/>
                  <a:endCxn id="1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Oval 1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7" name="Group 14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>
                  <a:stCxn id="149" idx="4"/>
                  <a:endCxn id="15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stCxn id="151" idx="0"/>
                  <a:endCxn id="1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49" idx="4"/>
                  <a:endCxn id="15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>
                  <a:stCxn id="159" idx="0"/>
                  <a:endCxn id="1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60" idx="0"/>
                  <a:endCxn id="1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>
                  <a:stCxn id="163" idx="0"/>
                  <a:endCxn id="1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>
                  <a:stCxn id="165" idx="0"/>
                  <a:endCxn id="1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7" name="Group 126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/>
                <p:cNvCxnSpPr>
                  <a:stCxn id="129" idx="4"/>
                  <a:endCxn id="130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endCxn id="1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1" idx="0"/>
                  <a:endCxn id="1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9" idx="4"/>
                  <a:endCxn id="132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>
                  <a:stCxn id="139" idx="0"/>
                  <a:endCxn id="1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40" idx="0"/>
                  <a:endCxn id="1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0"/>
                  <a:endCxn id="1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0"/>
                  <a:endCxn id="1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Oval 1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07" name="Group 106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09" idx="4"/>
                  <a:endCxn id="110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endCxn id="11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11" idx="0"/>
                  <a:endCxn id="11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9" idx="4"/>
                  <a:endCxn id="112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>
                  <a:stCxn id="119" idx="0"/>
                  <a:endCxn id="11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20" idx="0"/>
                  <a:endCxn id="11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/>
                <p:cNvCxnSpPr>
                  <a:stCxn id="123" idx="0"/>
                  <a:endCxn id="11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5" idx="0"/>
                  <a:endCxn id="11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Oval 10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87" name="Group 86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89" name="Oval 88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>
                  <a:stCxn id="89" idx="4"/>
                  <a:endCxn id="90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endCxn id="9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1" idx="0"/>
                  <a:endCxn id="9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89" idx="4"/>
                  <a:endCxn id="92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stCxn id="9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99" idx="0"/>
                  <a:endCxn id="9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0"/>
                  <a:endCxn id="9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3" idx="0"/>
                  <a:endCxn id="9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>
                  <a:stCxn id="105" idx="0"/>
                  <a:endCxn id="9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Oval 8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69" name="Oval 68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>
                  <a:stCxn id="69" idx="4"/>
                  <a:endCxn id="70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endCxn id="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0"/>
                  <a:endCxn id="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69" idx="4"/>
                  <a:endCxn id="72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>
                  <a:stCxn id="79" idx="0"/>
                  <a:endCxn id="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0"/>
                  <a:endCxn id="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3" idx="0"/>
                  <a:endCxn id="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0"/>
                  <a:endCxn id="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47" name="Group 46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49" name="Oval 48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49" idx="4"/>
                  <a:endCxn id="50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1" idx="0"/>
                  <a:endCxn id="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9" idx="4"/>
                  <a:endCxn id="52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59" idx="0"/>
                  <a:endCxn id="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60" idx="0"/>
                  <a:endCxn id="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0"/>
                  <a:endCxn id="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>
                  <a:stCxn id="65" idx="0"/>
                  <a:endCxn id="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29" idx="4"/>
                  <a:endCxn id="30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31" idx="0"/>
                  <a:endCxn id="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Straight Connector 35"/>
                <p:cNvCxnSpPr>
                  <a:stCxn id="29" idx="4"/>
                  <a:endCxn id="32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stCxn id="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0"/>
                  <a:endCxn id="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0"/>
                  <a:endCxn id="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0"/>
                  <a:endCxn id="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>
                  <a:stCxn id="45" idx="0"/>
                  <a:endCxn id="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Oval 186"/>
          <p:cNvSpPr/>
          <p:nvPr/>
        </p:nvSpPr>
        <p:spPr>
          <a:xfrm rot="2931742">
            <a:off x="5699494" y="4518945"/>
            <a:ext cx="445514" cy="414926"/>
          </a:xfrm>
          <a:prstGeom prst="ellipse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88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/>
              <a:t>“Strategy Space Convergence”</a:t>
            </a:r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>
          <a:xfrm>
            <a:off x="245431" y="899054"/>
            <a:ext cx="3221036" cy="4616720"/>
          </a:xfrm>
        </p:spPr>
        <p:txBody>
          <a:bodyPr/>
          <a:lstStyle/>
          <a:p>
            <a:r>
              <a:rPr lang="en-US" sz="1800" b="0" dirty="0"/>
              <a:t>As observations are laid on top of the strategy space, regions outside a “common strategy” will converge on which strategy is being used</a:t>
            </a:r>
          </a:p>
          <a:p>
            <a:endParaRPr lang="en-US" sz="1800" b="0" dirty="0"/>
          </a:p>
          <a:p>
            <a:r>
              <a:rPr lang="en-US" sz="1800" b="0" dirty="0"/>
              <a:t>This also allows early counter-strategies as observations result in the enemy trending into “aggressive”, “defensive”, “ground”, and “air” quadrants without waiting to see the full enemy strategy</a:t>
            </a:r>
          </a:p>
        </p:txBody>
      </p:sp>
    </p:spTree>
    <p:extLst>
      <p:ext uri="{BB962C8B-B14F-4D97-AF65-F5344CB8AC3E}">
        <p14:creationId xmlns:p14="http://schemas.microsoft.com/office/powerpoint/2010/main" val="291635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9E37-88C9-4646-A2E4-3E1BCE2A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6153-02F6-43BA-B458-A358B0AF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BB4F668-B648-4834-9E07-0D971BA0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4" y="3072051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AAD5011-EDA0-4D90-AF50-F95E1287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20" y="3072051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18DB3DC-D98B-4DF6-A266-B6CED7D0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052"/>
            <a:ext cx="2827785" cy="237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06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361271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72503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Measure of Success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2" y="723900"/>
            <a:ext cx="7924798" cy="47551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Test Methods:</a:t>
            </a:r>
          </a:p>
          <a:p>
            <a:r>
              <a:rPr lang="en-US" sz="1800" b="0" dirty="0"/>
              <a:t>For each unit type, generate research trees and validate</a:t>
            </a:r>
          </a:p>
          <a:p>
            <a:r>
              <a:rPr lang="en-US" sz="1800" b="0" dirty="0"/>
              <a:t>For each building type, generate research trees and validate</a:t>
            </a:r>
          </a:p>
          <a:p>
            <a:r>
              <a:rPr lang="en-US" sz="1800" b="0" dirty="0"/>
              <a:t>For each upgrade type, generate research trees and validate</a:t>
            </a:r>
          </a:p>
          <a:p>
            <a:r>
              <a:rPr lang="en-US" sz="1800" b="0" dirty="0"/>
              <a:t>For each pair of unit and building, generate research trees and validate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Target Metrics:</a:t>
            </a:r>
          </a:p>
          <a:p>
            <a:r>
              <a:rPr lang="en-US" sz="1800" b="0" dirty="0"/>
              <a:t>300 Matches with and without inference engine (enemy team set to random)</a:t>
            </a:r>
          </a:p>
          <a:p>
            <a:r>
              <a:rPr lang="en-US" sz="1800" b="0" dirty="0"/>
              <a:t>Fixed starting strategy and map selection</a:t>
            </a:r>
          </a:p>
          <a:p>
            <a:r>
              <a:rPr lang="en-US" sz="1800" b="0" dirty="0"/>
              <a:t>Compare win/loss ratio of base NOVA and inference NOVA</a:t>
            </a:r>
          </a:p>
          <a:p>
            <a:pPr lvl="1"/>
            <a:r>
              <a:rPr lang="en-US" sz="1400" b="0" dirty="0"/>
              <a:t>NOVA already wins against standard AI at ~80-90%, so I don’t expect a significant improvement</a:t>
            </a:r>
          </a:p>
          <a:p>
            <a:pPr lvl="1"/>
            <a:r>
              <a:rPr lang="en-US" sz="1400" b="0" dirty="0"/>
              <a:t>Break out by enemy race to check for variance</a:t>
            </a:r>
          </a:p>
          <a:p>
            <a:r>
              <a:rPr lang="en-US" sz="1800" b="0" dirty="0"/>
              <a:t>Measure accuracy of predictions via Jaccard index (intersection over union)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389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79C-24CE-4B48-A269-B60B7489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Win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35E4-CB87-4501-AE59-B6CFE3C3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351695-499D-4184-A0B3-4E66DD979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79617"/>
              </p:ext>
            </p:extLst>
          </p:nvPr>
        </p:nvGraphicFramePr>
        <p:xfrm>
          <a:off x="1066800" y="1882881"/>
          <a:ext cx="25241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69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9AA-AAB3-446F-B401-315F0C5C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Predictive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9978-9B22-42B6-B28C-7A630B23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BC1F-8A61-4D50-8A39-3173A4ED2F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52500"/>
            <a:ext cx="3768725" cy="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967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EDFF-36B9-4F57-82FB-C3A22D4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EE33-53AB-43D9-9498-52DC0073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9" y="1128829"/>
            <a:ext cx="8224837" cy="369332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935048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F94E-F6F9-4561-9955-9C8105F1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D574FC-26BE-4A73-9FBD-B30BD74E1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638517"/>
            <a:ext cx="8991600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Uriarte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O. (2014).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Game-Tree Search over High-Level Game States in RTS Games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AAIDE: http://nova.wolfwork.com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Champandard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(2014, August 12).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Monte-Carlo Tree Search in TOTAL WAR: ROME II’s Campaign AI.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Ai Game Dev: http://aigamedev.com/open/coverage/mcts-rome-ii/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B.-G. (2016). Opponent Modeling in Deep Reinforcement Learning.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arXiv:1609.05559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T. Isaacs, e. a. (2014). "GPS-optimal micro air vehicle navigation in degraded environments".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Control Conference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pp. 1864-1871). Portland, OR: IEEE.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K. Wendlandt, M. B. (2005). "Indoor localization with probability density functions based on Bluetooth".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16th International Symposium on Personal, Indoor and Mobile Radio Communications, Berlin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2040-2044 Vol. 3.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Laviers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e. (2009).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Exploiting Early Intent Recognition for Competitive Advantage.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Springfield, VA: KNEXUS RESEARCH CORP.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Grover Brown, P. Y. (2012). EXPECTATION, AVERAGES, AND CHARACTERISTIC FUNCTION. In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Random Signals and Applied Kalman Filtering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13-18). John Wiley &amp; Sons, Inc.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Venkateswaran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a. (2013). "RF source-seeking by a micro aerial vehicle using rotation-based angle of arrival estimates".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Control Conference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(pp. pp. 2581-2587). Washington, DC: IEEE.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Santiago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Ontañon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S. (2013, 5 (4)). A Survey of Real-Time Strategy Game AI Research and Competition in StarCraft.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Computational Intelligence and AI in games, IEEE Computational Intelligence Society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pp.1-19.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spcAft>
                <a:spcPts val="600"/>
              </a:spcAft>
              <a:buSzTx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Uriarte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(2017).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Adversarial Search and Spatial Reasoning in Real Time Strategy Games.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Philadelphia: Drexel University.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361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85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814C9E-2214-422E-91AB-1F2E0A538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09700"/>
          <a:ext cx="11177972" cy="3516772"/>
        </p:xfrm>
        <a:graphic>
          <a:graphicData uri="http://schemas.openxmlformats.org/drawingml/2006/table">
            <a:tbl>
              <a:tblPr firstRow="1" bandRow="1"/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Design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Develop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63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2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49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65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817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2980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144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308" algn="l" defTabSz="45716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F367B11D-4C37-4B11-B255-0092C0FE0B99}"/>
              </a:ext>
            </a:extLst>
          </p:cNvPr>
          <p:cNvSpPr/>
          <p:nvPr/>
        </p:nvSpPr>
        <p:spPr>
          <a:xfrm>
            <a:off x="1243860" y="2412306"/>
            <a:ext cx="506027" cy="22194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3CC4F6-788D-41C4-90BB-E359A205F87A}"/>
              </a:ext>
            </a:extLst>
          </p:cNvPr>
          <p:cNvSpPr/>
          <p:nvPr/>
        </p:nvSpPr>
        <p:spPr>
          <a:xfrm>
            <a:off x="1749888" y="2634248"/>
            <a:ext cx="372862" cy="22194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53A765-C0EA-45FB-8674-4921D2A8A57B}"/>
              </a:ext>
            </a:extLst>
          </p:cNvPr>
          <p:cNvGrpSpPr/>
          <p:nvPr/>
        </p:nvGrpSpPr>
        <p:grpSpPr>
          <a:xfrm>
            <a:off x="5682693" y="3686536"/>
            <a:ext cx="2250491" cy="290003"/>
            <a:chOff x="6169980" y="4672614"/>
            <a:chExt cx="2250491" cy="2900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932268-3622-4365-AE90-887CB5ABB494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V&amp;V for Thesis</a:t>
              </a:r>
            </a:p>
          </p:txBody>
        </p:sp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EE99D7AA-2DD3-4253-9667-BE8C6D1410F3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2A927A-EE5D-49AC-9C27-5886AB6AE2E9}"/>
              </a:ext>
            </a:extLst>
          </p:cNvPr>
          <p:cNvGrpSpPr/>
          <p:nvPr/>
        </p:nvGrpSpPr>
        <p:grpSpPr>
          <a:xfrm>
            <a:off x="6916691" y="4299442"/>
            <a:ext cx="3283997" cy="290003"/>
            <a:chOff x="7261935" y="5959877"/>
            <a:chExt cx="3283997" cy="2900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26EDAF-0381-4CEA-9182-4F01C22C2D25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Writing                               Thesis</a:t>
              </a:r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EB14FFD2-AB50-44D8-817F-3E2F0A6C0501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D8059462-9BB5-4A25-82EE-0205E3C3CD8F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owchart: Decision 44">
              <a:extLst>
                <a:ext uri="{FF2B5EF4-FFF2-40B4-BE49-F238E27FC236}">
                  <a16:creationId xmlns:a16="http://schemas.microsoft.com/office/drawing/2014/main" id="{1AB08911-DF94-477E-A172-4D2EBA044B12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68D994-5AB0-4EC2-85E1-71B3ABD36F1F}"/>
              </a:ext>
            </a:extLst>
          </p:cNvPr>
          <p:cNvGrpSpPr/>
          <p:nvPr/>
        </p:nvGrpSpPr>
        <p:grpSpPr>
          <a:xfrm>
            <a:off x="1496873" y="3044093"/>
            <a:ext cx="1750379" cy="290003"/>
            <a:chOff x="1984159" y="3215194"/>
            <a:chExt cx="1750379" cy="29000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755B7B-8A42-4DC1-82FE-075B9598FCA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Toy Problem</a:t>
              </a:r>
            </a:p>
          </p:txBody>
        </p:sp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386128E7-E695-41E0-897D-DA719889EC02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B0A16A-722F-45FE-BDCA-CC4AD32AA28C}"/>
              </a:ext>
            </a:extLst>
          </p:cNvPr>
          <p:cNvGrpSpPr/>
          <p:nvPr/>
        </p:nvGrpSpPr>
        <p:grpSpPr>
          <a:xfrm>
            <a:off x="3060821" y="3304785"/>
            <a:ext cx="2715088" cy="290003"/>
            <a:chOff x="3548107" y="3475886"/>
            <a:chExt cx="2715088" cy="2900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256F01-325D-4EAE-A147-D7E1DB428B45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Final Product</a:t>
              </a:r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FA88DD4A-E603-4CB5-90FB-F123E9A18521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0EF0A70B-B78B-4AC1-9E2B-03D26642A67C}"/>
              </a:ext>
            </a:extLst>
          </p:cNvPr>
          <p:cNvSpPr/>
          <p:nvPr/>
        </p:nvSpPr>
        <p:spPr>
          <a:xfrm>
            <a:off x="2029534" y="2599223"/>
            <a:ext cx="186431" cy="290003"/>
          </a:xfrm>
          <a:prstGeom prst="flowChartDecision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65484D-111E-4160-B076-FB26C8DC5E2A}"/>
              </a:ext>
            </a:extLst>
          </p:cNvPr>
          <p:cNvSpPr txBox="1"/>
          <p:nvPr/>
        </p:nvSpPr>
        <p:spPr>
          <a:xfrm>
            <a:off x="1561537" y="201747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Design 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8C03F5-CAD0-459A-B8D1-771FEA9BDE9B}"/>
              </a:ext>
            </a:extLst>
          </p:cNvPr>
          <p:cNvSpPr txBox="1"/>
          <p:nvPr/>
        </p:nvSpPr>
        <p:spPr>
          <a:xfrm>
            <a:off x="2692083" y="2017477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Toy Demo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53BED5-0E50-4EA2-85DF-0805A34FD6FF}"/>
              </a:ext>
            </a:extLst>
          </p:cNvPr>
          <p:cNvSpPr txBox="1"/>
          <p:nvPr/>
        </p:nvSpPr>
        <p:spPr>
          <a:xfrm>
            <a:off x="5036875" y="2017477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Software Done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81ABD5-1350-48C4-81B8-404378E0405F}"/>
              </a:ext>
            </a:extLst>
          </p:cNvPr>
          <p:cNvSpPr txBox="1"/>
          <p:nvPr/>
        </p:nvSpPr>
        <p:spPr>
          <a:xfrm>
            <a:off x="7250525" y="2013269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Testing Done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38F422-C8AA-4A3E-8D6C-9EF62F3A7AA3}"/>
              </a:ext>
            </a:extLst>
          </p:cNvPr>
          <p:cNvSpPr txBox="1"/>
          <p:nvPr/>
        </p:nvSpPr>
        <p:spPr>
          <a:xfrm>
            <a:off x="9299464" y="202362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>
                <a:solidFill>
                  <a:prstClr val="white"/>
                </a:solidFill>
                <a:latin typeface="Calibri" panose="020F0502020204030204"/>
              </a:rPr>
              <a:t>Thesis Submission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B7FBD9-0E11-40BB-80DD-A1CC7C934D00}"/>
              </a:ext>
            </a:extLst>
          </p:cNvPr>
          <p:cNvSpPr txBox="1"/>
          <p:nvPr/>
        </p:nvSpPr>
        <p:spPr>
          <a:xfrm>
            <a:off x="7330854" y="460682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i="1" dirty="0">
                <a:solidFill>
                  <a:prstClr val="black"/>
                </a:solidFill>
                <a:latin typeface="Calibri" panose="020F0502020204030204"/>
              </a:rPr>
              <a:t>Thesis Outline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195830-739C-45EB-8615-EDD7A5020209}"/>
              </a:ext>
            </a:extLst>
          </p:cNvPr>
          <p:cNvSpPr txBox="1"/>
          <p:nvPr/>
        </p:nvSpPr>
        <p:spPr>
          <a:xfrm>
            <a:off x="8802826" y="4609433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i="1" dirty="0">
                <a:solidFill>
                  <a:prstClr val="black"/>
                </a:solidFill>
                <a:latin typeface="Calibri" panose="020F0502020204030204"/>
              </a:rPr>
              <a:t>Thesis Rev1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3D061F-1D06-4FBF-B1E5-BD83383084F9}"/>
              </a:ext>
            </a:extLst>
          </p:cNvPr>
          <p:cNvCxnSpPr>
            <a:stCxn id="52" idx="0"/>
            <a:endCxn id="53" idx="2"/>
          </p:cNvCxnSpPr>
          <p:nvPr/>
        </p:nvCxnSpPr>
        <p:spPr>
          <a:xfrm flipH="1" flipV="1">
            <a:off x="2122749" y="2325254"/>
            <a:ext cx="1" cy="27396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1E1D1D-F623-4300-919C-1519639B45B9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H="1" flipV="1">
            <a:off x="3153652" y="2325254"/>
            <a:ext cx="385" cy="71883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B2535F-E4B3-4BC4-A494-D021F762D7BB}"/>
              </a:ext>
            </a:extLst>
          </p:cNvPr>
          <p:cNvCxnSpPr>
            <a:cxnSpLocks/>
            <a:stCxn id="51" idx="0"/>
            <a:endCxn id="55" idx="2"/>
          </p:cNvCxnSpPr>
          <p:nvPr/>
        </p:nvCxnSpPr>
        <p:spPr>
          <a:xfrm flipH="1" flipV="1">
            <a:off x="5682693" y="2325254"/>
            <a:ext cx="1" cy="97953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7A02AB-6CDD-48A6-9D73-C4D6947FDCFC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flipH="1" flipV="1">
            <a:off x="7821419" y="2321046"/>
            <a:ext cx="18550" cy="136549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D6C124-0B2F-4455-B44E-68BC5AD97A3F}"/>
              </a:ext>
            </a:extLst>
          </p:cNvPr>
          <p:cNvCxnSpPr>
            <a:cxnSpLocks/>
            <a:stCxn id="43" idx="0"/>
            <a:endCxn id="57" idx="2"/>
          </p:cNvCxnSpPr>
          <p:nvPr/>
        </p:nvCxnSpPr>
        <p:spPr>
          <a:xfrm flipH="1" flipV="1">
            <a:off x="10068264" y="2331397"/>
            <a:ext cx="39209" cy="1968045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1BF299-269A-4439-BF58-F1A196896DC8}"/>
              </a:ext>
            </a:extLst>
          </p:cNvPr>
          <p:cNvCxnSpPr/>
          <p:nvPr/>
        </p:nvCxnSpPr>
        <p:spPr>
          <a:xfrm>
            <a:off x="11177972" y="2318439"/>
            <a:ext cx="0" cy="2549997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7070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Atk</a:t>
                      </a:r>
                      <a:r>
                        <a:rPr lang="en-US" sz="1400" baseline="0" dirty="0"/>
                        <a:t> 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Bio (marines/medics)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Rax_fe</a:t>
                      </a:r>
                      <a:r>
                        <a:rPr lang="en-US" sz="1400" dirty="0"/>
                        <a:t> (second base)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Two_facto</a:t>
                      </a:r>
                      <a:r>
                        <a:rPr lang="en-US" sz="1400" dirty="0"/>
                        <a:t>(tanks)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Vultures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Air(wraiths)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/>
                        <a:t>drop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Aggressive </a:t>
                      </a:r>
                      <a:r>
                        <a:rPr lang="en-US" sz="1400" baseline="0" dirty="0"/>
                        <a:t>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Two_gates</a:t>
                      </a:r>
                      <a:r>
                        <a:rPr lang="en-US" sz="1400" dirty="0"/>
                        <a:t> (zealots)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fast_dt</a:t>
                      </a:r>
                      <a:r>
                        <a:rPr lang="en-US" sz="1400" dirty="0"/>
                        <a:t> (dark </a:t>
                      </a:r>
                      <a:r>
                        <a:rPr lang="en-US" sz="1400" dirty="0" err="1"/>
                        <a:t>templars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Templar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Speedzeal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zealots+upgrades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Corsair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Nony</a:t>
                      </a:r>
                      <a:r>
                        <a:rPr lang="en-US" sz="1400" dirty="0"/>
                        <a:t> (dragoons)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Reaver_drop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46430"/>
            <a:ext cx="8382000" cy="3262432"/>
          </a:xfrm>
        </p:spPr>
        <p:txBody>
          <a:bodyPr/>
          <a:lstStyle/>
          <a:p>
            <a:r>
              <a:rPr lang="en-US" altLang="en-US" b="0" dirty="0">
                <a:ea typeface="ＭＳ Ｐゴシック" pitchFamily="34" charset="-128"/>
              </a:rPr>
              <a:t>Develop an </a:t>
            </a:r>
            <a:r>
              <a:rPr lang="en-US" altLang="en-US" dirty="0">
                <a:ea typeface="ＭＳ Ｐゴシック" pitchFamily="34" charset="-128"/>
              </a:rPr>
              <a:t>intent recognition </a:t>
            </a:r>
            <a:r>
              <a:rPr lang="en-US" altLang="en-US" b="0" dirty="0">
                <a:ea typeface="ＭＳ Ｐゴシック" pitchFamily="34" charset="-128"/>
              </a:rPr>
              <a:t>engine that, given </a:t>
            </a:r>
            <a:r>
              <a:rPr lang="en-US" altLang="en-US" dirty="0">
                <a:ea typeface="ＭＳ Ｐゴシック" pitchFamily="34" charset="-128"/>
              </a:rPr>
              <a:t>partial observability</a:t>
            </a:r>
            <a:r>
              <a:rPr lang="en-US" altLang="en-US" b="0" dirty="0">
                <a:ea typeface="ＭＳ Ｐゴシック" pitchFamily="34" charset="-128"/>
              </a:rPr>
              <a:t> of enemy forces, can build a probabilistic representation of what their overall capabilities are.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Compare that “</a:t>
            </a:r>
            <a:r>
              <a:rPr lang="en-US" altLang="en-US" dirty="0">
                <a:ea typeface="ＭＳ Ｐゴシック" pitchFamily="34" charset="-128"/>
              </a:rPr>
              <a:t>belief state</a:t>
            </a:r>
            <a:r>
              <a:rPr lang="en-US" altLang="en-US" b="0" dirty="0">
                <a:ea typeface="ＭＳ Ｐゴシック" pitchFamily="34" charset="-128"/>
              </a:rPr>
              <a:t>” against known strategies to determine if the enemy is using a particular one.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Apply a </a:t>
            </a:r>
            <a:r>
              <a:rPr lang="en-US" altLang="en-US" dirty="0">
                <a:ea typeface="ＭＳ Ｐゴシック" pitchFamily="34" charset="-128"/>
              </a:rPr>
              <a:t>counter-strategy</a:t>
            </a:r>
            <a:r>
              <a:rPr lang="en-US" altLang="en-US" b="0" dirty="0">
                <a:ea typeface="ＭＳ Ｐゴシック" pitchFamily="34" charset="-128"/>
              </a:rPr>
              <a:t> and show improvement in win rate</a:t>
            </a:r>
          </a:p>
        </p:txBody>
      </p:sp>
    </p:spTree>
    <p:extLst>
      <p:ext uri="{BB962C8B-B14F-4D97-AF65-F5344CB8AC3E}">
        <p14:creationId xmlns:p14="http://schemas.microsoft.com/office/powerpoint/2010/main" val="284754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54969"/>
          <a:ext cx="78867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vs AA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 vs 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Atk</a:t>
                      </a:r>
                      <a:r>
                        <a:rPr lang="en-US" sz="1400" baseline="0" dirty="0"/>
                        <a:t> vs Def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Speedlings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zerlings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Fast_mutas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mutalisks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Mutas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expand+mutas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Lurkers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Hydras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-0.25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79271" y="1104900"/>
            <a:ext cx="4287292" cy="4343400"/>
            <a:chOff x="1979269" y="1104900"/>
            <a:chExt cx="4287292" cy="4343400"/>
          </a:xfrm>
        </p:grpSpPr>
        <p:grpSp>
          <p:nvGrpSpPr>
            <p:cNvPr id="10" name="Group 9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3" idx="4"/>
                  <a:endCxn id="14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endCxn id="1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6" idx="0"/>
                  <a:endCxn id="1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3" idx="4"/>
                  <a:endCxn id="17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6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8" idx="0"/>
                  <a:endCxn id="1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0"/>
                  <a:endCxn id="1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2" idx="0"/>
                  <a:endCxn id="28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>
                  <a:stCxn id="34" idx="0"/>
                  <a:endCxn id="28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59" name="Oval 5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59" idx="4"/>
                  <a:endCxn id="6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endCxn id="6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1" idx="0"/>
                  <a:endCxn id="6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59" idx="4"/>
                  <a:endCxn id="6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>
                  <a:stCxn id="69" idx="0"/>
                  <a:endCxn id="6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70" idx="0"/>
                  <a:endCxn id="6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0"/>
                  <a:endCxn id="6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5" idx="0"/>
                  <a:endCxn id="6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Oval 5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78" name="Group 77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0" idx="4"/>
                  <a:endCxn id="81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endCxn id="81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2" idx="0"/>
                  <a:endCxn id="81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0" idx="4"/>
                  <a:endCxn id="83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88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0"/>
                  <a:endCxn id="83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0"/>
                  <a:endCxn id="83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94" idx="0"/>
                  <a:endCxn id="90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0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99" name="Group 98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1" idx="4"/>
                  <a:endCxn id="102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2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0"/>
                  <a:endCxn id="102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>
                  <a:stCxn id="109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11" idx="0"/>
                  <a:endCxn id="104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2" idx="0"/>
                  <a:endCxn id="104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1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  <a:endCxn id="111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0" name="Group 119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2" idx="4"/>
                  <a:endCxn id="123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endCxn id="123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23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2" idx="4"/>
                  <a:endCxn id="125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0"/>
                  <a:endCxn id="125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3" idx="0"/>
                  <a:endCxn id="125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Straight Connector 136"/>
                <p:cNvCxnSpPr>
                  <a:stCxn id="136" idx="0"/>
                  <a:endCxn id="132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>
                  <a:stCxn id="138" idx="0"/>
                  <a:endCxn id="132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1" name="Group 140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Connector 146"/>
                <p:cNvCxnSpPr>
                  <a:stCxn id="143" idx="4"/>
                  <a:endCxn id="144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endCxn id="14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145" idx="0"/>
                  <a:endCxn id="14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43" idx="4"/>
                  <a:endCxn id="146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51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>
                  <a:stCxn id="153" idx="0"/>
                  <a:endCxn id="146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54" idx="0"/>
                  <a:endCxn id="146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  <a:endCxn id="153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0" name="Straight Connector 159"/>
                <p:cNvCxnSpPr>
                  <a:stCxn id="159" idx="0"/>
                  <a:endCxn id="153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62" name="Group 161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/>
                <p:cNvCxnSpPr>
                  <a:stCxn id="164" idx="4"/>
                  <a:endCxn id="165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>
                  <a:endCxn id="165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6" idx="0"/>
                  <a:endCxn id="165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stCxn id="164" idx="4"/>
                  <a:endCxn id="167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72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Oval 173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4" idx="0"/>
                  <a:endCxn id="16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75" idx="0"/>
                  <a:endCxn id="16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>
                  <a:stCxn id="178" idx="0"/>
                  <a:endCxn id="174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80" idx="0"/>
                  <a:endCxn id="174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Oval 162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9" name="Straight Connector 188"/>
                <p:cNvCxnSpPr>
                  <a:stCxn id="185" idx="4"/>
                  <a:endCxn id="186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endCxn id="18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stCxn id="187" idx="0"/>
                  <a:endCxn id="18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Straight Connector 191"/>
                <p:cNvCxnSpPr>
                  <a:stCxn id="185" idx="4"/>
                  <a:endCxn id="188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Oval 19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>
                  <a:stCxn id="195" idx="0"/>
                  <a:endCxn id="18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stCxn id="196" idx="0"/>
                  <a:endCxn id="18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/>
                <p:cNvCxnSpPr>
                  <a:stCxn id="199" idx="0"/>
                  <a:endCxn id="19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/>
                <p:cNvCxnSpPr>
                  <a:stCxn id="201" idx="0"/>
                  <a:endCxn id="19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Oval 18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0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Who cares?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7974013" cy="4154984"/>
          </a:xfrm>
        </p:spPr>
        <p:txBody>
          <a:bodyPr/>
          <a:lstStyle/>
          <a:p>
            <a:r>
              <a:rPr lang="en-US" altLang="en-US" b="0" dirty="0">
                <a:ea typeface="ＭＳ Ｐゴシック" pitchFamily="34" charset="-128"/>
              </a:rPr>
              <a:t>Intent recognition next step of autonomous operations as current planning systems reach high maturity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Partial observability is a reality of many operational domains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Adversarial AI extends beyond physical into cyber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>
                <a:ea typeface="ＭＳ Ｐゴシック" pitchFamily="34" charset="-128"/>
              </a:rPr>
              <a:t>Benefits any program with potential for dealing with adversarial OR where autonomy is expected to reason without complete knowledge</a:t>
            </a:r>
          </a:p>
        </p:txBody>
      </p:sp>
    </p:spTree>
    <p:extLst>
      <p:ext uri="{BB962C8B-B14F-4D97-AF65-F5344CB8AC3E}">
        <p14:creationId xmlns:p14="http://schemas.microsoft.com/office/powerpoint/2010/main" val="2530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36F98-22ED-4B6D-9127-A3EF4F57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902"/>
            <a:ext cx="9144000" cy="29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Risks/Mitigation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23094" y="4305300"/>
            <a:ext cx="7897812" cy="923330"/>
          </a:xfrm>
        </p:spPr>
        <p:txBody>
          <a:bodyPr/>
          <a:lstStyle/>
          <a:p>
            <a:r>
              <a:rPr lang="en-US" altLang="en-US" sz="2000" i="1" dirty="0">
                <a:ea typeface="ＭＳ Ｐゴシック" pitchFamily="34" charset="-128"/>
              </a:rPr>
              <a:t>Success would demonstrate the benefits of strategy inference in partial observability and provide a software “nugget” for winning adversarial AI programs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39062"/>
              </p:ext>
            </p:extLst>
          </p:nvPr>
        </p:nvGraphicFramePr>
        <p:xfrm>
          <a:off x="838200" y="1409700"/>
          <a:ext cx="7696200" cy="238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19">
                <a:tc>
                  <a:txBody>
                    <a:bodyPr/>
                    <a:lstStyle/>
                    <a:p>
                      <a:r>
                        <a:rPr lang="en-US" sz="1500" dirty="0"/>
                        <a:t>Risk</a:t>
                      </a:r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Risk Mitigation</a:t>
                      </a:r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Strategies</a:t>
                      </a:r>
                      <a:r>
                        <a:rPr lang="en-US" sz="1500" baseline="0" dirty="0"/>
                        <a:t> don’t map easily to coordinate axes chosen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Place</a:t>
                      </a:r>
                      <a:r>
                        <a:rPr lang="en-US" sz="1500" baseline="0" dirty="0"/>
                        <a:t> unusual strategies in region that results in “common” counter-strategy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7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Learning proves too time consuming due to length of games and number required for</a:t>
                      </a:r>
                      <a:r>
                        <a:rPr lang="en-US" sz="1500" baseline="0" dirty="0"/>
                        <a:t> dataset</a:t>
                      </a:r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Professor (Dr.</a:t>
                      </a:r>
                      <a:r>
                        <a:rPr lang="en-US" sz="1500" baseline="0" dirty="0">
                          <a:solidFill>
                            <a:schemeClr val="bg2"/>
                          </a:solidFill>
                        </a:rPr>
                        <a:t> Santiago </a:t>
                      </a:r>
                      <a:r>
                        <a:rPr lang="en-US" sz="1500" baseline="0" dirty="0" err="1">
                          <a:solidFill>
                            <a:schemeClr val="bg2"/>
                          </a:solidFill>
                        </a:rPr>
                        <a:t>Ontañón</a:t>
                      </a:r>
                      <a:r>
                        <a:rPr lang="en-US" sz="1500" baseline="0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has render farm I can outsource to</a:t>
                      </a:r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Win rate does not improve</a:t>
                      </a:r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N/A – may require</a:t>
                      </a:r>
                      <a:r>
                        <a:rPr lang="en-US" sz="1500" baseline="0" dirty="0"/>
                        <a:t> better learning to be more effective</a:t>
                      </a:r>
                      <a:endParaRPr lang="en-US" sz="1500" dirty="0"/>
                    </a:p>
                  </a:txBody>
                  <a:tcPr marT="38097" marB="380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11300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10C2-0947-4074-AE1E-4E5DC61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2635911"/>
            <a:ext cx="8239125" cy="443177"/>
          </a:xfrm>
        </p:spPr>
        <p:txBody>
          <a:bodyPr/>
          <a:lstStyle/>
          <a:p>
            <a:pPr algn="ctr"/>
            <a:r>
              <a:rPr lang="en-US" dirty="0"/>
              <a:t>StarCraft</a:t>
            </a:r>
          </a:p>
        </p:txBody>
      </p:sp>
    </p:spTree>
    <p:extLst>
      <p:ext uri="{BB962C8B-B14F-4D97-AF65-F5344CB8AC3E}">
        <p14:creationId xmlns:p14="http://schemas.microsoft.com/office/powerpoint/2010/main" val="2865205113"/>
      </p:ext>
    </p:extLst>
  </p:cSld>
  <p:clrMapOvr>
    <a:masterClrMapping/>
  </p:clrMapOvr>
</p:sld>
</file>

<file path=ppt/theme/theme1.xml><?xml version="1.0" encoding="utf-8"?>
<a:theme xmlns:a="http://schemas.openxmlformats.org/drawingml/2006/main" name="1_LM Kickoff Template-JD">
  <a:themeElements>
    <a:clrScheme name="Custom 89">
      <a:dk1>
        <a:srgbClr val="000000"/>
      </a:dk1>
      <a:lt1>
        <a:srgbClr val="000000"/>
      </a:lt1>
      <a:dk2>
        <a:srgbClr val="003478"/>
      </a:dk2>
      <a:lt2>
        <a:srgbClr val="FFFFFF"/>
      </a:lt2>
      <a:accent1>
        <a:srgbClr val="21A2DC"/>
      </a:accent1>
      <a:accent2>
        <a:srgbClr val="FDC922"/>
      </a:accent2>
      <a:accent3>
        <a:srgbClr val="DA3835"/>
      </a:accent3>
      <a:accent4>
        <a:srgbClr val="3CB038"/>
      </a:accent4>
      <a:accent5>
        <a:srgbClr val="75236E"/>
      </a:accent5>
      <a:accent6>
        <a:srgbClr val="16686B"/>
      </a:accent6>
      <a:hlink>
        <a:srgbClr val="1F7BA4"/>
      </a:hlink>
      <a:folHlink>
        <a:srgbClr val="7F7E7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1751</Words>
  <Application>Microsoft Office PowerPoint</Application>
  <PresentationFormat>On-screen Show (16:10)</PresentationFormat>
  <Paragraphs>312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MS PGothic</vt:lpstr>
      <vt:lpstr>Arial</vt:lpstr>
      <vt:lpstr>Calibri</vt:lpstr>
      <vt:lpstr>Times New Roman</vt:lpstr>
      <vt:lpstr>1_LM Kickoff Template-JD</vt:lpstr>
      <vt:lpstr>Video Game Strategy Inference Given Partial Observability using Probability Density Functions</vt:lpstr>
      <vt:lpstr>Agenda</vt:lpstr>
      <vt:lpstr>Overview</vt:lpstr>
      <vt:lpstr>Objectives</vt:lpstr>
      <vt:lpstr>Who cares?</vt:lpstr>
      <vt:lpstr>Schedule</vt:lpstr>
      <vt:lpstr>Risks/Mitigation</vt:lpstr>
      <vt:lpstr>Background</vt:lpstr>
      <vt:lpstr>StarCraft</vt:lpstr>
      <vt:lpstr>Starcraft for AI</vt:lpstr>
      <vt:lpstr>Fog of War</vt:lpstr>
      <vt:lpstr>State of the Art</vt:lpstr>
      <vt:lpstr>Example Architectures</vt:lpstr>
      <vt:lpstr>Probability Density Functions</vt:lpstr>
      <vt:lpstr>Discrete Probability Densities</vt:lpstr>
      <vt:lpstr>Strategy Representation</vt:lpstr>
      <vt:lpstr>Terran Tech Tree</vt:lpstr>
      <vt:lpstr>Tech Tree Representation</vt:lpstr>
      <vt:lpstr>Strategy Templating</vt:lpstr>
      <vt:lpstr>“Strategy Space”</vt:lpstr>
      <vt:lpstr>“Strategy Space”</vt:lpstr>
      <vt:lpstr>IRE and Strategy Inference</vt:lpstr>
      <vt:lpstr>Novel Approach</vt:lpstr>
      <vt:lpstr>Requirements</vt:lpstr>
      <vt:lpstr>Use Case</vt:lpstr>
      <vt:lpstr>Architecture</vt:lpstr>
      <vt:lpstr>“Strategy Space Convergence”</vt:lpstr>
      <vt:lpstr>PowerPoint Presentation</vt:lpstr>
      <vt:lpstr>Experimental Design</vt:lpstr>
      <vt:lpstr>Measure of Success</vt:lpstr>
      <vt:lpstr>Results – Win Rate</vt:lpstr>
      <vt:lpstr>Results – Predictive Accuracy </vt:lpstr>
      <vt:lpstr>Conclusion</vt:lpstr>
      <vt:lpstr>Conclusion</vt:lpstr>
      <vt:lpstr>References</vt:lpstr>
      <vt:lpstr>PowerPoint Presentation</vt:lpstr>
      <vt:lpstr>Schedule</vt:lpstr>
      <vt:lpstr>Strategies - Terran</vt:lpstr>
      <vt:lpstr>Strategies - Protoss</vt:lpstr>
      <vt:lpstr>Strategies - Zerg</vt:lpstr>
      <vt:lpstr>PowerPoint Presentation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Recognition Engine</dc:title>
  <dc:creator>Michael Kozak</dc:creator>
  <cp:lastModifiedBy>Michael Kozak</cp:lastModifiedBy>
  <cp:revision>162</cp:revision>
  <dcterms:created xsi:type="dcterms:W3CDTF">2018-01-31T16:08:38Z</dcterms:created>
  <dcterms:modified xsi:type="dcterms:W3CDTF">2018-06-06T03:54:10Z</dcterms:modified>
</cp:coreProperties>
</file>