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68" r:id="rId4"/>
    <p:sldId id="287" r:id="rId5"/>
    <p:sldId id="286" r:id="rId6"/>
    <p:sldId id="269" r:id="rId7"/>
    <p:sldId id="288" r:id="rId8"/>
    <p:sldId id="275" r:id="rId9"/>
    <p:sldId id="276" r:id="rId10"/>
    <p:sldId id="277" r:id="rId11"/>
    <p:sldId id="279" r:id="rId12"/>
    <p:sldId id="283" r:id="rId13"/>
    <p:sldId id="281" r:id="rId14"/>
    <p:sldId id="282" r:id="rId15"/>
    <p:sldId id="271" r:id="rId16"/>
    <p:sldId id="272" r:id="rId17"/>
    <p:sldId id="273" r:id="rId18"/>
    <p:sldId id="285" r:id="rId19"/>
    <p:sldId id="284" r:id="rId20"/>
    <p:sldId id="274" r:id="rId21"/>
    <p:sldId id="267" r:id="rId22"/>
    <p:sldId id="280" r:id="rId23"/>
  </p:sldIdLst>
  <p:sldSz cx="9144000" cy="5715000" type="screen16x10"/>
  <p:notesSz cx="6858000" cy="9144000"/>
  <p:defaultTextStyle>
    <a:defPPr>
      <a:defRPr lang="en-US"/>
    </a:defPPr>
    <a:lvl1pPr marL="0" algn="l" defTabSz="9143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3" algn="l" defTabSz="9143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8" algn="l" defTabSz="9143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0" algn="l" defTabSz="9143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54" algn="l" defTabSz="9143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7" algn="l" defTabSz="9143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80" algn="l" defTabSz="9143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44" algn="l" defTabSz="9143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08" algn="l" defTabSz="9143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989" y="-8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30113-1D5D-45A3-BB00-82103515EEF3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AC137-7C91-46D2-86C2-C7ABB7EDF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2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3" algn="l" defTabSz="9143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8" algn="l" defTabSz="9143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0" algn="l" defTabSz="9143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54" algn="l" defTabSz="9143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17" algn="l" defTabSz="9143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80" algn="l" defTabSz="9143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44" algn="l" defTabSz="9143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08" algn="l" defTabSz="9143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Chess</a:t>
            </a:r>
            <a:r>
              <a:rPr lang="en-US" baseline="0" dirty="0" smtClean="0"/>
              <a:t> branching factor is 30^80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AC137-7C91-46D2-86C2-C7ABB7EDF6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0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r>
              <a:rPr lang="en-US" baseline="0" dirty="0" smtClean="0"/>
              <a:t> profiles with unique weights based on observed habits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AC137-7C91-46D2-86C2-C7ABB7EDF6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0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CAAD8-4F9A-44BB-883C-B166667ADF26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5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81B7-0FA3-41F4-957C-39E2EA090669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CD3C-6626-4213-865C-7714E67C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81B7-0FA3-41F4-957C-39E2EA090669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CD3C-6626-4213-865C-7714E67C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9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81B7-0FA3-41F4-957C-39E2EA090669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CD3C-6626-4213-865C-7714E67C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82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1965" y="1250157"/>
            <a:ext cx="8234565" cy="952500"/>
          </a:xfrm>
        </p:spPr>
        <p:txBody>
          <a:bodyPr anchor="b"/>
          <a:lstStyle>
            <a:lvl1pPr algn="ctr" defTabSz="877818">
              <a:lnSpc>
                <a:spcPct val="100000"/>
              </a:lnSpc>
              <a:defRPr sz="4800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79431" y="2431656"/>
            <a:ext cx="8221663" cy="553998"/>
          </a:xfrm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lang="en-US" sz="3600" b="1" dirty="0">
                <a:solidFill>
                  <a:schemeClr val="bg2"/>
                </a:solidFill>
                <a:effectLst/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5052781" y="4508077"/>
            <a:ext cx="3648313" cy="276999"/>
          </a:xfrm>
        </p:spPr>
        <p:txBody>
          <a:bodyPr/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5052781" y="4742423"/>
            <a:ext cx="3648313" cy="246221"/>
          </a:xfrm>
        </p:spPr>
        <p:txBody>
          <a:bodyPr/>
          <a:lstStyle>
            <a:lvl1pPr marL="0" indent="0">
              <a:buNone/>
              <a:defRPr sz="16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479431" y="3259668"/>
            <a:ext cx="8221663" cy="369332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0" indent="0" algn="ctr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9241" y="4107742"/>
            <a:ext cx="365760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61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69" y="1128829"/>
            <a:ext cx="8224837" cy="150810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effectLst/>
              </a:defRPr>
            </a:lvl1pPr>
            <a:lvl2pPr>
              <a:defRPr baseline="0">
                <a:solidFill>
                  <a:schemeClr val="tx1"/>
                </a:solidFill>
                <a:effectLst/>
              </a:defRPr>
            </a:lvl2pPr>
            <a:lvl3pPr>
              <a:buSzPct val="80000"/>
              <a:defRPr baseline="0">
                <a:solidFill>
                  <a:schemeClr val="tx1"/>
                </a:solidFill>
                <a:effectLst/>
              </a:defRPr>
            </a:lvl3pPr>
            <a:lvl4pPr>
              <a:defRPr>
                <a:solidFill>
                  <a:schemeClr val="tx1"/>
                </a:solidFill>
                <a:effectLst/>
              </a:defRPr>
            </a:lvl4pPr>
            <a:lvl5pPr>
              <a:defRPr>
                <a:effectLst/>
              </a:defRPr>
            </a:lvl5pPr>
            <a:lvl6pPr>
              <a:defRPr>
                <a:solidFill>
                  <a:schemeClr val="tx1"/>
                </a:solidFill>
                <a:effectLst/>
              </a:defRPr>
            </a:lvl6pPr>
            <a:lvl8pPr>
              <a:defRPr>
                <a:solidFill>
                  <a:schemeClr val="tx1"/>
                </a:solidFill>
                <a:effectLst/>
              </a:defRPr>
            </a:lvl8pPr>
            <a:lvl9pPr>
              <a:buNone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86193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9" y="382493"/>
            <a:ext cx="7312025" cy="443177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41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928" y="2122354"/>
            <a:ext cx="8234160" cy="738664"/>
          </a:xfrm>
        </p:spPr>
        <p:txBody>
          <a:bodyPr wrap="square" anchor="ctr" anchorCtr="0">
            <a:sp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44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74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0955" y="1548202"/>
            <a:ext cx="6622094" cy="26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71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81B7-0FA3-41F4-957C-39E2EA090669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CD3C-6626-4213-865C-7714E67C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6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81B7-0FA3-41F4-957C-39E2EA090669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CD3C-6626-4213-865C-7714E67C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0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81B7-0FA3-41F4-957C-39E2EA090669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CD3C-6626-4213-865C-7714E67C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3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8" indent="0">
              <a:buNone/>
              <a:defRPr sz="1800" b="1"/>
            </a:lvl3pPr>
            <a:lvl4pPr marL="1371490" indent="0">
              <a:buNone/>
              <a:defRPr sz="1600" b="1"/>
            </a:lvl4pPr>
            <a:lvl5pPr marL="1828654" indent="0">
              <a:buNone/>
              <a:defRPr sz="1600" b="1"/>
            </a:lvl5pPr>
            <a:lvl6pPr marL="2285817" indent="0">
              <a:buNone/>
              <a:defRPr sz="1600" b="1"/>
            </a:lvl6pPr>
            <a:lvl7pPr marL="2742980" indent="0">
              <a:buNone/>
              <a:defRPr sz="1600" b="1"/>
            </a:lvl7pPr>
            <a:lvl8pPr marL="3200144" indent="0">
              <a:buNone/>
              <a:defRPr sz="1600" b="1"/>
            </a:lvl8pPr>
            <a:lvl9pPr marL="365730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8" indent="0">
              <a:buNone/>
              <a:defRPr sz="1800" b="1"/>
            </a:lvl3pPr>
            <a:lvl4pPr marL="1371490" indent="0">
              <a:buNone/>
              <a:defRPr sz="1600" b="1"/>
            </a:lvl4pPr>
            <a:lvl5pPr marL="1828654" indent="0">
              <a:buNone/>
              <a:defRPr sz="1600" b="1"/>
            </a:lvl5pPr>
            <a:lvl6pPr marL="2285817" indent="0">
              <a:buNone/>
              <a:defRPr sz="1600" b="1"/>
            </a:lvl6pPr>
            <a:lvl7pPr marL="2742980" indent="0">
              <a:buNone/>
              <a:defRPr sz="1600" b="1"/>
            </a:lvl7pPr>
            <a:lvl8pPr marL="3200144" indent="0">
              <a:buNone/>
              <a:defRPr sz="1600" b="1"/>
            </a:lvl8pPr>
            <a:lvl9pPr marL="365730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81B7-0FA3-41F4-957C-39E2EA090669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CD3C-6626-4213-865C-7714E67C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0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81B7-0FA3-41F4-957C-39E2EA090669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CD3C-6626-4213-865C-7714E67C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81B7-0FA3-41F4-957C-39E2EA090669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CD3C-6626-4213-865C-7714E67C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6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5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163" indent="0">
              <a:buNone/>
              <a:defRPr sz="1200"/>
            </a:lvl2pPr>
            <a:lvl3pPr marL="914328" indent="0">
              <a:buNone/>
              <a:defRPr sz="1000"/>
            </a:lvl3pPr>
            <a:lvl4pPr marL="1371490" indent="0">
              <a:buNone/>
              <a:defRPr sz="900"/>
            </a:lvl4pPr>
            <a:lvl5pPr marL="1828654" indent="0">
              <a:buNone/>
              <a:defRPr sz="900"/>
            </a:lvl5pPr>
            <a:lvl6pPr marL="2285817" indent="0">
              <a:buNone/>
              <a:defRPr sz="900"/>
            </a:lvl6pPr>
            <a:lvl7pPr marL="2742980" indent="0">
              <a:buNone/>
              <a:defRPr sz="900"/>
            </a:lvl7pPr>
            <a:lvl8pPr marL="3200144" indent="0">
              <a:buNone/>
              <a:defRPr sz="900"/>
            </a:lvl8pPr>
            <a:lvl9pPr marL="365730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81B7-0FA3-41F4-957C-39E2EA090669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CD3C-6626-4213-865C-7714E67C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1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163" indent="0">
              <a:buNone/>
              <a:defRPr sz="2800"/>
            </a:lvl2pPr>
            <a:lvl3pPr marL="914328" indent="0">
              <a:buNone/>
              <a:defRPr sz="2400"/>
            </a:lvl3pPr>
            <a:lvl4pPr marL="1371490" indent="0">
              <a:buNone/>
              <a:defRPr sz="2000"/>
            </a:lvl4pPr>
            <a:lvl5pPr marL="1828654" indent="0">
              <a:buNone/>
              <a:defRPr sz="2000"/>
            </a:lvl5pPr>
            <a:lvl6pPr marL="2285817" indent="0">
              <a:buNone/>
              <a:defRPr sz="2000"/>
            </a:lvl6pPr>
            <a:lvl7pPr marL="2742980" indent="0">
              <a:buNone/>
              <a:defRPr sz="2000"/>
            </a:lvl7pPr>
            <a:lvl8pPr marL="3200144" indent="0">
              <a:buNone/>
              <a:defRPr sz="2000"/>
            </a:lvl8pPr>
            <a:lvl9pPr marL="365730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4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163" indent="0">
              <a:buNone/>
              <a:defRPr sz="1200"/>
            </a:lvl2pPr>
            <a:lvl3pPr marL="914328" indent="0">
              <a:buNone/>
              <a:defRPr sz="1000"/>
            </a:lvl3pPr>
            <a:lvl4pPr marL="1371490" indent="0">
              <a:buNone/>
              <a:defRPr sz="900"/>
            </a:lvl4pPr>
            <a:lvl5pPr marL="1828654" indent="0">
              <a:buNone/>
              <a:defRPr sz="900"/>
            </a:lvl5pPr>
            <a:lvl6pPr marL="2285817" indent="0">
              <a:buNone/>
              <a:defRPr sz="900"/>
            </a:lvl6pPr>
            <a:lvl7pPr marL="2742980" indent="0">
              <a:buNone/>
              <a:defRPr sz="900"/>
            </a:lvl7pPr>
            <a:lvl8pPr marL="3200144" indent="0">
              <a:buNone/>
              <a:defRPr sz="900"/>
            </a:lvl8pPr>
            <a:lvl9pPr marL="365730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81B7-0FA3-41F4-957C-39E2EA090669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CD3C-6626-4213-865C-7714E67C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6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981B7-0FA3-41F4-957C-39E2EA090669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4CD3C-6626-4213-865C-7714E67C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5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2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91432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0" indent="-285727" algn="l" defTabSz="91432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8" indent="-228582" algn="l" defTabSz="9143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72" indent="-228582" algn="l" defTabSz="91432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36" indent="-228582" algn="l" defTabSz="91432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9" indent="-228582" algn="l" defTabSz="9143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62" indent="-228582" algn="l" defTabSz="9143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6" indent="-228582" algn="l" defTabSz="9143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8" indent="-228582" algn="l" defTabSz="9143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8" algn="l" defTabSz="9143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0" algn="l" defTabSz="9143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4" algn="l" defTabSz="9143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7" algn="l" defTabSz="9143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80" algn="l" defTabSz="9143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44" algn="l" defTabSz="9143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8" algn="l" defTabSz="9143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1966" y="126113"/>
            <a:ext cx="8239125" cy="443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33" y="1108806"/>
            <a:ext cx="8234361" cy="1877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  <a:p>
            <a:pPr lvl="4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424" y="13836"/>
            <a:ext cx="1113600" cy="438857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701089" y="5486136"/>
            <a:ext cx="442912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defTabSz="887341" eaLnBrk="0" hangingPunct="0">
              <a:spcBef>
                <a:spcPct val="50000"/>
              </a:spcBef>
              <a:defRPr/>
            </a:pPr>
            <a:fld id="{64656387-9EC9-2A48-B681-9EB8401986DC}" type="slidenum">
              <a:rPr lang="en-US" sz="900" kern="0">
                <a:solidFill>
                  <a:srgbClr val="000000"/>
                </a:solidFill>
                <a:latin typeface="Calibri"/>
                <a:ea typeface="ＭＳ Ｐゴシック" pitchFamily="-112" charset="-128"/>
                <a:cs typeface="Calibri"/>
              </a:rPr>
              <a:pPr algn="ctr" defTabSz="887341" eaLnBrk="0" hangingPunct="0">
                <a:spcBef>
                  <a:spcPct val="50000"/>
                </a:spcBef>
                <a:defRPr/>
              </a:pPr>
              <a:t>‹#›</a:t>
            </a:fld>
            <a:endParaRPr lang="en-US" sz="900" kern="0" dirty="0">
              <a:solidFill>
                <a:srgbClr val="000000"/>
              </a:solidFill>
              <a:latin typeface="Calibri"/>
              <a:ea typeface="ＭＳ Ｐゴシック" pitchFamily="-112" charset="-128"/>
              <a:cs typeface="Calibri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0" y="5508625"/>
            <a:ext cx="9144000" cy="206376"/>
          </a:xfrm>
          <a:prstGeom prst="rect">
            <a:avLst/>
          </a:prstGeom>
        </p:spPr>
        <p:txBody>
          <a:bodyPr lIns="91432" tIns="45716" rIns="91432" bIns="45716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00" b="0" kern="1200" cap="all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Distribution statement d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Line 54"/>
          <p:cNvSpPr>
            <a:spLocks noChangeShapeType="1"/>
          </p:cNvSpPr>
          <p:nvPr/>
        </p:nvSpPr>
        <p:spPr bwMode="auto">
          <a:xfrm>
            <a:off x="0" y="572586"/>
            <a:ext cx="9144000" cy="0"/>
          </a:xfrm>
          <a:prstGeom prst="line">
            <a:avLst/>
          </a:prstGeom>
          <a:noFill/>
          <a:ln w="12700">
            <a:solidFill>
              <a:srgbClr val="BF0039"/>
            </a:solidFill>
            <a:round/>
            <a:headEnd/>
            <a:tailEnd/>
          </a:ln>
          <a:effectLst/>
        </p:spPr>
        <p:txBody>
          <a:bodyPr lIns="91432" tIns="45716" rIns="91432" bIns="45716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FAFD00"/>
              </a:solidFill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225381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887341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600" b="1">
          <a:solidFill>
            <a:srgbClr val="003478"/>
          </a:solidFill>
          <a:effectLst/>
          <a:latin typeface="Calibri"/>
          <a:ea typeface="ＭＳ Ｐゴシック" pitchFamily="-112" charset="-128"/>
          <a:cs typeface="Calibri"/>
        </a:defRPr>
      </a:lvl1pPr>
      <a:lvl2pPr algn="l" defTabSz="887341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l" defTabSz="887341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l" defTabSz="887341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l" defTabSz="887341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163" algn="l" defTabSz="887341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6pPr>
      <a:lvl7pPr marL="914328" algn="l" defTabSz="887341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7pPr>
      <a:lvl8pPr marL="1371490" algn="l" defTabSz="887341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8pPr>
      <a:lvl9pPr marL="1828654" algn="l" defTabSz="887341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9pPr>
    </p:titleStyle>
    <p:bodyStyle>
      <a:lvl1pPr marL="222233" indent="-222233" algn="l" defTabSz="887341" rtl="0" eaLnBrk="1" fontAlgn="base" hangingPunct="1">
        <a:spcBef>
          <a:spcPts val="600"/>
        </a:spcBef>
        <a:spcAft>
          <a:spcPct val="0"/>
        </a:spcAft>
        <a:buSzPct val="100000"/>
        <a:buChar char="•"/>
        <a:defRPr sz="2400" b="1">
          <a:solidFill>
            <a:schemeClr val="bg2"/>
          </a:solidFill>
          <a:effectLst/>
          <a:latin typeface="Calibri"/>
          <a:ea typeface="ＭＳ Ｐゴシック" pitchFamily="-112" charset="-128"/>
          <a:cs typeface="Calibri"/>
        </a:defRPr>
      </a:lvl1pPr>
      <a:lvl2pPr marL="511133" indent="-279378" algn="l" defTabSz="887341" rtl="0" eaLnBrk="1" fontAlgn="base" hangingPunct="1">
        <a:spcBef>
          <a:spcPts val="600"/>
        </a:spcBef>
        <a:spcAft>
          <a:spcPct val="0"/>
        </a:spcAft>
        <a:buSzPct val="100000"/>
        <a:buChar char="–"/>
        <a:defRPr sz="2000" b="1">
          <a:solidFill>
            <a:schemeClr val="bg2"/>
          </a:solidFill>
          <a:effectLst/>
          <a:latin typeface="Calibri"/>
          <a:ea typeface="ＭＳ Ｐゴシック" pitchFamily="-112" charset="-128"/>
          <a:cs typeface="Calibri"/>
        </a:defRPr>
      </a:lvl2pPr>
      <a:lvl3pPr marL="744478" indent="-233344" algn="l" defTabSz="887341" rtl="0" eaLnBrk="1" fontAlgn="base" hangingPunct="1">
        <a:spcBef>
          <a:spcPts val="600"/>
        </a:spcBef>
        <a:spcAft>
          <a:spcPct val="0"/>
        </a:spcAft>
        <a:buSzPct val="80000"/>
        <a:buChar char="•"/>
        <a:defRPr sz="2000" b="1">
          <a:solidFill>
            <a:schemeClr val="bg2"/>
          </a:solidFill>
          <a:effectLst/>
          <a:latin typeface="Calibri"/>
          <a:ea typeface="ＭＳ Ｐゴシック" pitchFamily="-112" charset="-128"/>
          <a:cs typeface="Calibri"/>
        </a:defRPr>
      </a:lvl3pPr>
      <a:lvl4pPr marL="914328" indent="-169849" algn="l" defTabSz="887341" rtl="0" eaLnBrk="1" fontAlgn="base" hangingPunct="1">
        <a:spcBef>
          <a:spcPct val="20000"/>
        </a:spcBef>
        <a:spcAft>
          <a:spcPct val="0"/>
        </a:spcAft>
        <a:buSzPct val="80000"/>
        <a:buFont typeface="Arial" pitchFamily="34" charset="0"/>
        <a:buChar char="–"/>
        <a:defRPr sz="2000" b="1">
          <a:solidFill>
            <a:schemeClr val="bg2"/>
          </a:solidFill>
          <a:effectLst/>
          <a:latin typeface="Calibri"/>
          <a:ea typeface="ＭＳ Ｐゴシック" pitchFamily="-112" charset="-128"/>
          <a:cs typeface="Calibri"/>
        </a:defRPr>
      </a:lvl4pPr>
      <a:lvl5pPr marL="1146083" indent="-177786" algn="l" defTabSz="887341" rtl="0" eaLnBrk="1" fontAlgn="base" hangingPunct="1">
        <a:spcBef>
          <a:spcPct val="20000"/>
        </a:spcBef>
        <a:spcAft>
          <a:spcPct val="0"/>
        </a:spcAft>
        <a:buSzPct val="80000"/>
        <a:buFont typeface="Arial" pitchFamily="34" charset="0"/>
        <a:buChar char="•"/>
        <a:defRPr sz="2000" b="1">
          <a:solidFill>
            <a:schemeClr val="bg2"/>
          </a:solidFill>
          <a:effectLst/>
          <a:latin typeface="Calibri"/>
          <a:ea typeface="ＭＳ Ｐゴシック" pitchFamily="-112" charset="-128"/>
          <a:cs typeface="Calibri"/>
        </a:defRPr>
      </a:lvl5pPr>
      <a:lvl6pPr marL="2450904" indent="-222233" algn="l" defTabSz="887341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6pPr>
      <a:lvl7pPr marL="2908068" indent="-222233" algn="l" defTabSz="887341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7pPr>
      <a:lvl8pPr marL="3365230" indent="-222233" algn="l" defTabSz="887341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8pPr>
      <a:lvl9pPr marL="3822394" indent="-222233" algn="l" defTabSz="887341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8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0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4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7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80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44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8" algn="l" defTabSz="4571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543254" y="1825890"/>
            <a:ext cx="8234565" cy="952500"/>
          </a:xfrm>
        </p:spPr>
        <p:txBody>
          <a:bodyPr anchor="t" anchorCtr="0"/>
          <a:lstStyle/>
          <a:p>
            <a:r>
              <a:rPr lang="en-US" dirty="0" smtClean="0"/>
              <a:t>Intent Recognition Engine (IRE)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5052787" y="4508077"/>
            <a:ext cx="3786425" cy="276999"/>
          </a:xfrm>
        </p:spPr>
        <p:txBody>
          <a:bodyPr/>
          <a:lstStyle/>
          <a:p>
            <a:r>
              <a:rPr lang="en-US" dirty="0" smtClean="0"/>
              <a:t>Michael Kozak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“Strategy Space”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3900"/>
            <a:ext cx="8224837" cy="1384995"/>
          </a:xfrm>
        </p:spPr>
        <p:txBody>
          <a:bodyPr/>
          <a:lstStyle/>
          <a:p>
            <a:r>
              <a:rPr lang="en-US" sz="2000" b="0" dirty="0" smtClean="0"/>
              <a:t>16 Strategies identified by research as most common “build orders”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Lay out all strategies into a single </a:t>
            </a:r>
            <a:r>
              <a:rPr lang="en-US" sz="2000" b="0" dirty="0" err="1" smtClean="0"/>
              <a:t>supergraph</a:t>
            </a:r>
            <a:r>
              <a:rPr lang="en-US" sz="2000" b="0" dirty="0" smtClean="0"/>
              <a:t> and let the PDF additive process </a:t>
            </a:r>
            <a:r>
              <a:rPr lang="en-US" sz="2000" b="0" dirty="0" err="1" smtClean="0"/>
              <a:t>downselect</a:t>
            </a:r>
            <a:r>
              <a:rPr lang="en-US" sz="2000" b="0" dirty="0" smtClean="0"/>
              <a:t> to strategy leaf nodes for “localizing” on approach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47900"/>
            <a:ext cx="7753404" cy="3101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2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7857" y="875017"/>
            <a:ext cx="5029200" cy="4640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1567251">
            <a:off x="2159732" y="826309"/>
            <a:ext cx="4507879" cy="4752541"/>
          </a:xfrm>
          <a:prstGeom prst="ellipse">
            <a:avLst/>
          </a:prstGeom>
          <a:solidFill>
            <a:schemeClr val="accent6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1897857" y="3195395"/>
            <a:ext cx="502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2"/>
            <a:endCxn id="4" idx="0"/>
          </p:cNvCxnSpPr>
          <p:nvPr/>
        </p:nvCxnSpPr>
        <p:spPr>
          <a:xfrm flipV="1">
            <a:off x="4412457" y="875017"/>
            <a:ext cx="0" cy="4640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11166" y="5166755"/>
            <a:ext cx="1529021" cy="349013"/>
          </a:xfrm>
          <a:prstGeom prst="rect">
            <a:avLst/>
          </a:prstGeom>
          <a:noFill/>
        </p:spPr>
        <p:txBody>
          <a:bodyPr wrap="none" lIns="71317" tIns="35659" rIns="71317" bIns="35659" rtlCol="0">
            <a:spAutoFit/>
          </a:bodyPr>
          <a:lstStyle/>
          <a:p>
            <a:r>
              <a:rPr lang="en-US" dirty="0" smtClean="0"/>
              <a:t>Air Strategies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71309" y="860432"/>
            <a:ext cx="2016334" cy="349013"/>
          </a:xfrm>
          <a:prstGeom prst="rect">
            <a:avLst/>
          </a:prstGeom>
          <a:noFill/>
        </p:spPr>
        <p:txBody>
          <a:bodyPr wrap="none" lIns="71317" tIns="35659" rIns="71317" bIns="35659" rtlCol="0">
            <a:spAutoFit/>
          </a:bodyPr>
          <a:lstStyle/>
          <a:p>
            <a:r>
              <a:rPr lang="en-US" dirty="0" smtClean="0"/>
              <a:t>Ground Strategies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27058" y="2858899"/>
            <a:ext cx="1366622" cy="626012"/>
          </a:xfrm>
          <a:prstGeom prst="rect">
            <a:avLst/>
          </a:prstGeom>
          <a:noFill/>
        </p:spPr>
        <p:txBody>
          <a:bodyPr wrap="square" lIns="71317" tIns="35659" rIns="71317" bIns="35659" rtlCol="0">
            <a:spAutoFit/>
          </a:bodyPr>
          <a:lstStyle/>
          <a:p>
            <a:r>
              <a:rPr lang="en-US" dirty="0" smtClean="0"/>
              <a:t>Defensive Strategies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599" y="2862694"/>
            <a:ext cx="1288257" cy="626012"/>
          </a:xfrm>
          <a:prstGeom prst="rect">
            <a:avLst/>
          </a:prstGeom>
          <a:noFill/>
        </p:spPr>
        <p:txBody>
          <a:bodyPr wrap="square" lIns="71317" tIns="35659" rIns="71317" bIns="35659" rtlCol="0">
            <a:spAutoFit/>
          </a:bodyPr>
          <a:lstStyle/>
          <a:p>
            <a:pPr algn="r"/>
            <a:r>
              <a:rPr lang="en-US" dirty="0" smtClean="0"/>
              <a:t>Aggressive Strategies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260461" y="992486"/>
            <a:ext cx="4287292" cy="4343400"/>
            <a:chOff x="1979269" y="1104900"/>
            <a:chExt cx="4287292" cy="4343400"/>
          </a:xfrm>
        </p:grpSpPr>
        <p:grpSp>
          <p:nvGrpSpPr>
            <p:cNvPr id="25" name="Group 24"/>
            <p:cNvGrpSpPr/>
            <p:nvPr/>
          </p:nvGrpSpPr>
          <p:grpSpPr>
            <a:xfrm>
              <a:off x="3596006" y="3228292"/>
              <a:ext cx="1092729" cy="2220008"/>
              <a:chOff x="609599" y="2181209"/>
              <a:chExt cx="1466910" cy="2980200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609600" y="2181209"/>
                <a:ext cx="1466909" cy="2980200"/>
                <a:chOff x="609600" y="-2455210"/>
                <a:chExt cx="3749040" cy="7616619"/>
              </a:xfrm>
            </p:grpSpPr>
            <p:sp>
              <p:nvSpPr>
                <p:cNvPr id="175" name="Oval 174"/>
                <p:cNvSpPr/>
                <p:nvPr/>
              </p:nvSpPr>
              <p:spPr>
                <a:xfrm>
                  <a:off x="2237263" y="-2455210"/>
                  <a:ext cx="396238" cy="4402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9" name="Straight Connector 178"/>
                <p:cNvCxnSpPr>
                  <a:stCxn id="175" idx="4"/>
                  <a:endCxn id="176" idx="7"/>
                </p:cNvCxnSpPr>
                <p:nvPr/>
              </p:nvCxnSpPr>
              <p:spPr>
                <a:xfrm flipH="1">
                  <a:off x="1481213" y="-2014944"/>
                  <a:ext cx="954171" cy="418436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>
                  <a:endCxn id="176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>
                  <a:stCxn id="177" idx="0"/>
                  <a:endCxn id="176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>
                  <a:stCxn id="175" idx="4"/>
                  <a:endCxn id="178" idx="0"/>
                </p:cNvCxnSpPr>
                <p:nvPr/>
              </p:nvCxnSpPr>
              <p:spPr>
                <a:xfrm>
                  <a:off x="2435384" y="-2014944"/>
                  <a:ext cx="1199357" cy="4133562"/>
                </a:xfrm>
                <a:prstGeom prst="line">
                  <a:avLst/>
                </a:prstGeom>
                <a:ln w="28575">
                  <a:solidFill>
                    <a:schemeClr val="bg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Oval 182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4" name="Straight Connector 183"/>
                <p:cNvCxnSpPr>
                  <a:stCxn id="183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Oval 184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7" name="Straight Connector 186"/>
                <p:cNvCxnSpPr>
                  <a:stCxn id="185" idx="0"/>
                  <a:endCxn id="178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>
                  <a:stCxn id="186" idx="0"/>
                  <a:endCxn id="178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Oval 188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0" name="Straight Connector 189"/>
                <p:cNvCxnSpPr>
                  <a:stCxn id="189" idx="0"/>
                  <a:endCxn id="185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Oval 190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2" name="Straight Connector 191"/>
                <p:cNvCxnSpPr>
                  <a:stCxn id="191" idx="0"/>
                  <a:endCxn id="185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4" name="Oval 173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16200000">
              <a:off x="4618919" y="2192325"/>
              <a:ext cx="1092728" cy="2202556"/>
              <a:chOff x="609599" y="2204635"/>
              <a:chExt cx="1466910" cy="2956774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153" name="Group 152"/>
              <p:cNvGrpSpPr/>
              <p:nvPr/>
            </p:nvGrpSpPr>
            <p:grpSpPr>
              <a:xfrm>
                <a:off x="609600" y="2204635"/>
                <a:ext cx="1466909" cy="2956774"/>
                <a:chOff x="609600" y="-2395343"/>
                <a:chExt cx="3749040" cy="7556752"/>
              </a:xfrm>
              <a:grpFill/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2237261" y="-2395343"/>
                  <a:ext cx="396238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9" name="Straight Connector 158"/>
                <p:cNvCxnSpPr>
                  <a:stCxn id="155" idx="4"/>
                  <a:endCxn id="156" idx="7"/>
                </p:cNvCxnSpPr>
                <p:nvPr/>
              </p:nvCxnSpPr>
              <p:spPr>
                <a:xfrm rot="5400000">
                  <a:off x="-103951" y="-369911"/>
                  <a:ext cx="4124496" cy="954168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>
                  <a:endCxn id="156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>
                  <a:stCxn id="157" idx="0"/>
                  <a:endCxn id="156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>
                  <a:stCxn id="155" idx="4"/>
                  <a:endCxn id="158" idx="0"/>
                </p:cNvCxnSpPr>
                <p:nvPr/>
              </p:nvCxnSpPr>
              <p:spPr>
                <a:xfrm rot="5400000" flipV="1">
                  <a:off x="998212" y="-517906"/>
                  <a:ext cx="4073694" cy="1199358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Oval 162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4" name="Straight Connector 163"/>
                <p:cNvCxnSpPr>
                  <a:stCxn id="163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Oval 164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7" name="Straight Connector 166"/>
                <p:cNvCxnSpPr>
                  <a:stCxn id="165" idx="0"/>
                  <a:endCxn id="158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>
                  <a:stCxn id="166" idx="0"/>
                  <a:endCxn id="158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Oval 168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0" name="Straight Connector 169"/>
                <p:cNvCxnSpPr>
                  <a:stCxn id="169" idx="0"/>
                  <a:endCxn id="165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Oval 170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2" name="Straight Connector 171"/>
                <p:cNvCxnSpPr>
                  <a:stCxn id="171" idx="0"/>
                  <a:endCxn id="165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Oval 153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18613350">
              <a:off x="4417482" y="2864315"/>
              <a:ext cx="1092729" cy="2251483"/>
              <a:chOff x="609599" y="2138956"/>
              <a:chExt cx="1466910" cy="3022453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133" name="Group 132"/>
              <p:cNvGrpSpPr/>
              <p:nvPr/>
            </p:nvGrpSpPr>
            <p:grpSpPr>
              <a:xfrm>
                <a:off x="609600" y="2138956"/>
                <a:ext cx="1466909" cy="3022453"/>
                <a:chOff x="609600" y="-2563197"/>
                <a:chExt cx="3749040" cy="7724606"/>
              </a:xfrm>
              <a:grpFill/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2237263" y="-2563197"/>
                  <a:ext cx="396238" cy="440266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9" name="Straight Connector 138"/>
                <p:cNvCxnSpPr>
                  <a:stCxn id="135" idx="4"/>
                  <a:endCxn id="136" idx="7"/>
                </p:cNvCxnSpPr>
                <p:nvPr/>
              </p:nvCxnSpPr>
              <p:spPr>
                <a:xfrm flipH="1">
                  <a:off x="1481213" y="-2122931"/>
                  <a:ext cx="954171" cy="429235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>
                  <a:endCxn id="136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>
                  <a:stCxn id="137" idx="0"/>
                  <a:endCxn id="136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>
                  <a:stCxn id="135" idx="4"/>
                  <a:endCxn id="138" idx="0"/>
                </p:cNvCxnSpPr>
                <p:nvPr/>
              </p:nvCxnSpPr>
              <p:spPr>
                <a:xfrm>
                  <a:off x="2435384" y="-2122931"/>
                  <a:ext cx="1199357" cy="4241549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Oval 142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4" name="Straight Connector 143"/>
                <p:cNvCxnSpPr>
                  <a:stCxn id="143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Oval 144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7" name="Straight Connector 146"/>
                <p:cNvCxnSpPr>
                  <a:stCxn id="145" idx="0"/>
                  <a:endCxn id="138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>
                  <a:stCxn id="146" idx="0"/>
                  <a:endCxn id="138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Oval 148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0" name="Straight Connector 149"/>
                <p:cNvCxnSpPr>
                  <a:stCxn id="149" idx="0"/>
                  <a:endCxn id="145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Oval 150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Connector 151"/>
                <p:cNvCxnSpPr>
                  <a:stCxn id="151" idx="0"/>
                  <a:endCxn id="145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Oval 133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8301404">
              <a:off x="2881955" y="1443232"/>
              <a:ext cx="1092729" cy="2217118"/>
              <a:chOff x="609599" y="2185087"/>
              <a:chExt cx="1466910" cy="2976322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113" name="Group 112"/>
              <p:cNvGrpSpPr/>
              <p:nvPr/>
            </p:nvGrpSpPr>
            <p:grpSpPr>
              <a:xfrm>
                <a:off x="609600" y="2185087"/>
                <a:ext cx="1466909" cy="2976322"/>
                <a:chOff x="609600" y="-2445296"/>
                <a:chExt cx="3749040" cy="7606705"/>
              </a:xfrm>
              <a:grpFill/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2237263" y="-2445296"/>
                  <a:ext cx="396238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9" name="Straight Connector 118"/>
                <p:cNvCxnSpPr>
                  <a:stCxn id="115" idx="4"/>
                  <a:endCxn id="116" idx="7"/>
                </p:cNvCxnSpPr>
                <p:nvPr/>
              </p:nvCxnSpPr>
              <p:spPr>
                <a:xfrm rot="10800000" flipV="1">
                  <a:off x="1481213" y="-2005029"/>
                  <a:ext cx="954171" cy="4174449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>
                  <a:endCxn id="116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>
                  <a:stCxn id="117" idx="0"/>
                  <a:endCxn id="116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>
                  <a:stCxn id="115" idx="4"/>
                  <a:endCxn id="118" idx="0"/>
                </p:cNvCxnSpPr>
                <p:nvPr/>
              </p:nvCxnSpPr>
              <p:spPr>
                <a:xfrm rot="10800000" flipH="1" flipV="1">
                  <a:off x="2435384" y="-2005029"/>
                  <a:ext cx="1199357" cy="4123647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Oval 122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Connector 123"/>
                <p:cNvCxnSpPr>
                  <a:stCxn id="123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Oval 124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7" name="Straight Connector 126"/>
                <p:cNvCxnSpPr>
                  <a:stCxn id="125" idx="0"/>
                  <a:endCxn id="118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>
                  <a:stCxn id="126" idx="0"/>
                  <a:endCxn id="118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Oval 128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0" name="Straight Connector 129"/>
                <p:cNvCxnSpPr>
                  <a:stCxn id="129" idx="0"/>
                  <a:endCxn id="125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Oval 130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2" name="Straight Connector 131"/>
                <p:cNvCxnSpPr>
                  <a:stCxn id="131" idx="0"/>
                  <a:endCxn id="125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Oval 113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 rot="13615746">
              <a:off x="4332873" y="1475958"/>
              <a:ext cx="1092729" cy="2240397"/>
              <a:chOff x="609599" y="2153838"/>
              <a:chExt cx="1466910" cy="3007571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93" name="Group 92"/>
              <p:cNvGrpSpPr/>
              <p:nvPr/>
            </p:nvGrpSpPr>
            <p:grpSpPr>
              <a:xfrm>
                <a:off x="609600" y="2153838"/>
                <a:ext cx="1466909" cy="3007571"/>
                <a:chOff x="609600" y="-2525162"/>
                <a:chExt cx="3749040" cy="7686571"/>
              </a:xfrm>
              <a:grpFill/>
            </p:grpSpPr>
            <p:sp>
              <p:nvSpPr>
                <p:cNvPr id="95" name="Oval 94"/>
                <p:cNvSpPr/>
                <p:nvPr/>
              </p:nvSpPr>
              <p:spPr>
                <a:xfrm>
                  <a:off x="2237263" y="-2525162"/>
                  <a:ext cx="396238" cy="440266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Connector 98"/>
                <p:cNvCxnSpPr>
                  <a:stCxn id="95" idx="4"/>
                  <a:endCxn id="96" idx="7"/>
                </p:cNvCxnSpPr>
                <p:nvPr/>
              </p:nvCxnSpPr>
              <p:spPr>
                <a:xfrm rot="10800000" flipV="1">
                  <a:off x="1481213" y="-2084896"/>
                  <a:ext cx="954171" cy="4254316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>
                  <a:endCxn id="96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>
                  <a:stCxn id="97" idx="0"/>
                  <a:endCxn id="96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>
                  <a:stCxn id="95" idx="4"/>
                  <a:endCxn id="98" idx="0"/>
                </p:cNvCxnSpPr>
                <p:nvPr/>
              </p:nvCxnSpPr>
              <p:spPr>
                <a:xfrm rot="10800000" flipH="1" flipV="1">
                  <a:off x="2435384" y="-2084896"/>
                  <a:ext cx="1199357" cy="420351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Oval 102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" name="Straight Connector 103"/>
                <p:cNvCxnSpPr>
                  <a:stCxn id="103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Oval 104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5" idx="0"/>
                  <a:endCxn id="98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stCxn id="106" idx="0"/>
                  <a:endCxn id="98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Oval 108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Connector 109"/>
                <p:cNvCxnSpPr>
                  <a:stCxn id="109" idx="0"/>
                  <a:endCxn id="105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Oval 110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2" name="Straight Connector 111"/>
                <p:cNvCxnSpPr>
                  <a:stCxn id="111" idx="0"/>
                  <a:endCxn id="105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Oval 93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5400000">
              <a:off x="2538982" y="2244075"/>
              <a:ext cx="1092729" cy="2212155"/>
              <a:chOff x="609599" y="2191752"/>
              <a:chExt cx="1466910" cy="2969657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73" name="Group 72"/>
              <p:cNvGrpSpPr/>
              <p:nvPr/>
            </p:nvGrpSpPr>
            <p:grpSpPr>
              <a:xfrm>
                <a:off x="609600" y="2191752"/>
                <a:ext cx="1466909" cy="2969657"/>
                <a:chOff x="609600" y="-2428266"/>
                <a:chExt cx="3749040" cy="7589675"/>
              </a:xfrm>
              <a:grpFill/>
            </p:grpSpPr>
            <p:sp>
              <p:nvSpPr>
                <p:cNvPr id="75" name="Oval 74"/>
                <p:cNvSpPr/>
                <p:nvPr/>
              </p:nvSpPr>
              <p:spPr>
                <a:xfrm>
                  <a:off x="2237263" y="-2428266"/>
                  <a:ext cx="396238" cy="440266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Connector 78"/>
                <p:cNvCxnSpPr>
                  <a:stCxn id="75" idx="4"/>
                  <a:endCxn id="76" idx="7"/>
                </p:cNvCxnSpPr>
                <p:nvPr/>
              </p:nvCxnSpPr>
              <p:spPr>
                <a:xfrm rot="16200000" flipH="1" flipV="1">
                  <a:off x="-120410" y="-386377"/>
                  <a:ext cx="4157420" cy="954171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>
                  <a:endCxn id="76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>
                  <a:stCxn id="77" idx="0"/>
                  <a:endCxn id="76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>
                  <a:stCxn id="75" idx="4"/>
                  <a:endCxn id="78" idx="0"/>
                </p:cNvCxnSpPr>
                <p:nvPr/>
              </p:nvCxnSpPr>
              <p:spPr>
                <a:xfrm rot="16200000" flipH="1">
                  <a:off x="981753" y="-534369"/>
                  <a:ext cx="4106619" cy="1199353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Oval 82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Connector 83"/>
                <p:cNvCxnSpPr>
                  <a:stCxn id="83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Oval 84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Connector 86"/>
                <p:cNvCxnSpPr>
                  <a:stCxn id="85" idx="0"/>
                  <a:endCxn id="78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>
                  <a:stCxn id="86" idx="0"/>
                  <a:endCxn id="78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Oval 88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0" name="Straight Connector 89"/>
                <p:cNvCxnSpPr>
                  <a:stCxn id="89" idx="0"/>
                  <a:endCxn id="85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Oval 90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>
                  <a:stCxn id="91" idx="0"/>
                  <a:endCxn id="85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Oval 73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 rot="2917177">
              <a:off x="2778241" y="2911784"/>
              <a:ext cx="1092729" cy="2272673"/>
              <a:chOff x="609599" y="2110510"/>
              <a:chExt cx="1466910" cy="3050899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53" name="Group 52"/>
              <p:cNvGrpSpPr/>
              <p:nvPr/>
            </p:nvGrpSpPr>
            <p:grpSpPr>
              <a:xfrm>
                <a:off x="609600" y="2110510"/>
                <a:ext cx="1466909" cy="3050899"/>
                <a:chOff x="609600" y="-2635898"/>
                <a:chExt cx="3749040" cy="7797307"/>
              </a:xfrm>
              <a:grpFill/>
            </p:grpSpPr>
            <p:sp>
              <p:nvSpPr>
                <p:cNvPr id="55" name="Oval 54"/>
                <p:cNvSpPr/>
                <p:nvPr/>
              </p:nvSpPr>
              <p:spPr>
                <a:xfrm>
                  <a:off x="2237263" y="-2635898"/>
                  <a:ext cx="396238" cy="440266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>
                  <a:stCxn id="55" idx="4"/>
                  <a:endCxn id="56" idx="7"/>
                </p:cNvCxnSpPr>
                <p:nvPr/>
              </p:nvCxnSpPr>
              <p:spPr>
                <a:xfrm flipH="1">
                  <a:off x="1481213" y="-2195632"/>
                  <a:ext cx="954171" cy="4365051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endCxn id="56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57" idx="0"/>
                  <a:endCxn id="56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>
                  <a:stCxn id="55" idx="4"/>
                  <a:endCxn id="58" idx="0"/>
                </p:cNvCxnSpPr>
                <p:nvPr/>
              </p:nvCxnSpPr>
              <p:spPr>
                <a:xfrm>
                  <a:off x="2435384" y="-2195632"/>
                  <a:ext cx="1199357" cy="431425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Connector 63"/>
                <p:cNvCxnSpPr>
                  <a:stCxn id="63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>
                  <a:stCxn id="65" idx="0"/>
                  <a:endCxn id="58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>
                  <a:stCxn id="66" idx="0"/>
                  <a:endCxn id="58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Oval 68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0" name="Straight Connector 69"/>
                <p:cNvCxnSpPr>
                  <a:stCxn id="69" idx="0"/>
                  <a:endCxn id="65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" name="Straight Connector 71"/>
                <p:cNvCxnSpPr>
                  <a:stCxn id="71" idx="0"/>
                  <a:endCxn id="65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Oval 53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 rot="10800000">
              <a:off x="3561182" y="1104900"/>
              <a:ext cx="1092729" cy="2274040"/>
              <a:chOff x="609599" y="2108675"/>
              <a:chExt cx="1466910" cy="3052734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609600" y="2108675"/>
                <a:ext cx="1466909" cy="3052734"/>
                <a:chOff x="609600" y="-2640588"/>
                <a:chExt cx="3749040" cy="7801997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2237263" y="-2640588"/>
                  <a:ext cx="396238" cy="4402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/>
                <p:cNvCxnSpPr>
                  <a:stCxn id="35" idx="4"/>
                  <a:endCxn id="36" idx="7"/>
                </p:cNvCxnSpPr>
                <p:nvPr/>
              </p:nvCxnSpPr>
              <p:spPr>
                <a:xfrm rot="10800000" flipV="1">
                  <a:off x="1481213" y="-2200322"/>
                  <a:ext cx="954171" cy="436974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endCxn id="36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stCxn id="37" idx="0"/>
                  <a:endCxn id="36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42" name="Straight Connector 41"/>
                <p:cNvCxnSpPr>
                  <a:stCxn id="35" idx="4"/>
                  <a:endCxn id="38" idx="0"/>
                </p:cNvCxnSpPr>
                <p:nvPr/>
              </p:nvCxnSpPr>
              <p:spPr>
                <a:xfrm rot="10800000" flipH="1" flipV="1">
                  <a:off x="2435384" y="-2200322"/>
                  <a:ext cx="1199357" cy="4318940"/>
                </a:xfrm>
                <a:prstGeom prst="line">
                  <a:avLst/>
                </a:prstGeom>
                <a:ln w="28575">
                  <a:solidFill>
                    <a:schemeClr val="bg1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Oval 42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/>
                <p:cNvCxnSpPr>
                  <a:stCxn id="43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Oval 44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Connector 46"/>
                <p:cNvCxnSpPr>
                  <a:stCxn id="45" idx="0"/>
                  <a:endCxn id="38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ln w="28575">
                  <a:solidFill>
                    <a:schemeClr val="bg1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>
                  <a:stCxn id="46" idx="0"/>
                  <a:endCxn id="38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/>
                <p:cNvCxnSpPr>
                  <a:stCxn id="49" idx="0"/>
                  <a:endCxn id="45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Connector 51"/>
                <p:cNvCxnSpPr>
                  <a:stCxn id="51" idx="0"/>
                  <a:endCxn id="45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ln w="28575">
                  <a:solidFill>
                    <a:schemeClr val="bg1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7" name="Title 1"/>
          <p:cNvSpPr>
            <a:spLocks noGrp="1"/>
          </p:cNvSpPr>
          <p:nvPr>
            <p:ph type="title"/>
          </p:nvPr>
        </p:nvSpPr>
        <p:spPr>
          <a:xfrm>
            <a:off x="461966" y="126113"/>
            <a:ext cx="8239125" cy="443177"/>
          </a:xfrm>
        </p:spPr>
        <p:txBody>
          <a:bodyPr/>
          <a:lstStyle/>
          <a:p>
            <a:r>
              <a:rPr lang="en-US" dirty="0" smtClean="0"/>
              <a:t>“Strategy Space”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 rot="2931742">
            <a:off x="5683444" y="656461"/>
            <a:ext cx="1191815" cy="1235997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33800" y="706457"/>
            <a:ext cx="5029200" cy="4640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1"/>
            <a:endCxn id="10" idx="3"/>
          </p:cNvCxnSpPr>
          <p:nvPr/>
        </p:nvCxnSpPr>
        <p:spPr>
          <a:xfrm>
            <a:off x="3733800" y="3026835"/>
            <a:ext cx="502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10" idx="0"/>
          </p:cNvCxnSpPr>
          <p:nvPr/>
        </p:nvCxnSpPr>
        <p:spPr>
          <a:xfrm flipV="1">
            <a:off x="6248400" y="706457"/>
            <a:ext cx="0" cy="4640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096404" y="823926"/>
            <a:ext cx="4287292" cy="4343400"/>
            <a:chOff x="1979269" y="1104900"/>
            <a:chExt cx="4287292" cy="4343400"/>
          </a:xfrm>
        </p:grpSpPr>
        <p:grpSp>
          <p:nvGrpSpPr>
            <p:cNvPr id="19" name="Group 18"/>
            <p:cNvGrpSpPr/>
            <p:nvPr/>
          </p:nvGrpSpPr>
          <p:grpSpPr>
            <a:xfrm>
              <a:off x="3596006" y="3228292"/>
              <a:ext cx="1092729" cy="2220008"/>
              <a:chOff x="609599" y="2181209"/>
              <a:chExt cx="1466910" cy="2980200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609600" y="2181209"/>
                <a:ext cx="1466909" cy="2980200"/>
                <a:chOff x="609600" y="-2455210"/>
                <a:chExt cx="3749040" cy="7616619"/>
              </a:xfrm>
            </p:grpSpPr>
            <p:sp>
              <p:nvSpPr>
                <p:cNvPr id="169" name="Oval 168"/>
                <p:cNvSpPr/>
                <p:nvPr/>
              </p:nvSpPr>
              <p:spPr>
                <a:xfrm>
                  <a:off x="2237263" y="-2455210"/>
                  <a:ext cx="396238" cy="4402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3" name="Straight Connector 172"/>
                <p:cNvCxnSpPr>
                  <a:stCxn id="169" idx="4"/>
                  <a:endCxn id="170" idx="7"/>
                </p:cNvCxnSpPr>
                <p:nvPr/>
              </p:nvCxnSpPr>
              <p:spPr>
                <a:xfrm flipH="1">
                  <a:off x="1481213" y="-2014944"/>
                  <a:ext cx="954171" cy="418436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>
                  <a:endCxn id="170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>
                  <a:stCxn id="171" idx="0"/>
                  <a:endCxn id="170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>
                  <a:stCxn id="169" idx="4"/>
                  <a:endCxn id="172" idx="0"/>
                </p:cNvCxnSpPr>
                <p:nvPr/>
              </p:nvCxnSpPr>
              <p:spPr>
                <a:xfrm>
                  <a:off x="2435384" y="-2014944"/>
                  <a:ext cx="1199357" cy="4133562"/>
                </a:xfrm>
                <a:prstGeom prst="line">
                  <a:avLst/>
                </a:prstGeom>
                <a:ln w="28575">
                  <a:solidFill>
                    <a:schemeClr val="bg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Oval 176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8" name="Straight Connector 177"/>
                <p:cNvCxnSpPr>
                  <a:stCxn id="177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Oval 178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1" name="Straight Connector 180"/>
                <p:cNvCxnSpPr>
                  <a:stCxn id="179" idx="0"/>
                  <a:endCxn id="172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>
                  <a:stCxn id="180" idx="0"/>
                  <a:endCxn id="172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Oval 182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4" name="Straight Connector 183"/>
                <p:cNvCxnSpPr>
                  <a:stCxn id="183" idx="0"/>
                  <a:endCxn id="179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Oval 184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6" name="Straight Connector 185"/>
                <p:cNvCxnSpPr>
                  <a:stCxn id="185" idx="0"/>
                  <a:endCxn id="179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Oval 167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16200000">
              <a:off x="4618919" y="2192325"/>
              <a:ext cx="1092728" cy="2202556"/>
              <a:chOff x="609599" y="2204635"/>
              <a:chExt cx="1466910" cy="2956774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147" name="Group 146"/>
              <p:cNvGrpSpPr/>
              <p:nvPr/>
            </p:nvGrpSpPr>
            <p:grpSpPr>
              <a:xfrm>
                <a:off x="609600" y="2204635"/>
                <a:ext cx="1466909" cy="2956774"/>
                <a:chOff x="609600" y="-2395343"/>
                <a:chExt cx="3749040" cy="7556752"/>
              </a:xfrm>
              <a:grpFill/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2237261" y="-2395343"/>
                  <a:ext cx="396238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3" name="Straight Connector 152"/>
                <p:cNvCxnSpPr>
                  <a:stCxn id="149" idx="4"/>
                  <a:endCxn id="150" idx="7"/>
                </p:cNvCxnSpPr>
                <p:nvPr/>
              </p:nvCxnSpPr>
              <p:spPr>
                <a:xfrm rot="5400000">
                  <a:off x="-103951" y="-369911"/>
                  <a:ext cx="4124496" cy="954168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>
                  <a:endCxn id="150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>
                  <a:stCxn id="151" idx="0"/>
                  <a:endCxn id="150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>
                  <a:stCxn id="149" idx="4"/>
                  <a:endCxn id="152" idx="0"/>
                </p:cNvCxnSpPr>
                <p:nvPr/>
              </p:nvCxnSpPr>
              <p:spPr>
                <a:xfrm rot="5400000" flipV="1">
                  <a:off x="998212" y="-517906"/>
                  <a:ext cx="4073694" cy="1199358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Oval 156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8" name="Straight Connector 157"/>
                <p:cNvCxnSpPr>
                  <a:stCxn id="157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Oval 158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1" name="Straight Connector 160"/>
                <p:cNvCxnSpPr>
                  <a:stCxn id="159" idx="0"/>
                  <a:endCxn id="152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>
                  <a:stCxn id="160" idx="0"/>
                  <a:endCxn id="152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Oval 162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4" name="Straight Connector 163"/>
                <p:cNvCxnSpPr>
                  <a:stCxn id="163" idx="0"/>
                  <a:endCxn id="159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Oval 164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6" name="Straight Connector 165"/>
                <p:cNvCxnSpPr>
                  <a:stCxn id="165" idx="0"/>
                  <a:endCxn id="159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Oval 147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8613350">
              <a:off x="4417482" y="2864315"/>
              <a:ext cx="1092729" cy="2251483"/>
              <a:chOff x="609599" y="2138956"/>
              <a:chExt cx="1466910" cy="3022453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127" name="Group 126"/>
              <p:cNvGrpSpPr/>
              <p:nvPr/>
            </p:nvGrpSpPr>
            <p:grpSpPr>
              <a:xfrm>
                <a:off x="609600" y="2138956"/>
                <a:ext cx="1466909" cy="3022453"/>
                <a:chOff x="609600" y="-2563197"/>
                <a:chExt cx="3749040" cy="7724606"/>
              </a:xfrm>
              <a:grpFill/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2237263" y="-2563197"/>
                  <a:ext cx="396238" cy="440266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3" name="Straight Connector 132"/>
                <p:cNvCxnSpPr>
                  <a:stCxn id="129" idx="4"/>
                  <a:endCxn id="130" idx="7"/>
                </p:cNvCxnSpPr>
                <p:nvPr/>
              </p:nvCxnSpPr>
              <p:spPr>
                <a:xfrm flipH="1">
                  <a:off x="1481213" y="-2122931"/>
                  <a:ext cx="954171" cy="429235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>
                  <a:endCxn id="130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>
                  <a:stCxn id="131" idx="0"/>
                  <a:endCxn id="130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>
                  <a:stCxn id="129" idx="4"/>
                  <a:endCxn id="132" idx="0"/>
                </p:cNvCxnSpPr>
                <p:nvPr/>
              </p:nvCxnSpPr>
              <p:spPr>
                <a:xfrm>
                  <a:off x="2435384" y="-2122931"/>
                  <a:ext cx="1199357" cy="4241549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Oval 136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Connector 137"/>
                <p:cNvCxnSpPr>
                  <a:stCxn id="137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Oval 138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1" name="Straight Connector 140"/>
                <p:cNvCxnSpPr>
                  <a:stCxn id="139" idx="0"/>
                  <a:endCxn id="132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>
                  <a:stCxn id="140" idx="0"/>
                  <a:endCxn id="132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Oval 142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4" name="Straight Connector 143"/>
                <p:cNvCxnSpPr>
                  <a:stCxn id="143" idx="0"/>
                  <a:endCxn id="139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Oval 144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6" name="Straight Connector 145"/>
                <p:cNvCxnSpPr>
                  <a:stCxn id="145" idx="0"/>
                  <a:endCxn id="139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Oval 127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8301404">
              <a:off x="2881955" y="1443232"/>
              <a:ext cx="1092729" cy="2217118"/>
              <a:chOff x="609599" y="2185087"/>
              <a:chExt cx="1466910" cy="2976322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107" name="Group 106"/>
              <p:cNvGrpSpPr/>
              <p:nvPr/>
            </p:nvGrpSpPr>
            <p:grpSpPr>
              <a:xfrm>
                <a:off x="609600" y="2185087"/>
                <a:ext cx="1466909" cy="2976322"/>
                <a:chOff x="609600" y="-2445296"/>
                <a:chExt cx="3749040" cy="7606705"/>
              </a:xfrm>
              <a:grpFill/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2237263" y="-2445296"/>
                  <a:ext cx="396238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3" name="Straight Connector 112"/>
                <p:cNvCxnSpPr>
                  <a:stCxn id="109" idx="4"/>
                  <a:endCxn id="110" idx="7"/>
                </p:cNvCxnSpPr>
                <p:nvPr/>
              </p:nvCxnSpPr>
              <p:spPr>
                <a:xfrm rot="10800000" flipV="1">
                  <a:off x="1481213" y="-2005029"/>
                  <a:ext cx="954171" cy="4174449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>
                  <a:endCxn id="110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>
                  <a:stCxn id="111" idx="0"/>
                  <a:endCxn id="110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>
                  <a:stCxn id="109" idx="4"/>
                  <a:endCxn id="112" idx="0"/>
                </p:cNvCxnSpPr>
                <p:nvPr/>
              </p:nvCxnSpPr>
              <p:spPr>
                <a:xfrm rot="10800000" flipH="1" flipV="1">
                  <a:off x="2435384" y="-2005029"/>
                  <a:ext cx="1199357" cy="4123647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Oval 116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8" name="Straight Connector 117"/>
                <p:cNvCxnSpPr>
                  <a:stCxn id="117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Oval 118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1" name="Straight Connector 120"/>
                <p:cNvCxnSpPr>
                  <a:stCxn id="119" idx="0"/>
                  <a:endCxn id="112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>
                  <a:stCxn id="120" idx="0"/>
                  <a:endCxn id="112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Oval 122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Connector 123"/>
                <p:cNvCxnSpPr>
                  <a:stCxn id="123" idx="0"/>
                  <a:endCxn id="119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Oval 124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6" name="Straight Connector 125"/>
                <p:cNvCxnSpPr>
                  <a:stCxn id="125" idx="0"/>
                  <a:endCxn id="119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Oval 107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 rot="13615746">
              <a:off x="4332873" y="1475958"/>
              <a:ext cx="1092729" cy="2240397"/>
              <a:chOff x="609599" y="2153838"/>
              <a:chExt cx="1466910" cy="3007571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87" name="Group 86"/>
              <p:cNvGrpSpPr/>
              <p:nvPr/>
            </p:nvGrpSpPr>
            <p:grpSpPr>
              <a:xfrm>
                <a:off x="609600" y="2153838"/>
                <a:ext cx="1466909" cy="3007571"/>
                <a:chOff x="609600" y="-2525162"/>
                <a:chExt cx="3749040" cy="7686571"/>
              </a:xfrm>
              <a:grpFill/>
            </p:grpSpPr>
            <p:sp>
              <p:nvSpPr>
                <p:cNvPr id="89" name="Oval 88"/>
                <p:cNvSpPr/>
                <p:nvPr/>
              </p:nvSpPr>
              <p:spPr>
                <a:xfrm>
                  <a:off x="2237263" y="-2525162"/>
                  <a:ext cx="396238" cy="440266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Connector 92"/>
                <p:cNvCxnSpPr>
                  <a:stCxn id="89" idx="4"/>
                  <a:endCxn id="90" idx="7"/>
                </p:cNvCxnSpPr>
                <p:nvPr/>
              </p:nvCxnSpPr>
              <p:spPr>
                <a:xfrm rot="10800000" flipV="1">
                  <a:off x="1481213" y="-2084896"/>
                  <a:ext cx="954171" cy="4254316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endCxn id="90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91" idx="0"/>
                  <a:endCxn id="90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89" idx="4"/>
                  <a:endCxn id="92" idx="0"/>
                </p:cNvCxnSpPr>
                <p:nvPr/>
              </p:nvCxnSpPr>
              <p:spPr>
                <a:xfrm rot="10800000" flipH="1" flipV="1">
                  <a:off x="2435384" y="-2084896"/>
                  <a:ext cx="1199357" cy="420351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Oval 96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8" name="Straight Connector 97"/>
                <p:cNvCxnSpPr>
                  <a:stCxn id="97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Oval 98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99" idx="0"/>
                  <a:endCxn id="92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>
                  <a:stCxn id="100" idx="0"/>
                  <a:endCxn id="92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Oval 102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" name="Straight Connector 103"/>
                <p:cNvCxnSpPr>
                  <a:stCxn id="103" idx="0"/>
                  <a:endCxn id="99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Oval 104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6" name="Straight Connector 105"/>
                <p:cNvCxnSpPr>
                  <a:stCxn id="105" idx="0"/>
                  <a:endCxn id="99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Oval 87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5400000">
              <a:off x="2538982" y="2244075"/>
              <a:ext cx="1092729" cy="2212155"/>
              <a:chOff x="609599" y="2191752"/>
              <a:chExt cx="1466910" cy="2969657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67" name="Group 66"/>
              <p:cNvGrpSpPr/>
              <p:nvPr/>
            </p:nvGrpSpPr>
            <p:grpSpPr>
              <a:xfrm>
                <a:off x="609600" y="2191752"/>
                <a:ext cx="1466909" cy="2969657"/>
                <a:chOff x="609600" y="-2428266"/>
                <a:chExt cx="3749040" cy="7589675"/>
              </a:xfrm>
              <a:grpFill/>
            </p:grpSpPr>
            <p:sp>
              <p:nvSpPr>
                <p:cNvPr id="69" name="Oval 68"/>
                <p:cNvSpPr/>
                <p:nvPr/>
              </p:nvSpPr>
              <p:spPr>
                <a:xfrm>
                  <a:off x="2237263" y="-2428266"/>
                  <a:ext cx="396238" cy="440266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/>
                <p:cNvCxnSpPr>
                  <a:stCxn id="69" idx="4"/>
                  <a:endCxn id="70" idx="7"/>
                </p:cNvCxnSpPr>
                <p:nvPr/>
              </p:nvCxnSpPr>
              <p:spPr>
                <a:xfrm rot="16200000" flipH="1" flipV="1">
                  <a:off x="-120410" y="-386377"/>
                  <a:ext cx="4157420" cy="954171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endCxn id="70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>
                  <a:stCxn id="71" idx="0"/>
                  <a:endCxn id="70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>
                  <a:stCxn id="69" idx="4"/>
                  <a:endCxn id="72" idx="0"/>
                </p:cNvCxnSpPr>
                <p:nvPr/>
              </p:nvCxnSpPr>
              <p:spPr>
                <a:xfrm rot="16200000" flipH="1">
                  <a:off x="981753" y="-534369"/>
                  <a:ext cx="4106619" cy="1199353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Oval 76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/>
                <p:cNvCxnSpPr>
                  <a:stCxn id="77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Oval 78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1" name="Straight Connector 80"/>
                <p:cNvCxnSpPr>
                  <a:stCxn id="79" idx="0"/>
                  <a:endCxn id="72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>
                  <a:stCxn id="80" idx="0"/>
                  <a:endCxn id="72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Oval 82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Connector 83"/>
                <p:cNvCxnSpPr>
                  <a:stCxn id="83" idx="0"/>
                  <a:endCxn id="79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Oval 84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/>
                <p:cNvCxnSpPr>
                  <a:stCxn id="85" idx="0"/>
                  <a:endCxn id="79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Oval 67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2917177">
              <a:off x="2778241" y="2911784"/>
              <a:ext cx="1092729" cy="2272673"/>
              <a:chOff x="609599" y="2110510"/>
              <a:chExt cx="1466910" cy="3050899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47" name="Group 46"/>
              <p:cNvGrpSpPr/>
              <p:nvPr/>
            </p:nvGrpSpPr>
            <p:grpSpPr>
              <a:xfrm>
                <a:off x="609600" y="2110510"/>
                <a:ext cx="1466909" cy="3050899"/>
                <a:chOff x="609600" y="-2635898"/>
                <a:chExt cx="3749040" cy="7797307"/>
              </a:xfrm>
              <a:grpFill/>
            </p:grpSpPr>
            <p:sp>
              <p:nvSpPr>
                <p:cNvPr id="49" name="Oval 48"/>
                <p:cNvSpPr/>
                <p:nvPr/>
              </p:nvSpPr>
              <p:spPr>
                <a:xfrm>
                  <a:off x="2237263" y="-2635898"/>
                  <a:ext cx="396238" cy="440266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Connector 52"/>
                <p:cNvCxnSpPr>
                  <a:stCxn id="49" idx="4"/>
                  <a:endCxn id="50" idx="7"/>
                </p:cNvCxnSpPr>
                <p:nvPr/>
              </p:nvCxnSpPr>
              <p:spPr>
                <a:xfrm flipH="1">
                  <a:off x="1481213" y="-2195632"/>
                  <a:ext cx="954171" cy="4365051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endCxn id="50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stCxn id="51" idx="0"/>
                  <a:endCxn id="50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49" idx="4"/>
                  <a:endCxn id="52" idx="0"/>
                </p:cNvCxnSpPr>
                <p:nvPr/>
              </p:nvCxnSpPr>
              <p:spPr>
                <a:xfrm>
                  <a:off x="2435384" y="-2195632"/>
                  <a:ext cx="1199357" cy="431425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Oval 56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Straight Connector 57"/>
                <p:cNvCxnSpPr>
                  <a:stCxn id="57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Oval 58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>
                  <a:stCxn id="59" idx="0"/>
                  <a:endCxn id="52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>
                  <a:stCxn id="60" idx="0"/>
                  <a:endCxn id="52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Connector 63"/>
                <p:cNvCxnSpPr>
                  <a:stCxn id="63" idx="0"/>
                  <a:endCxn id="59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/>
                <p:cNvCxnSpPr>
                  <a:stCxn id="65" idx="0"/>
                  <a:endCxn id="59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Oval 47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10800000">
              <a:off x="3561182" y="1104900"/>
              <a:ext cx="1092729" cy="2274040"/>
              <a:chOff x="609599" y="2108675"/>
              <a:chExt cx="1466910" cy="3052734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609600" y="2108675"/>
                <a:ext cx="1466909" cy="3052734"/>
                <a:chOff x="609600" y="-2640588"/>
                <a:chExt cx="3749040" cy="780199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2237263" y="-2640588"/>
                  <a:ext cx="396238" cy="4402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/>
                <p:cNvCxnSpPr>
                  <a:stCxn id="29" idx="4"/>
                  <a:endCxn id="30" idx="7"/>
                </p:cNvCxnSpPr>
                <p:nvPr/>
              </p:nvCxnSpPr>
              <p:spPr>
                <a:xfrm rot="10800000" flipV="1">
                  <a:off x="1481213" y="-2200322"/>
                  <a:ext cx="954171" cy="436974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endCxn id="30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31" idx="0"/>
                  <a:endCxn id="30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36" name="Straight Connector 35"/>
                <p:cNvCxnSpPr>
                  <a:stCxn id="29" idx="4"/>
                  <a:endCxn id="32" idx="0"/>
                </p:cNvCxnSpPr>
                <p:nvPr/>
              </p:nvCxnSpPr>
              <p:spPr>
                <a:xfrm rot="10800000" flipH="1" flipV="1">
                  <a:off x="2435384" y="-2200322"/>
                  <a:ext cx="1199357" cy="4318940"/>
                </a:xfrm>
                <a:prstGeom prst="line">
                  <a:avLst/>
                </a:prstGeom>
                <a:ln w="28575">
                  <a:solidFill>
                    <a:schemeClr val="bg1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Connector 37"/>
                <p:cNvCxnSpPr>
                  <a:stCxn id="37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Connector 40"/>
                <p:cNvCxnSpPr>
                  <a:stCxn id="39" idx="0"/>
                  <a:endCxn id="32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ln w="28575">
                  <a:solidFill>
                    <a:schemeClr val="bg1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40" idx="0"/>
                  <a:endCxn id="32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Oval 42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/>
                <p:cNvCxnSpPr>
                  <a:stCxn id="43" idx="0"/>
                  <a:endCxn id="39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Oval 44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/>
                <p:cNvCxnSpPr>
                  <a:stCxn id="45" idx="0"/>
                  <a:endCxn id="39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ln w="28575">
                  <a:solidFill>
                    <a:schemeClr val="bg1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Oval 27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7" name="Oval 186"/>
          <p:cNvSpPr/>
          <p:nvPr/>
        </p:nvSpPr>
        <p:spPr>
          <a:xfrm rot="2931742">
            <a:off x="5699494" y="4518945"/>
            <a:ext cx="445514" cy="414926"/>
          </a:xfrm>
          <a:prstGeom prst="ellipse">
            <a:avLst/>
          </a:prstGeom>
          <a:solidFill>
            <a:schemeClr val="accent3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188" name="Title 1"/>
          <p:cNvSpPr>
            <a:spLocks noGrp="1"/>
          </p:cNvSpPr>
          <p:nvPr>
            <p:ph type="title"/>
          </p:nvPr>
        </p:nvSpPr>
        <p:spPr>
          <a:xfrm>
            <a:off x="461966" y="126113"/>
            <a:ext cx="8239125" cy="443177"/>
          </a:xfrm>
        </p:spPr>
        <p:txBody>
          <a:bodyPr/>
          <a:lstStyle/>
          <a:p>
            <a:r>
              <a:rPr lang="en-US" dirty="0" smtClean="0"/>
              <a:t>“Strategy Space Convergence”</a:t>
            </a:r>
            <a:endParaRPr lang="en-US" dirty="0"/>
          </a:p>
        </p:txBody>
      </p:sp>
      <p:sp>
        <p:nvSpPr>
          <p:cNvPr id="189" name="Content Placeholder 2"/>
          <p:cNvSpPr>
            <a:spLocks noGrp="1"/>
          </p:cNvSpPr>
          <p:nvPr>
            <p:ph idx="1"/>
          </p:nvPr>
        </p:nvSpPr>
        <p:spPr>
          <a:xfrm>
            <a:off x="245431" y="899054"/>
            <a:ext cx="3221036" cy="4616720"/>
          </a:xfrm>
        </p:spPr>
        <p:txBody>
          <a:bodyPr/>
          <a:lstStyle/>
          <a:p>
            <a:r>
              <a:rPr lang="en-US" sz="1800" b="0" dirty="0"/>
              <a:t>As observations are laid on top of the strategy </a:t>
            </a:r>
            <a:r>
              <a:rPr lang="en-US" sz="1800" b="0" dirty="0" smtClean="0"/>
              <a:t>space, regions outside a “common strategy” will </a:t>
            </a:r>
            <a:r>
              <a:rPr lang="en-US" sz="1800" b="0" dirty="0"/>
              <a:t>converge on which strategy is being used</a:t>
            </a:r>
          </a:p>
          <a:p>
            <a:endParaRPr lang="en-US" sz="1800" b="0" dirty="0"/>
          </a:p>
          <a:p>
            <a:r>
              <a:rPr lang="en-US" sz="1800" b="0" dirty="0"/>
              <a:t>This also allows early counter-strategies as observations result in the enemy trending into “aggressive”, “defensive”, “ground”, and “air” quadrants without waiting to see the full enemy strategy</a:t>
            </a:r>
          </a:p>
        </p:txBody>
      </p:sp>
    </p:spTree>
    <p:extLst>
      <p:ext uri="{BB962C8B-B14F-4D97-AF65-F5344CB8AC3E}">
        <p14:creationId xmlns:p14="http://schemas.microsoft.com/office/powerpoint/2010/main" val="392995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DC56FF-B4DC-4FF6-8C43-32D010FD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5692140" y="1816612"/>
            <a:ext cx="1127760" cy="79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r>
              <a:rPr lang="en-US" sz="1200" dirty="0"/>
              <a:t>Strategy </a:t>
            </a:r>
            <a:r>
              <a:rPr lang="en-US" sz="1200" dirty="0" smtClean="0"/>
              <a:t>Reader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212148" y="1850352"/>
            <a:ext cx="1127760" cy="728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r>
              <a:rPr lang="en-US" sz="1200" dirty="0"/>
              <a:t>Inference Engine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5692140" y="3128433"/>
            <a:ext cx="1127760" cy="79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r>
              <a:rPr lang="en-US" sz="1200" dirty="0"/>
              <a:t>Tree Builder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003896" y="956753"/>
            <a:ext cx="1127760" cy="79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r>
              <a:rPr lang="en-US" sz="1200" dirty="0"/>
              <a:t>Test Driver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92140" y="703264"/>
            <a:ext cx="1127760" cy="79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r>
              <a:rPr lang="en-US" sz="1200" dirty="0"/>
              <a:t>PDDL Reader</a:t>
            </a:r>
          </a:p>
        </p:txBody>
      </p:sp>
      <p:cxnSp>
        <p:nvCxnSpPr>
          <p:cNvPr id="13" name="Straight Arrow Connector 12"/>
          <p:cNvCxnSpPr>
            <a:stCxn id="9" idx="3"/>
            <a:endCxn id="6" idx="0"/>
          </p:cNvCxnSpPr>
          <p:nvPr/>
        </p:nvCxnSpPr>
        <p:spPr>
          <a:xfrm>
            <a:off x="2131656" y="1354687"/>
            <a:ext cx="1644372" cy="4956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45375" y="876300"/>
            <a:ext cx="815686" cy="441346"/>
          </a:xfrm>
          <a:prstGeom prst="rect">
            <a:avLst/>
          </a:prstGeom>
          <a:noFill/>
        </p:spPr>
        <p:txBody>
          <a:bodyPr wrap="none" lIns="71317" tIns="35659" rIns="71317" bIns="35659" rtlCol="0">
            <a:spAutoFit/>
          </a:bodyPr>
          <a:lstStyle/>
          <a:p>
            <a:r>
              <a:rPr lang="en-US" sz="1200" dirty="0"/>
              <a:t>Capability</a:t>
            </a:r>
          </a:p>
          <a:p>
            <a:r>
              <a:rPr lang="en-US" sz="1200" dirty="0"/>
              <a:t>Status</a:t>
            </a:r>
          </a:p>
        </p:txBody>
      </p:sp>
      <p:cxnSp>
        <p:nvCxnSpPr>
          <p:cNvPr id="23" name="Straight Arrow Connector 22"/>
          <p:cNvCxnSpPr>
            <a:stCxn id="10" idx="2"/>
            <a:endCxn id="5" idx="0"/>
          </p:cNvCxnSpPr>
          <p:nvPr/>
        </p:nvCxnSpPr>
        <p:spPr>
          <a:xfrm>
            <a:off x="6256020" y="1499131"/>
            <a:ext cx="0" cy="317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869663" y="819703"/>
            <a:ext cx="773373" cy="57573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r>
              <a:rPr lang="en-US" sz="1200" dirty="0"/>
              <a:t>PDDL File</a:t>
            </a:r>
          </a:p>
        </p:txBody>
      </p:sp>
      <p:cxnSp>
        <p:nvCxnSpPr>
          <p:cNvPr id="25" name="Straight Arrow Connector 24"/>
          <p:cNvCxnSpPr>
            <a:stCxn id="24" idx="1"/>
            <a:endCxn id="10" idx="3"/>
          </p:cNvCxnSpPr>
          <p:nvPr/>
        </p:nvCxnSpPr>
        <p:spPr>
          <a:xfrm flipH="1" flipV="1">
            <a:off x="6819900" y="1101198"/>
            <a:ext cx="1049763" cy="6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7" idx="0"/>
          </p:cNvCxnSpPr>
          <p:nvPr/>
        </p:nvCxnSpPr>
        <p:spPr>
          <a:xfrm>
            <a:off x="6256020" y="2612482"/>
            <a:ext cx="0" cy="5159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5" idx="1"/>
          </p:cNvCxnSpPr>
          <p:nvPr/>
        </p:nvCxnSpPr>
        <p:spPr>
          <a:xfrm>
            <a:off x="4339908" y="2214545"/>
            <a:ext cx="1352232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314" idx="0"/>
            <a:endCxn id="6" idx="2"/>
          </p:cNvCxnSpPr>
          <p:nvPr/>
        </p:nvCxnSpPr>
        <p:spPr>
          <a:xfrm flipV="1">
            <a:off x="3776028" y="2578738"/>
            <a:ext cx="0" cy="5835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314" idx="1"/>
            <a:endCxn id="4" idx="2"/>
          </p:cNvCxnSpPr>
          <p:nvPr/>
        </p:nvCxnSpPr>
        <p:spPr>
          <a:xfrm rot="10800000">
            <a:off x="1567776" y="2625692"/>
            <a:ext cx="581064" cy="164150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95201" y="2227759"/>
            <a:ext cx="899160" cy="626012"/>
          </a:xfrm>
          <a:prstGeom prst="rect">
            <a:avLst/>
          </a:prstGeom>
          <a:noFill/>
        </p:spPr>
        <p:txBody>
          <a:bodyPr wrap="square" lIns="71317" tIns="35659" rIns="71317" bIns="35659" rtlCol="0">
            <a:spAutoFit/>
          </a:bodyPr>
          <a:lstStyle/>
          <a:p>
            <a:r>
              <a:rPr lang="en-US" sz="1200" dirty="0"/>
              <a:t>Update Template Weights</a:t>
            </a:r>
          </a:p>
        </p:txBody>
      </p:sp>
      <p:sp>
        <p:nvSpPr>
          <p:cNvPr id="46" name="Flowchart: Multidocument 45"/>
          <p:cNvSpPr/>
          <p:nvPr/>
        </p:nvSpPr>
        <p:spPr>
          <a:xfrm>
            <a:off x="7869662" y="1721172"/>
            <a:ext cx="1036320" cy="986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r>
              <a:rPr lang="en-US" sz="1200" dirty="0"/>
              <a:t>Strategies</a:t>
            </a:r>
          </a:p>
        </p:txBody>
      </p:sp>
      <p:cxnSp>
        <p:nvCxnSpPr>
          <p:cNvPr id="48" name="Straight Arrow Connector 47"/>
          <p:cNvCxnSpPr>
            <a:stCxn id="46" idx="1"/>
            <a:endCxn id="5" idx="3"/>
          </p:cNvCxnSpPr>
          <p:nvPr/>
        </p:nvCxnSpPr>
        <p:spPr>
          <a:xfrm flipH="1">
            <a:off x="6819901" y="2214546"/>
            <a:ext cx="104976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536" y="1829828"/>
            <a:ext cx="1097280" cy="795867"/>
          </a:xfrm>
          <a:prstGeom prst="rect">
            <a:avLst/>
          </a:prstGeom>
          <a:solidFill>
            <a:schemeClr val="tx2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r>
              <a:rPr lang="en-US" sz="1200" dirty="0" smtClean="0"/>
              <a:t>StarCraft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003896" y="1829825"/>
            <a:ext cx="1127760" cy="79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r>
              <a:rPr lang="en-US" sz="1200" dirty="0"/>
              <a:t>Game Interface</a:t>
            </a:r>
          </a:p>
          <a:p>
            <a:pPr algn="ctr"/>
            <a:r>
              <a:rPr lang="en-US" sz="1200" dirty="0"/>
              <a:t>(BWAPI)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840" y="3162300"/>
            <a:ext cx="32543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7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Who cares?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3400" y="1028700"/>
            <a:ext cx="7974013" cy="3539430"/>
          </a:xfrm>
        </p:spPr>
        <p:txBody>
          <a:bodyPr/>
          <a:lstStyle/>
          <a:p>
            <a:r>
              <a:rPr lang="en-US" altLang="en-US" sz="2000" dirty="0">
                <a:ea typeface="ＭＳ Ｐゴシック" pitchFamily="34" charset="-128"/>
              </a:rPr>
              <a:t>Intent recognition next step of autonomous </a:t>
            </a:r>
            <a:r>
              <a:rPr lang="en-US" altLang="en-US" sz="2000" dirty="0" smtClean="0">
                <a:ea typeface="ＭＳ Ｐゴシック" pitchFamily="34" charset="-128"/>
              </a:rPr>
              <a:t>operations as current planning systems reach high TRL</a:t>
            </a:r>
            <a:endParaRPr lang="en-US" altLang="en-US" sz="2000" dirty="0">
              <a:ea typeface="ＭＳ Ｐゴシック" pitchFamily="34" charset="-128"/>
            </a:endParaRPr>
          </a:p>
          <a:p>
            <a:endParaRPr lang="en-US" altLang="en-US" sz="2000" dirty="0" smtClean="0">
              <a:ea typeface="ＭＳ Ｐゴシック" pitchFamily="34" charset="-128"/>
            </a:endParaRPr>
          </a:p>
          <a:p>
            <a:r>
              <a:rPr lang="en-US" altLang="en-US" sz="2000" dirty="0">
                <a:ea typeface="ＭＳ Ｐゴシック" pitchFamily="34" charset="-128"/>
              </a:rPr>
              <a:t>Partial observability is a reality of operational </a:t>
            </a:r>
            <a:r>
              <a:rPr lang="en-US" altLang="en-US" sz="2000" dirty="0" smtClean="0">
                <a:ea typeface="ＭＳ Ｐゴシック" pitchFamily="34" charset="-128"/>
              </a:rPr>
              <a:t>domains</a:t>
            </a:r>
          </a:p>
          <a:p>
            <a:endParaRPr lang="en-US" altLang="en-US" sz="2000" dirty="0" smtClean="0">
              <a:ea typeface="ＭＳ Ｐゴシック" pitchFamily="34" charset="-128"/>
            </a:endParaRPr>
          </a:p>
          <a:p>
            <a:r>
              <a:rPr lang="en-US" altLang="en-US" sz="2000" dirty="0" smtClean="0">
                <a:ea typeface="ＭＳ Ｐゴシック" pitchFamily="34" charset="-128"/>
              </a:rPr>
              <a:t>Adversarial AI extends beyond physical into cyber</a:t>
            </a:r>
          </a:p>
          <a:p>
            <a:endParaRPr lang="en-US" altLang="en-US" sz="2000" dirty="0">
              <a:ea typeface="ＭＳ Ｐゴシック" pitchFamily="34" charset="-128"/>
            </a:endParaRPr>
          </a:p>
          <a:p>
            <a:r>
              <a:rPr lang="en-US" altLang="en-US" sz="2000" dirty="0" smtClean="0">
                <a:ea typeface="ＭＳ Ｐゴシック" pitchFamily="34" charset="-128"/>
              </a:rPr>
              <a:t>Benefits programs like AFRL STAT, DARPA Assured Autonomy, DARPA OFFSET… any program with potential for autonomy v autonomy OR where autonomy expected to reason without complete knowledge</a:t>
            </a:r>
            <a:endParaRPr lang="en-US" alt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821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Risks/Payoffs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09600" y="4457700"/>
            <a:ext cx="7897812" cy="923330"/>
          </a:xfrm>
        </p:spPr>
        <p:txBody>
          <a:bodyPr/>
          <a:lstStyle/>
          <a:p>
            <a:r>
              <a:rPr lang="en-US" altLang="en-US" sz="2000" i="1" dirty="0" smtClean="0">
                <a:ea typeface="ＭＳ Ｐゴシック" pitchFamily="34" charset="-128"/>
              </a:rPr>
              <a:t>Success would demonstrate the benefits of strategy inference in partial observability and provide a software “nugget” for winning adversarial AI programs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024496"/>
              </p:ext>
            </p:extLst>
          </p:nvPr>
        </p:nvGraphicFramePr>
        <p:xfrm>
          <a:off x="838200" y="1409700"/>
          <a:ext cx="7696200" cy="2590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222419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Risk</a:t>
                      </a:r>
                      <a:endParaRPr lang="en-US" sz="1500" dirty="0"/>
                    </a:p>
                  </a:txBody>
                  <a:tcPr marT="38097" marB="38097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Risk Mitigation</a:t>
                      </a:r>
                      <a:endParaRPr lang="en-US" sz="1500" dirty="0"/>
                    </a:p>
                  </a:txBody>
                  <a:tcPr marT="38097" marB="38097"/>
                </a:tc>
              </a:tr>
              <a:tr h="556054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Strategies</a:t>
                      </a:r>
                      <a:r>
                        <a:rPr lang="en-US" sz="1500" baseline="0" dirty="0" smtClean="0"/>
                        <a:t> don’t map easily to quadrants</a:t>
                      </a:r>
                      <a:endParaRPr lang="en-US" sz="1500" dirty="0" smtClean="0"/>
                    </a:p>
                    <a:p>
                      <a:endParaRPr lang="en-US" sz="1500" dirty="0"/>
                    </a:p>
                  </a:txBody>
                  <a:tcPr marT="38097" marB="38097"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Place</a:t>
                      </a:r>
                      <a:r>
                        <a:rPr lang="en-US" sz="1500" baseline="0" dirty="0" smtClean="0"/>
                        <a:t> unusual strategies in region that results in “common” counter-strategy</a:t>
                      </a:r>
                      <a:endParaRPr lang="en-US" sz="1500" dirty="0" smtClean="0"/>
                    </a:p>
                    <a:p>
                      <a:endParaRPr lang="en-US" sz="1500" dirty="0"/>
                    </a:p>
                  </a:txBody>
                  <a:tcPr marT="38097" marB="38097"/>
                </a:tc>
              </a:tr>
              <a:tr h="722872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Learning proves too time consuming due to length of games and number required for</a:t>
                      </a:r>
                      <a:r>
                        <a:rPr lang="en-US" sz="1500" baseline="0" dirty="0" smtClean="0"/>
                        <a:t> dataset</a:t>
                      </a:r>
                      <a:endParaRPr lang="en-US" sz="1500" dirty="0" smtClean="0"/>
                    </a:p>
                  </a:txBody>
                  <a:tcPr marT="38097" marB="38097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bg2"/>
                          </a:solidFill>
                        </a:rPr>
                        <a:t>Professor (Dr.</a:t>
                      </a:r>
                      <a:r>
                        <a:rPr lang="en-US" sz="1500" baseline="0" dirty="0" smtClean="0">
                          <a:solidFill>
                            <a:schemeClr val="bg2"/>
                          </a:solidFill>
                        </a:rPr>
                        <a:t> Santiago </a:t>
                      </a:r>
                      <a:r>
                        <a:rPr lang="en-US" sz="1500" baseline="0" dirty="0" err="1" smtClean="0">
                          <a:solidFill>
                            <a:schemeClr val="bg2"/>
                          </a:solidFill>
                        </a:rPr>
                        <a:t>Ontañón</a:t>
                      </a:r>
                      <a:r>
                        <a:rPr lang="en-US" sz="1500" baseline="0" dirty="0" smtClean="0">
                          <a:solidFill>
                            <a:schemeClr val="bg2"/>
                          </a:solidFill>
                        </a:rPr>
                        <a:t>) </a:t>
                      </a:r>
                      <a:r>
                        <a:rPr lang="en-US" sz="1500" dirty="0" smtClean="0">
                          <a:solidFill>
                            <a:schemeClr val="bg2"/>
                          </a:solidFill>
                        </a:rPr>
                        <a:t>has render farm I can outsource to</a:t>
                      </a:r>
                      <a:endParaRPr lang="en-US" sz="1500" dirty="0">
                        <a:solidFill>
                          <a:schemeClr val="bg2"/>
                        </a:solidFill>
                      </a:endParaRPr>
                    </a:p>
                  </a:txBody>
                  <a:tcPr marT="38097" marB="38097"/>
                </a:tc>
              </a:tr>
              <a:tr h="556054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Win rate does not improve</a:t>
                      </a:r>
                    </a:p>
                    <a:p>
                      <a:endParaRPr lang="en-US" sz="1500" dirty="0"/>
                    </a:p>
                  </a:txBody>
                  <a:tcPr marT="38097" marB="38097"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N/A – may require</a:t>
                      </a:r>
                      <a:r>
                        <a:rPr lang="en-US" sz="1500" baseline="0" dirty="0" smtClean="0"/>
                        <a:t> better learning to be more effective</a:t>
                      </a:r>
                      <a:endParaRPr lang="en-US" sz="1500" dirty="0" smtClean="0"/>
                    </a:p>
                    <a:p>
                      <a:endParaRPr lang="en-US" sz="1500" dirty="0"/>
                    </a:p>
                  </a:txBody>
                  <a:tcPr marT="38097" marB="3809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53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Measure of Success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762002" y="723900"/>
            <a:ext cx="7924798" cy="440120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Test Methods:</a:t>
            </a:r>
          </a:p>
          <a:p>
            <a:r>
              <a:rPr lang="en-US" sz="1800" b="0" dirty="0" smtClean="0"/>
              <a:t>For </a:t>
            </a:r>
            <a:r>
              <a:rPr lang="en-US" sz="1800" b="0" dirty="0"/>
              <a:t>each unit type, generate research trees and validate</a:t>
            </a:r>
          </a:p>
          <a:p>
            <a:r>
              <a:rPr lang="en-US" sz="1800" b="0" dirty="0"/>
              <a:t>For each building type, generate research trees and validate</a:t>
            </a:r>
          </a:p>
          <a:p>
            <a:r>
              <a:rPr lang="en-US" sz="1800" b="0" dirty="0"/>
              <a:t>For each upgrade type, generate research trees and validate</a:t>
            </a:r>
          </a:p>
          <a:p>
            <a:r>
              <a:rPr lang="en-US" sz="1800" b="0" dirty="0"/>
              <a:t>For each pair of unit and building, generate research trees and </a:t>
            </a:r>
            <a:r>
              <a:rPr lang="en-US" sz="1800" b="0" dirty="0" smtClean="0"/>
              <a:t>validate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Target Metrics:</a:t>
            </a:r>
            <a:endParaRPr lang="en-US" sz="1800" dirty="0"/>
          </a:p>
          <a:p>
            <a:r>
              <a:rPr lang="en-US" sz="1800" b="0" dirty="0" smtClean="0"/>
              <a:t>100 </a:t>
            </a:r>
            <a:r>
              <a:rPr lang="en-US" sz="1800" b="0" dirty="0"/>
              <a:t>Matches with and without inference engine (enemy team set to random)</a:t>
            </a:r>
          </a:p>
          <a:p>
            <a:r>
              <a:rPr lang="en-US" sz="1800" b="0" dirty="0"/>
              <a:t>Compare win/loss ratio of base NOVA and inference </a:t>
            </a:r>
            <a:r>
              <a:rPr lang="en-US" sz="1800" b="0" dirty="0" smtClean="0"/>
              <a:t>NOVA</a:t>
            </a:r>
          </a:p>
          <a:p>
            <a:pPr lvl="1"/>
            <a:r>
              <a:rPr lang="en-US" sz="1400" b="0" dirty="0" smtClean="0"/>
              <a:t>NOVA already wins against standard AI at ~80-90%, so I don’t expect a significant improvement</a:t>
            </a:r>
          </a:p>
          <a:p>
            <a:pPr lvl="1"/>
            <a:r>
              <a:rPr lang="en-US" sz="1400" b="0" dirty="0" smtClean="0"/>
              <a:t>May instead run against a suit of competition AI bots</a:t>
            </a:r>
            <a:endParaRPr lang="en-US" sz="1400" b="0" dirty="0"/>
          </a:p>
          <a:p>
            <a:r>
              <a:rPr lang="en-US" sz="1800" b="0" dirty="0" smtClean="0"/>
              <a:t>Measure </a:t>
            </a:r>
            <a:r>
              <a:rPr lang="en-US" sz="1800" b="0" dirty="0"/>
              <a:t>accuracy of predictions </a:t>
            </a:r>
            <a:r>
              <a:rPr lang="en-US" sz="1800" b="0" dirty="0" smtClean="0"/>
              <a:t>via </a:t>
            </a:r>
            <a:r>
              <a:rPr lang="en-US" sz="1800" b="0" dirty="0" err="1" smtClean="0"/>
              <a:t>Jaccard</a:t>
            </a:r>
            <a:r>
              <a:rPr lang="en-US" sz="1800" b="0" dirty="0" smtClean="0"/>
              <a:t> index (intersection over union)</a:t>
            </a:r>
            <a:endParaRPr lang="en-US" sz="1800" b="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003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337083"/>
              </p:ext>
            </p:extLst>
          </p:nvPr>
        </p:nvGraphicFramePr>
        <p:xfrm>
          <a:off x="228600" y="2019300"/>
          <a:ext cx="8534400" cy="3502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2071"/>
                <a:gridCol w="6813129"/>
                <a:gridCol w="1219200"/>
              </a:tblGrid>
              <a:tr h="1524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Requirement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Method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01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The system shall represent the relationships and dependencies between units, buildings, and upgrades</a:t>
                      </a:r>
                      <a:endParaRPr lang="en-US" sz="14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Visual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02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The system shall, given a </a:t>
                      </a:r>
                      <a:r>
                        <a:rPr lang="en-US" sz="1400" i="1" dirty="0" smtClean="0">
                          <a:effectLst/>
                        </a:rPr>
                        <a:t>Capability</a:t>
                      </a:r>
                      <a:r>
                        <a:rPr lang="en-US" sz="1400" i="1" dirty="0">
                          <a:effectLst/>
                        </a:rPr>
                        <a:t>, determine what must be built or researched and what could be built or researched relative to other units, buildings, and upgrades</a:t>
                      </a:r>
                      <a:endParaRPr lang="en-US" sz="14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Automated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03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The system shall, given a partial view of an enemy base, </a:t>
                      </a:r>
                      <a:r>
                        <a:rPr lang="en-US" sz="1400" i="1" dirty="0" smtClean="0">
                          <a:effectLst/>
                        </a:rPr>
                        <a:t>determine </a:t>
                      </a:r>
                      <a:r>
                        <a:rPr lang="en-US" sz="1400" i="1" dirty="0">
                          <a:effectLst/>
                        </a:rPr>
                        <a:t>what must be built or researched and what could be built or researched relative to other units, buildings, and upgrades</a:t>
                      </a:r>
                      <a:endParaRPr lang="en-US" sz="14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Automated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04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The system shall maintain a set of coarse strategies based on common play styles</a:t>
                      </a:r>
                      <a:endParaRPr lang="en-US" sz="14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Visual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05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The system, given a representation of </a:t>
                      </a:r>
                      <a:r>
                        <a:rPr lang="en-US" sz="1400" i="1" dirty="0" err="1">
                          <a:effectLst/>
                        </a:rPr>
                        <a:t>redforce</a:t>
                      </a:r>
                      <a:r>
                        <a:rPr lang="en-US" sz="1400" i="1" dirty="0">
                          <a:effectLst/>
                        </a:rPr>
                        <a:t> Capabilities, suggest a strategy that the </a:t>
                      </a:r>
                      <a:r>
                        <a:rPr lang="en-US" sz="1400" i="1" dirty="0" err="1">
                          <a:effectLst/>
                        </a:rPr>
                        <a:t>redforce</a:t>
                      </a:r>
                      <a:r>
                        <a:rPr lang="en-US" sz="1400" i="1" dirty="0">
                          <a:effectLst/>
                        </a:rPr>
                        <a:t> is using</a:t>
                      </a:r>
                      <a:endParaRPr lang="en-US" sz="14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Automated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chemeClr val="bg2"/>
                          </a:solidFill>
                          <a:effectLst/>
                        </a:rPr>
                        <a:t>06</a:t>
                      </a:r>
                      <a:endParaRPr lang="en-US" sz="1400" b="1" dirty="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solidFill>
                            <a:schemeClr val="bg2"/>
                          </a:solidFill>
                          <a:effectLst/>
                        </a:rPr>
                        <a:t>The system shall, given multiple of a </a:t>
                      </a:r>
                      <a:r>
                        <a:rPr lang="en-US" sz="1400" b="0" i="1" dirty="0" smtClean="0">
                          <a:solidFill>
                            <a:schemeClr val="bg2"/>
                          </a:solidFill>
                          <a:effectLst/>
                        </a:rPr>
                        <a:t>Capability </a:t>
                      </a:r>
                      <a:r>
                        <a:rPr lang="en-US" sz="1400" b="0" i="1" dirty="0">
                          <a:solidFill>
                            <a:schemeClr val="bg2"/>
                          </a:solidFill>
                          <a:effectLst/>
                        </a:rPr>
                        <a:t>detected, adjust the probability of each possible strategy</a:t>
                      </a:r>
                      <a:endParaRPr lang="en-US" sz="1400" b="0" i="1" dirty="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</a:rPr>
                        <a:t>Automated</a:t>
                      </a:r>
                      <a:endParaRPr lang="en-US" sz="1400" b="0" dirty="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07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The system shall, given ground truth and a predicted strategy, update the probabilities for the strategy based on  Capability overlap</a:t>
                      </a:r>
                      <a:endParaRPr lang="en-US" sz="1400" b="1" i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Automated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47" marR="89647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6477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Blueforce</a:t>
            </a:r>
            <a:r>
              <a:rPr lang="en-US" sz="1200" dirty="0"/>
              <a:t> – Player or Allied army</a:t>
            </a:r>
          </a:p>
          <a:p>
            <a:r>
              <a:rPr lang="en-US" sz="1200" dirty="0" err="1"/>
              <a:t>Redforce</a:t>
            </a:r>
            <a:r>
              <a:rPr lang="en-US" sz="1200" dirty="0"/>
              <a:t> – hostile player</a:t>
            </a:r>
          </a:p>
          <a:p>
            <a:r>
              <a:rPr lang="en-US" sz="1200" dirty="0"/>
              <a:t>Capability - unit, building, or upgrade</a:t>
            </a:r>
          </a:p>
          <a:p>
            <a:r>
              <a:rPr lang="en-US" sz="1200" dirty="0"/>
              <a:t>Research – upgrades of unit or building capabilities purchased through an already built building</a:t>
            </a:r>
          </a:p>
          <a:p>
            <a:r>
              <a:rPr lang="en-US" sz="1200" dirty="0"/>
              <a:t>Strategy – A discrete collection of Capabilities in particular ratios designed to gain dominance over an opposing player with a bias towards land, hybrid, or air combat</a:t>
            </a:r>
          </a:p>
        </p:txBody>
      </p:sp>
    </p:spTree>
    <p:extLst>
      <p:ext uri="{BB962C8B-B14F-4D97-AF65-F5344CB8AC3E}">
        <p14:creationId xmlns:p14="http://schemas.microsoft.com/office/powerpoint/2010/main" val="10595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85900"/>
            <a:ext cx="8718550" cy="276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600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Cost/Schedule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762000" y="1028700"/>
            <a:ext cx="7553325" cy="3647152"/>
          </a:xfrm>
        </p:spPr>
        <p:txBody>
          <a:bodyPr/>
          <a:lstStyle/>
          <a:p>
            <a:r>
              <a:rPr lang="en-US" altLang="en-US" sz="1400" dirty="0">
                <a:ea typeface="ＭＳ Ｐゴシック" pitchFamily="34" charset="-128"/>
              </a:rPr>
              <a:t>Task 1</a:t>
            </a:r>
            <a:r>
              <a:rPr lang="en-US" altLang="en-US" sz="1400" dirty="0" smtClean="0">
                <a:ea typeface="ＭＳ Ｐゴシック" pitchFamily="34" charset="-128"/>
              </a:rPr>
              <a:t>: Develop PDDL representation of all </a:t>
            </a:r>
            <a:r>
              <a:rPr lang="en-US" altLang="en-US" sz="1400" dirty="0" err="1" smtClean="0">
                <a:ea typeface="ＭＳ Ｐゴシック" pitchFamily="34" charset="-128"/>
              </a:rPr>
              <a:t>Starcraft</a:t>
            </a:r>
            <a:r>
              <a:rPr lang="en-US" altLang="en-US" sz="1400" dirty="0" smtClean="0">
                <a:ea typeface="ＭＳ Ｐゴシック" pitchFamily="34" charset="-128"/>
              </a:rPr>
              <a:t> assets</a:t>
            </a:r>
            <a:endParaRPr lang="en-US" altLang="en-US" sz="1400" dirty="0">
              <a:ea typeface="ＭＳ Ｐゴシック" pitchFamily="34" charset="-128"/>
            </a:endParaRPr>
          </a:p>
          <a:p>
            <a:pPr lvl="1"/>
            <a:r>
              <a:rPr lang="en-US" altLang="en-US" sz="1400" dirty="0" smtClean="0">
                <a:ea typeface="ＭＳ Ｐゴシック" pitchFamily="34" charset="-128"/>
              </a:rPr>
              <a:t>10 SMES </a:t>
            </a:r>
            <a:r>
              <a:rPr lang="en-US" altLang="en-US" sz="1400" dirty="0">
                <a:ea typeface="ＭＳ Ｐゴシック" pitchFamily="34" charset="-128"/>
              </a:rPr>
              <a:t>Hours</a:t>
            </a:r>
          </a:p>
          <a:p>
            <a:r>
              <a:rPr lang="en-US" altLang="en-US" sz="1400" dirty="0">
                <a:ea typeface="ＭＳ Ｐゴシック" pitchFamily="34" charset="-128"/>
              </a:rPr>
              <a:t>Task 2</a:t>
            </a:r>
            <a:r>
              <a:rPr lang="en-US" altLang="en-US" sz="1400" dirty="0" smtClean="0">
                <a:ea typeface="ＭＳ Ｐゴシック" pitchFamily="34" charset="-128"/>
              </a:rPr>
              <a:t>: Combine PDDL representation and build orders to produce strategy trees</a:t>
            </a:r>
            <a:endParaRPr lang="en-US" altLang="en-US" sz="1400" dirty="0">
              <a:ea typeface="ＭＳ Ｐゴシック" pitchFamily="34" charset="-128"/>
            </a:endParaRPr>
          </a:p>
          <a:p>
            <a:pPr lvl="1"/>
            <a:r>
              <a:rPr lang="en-US" altLang="en-US" sz="1400" dirty="0" smtClean="0">
                <a:ea typeface="ＭＳ Ｐゴシック" pitchFamily="34" charset="-128"/>
              </a:rPr>
              <a:t>10 SMES </a:t>
            </a:r>
            <a:r>
              <a:rPr lang="en-US" altLang="en-US" sz="1400" dirty="0">
                <a:ea typeface="ＭＳ Ｐゴシック" pitchFamily="34" charset="-128"/>
              </a:rPr>
              <a:t>Hours</a:t>
            </a:r>
          </a:p>
          <a:p>
            <a:r>
              <a:rPr lang="en-US" altLang="en-US" sz="1400" dirty="0">
                <a:ea typeface="ＭＳ Ｐゴシック" pitchFamily="34" charset="-128"/>
              </a:rPr>
              <a:t>Task 3</a:t>
            </a:r>
            <a:r>
              <a:rPr lang="en-US" altLang="en-US" sz="1400" dirty="0" smtClean="0">
                <a:ea typeface="ＭＳ Ｐゴシック" pitchFamily="34" charset="-128"/>
              </a:rPr>
              <a:t>: Take snapshot of final belief state and adjust strategy edge weights based on actual unit ratios</a:t>
            </a:r>
            <a:endParaRPr lang="en-US" altLang="en-US" sz="1400" dirty="0">
              <a:ea typeface="ＭＳ Ｐゴシック" pitchFamily="34" charset="-128"/>
            </a:endParaRPr>
          </a:p>
          <a:p>
            <a:pPr lvl="1"/>
            <a:r>
              <a:rPr lang="en-US" altLang="en-US" sz="1400" dirty="0" smtClean="0">
                <a:ea typeface="ＭＳ Ｐゴシック" pitchFamily="34" charset="-128"/>
              </a:rPr>
              <a:t>60 SMES </a:t>
            </a:r>
            <a:r>
              <a:rPr lang="en-US" altLang="en-US" sz="1400" dirty="0">
                <a:ea typeface="ＭＳ Ｐゴシック" pitchFamily="34" charset="-128"/>
              </a:rPr>
              <a:t>Hours</a:t>
            </a:r>
          </a:p>
          <a:p>
            <a:r>
              <a:rPr lang="en-US" altLang="en-US" sz="1400" dirty="0">
                <a:ea typeface="ＭＳ Ｐゴシック" pitchFamily="34" charset="-128"/>
              </a:rPr>
              <a:t>Task 4</a:t>
            </a:r>
            <a:r>
              <a:rPr lang="en-US" altLang="en-US" sz="1400" dirty="0" smtClean="0">
                <a:ea typeface="ＭＳ Ｐゴシック" pitchFamily="34" charset="-128"/>
              </a:rPr>
              <a:t>: Perform automated testing of algorithm against 3 different types of competition AI</a:t>
            </a:r>
            <a:endParaRPr lang="en-US" altLang="en-US" sz="1400" dirty="0">
              <a:ea typeface="ＭＳ Ｐゴシック" pitchFamily="34" charset="-128"/>
            </a:endParaRPr>
          </a:p>
          <a:p>
            <a:pPr lvl="1"/>
            <a:r>
              <a:rPr lang="en-US" altLang="en-US" sz="1400" dirty="0" smtClean="0">
                <a:ea typeface="ＭＳ Ｐゴシック" pitchFamily="34" charset="-128"/>
              </a:rPr>
              <a:t>10 SMES </a:t>
            </a:r>
            <a:r>
              <a:rPr lang="en-US" altLang="en-US" sz="1400" dirty="0">
                <a:ea typeface="ＭＳ Ｐゴシック" pitchFamily="34" charset="-128"/>
              </a:rPr>
              <a:t>Hours</a:t>
            </a:r>
          </a:p>
          <a:p>
            <a:r>
              <a:rPr lang="en-US" altLang="en-US" sz="1400" dirty="0">
                <a:ea typeface="ＭＳ Ｐゴシック" pitchFamily="34" charset="-128"/>
              </a:rPr>
              <a:t>Task 5: Generate Report/ Video Demo </a:t>
            </a:r>
          </a:p>
          <a:p>
            <a:pPr lvl="1"/>
            <a:r>
              <a:rPr lang="en-US" altLang="en-US" sz="1400" dirty="0">
                <a:ea typeface="ＭＳ Ｐゴシック" pitchFamily="34" charset="-128"/>
              </a:rPr>
              <a:t>10 </a:t>
            </a:r>
            <a:r>
              <a:rPr lang="en-US" altLang="en-US" sz="1400" dirty="0" smtClean="0">
                <a:ea typeface="ＭＳ Ｐゴシック" pitchFamily="34" charset="-128"/>
              </a:rPr>
              <a:t>SMES hours</a:t>
            </a:r>
            <a:endParaRPr lang="en-US" altLang="en-US" sz="1400" dirty="0">
              <a:ea typeface="ＭＳ Ｐゴシック" pitchFamily="34" charset="-128"/>
            </a:endParaRPr>
          </a:p>
          <a:p>
            <a:pPr lvl="1"/>
            <a:endParaRPr lang="en-US" altLang="en-US" sz="1400" dirty="0">
              <a:ea typeface="ＭＳ Ｐゴシック" pitchFamily="34" charset="-128"/>
            </a:endParaRPr>
          </a:p>
          <a:p>
            <a:r>
              <a:rPr lang="en-US" altLang="en-US" sz="1400" dirty="0">
                <a:ea typeface="ＭＳ Ｐゴシック" pitchFamily="34" charset="-128"/>
              </a:rPr>
              <a:t>Total </a:t>
            </a:r>
            <a:r>
              <a:rPr lang="en-US" altLang="en-US" sz="1400" dirty="0" smtClean="0">
                <a:ea typeface="ＭＳ Ｐゴシック" pitchFamily="34" charset="-128"/>
              </a:rPr>
              <a:t>100 SMES </a:t>
            </a:r>
            <a:r>
              <a:rPr lang="en-US" altLang="en-US" sz="1400" dirty="0">
                <a:ea typeface="ＭＳ Ｐゴシック" pitchFamily="34" charset="-128"/>
              </a:rPr>
              <a:t>Hours = </a:t>
            </a:r>
            <a:r>
              <a:rPr lang="en-US" altLang="en-US" sz="1400" dirty="0" smtClean="0">
                <a:ea typeface="ＭＳ Ｐゴシック" pitchFamily="34" charset="-128"/>
              </a:rPr>
              <a:t>$19.5k</a:t>
            </a:r>
            <a:endParaRPr lang="en-US" altLang="en-US" sz="14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82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Objectives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046430"/>
            <a:ext cx="8382000" cy="3262432"/>
          </a:xfrm>
        </p:spPr>
        <p:txBody>
          <a:bodyPr/>
          <a:lstStyle/>
          <a:p>
            <a:r>
              <a:rPr lang="en-US" altLang="en-US" b="0" dirty="0" smtClean="0">
                <a:ea typeface="ＭＳ Ｐゴシック" pitchFamily="34" charset="-128"/>
              </a:rPr>
              <a:t>Develop an </a:t>
            </a:r>
            <a:r>
              <a:rPr lang="en-US" altLang="en-US" dirty="0" smtClean="0">
                <a:ea typeface="ＭＳ Ｐゴシック" pitchFamily="34" charset="-128"/>
              </a:rPr>
              <a:t>intent recognition </a:t>
            </a:r>
            <a:r>
              <a:rPr lang="en-US" altLang="en-US" b="0" dirty="0" smtClean="0">
                <a:ea typeface="ＭＳ Ｐゴシック" pitchFamily="34" charset="-128"/>
              </a:rPr>
              <a:t>engine that, given </a:t>
            </a:r>
            <a:r>
              <a:rPr lang="en-US" altLang="en-US" dirty="0" smtClean="0">
                <a:ea typeface="ＭＳ Ｐゴシック" pitchFamily="34" charset="-128"/>
              </a:rPr>
              <a:t>partial observability</a:t>
            </a:r>
            <a:r>
              <a:rPr lang="en-US" altLang="en-US" b="0" dirty="0" smtClean="0">
                <a:ea typeface="ＭＳ Ｐゴシック" pitchFamily="34" charset="-128"/>
              </a:rPr>
              <a:t> of enemy forces, can build a probabilistic representation of what their overall capabilities are.</a:t>
            </a:r>
          </a:p>
          <a:p>
            <a:endParaRPr lang="en-US" altLang="en-US" b="0" dirty="0">
              <a:ea typeface="ＭＳ Ｐゴシック" pitchFamily="34" charset="-128"/>
            </a:endParaRPr>
          </a:p>
          <a:p>
            <a:r>
              <a:rPr lang="en-US" altLang="en-US" b="0" dirty="0" smtClean="0">
                <a:ea typeface="ＭＳ Ｐゴシック" pitchFamily="34" charset="-128"/>
              </a:rPr>
              <a:t>Compare that “</a:t>
            </a:r>
            <a:r>
              <a:rPr lang="en-US" altLang="en-US" dirty="0" smtClean="0">
                <a:ea typeface="ＭＳ Ｐゴシック" pitchFamily="34" charset="-128"/>
              </a:rPr>
              <a:t>belief state</a:t>
            </a:r>
            <a:r>
              <a:rPr lang="en-US" altLang="en-US" b="0" dirty="0" smtClean="0">
                <a:ea typeface="ＭＳ Ｐゴシック" pitchFamily="34" charset="-128"/>
              </a:rPr>
              <a:t>” against known strategies to determine if the enemy is using a particular one.</a:t>
            </a:r>
          </a:p>
          <a:p>
            <a:endParaRPr lang="en-US" altLang="en-US" b="0" dirty="0">
              <a:ea typeface="ＭＳ Ｐゴシック" pitchFamily="34" charset="-128"/>
            </a:endParaRPr>
          </a:p>
          <a:p>
            <a:r>
              <a:rPr lang="en-US" altLang="en-US" b="0" dirty="0" smtClean="0">
                <a:ea typeface="ＭＳ Ｐゴシック" pitchFamily="34" charset="-128"/>
              </a:rPr>
              <a:t>Apply a </a:t>
            </a:r>
            <a:r>
              <a:rPr lang="en-US" altLang="en-US" dirty="0" smtClean="0">
                <a:ea typeface="ＭＳ Ｐゴシック" pitchFamily="34" charset="-128"/>
              </a:rPr>
              <a:t>counter-strategy</a:t>
            </a:r>
            <a:r>
              <a:rPr lang="en-US" altLang="en-US" b="0" dirty="0" smtClean="0">
                <a:ea typeface="ＭＳ Ｐゴシック" pitchFamily="34" charset="-128"/>
              </a:rPr>
              <a:t> and show improvement in win rate</a:t>
            </a:r>
          </a:p>
        </p:txBody>
      </p:sp>
    </p:spTree>
    <p:extLst>
      <p:ext uri="{BB962C8B-B14F-4D97-AF65-F5344CB8AC3E}">
        <p14:creationId xmlns:p14="http://schemas.microsoft.com/office/powerpoint/2010/main" val="284754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485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979271" y="1104900"/>
            <a:ext cx="4287292" cy="4343400"/>
            <a:chOff x="1979269" y="1104900"/>
            <a:chExt cx="4287292" cy="4343400"/>
          </a:xfrm>
        </p:grpSpPr>
        <p:grpSp>
          <p:nvGrpSpPr>
            <p:cNvPr id="10" name="Group 9"/>
            <p:cNvGrpSpPr/>
            <p:nvPr/>
          </p:nvGrpSpPr>
          <p:grpSpPr>
            <a:xfrm>
              <a:off x="3596006" y="3228292"/>
              <a:ext cx="1092729" cy="2220008"/>
              <a:chOff x="609599" y="2181209"/>
              <a:chExt cx="1466910" cy="298020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609600" y="2181209"/>
                <a:ext cx="1466909" cy="2980200"/>
                <a:chOff x="609600" y="-2455210"/>
                <a:chExt cx="3749040" cy="7616619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2237263" y="-2455210"/>
                  <a:ext cx="396238" cy="4402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13" idx="4"/>
                  <a:endCxn id="14" idx="7"/>
                </p:cNvCxnSpPr>
                <p:nvPr/>
              </p:nvCxnSpPr>
              <p:spPr>
                <a:xfrm flipH="1">
                  <a:off x="1481213" y="-2014944"/>
                  <a:ext cx="954171" cy="418436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endCxn id="14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6" idx="0"/>
                  <a:endCxn id="14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3" idx="4"/>
                  <a:endCxn id="17" idx="0"/>
                </p:cNvCxnSpPr>
                <p:nvPr/>
              </p:nvCxnSpPr>
              <p:spPr>
                <a:xfrm>
                  <a:off x="2435384" y="-2014944"/>
                  <a:ext cx="1199357" cy="4133562"/>
                </a:xfrm>
                <a:prstGeom prst="line">
                  <a:avLst/>
                </a:prstGeom>
                <a:ln w="28575">
                  <a:solidFill>
                    <a:schemeClr val="bg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25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6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>
                  <a:stCxn id="28" idx="0"/>
                  <a:endCxn id="17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ln w="285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29" idx="0"/>
                  <a:endCxn id="17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Oval 31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/>
                <p:cNvCxnSpPr>
                  <a:stCxn id="32" idx="0"/>
                  <a:endCxn id="28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Connector 34"/>
                <p:cNvCxnSpPr>
                  <a:stCxn id="34" idx="0"/>
                  <a:endCxn id="28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Oval 54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6200000">
              <a:off x="4618919" y="2192325"/>
              <a:ext cx="1092728" cy="2202556"/>
              <a:chOff x="609599" y="2204635"/>
              <a:chExt cx="1466910" cy="2956774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57" name="Group 56"/>
              <p:cNvGrpSpPr/>
              <p:nvPr/>
            </p:nvGrpSpPr>
            <p:grpSpPr>
              <a:xfrm>
                <a:off x="609600" y="2204635"/>
                <a:ext cx="1466909" cy="2956774"/>
                <a:chOff x="609600" y="-2395343"/>
                <a:chExt cx="3749040" cy="7556752"/>
              </a:xfrm>
              <a:grpFill/>
            </p:grpSpPr>
            <p:sp>
              <p:nvSpPr>
                <p:cNvPr id="59" name="Oval 58"/>
                <p:cNvSpPr/>
                <p:nvPr/>
              </p:nvSpPr>
              <p:spPr>
                <a:xfrm>
                  <a:off x="2237261" y="-2395343"/>
                  <a:ext cx="396238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>
                  <a:stCxn id="59" idx="4"/>
                  <a:endCxn id="60" idx="7"/>
                </p:cNvCxnSpPr>
                <p:nvPr/>
              </p:nvCxnSpPr>
              <p:spPr>
                <a:xfrm rot="5400000">
                  <a:off x="-103951" y="-369911"/>
                  <a:ext cx="4124496" cy="954168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>
                  <a:endCxn id="60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stCxn id="61" idx="0"/>
                  <a:endCxn id="60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stCxn id="59" idx="4"/>
                  <a:endCxn id="62" idx="0"/>
                </p:cNvCxnSpPr>
                <p:nvPr/>
              </p:nvCxnSpPr>
              <p:spPr>
                <a:xfrm rot="5400000" flipV="1">
                  <a:off x="998212" y="-517906"/>
                  <a:ext cx="4073694" cy="1199358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Oval 66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Straight Connector 67"/>
                <p:cNvCxnSpPr>
                  <a:stCxn id="67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Oval 68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1" name="Straight Connector 70"/>
                <p:cNvCxnSpPr>
                  <a:stCxn id="69" idx="0"/>
                  <a:endCxn id="62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>
                  <a:stCxn id="70" idx="0"/>
                  <a:endCxn id="62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4" name="Straight Connector 73"/>
                <p:cNvCxnSpPr>
                  <a:stCxn id="73" idx="0"/>
                  <a:endCxn id="69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Oval 74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/>
                <p:cNvCxnSpPr>
                  <a:stCxn id="75" idx="0"/>
                  <a:endCxn id="69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Oval 57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 rot="18613350">
              <a:off x="4417482" y="2864315"/>
              <a:ext cx="1092729" cy="2251483"/>
              <a:chOff x="609599" y="2138956"/>
              <a:chExt cx="1466910" cy="3022453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78" name="Group 77"/>
              <p:cNvGrpSpPr/>
              <p:nvPr/>
            </p:nvGrpSpPr>
            <p:grpSpPr>
              <a:xfrm>
                <a:off x="609600" y="2138956"/>
                <a:ext cx="1466909" cy="3022453"/>
                <a:chOff x="609600" y="-2563197"/>
                <a:chExt cx="3749040" cy="7724606"/>
              </a:xfrm>
              <a:grpFill/>
            </p:grpSpPr>
            <p:sp>
              <p:nvSpPr>
                <p:cNvPr id="80" name="Oval 79"/>
                <p:cNvSpPr/>
                <p:nvPr/>
              </p:nvSpPr>
              <p:spPr>
                <a:xfrm>
                  <a:off x="2237263" y="-2563197"/>
                  <a:ext cx="396238" cy="440266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Connector 83"/>
                <p:cNvCxnSpPr>
                  <a:stCxn id="80" idx="4"/>
                  <a:endCxn id="81" idx="7"/>
                </p:cNvCxnSpPr>
                <p:nvPr/>
              </p:nvCxnSpPr>
              <p:spPr>
                <a:xfrm flipH="1">
                  <a:off x="1481213" y="-2122931"/>
                  <a:ext cx="954171" cy="429235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>
                  <a:endCxn id="81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>
                  <a:stCxn id="82" idx="0"/>
                  <a:endCxn id="81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>
                  <a:stCxn id="80" idx="4"/>
                  <a:endCxn id="83" idx="0"/>
                </p:cNvCxnSpPr>
                <p:nvPr/>
              </p:nvCxnSpPr>
              <p:spPr>
                <a:xfrm>
                  <a:off x="2435384" y="-2122931"/>
                  <a:ext cx="1199357" cy="4241549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Oval 87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Connector 88"/>
                <p:cNvCxnSpPr>
                  <a:stCxn id="88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Oval 89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>
                  <a:stCxn id="90" idx="0"/>
                  <a:endCxn id="83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>
                  <a:stCxn id="91" idx="0"/>
                  <a:endCxn id="83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Oval 93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5" name="Straight Connector 94"/>
                <p:cNvCxnSpPr>
                  <a:stCxn id="94" idx="0"/>
                  <a:endCxn id="90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Oval 95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6" idx="0"/>
                  <a:endCxn id="90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Oval 78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 rot="8301404">
              <a:off x="2881955" y="1443232"/>
              <a:ext cx="1092729" cy="2217118"/>
              <a:chOff x="609599" y="2185087"/>
              <a:chExt cx="1466910" cy="2976322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99" name="Group 98"/>
              <p:cNvGrpSpPr/>
              <p:nvPr/>
            </p:nvGrpSpPr>
            <p:grpSpPr>
              <a:xfrm>
                <a:off x="609600" y="2185087"/>
                <a:ext cx="1466909" cy="2976322"/>
                <a:chOff x="609600" y="-2445296"/>
                <a:chExt cx="3749040" cy="7606705"/>
              </a:xfrm>
              <a:grpFill/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2237263" y="-2445296"/>
                  <a:ext cx="396238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1" idx="4"/>
                  <a:endCxn id="102" idx="7"/>
                </p:cNvCxnSpPr>
                <p:nvPr/>
              </p:nvCxnSpPr>
              <p:spPr>
                <a:xfrm rot="10800000" flipV="1">
                  <a:off x="1481213" y="-2005029"/>
                  <a:ext cx="954171" cy="4174449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endCxn id="102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>
                  <a:stCxn id="103" idx="0"/>
                  <a:endCxn id="102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stCxn id="101" idx="4"/>
                  <a:endCxn id="104" idx="0"/>
                </p:cNvCxnSpPr>
                <p:nvPr/>
              </p:nvCxnSpPr>
              <p:spPr>
                <a:xfrm rot="10800000" flipH="1" flipV="1">
                  <a:off x="2435384" y="-2005029"/>
                  <a:ext cx="1199357" cy="4123647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Oval 108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Connector 109"/>
                <p:cNvCxnSpPr>
                  <a:stCxn id="109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Oval 110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3" name="Straight Connector 112"/>
                <p:cNvCxnSpPr>
                  <a:stCxn id="111" idx="0"/>
                  <a:endCxn id="104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>
                  <a:stCxn id="112" idx="0"/>
                  <a:endCxn id="104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Oval 114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6" name="Straight Connector 115"/>
                <p:cNvCxnSpPr>
                  <a:stCxn id="115" idx="0"/>
                  <a:endCxn id="111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Oval 116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8" name="Straight Connector 117"/>
                <p:cNvCxnSpPr>
                  <a:stCxn id="117" idx="0"/>
                  <a:endCxn id="111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Oval 99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 rot="13615746">
              <a:off x="4332873" y="1475958"/>
              <a:ext cx="1092729" cy="2240397"/>
              <a:chOff x="609599" y="2153838"/>
              <a:chExt cx="1466910" cy="3007571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120" name="Group 119"/>
              <p:cNvGrpSpPr/>
              <p:nvPr/>
            </p:nvGrpSpPr>
            <p:grpSpPr>
              <a:xfrm>
                <a:off x="609600" y="2153838"/>
                <a:ext cx="1466909" cy="3007571"/>
                <a:chOff x="609600" y="-2525162"/>
                <a:chExt cx="3749040" cy="7686571"/>
              </a:xfrm>
              <a:grpFill/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2237263" y="-2525162"/>
                  <a:ext cx="396238" cy="440266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6" name="Straight Connector 125"/>
                <p:cNvCxnSpPr>
                  <a:stCxn id="122" idx="4"/>
                  <a:endCxn id="123" idx="7"/>
                </p:cNvCxnSpPr>
                <p:nvPr/>
              </p:nvCxnSpPr>
              <p:spPr>
                <a:xfrm rot="10800000" flipV="1">
                  <a:off x="1481213" y="-2084896"/>
                  <a:ext cx="954171" cy="4254316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>
                  <a:endCxn id="123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>
                  <a:stCxn id="124" idx="0"/>
                  <a:endCxn id="123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>
                  <a:stCxn id="122" idx="4"/>
                  <a:endCxn id="125" idx="0"/>
                </p:cNvCxnSpPr>
                <p:nvPr/>
              </p:nvCxnSpPr>
              <p:spPr>
                <a:xfrm rot="10800000" flipH="1" flipV="1">
                  <a:off x="2435384" y="-2084896"/>
                  <a:ext cx="1199357" cy="420351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Oval 129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/>
                <p:cNvCxnSpPr>
                  <a:stCxn id="130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Oval 131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/>
                <p:cNvCxnSpPr>
                  <a:stCxn id="132" idx="0"/>
                  <a:endCxn id="125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>
                  <a:stCxn id="133" idx="0"/>
                  <a:endCxn id="125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Oval 135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7" name="Straight Connector 136"/>
                <p:cNvCxnSpPr>
                  <a:stCxn id="136" idx="0"/>
                  <a:endCxn id="132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Oval 137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9" name="Straight Connector 138"/>
                <p:cNvCxnSpPr>
                  <a:stCxn id="138" idx="0"/>
                  <a:endCxn id="132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1" name="Oval 120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 rot="5400000">
              <a:off x="2538982" y="2244075"/>
              <a:ext cx="1092729" cy="2212155"/>
              <a:chOff x="609599" y="2191752"/>
              <a:chExt cx="1466910" cy="2969657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141" name="Group 140"/>
              <p:cNvGrpSpPr/>
              <p:nvPr/>
            </p:nvGrpSpPr>
            <p:grpSpPr>
              <a:xfrm>
                <a:off x="609600" y="2191752"/>
                <a:ext cx="1466909" cy="2969657"/>
                <a:chOff x="609600" y="-2428266"/>
                <a:chExt cx="3749040" cy="7589675"/>
              </a:xfrm>
              <a:grpFill/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2237263" y="-2428266"/>
                  <a:ext cx="396238" cy="440266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7" name="Straight Connector 146"/>
                <p:cNvCxnSpPr>
                  <a:stCxn id="143" idx="4"/>
                  <a:endCxn id="144" idx="7"/>
                </p:cNvCxnSpPr>
                <p:nvPr/>
              </p:nvCxnSpPr>
              <p:spPr>
                <a:xfrm rot="16200000" flipH="1" flipV="1">
                  <a:off x="-120410" y="-386377"/>
                  <a:ext cx="4157420" cy="954171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>
                  <a:endCxn id="144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>
                  <a:stCxn id="145" idx="0"/>
                  <a:endCxn id="144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>
                  <a:stCxn id="143" idx="4"/>
                  <a:endCxn id="146" idx="0"/>
                </p:cNvCxnSpPr>
                <p:nvPr/>
              </p:nvCxnSpPr>
              <p:spPr>
                <a:xfrm rot="16200000" flipH="1">
                  <a:off x="981753" y="-534369"/>
                  <a:ext cx="4106619" cy="1199353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Oval 150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Connector 151"/>
                <p:cNvCxnSpPr>
                  <a:stCxn id="151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Oval 152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5" name="Straight Connector 154"/>
                <p:cNvCxnSpPr>
                  <a:stCxn id="153" idx="0"/>
                  <a:endCxn id="146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>
                  <a:stCxn id="154" idx="0"/>
                  <a:endCxn id="146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Oval 156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8" name="Straight Connector 157"/>
                <p:cNvCxnSpPr>
                  <a:stCxn id="157" idx="0"/>
                  <a:endCxn id="153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Oval 158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0" name="Straight Connector 159"/>
                <p:cNvCxnSpPr>
                  <a:stCxn id="159" idx="0"/>
                  <a:endCxn id="153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Oval 141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 rot="2917177">
              <a:off x="2778241" y="2911784"/>
              <a:ext cx="1092729" cy="2272673"/>
              <a:chOff x="609599" y="2110510"/>
              <a:chExt cx="1466910" cy="3050899"/>
            </a:xfrm>
            <a:solidFill>
              <a:schemeClr val="tx2">
                <a:lumMod val="85000"/>
              </a:schemeClr>
            </a:solidFill>
          </p:grpSpPr>
          <p:grpSp>
            <p:nvGrpSpPr>
              <p:cNvPr id="162" name="Group 161"/>
              <p:cNvGrpSpPr/>
              <p:nvPr/>
            </p:nvGrpSpPr>
            <p:grpSpPr>
              <a:xfrm>
                <a:off x="609600" y="2110510"/>
                <a:ext cx="1466909" cy="3050899"/>
                <a:chOff x="609600" y="-2635898"/>
                <a:chExt cx="3749040" cy="7797307"/>
              </a:xfrm>
              <a:grpFill/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2237263" y="-2635898"/>
                  <a:ext cx="396238" cy="440266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8" name="Straight Connector 167"/>
                <p:cNvCxnSpPr>
                  <a:stCxn id="164" idx="4"/>
                  <a:endCxn id="165" idx="7"/>
                </p:cNvCxnSpPr>
                <p:nvPr/>
              </p:nvCxnSpPr>
              <p:spPr>
                <a:xfrm flipH="1">
                  <a:off x="1481213" y="-2195632"/>
                  <a:ext cx="954171" cy="4365051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>
                  <a:endCxn id="165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>
                  <a:stCxn id="166" idx="0"/>
                  <a:endCxn id="165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>
                  <a:stCxn id="164" idx="4"/>
                  <a:endCxn id="167" idx="0"/>
                </p:cNvCxnSpPr>
                <p:nvPr/>
              </p:nvCxnSpPr>
              <p:spPr>
                <a:xfrm>
                  <a:off x="2435384" y="-2195632"/>
                  <a:ext cx="1199357" cy="4314250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Oval 171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3" name="Straight Connector 172"/>
                <p:cNvCxnSpPr>
                  <a:stCxn id="172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Oval 173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6" name="Straight Connector 175"/>
                <p:cNvCxnSpPr>
                  <a:stCxn id="174" idx="0"/>
                  <a:endCxn id="167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grpFill/>
                <a:ln w="28575"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>
                  <a:stCxn id="175" idx="0"/>
                  <a:endCxn id="167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Oval 177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9" name="Straight Connector 178"/>
                <p:cNvCxnSpPr>
                  <a:stCxn id="178" idx="0"/>
                  <a:endCxn id="174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Oval 179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1" name="Straight Connector 180"/>
                <p:cNvCxnSpPr>
                  <a:stCxn id="180" idx="0"/>
                  <a:endCxn id="174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grpFill/>
                <a:ln>
                  <a:solidFill>
                    <a:schemeClr val="tx2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Oval 162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 rot="10800000">
              <a:off x="3561182" y="1104900"/>
              <a:ext cx="1092729" cy="2274040"/>
              <a:chOff x="609599" y="2108675"/>
              <a:chExt cx="1466910" cy="3052734"/>
            </a:xfrm>
          </p:grpSpPr>
          <p:grpSp>
            <p:nvGrpSpPr>
              <p:cNvPr id="183" name="Group 182"/>
              <p:cNvGrpSpPr/>
              <p:nvPr/>
            </p:nvGrpSpPr>
            <p:grpSpPr>
              <a:xfrm>
                <a:off x="609600" y="2108675"/>
                <a:ext cx="1466909" cy="3052734"/>
                <a:chOff x="609600" y="-2640588"/>
                <a:chExt cx="3749040" cy="7801997"/>
              </a:xfrm>
            </p:grpSpPr>
            <p:sp>
              <p:nvSpPr>
                <p:cNvPr id="185" name="Oval 184"/>
                <p:cNvSpPr/>
                <p:nvPr/>
              </p:nvSpPr>
              <p:spPr>
                <a:xfrm>
                  <a:off x="2237263" y="-2640588"/>
                  <a:ext cx="396238" cy="4402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1143000" y="2104942"/>
                  <a:ext cx="396240" cy="4402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1623060" y="3383409"/>
                  <a:ext cx="396240" cy="44026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/>
                <p:cNvSpPr/>
                <p:nvPr/>
              </p:nvSpPr>
              <p:spPr>
                <a:xfrm>
                  <a:off x="3436620" y="2118618"/>
                  <a:ext cx="396240" cy="44026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9" name="Straight Connector 188"/>
                <p:cNvCxnSpPr>
                  <a:stCxn id="185" idx="4"/>
                  <a:endCxn id="186" idx="7"/>
                </p:cNvCxnSpPr>
                <p:nvPr/>
              </p:nvCxnSpPr>
              <p:spPr>
                <a:xfrm rot="10800000" flipV="1">
                  <a:off x="1481213" y="-2200322"/>
                  <a:ext cx="954171" cy="436974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>
                  <a:endCxn id="186" idx="4"/>
                </p:cNvCxnSpPr>
                <p:nvPr/>
              </p:nvCxnSpPr>
              <p:spPr>
                <a:xfrm flipV="1">
                  <a:off x="807720" y="2545209"/>
                  <a:ext cx="533400" cy="838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>
                  <a:stCxn id="187" idx="0"/>
                  <a:endCxn id="186" idx="4"/>
                </p:cNvCxnSpPr>
                <p:nvPr/>
              </p:nvCxnSpPr>
              <p:spPr>
                <a:xfrm flipH="1" flipV="1">
                  <a:off x="1341120" y="2545209"/>
                  <a:ext cx="480060" cy="838200"/>
                </a:xfrm>
                <a:prstGeom prst="line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92" name="Straight Connector 191"/>
                <p:cNvCxnSpPr>
                  <a:stCxn id="185" idx="4"/>
                  <a:endCxn id="188" idx="0"/>
                </p:cNvCxnSpPr>
                <p:nvPr/>
              </p:nvCxnSpPr>
              <p:spPr>
                <a:xfrm rot="10800000" flipH="1" flipV="1">
                  <a:off x="2435384" y="-2200322"/>
                  <a:ext cx="1199357" cy="4318940"/>
                </a:xfrm>
                <a:prstGeom prst="line">
                  <a:avLst/>
                </a:prstGeom>
                <a:ln w="28575">
                  <a:solidFill>
                    <a:schemeClr val="bg1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Oval 192"/>
                <p:cNvSpPr/>
                <p:nvPr/>
              </p:nvSpPr>
              <p:spPr>
                <a:xfrm>
                  <a:off x="609600" y="4721142"/>
                  <a:ext cx="396240" cy="44026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4" name="Straight Connector 193"/>
                <p:cNvCxnSpPr>
                  <a:stCxn id="193" idx="0"/>
                </p:cNvCxnSpPr>
                <p:nvPr/>
              </p:nvCxnSpPr>
              <p:spPr>
                <a:xfrm flipV="1">
                  <a:off x="807720" y="3823676"/>
                  <a:ext cx="0" cy="8974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Oval 194"/>
                <p:cNvSpPr/>
                <p:nvPr/>
              </p:nvSpPr>
              <p:spPr>
                <a:xfrm>
                  <a:off x="2948940" y="3383409"/>
                  <a:ext cx="396240" cy="44026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3962400" y="3383409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7" name="Straight Connector 196"/>
                <p:cNvCxnSpPr>
                  <a:stCxn id="195" idx="0"/>
                  <a:endCxn id="188" idx="4"/>
                </p:cNvCxnSpPr>
                <p:nvPr/>
              </p:nvCxnSpPr>
              <p:spPr>
                <a:xfrm flipV="1">
                  <a:off x="3147060" y="2558886"/>
                  <a:ext cx="487680" cy="824524"/>
                </a:xfrm>
                <a:prstGeom prst="line">
                  <a:avLst/>
                </a:prstGeom>
                <a:ln w="28575">
                  <a:solidFill>
                    <a:schemeClr val="bg1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>
                  <a:stCxn id="196" idx="0"/>
                  <a:endCxn id="188" idx="4"/>
                </p:cNvCxnSpPr>
                <p:nvPr/>
              </p:nvCxnSpPr>
              <p:spPr>
                <a:xfrm flipH="1" flipV="1">
                  <a:off x="3634740" y="2558886"/>
                  <a:ext cx="525780" cy="824524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Oval 198"/>
                <p:cNvSpPr/>
                <p:nvPr/>
              </p:nvSpPr>
              <p:spPr>
                <a:xfrm>
                  <a:off x="2446020" y="4721142"/>
                  <a:ext cx="396240" cy="44026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0" name="Straight Connector 199"/>
                <p:cNvCxnSpPr>
                  <a:stCxn id="199" idx="0"/>
                  <a:endCxn id="195" idx="4"/>
                </p:cNvCxnSpPr>
                <p:nvPr/>
              </p:nvCxnSpPr>
              <p:spPr>
                <a:xfrm flipV="1">
                  <a:off x="2644140" y="3823676"/>
                  <a:ext cx="502920" cy="897467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Oval 200"/>
                <p:cNvSpPr/>
                <p:nvPr/>
              </p:nvSpPr>
              <p:spPr>
                <a:xfrm>
                  <a:off x="3402330" y="4721142"/>
                  <a:ext cx="396240" cy="44026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1323" tIns="35662" rIns="71323" bIns="35662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2" name="Straight Connector 201"/>
                <p:cNvCxnSpPr>
                  <a:stCxn id="201" idx="0"/>
                  <a:endCxn id="195" idx="4"/>
                </p:cNvCxnSpPr>
                <p:nvPr/>
              </p:nvCxnSpPr>
              <p:spPr>
                <a:xfrm flipH="1" flipV="1">
                  <a:off x="3147060" y="3823676"/>
                  <a:ext cx="453390" cy="897467"/>
                </a:xfrm>
                <a:prstGeom prst="line">
                  <a:avLst/>
                </a:prstGeom>
                <a:ln w="28575">
                  <a:solidFill>
                    <a:schemeClr val="bg1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4" name="Oval 183"/>
              <p:cNvSpPr/>
              <p:nvPr/>
            </p:nvSpPr>
            <p:spPr>
              <a:xfrm>
                <a:off x="609599" y="4465720"/>
                <a:ext cx="155039" cy="172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1323" tIns="35662" rIns="71323" bIns="35662"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01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Starcraft</a:t>
            </a:r>
            <a:r>
              <a:rPr lang="en-US" dirty="0" smtClean="0"/>
              <a:t> for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76300"/>
            <a:ext cx="4114269" cy="2739211"/>
          </a:xfrm>
        </p:spPr>
        <p:txBody>
          <a:bodyPr/>
          <a:lstStyle/>
          <a:p>
            <a:r>
              <a:rPr lang="en-US" b="0" dirty="0" smtClean="0"/>
              <a:t>Real-Time Strategy Game considered a frontier of AI research</a:t>
            </a:r>
          </a:p>
          <a:p>
            <a:endParaRPr lang="en-US" b="0" dirty="0"/>
          </a:p>
          <a:p>
            <a:r>
              <a:rPr lang="en-US" b="0" dirty="0" smtClean="0"/>
              <a:t>Players can choose from 1 of 3 races with unique buildings, units, and upgrades.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0999" y="4000500"/>
            <a:ext cx="84751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Branching factor for unit decisions is between 10^50 - 10^200</a:t>
            </a:r>
          </a:p>
          <a:p>
            <a:endParaRPr lang="en-US" sz="2400" i="1" dirty="0">
              <a:latin typeface="Calibri" panose="020F0502020204030204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469" y="876300"/>
            <a:ext cx="4259263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57200" y="4756896"/>
            <a:ext cx="8398932" cy="408623"/>
          </a:xfrm>
          <a:prstGeom prst="round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Players can only see what their units see, creating a partially observable enemy state</a:t>
            </a:r>
            <a:endParaRPr lang="en-US" sz="2400" b="1" i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Fog of War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85028"/>
            <a:ext cx="4843463" cy="347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258330" y="876300"/>
            <a:ext cx="3251199" cy="3847207"/>
          </a:xfrm>
        </p:spPr>
        <p:txBody>
          <a:bodyPr/>
          <a:lstStyle/>
          <a:p>
            <a:r>
              <a:rPr lang="en-US" b="0" dirty="0" smtClean="0"/>
              <a:t>The revealed area is the union of all the sight ranges of all your units and buildings.</a:t>
            </a:r>
          </a:p>
          <a:p>
            <a:endParaRPr lang="en-US" b="0" dirty="0"/>
          </a:p>
          <a:p>
            <a:r>
              <a:rPr lang="en-US" b="0" dirty="0" smtClean="0"/>
              <a:t>Previously viewed terrain and buildings within fog remain visible, but do not refresh state.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4860498"/>
            <a:ext cx="8474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ＭＳ Ｐゴシック" pitchFamily="-112" charset="-128"/>
              </a:rPr>
              <a:t>Never before viewed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ＭＳ Ｐゴシック" pitchFamily="-112" charset="-128"/>
              </a:rPr>
              <a:t>segments remains black 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ＭＳ Ｐゴシック" pitchFamily="-112" charset="-128"/>
              </a:rPr>
              <a:t>until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ＭＳ Ｐゴシック" pitchFamily="-112" charset="-128"/>
              </a:rPr>
              <a:t>explored.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State of the Art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81002" y="800100"/>
            <a:ext cx="8381998" cy="4185761"/>
          </a:xfrm>
        </p:spPr>
        <p:txBody>
          <a:bodyPr/>
          <a:lstStyle/>
          <a:p>
            <a:r>
              <a:rPr lang="en-US" altLang="en-US" sz="1600" dirty="0" smtClean="0">
                <a:ea typeface="ＭＳ Ｐゴシック" pitchFamily="34" charset="-128"/>
              </a:rPr>
              <a:t>Yearly 1v1 </a:t>
            </a:r>
            <a:r>
              <a:rPr lang="en-US" sz="1600" dirty="0" smtClean="0"/>
              <a:t>AIIDE </a:t>
            </a:r>
            <a:r>
              <a:rPr lang="en-US" altLang="en-US" sz="1600" dirty="0" smtClean="0">
                <a:ea typeface="ＭＳ Ｐゴシック" pitchFamily="34" charset="-128"/>
              </a:rPr>
              <a:t>StarCraft AI competition between universities with competitors all over the globe.</a:t>
            </a:r>
          </a:p>
          <a:p>
            <a:endParaRPr lang="en-US" altLang="en-US" sz="1600" dirty="0">
              <a:ea typeface="ＭＳ Ｐゴシック" pitchFamily="34" charset="-128"/>
            </a:endParaRPr>
          </a:p>
          <a:p>
            <a:r>
              <a:rPr lang="en-US" altLang="en-US" sz="1600" dirty="0" smtClean="0">
                <a:ea typeface="ＭＳ Ｐゴシック" pitchFamily="34" charset="-128"/>
              </a:rPr>
              <a:t>Player skill ranked by iCCup2 ladder as E through A+</a:t>
            </a:r>
          </a:p>
          <a:p>
            <a:pPr lvl="1"/>
            <a:r>
              <a:rPr lang="en-US" altLang="en-US" sz="1200" b="0" dirty="0" smtClean="0">
                <a:ea typeface="ＭＳ Ｐゴシック" pitchFamily="34" charset="-128"/>
              </a:rPr>
              <a:t>The best AI bots rank between D and D+</a:t>
            </a:r>
          </a:p>
          <a:p>
            <a:endParaRPr lang="en-US" altLang="en-US" sz="1600" dirty="0" smtClean="0">
              <a:ea typeface="ＭＳ Ｐゴシック" pitchFamily="34" charset="-128"/>
            </a:endParaRPr>
          </a:p>
          <a:p>
            <a:r>
              <a:rPr lang="en-US" altLang="en-US" sz="1600" dirty="0" smtClean="0">
                <a:ea typeface="ＭＳ Ｐゴシック" pitchFamily="34" charset="-128"/>
              </a:rPr>
              <a:t>AI rely on a wide range of different techniques:</a:t>
            </a:r>
          </a:p>
          <a:p>
            <a:pPr lvl="1"/>
            <a:r>
              <a:rPr lang="en-US" altLang="en-US" sz="1400" b="0" dirty="0" smtClean="0">
                <a:ea typeface="ＭＳ Ｐゴシック" pitchFamily="34" charset="-128"/>
              </a:rPr>
              <a:t>Some of the most effective have hard-coded “rush” strategies</a:t>
            </a:r>
          </a:p>
          <a:p>
            <a:pPr lvl="1"/>
            <a:r>
              <a:rPr lang="en-US" altLang="en-US" sz="1400" b="0" dirty="0" smtClean="0">
                <a:ea typeface="ＭＳ Ｐゴシック" pitchFamily="34" charset="-128"/>
              </a:rPr>
              <a:t>Some rely on micro-managing unit control or deep learning</a:t>
            </a:r>
          </a:p>
          <a:p>
            <a:pPr lvl="1"/>
            <a:r>
              <a:rPr lang="en-US" altLang="en-US" sz="1400" b="0" dirty="0" smtClean="0">
                <a:ea typeface="ＭＳ Ｐゴシック" pitchFamily="34" charset="-128"/>
              </a:rPr>
              <a:t>“Nova” uses a tiered system of base management and squad control with relatively simple unit AI</a:t>
            </a:r>
          </a:p>
          <a:p>
            <a:pPr lvl="1"/>
            <a:endParaRPr lang="en-US" altLang="en-US" sz="1400" dirty="0">
              <a:ea typeface="ＭＳ Ｐゴシック" pitchFamily="34" charset="-128"/>
            </a:endParaRPr>
          </a:p>
          <a:p>
            <a:r>
              <a:rPr lang="en-US" altLang="en-US" sz="1600" dirty="0" smtClean="0">
                <a:ea typeface="ＭＳ Ｐゴシック" pitchFamily="34" charset="-128"/>
              </a:rPr>
              <a:t>Partial observability is often ignored in favor of reacting to what can be seen at a given moment</a:t>
            </a:r>
          </a:p>
          <a:p>
            <a:endParaRPr lang="en-US" altLang="en-US" sz="1600" dirty="0" smtClean="0">
              <a:ea typeface="ＭＳ Ｐゴシック" pitchFamily="34" charset="-128"/>
            </a:endParaRPr>
          </a:p>
          <a:p>
            <a:r>
              <a:rPr lang="en-US" altLang="en-US" sz="1600" dirty="0" smtClean="0">
                <a:ea typeface="ＭＳ Ｐゴシック" pitchFamily="34" charset="-128"/>
              </a:rPr>
              <a:t>Counter-strategies therefore rely on reacting to an enemy strategy rather than predicting it</a:t>
            </a:r>
          </a:p>
        </p:txBody>
      </p:sp>
    </p:spTree>
    <p:extLst>
      <p:ext uri="{BB962C8B-B14F-4D97-AF65-F5344CB8AC3E}">
        <p14:creationId xmlns:p14="http://schemas.microsoft.com/office/powerpoint/2010/main" val="2250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Architectures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23898"/>
            <a:ext cx="7620000" cy="4632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94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69" y="800100"/>
            <a:ext cx="8224837" cy="3262432"/>
          </a:xfrm>
        </p:spPr>
        <p:txBody>
          <a:bodyPr/>
          <a:lstStyle/>
          <a:p>
            <a:r>
              <a:rPr lang="en-US" b="0" dirty="0" smtClean="0"/>
              <a:t>Combine Probability Density Function (PDF) process with Tech Trees to create “</a:t>
            </a:r>
            <a:r>
              <a:rPr lang="en-US" dirty="0" smtClean="0"/>
              <a:t>strategy space</a:t>
            </a:r>
            <a:r>
              <a:rPr lang="en-US" b="0" dirty="0" smtClean="0"/>
              <a:t>” for possible enemy strategies</a:t>
            </a:r>
          </a:p>
          <a:p>
            <a:endParaRPr lang="en-US" b="0" dirty="0" smtClean="0"/>
          </a:p>
          <a:p>
            <a:r>
              <a:rPr lang="en-US" b="0" dirty="0" smtClean="0"/>
              <a:t>Use </a:t>
            </a:r>
            <a:r>
              <a:rPr lang="en-US" dirty="0" smtClean="0"/>
              <a:t>observations</a:t>
            </a:r>
            <a:r>
              <a:rPr lang="en-US" b="0" dirty="0" smtClean="0"/>
              <a:t> to strengthen nodes/edges in tree with multiplicative effect</a:t>
            </a:r>
          </a:p>
          <a:p>
            <a:endParaRPr lang="en-US" b="0" dirty="0" smtClean="0"/>
          </a:p>
          <a:p>
            <a:r>
              <a:rPr lang="en-US" b="0" dirty="0" smtClean="0"/>
              <a:t>Over time, the highest </a:t>
            </a:r>
            <a:r>
              <a:rPr lang="en-US" dirty="0" smtClean="0"/>
              <a:t>peaks</a:t>
            </a:r>
            <a:r>
              <a:rPr lang="en-US" b="0" dirty="0" smtClean="0"/>
              <a:t> will identify regions in “strategy space” where the enemy is most concentrated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1000" y="4686300"/>
            <a:ext cx="8305800" cy="715089"/>
          </a:xfrm>
          <a:prstGeom prst="round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en-US" b="0" i="1" dirty="0" smtClean="0">
                <a:solidFill>
                  <a:schemeClr val="tx2"/>
                </a:solidFill>
              </a:rPr>
              <a:t>While strategies are still being formed, Nova can act based on what region/quadrant has the largest average height</a:t>
            </a:r>
            <a:endParaRPr lang="en-US" b="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30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69253" y="845038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253" y="1793306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2853" y="3071772"/>
            <a:ext cx="396240" cy="440267"/>
          </a:xfrm>
          <a:prstGeom prst="ellips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06313" y="3071772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9873" y="1806982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4"/>
            <a:endCxn id="5" idx="7"/>
          </p:cNvCxnSpPr>
          <p:nvPr/>
        </p:nvCxnSpPr>
        <p:spPr>
          <a:xfrm flipH="1">
            <a:off x="1264465" y="1285305"/>
            <a:ext cx="1002908" cy="572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0"/>
            <a:endCxn id="5" idx="4"/>
          </p:cNvCxnSpPr>
          <p:nvPr/>
        </p:nvCxnSpPr>
        <p:spPr>
          <a:xfrm flipV="1">
            <a:off x="590973" y="2233571"/>
            <a:ext cx="5334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0"/>
            <a:endCxn id="5" idx="4"/>
          </p:cNvCxnSpPr>
          <p:nvPr/>
        </p:nvCxnSpPr>
        <p:spPr>
          <a:xfrm flipH="1" flipV="1">
            <a:off x="1124373" y="2233571"/>
            <a:ext cx="480060" cy="838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4"/>
            <a:endCxn id="8" idx="0"/>
          </p:cNvCxnSpPr>
          <p:nvPr/>
        </p:nvCxnSpPr>
        <p:spPr>
          <a:xfrm>
            <a:off x="2267373" y="1285305"/>
            <a:ext cx="1150620" cy="5216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92853" y="4409507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3" idx="0"/>
            <a:endCxn id="6" idx="4"/>
          </p:cNvCxnSpPr>
          <p:nvPr/>
        </p:nvCxnSpPr>
        <p:spPr>
          <a:xfrm flipV="1">
            <a:off x="590973" y="3512038"/>
            <a:ext cx="0" cy="89746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732193" y="3071772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745653" y="3071772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1" idx="0"/>
            <a:endCxn id="8" idx="4"/>
          </p:cNvCxnSpPr>
          <p:nvPr/>
        </p:nvCxnSpPr>
        <p:spPr>
          <a:xfrm flipV="1">
            <a:off x="2930313" y="2247250"/>
            <a:ext cx="487680" cy="824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  <a:endCxn id="8" idx="4"/>
          </p:cNvCxnSpPr>
          <p:nvPr/>
        </p:nvCxnSpPr>
        <p:spPr>
          <a:xfrm flipH="1" flipV="1">
            <a:off x="3417993" y="2247250"/>
            <a:ext cx="525780" cy="82452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229273" y="4409507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0"/>
            <a:endCxn id="31" idx="4"/>
          </p:cNvCxnSpPr>
          <p:nvPr/>
        </p:nvCxnSpPr>
        <p:spPr>
          <a:xfrm flipV="1">
            <a:off x="2427393" y="3512038"/>
            <a:ext cx="502920" cy="89746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185583" y="4409507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0"/>
            <a:endCxn id="31" idx="4"/>
          </p:cNvCxnSpPr>
          <p:nvPr/>
        </p:nvCxnSpPr>
        <p:spPr>
          <a:xfrm flipH="1" flipV="1">
            <a:off x="2930313" y="3512038"/>
            <a:ext cx="453390" cy="89746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842760" y="845038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699760" y="1793306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166360" y="3071772"/>
            <a:ext cx="396240" cy="440267"/>
          </a:xfrm>
          <a:prstGeom prst="ellips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179820" y="3071772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993380" y="1806982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8" idx="4"/>
            <a:endCxn id="49" idx="7"/>
          </p:cNvCxnSpPr>
          <p:nvPr/>
        </p:nvCxnSpPr>
        <p:spPr>
          <a:xfrm flipH="1">
            <a:off x="6037972" y="1285305"/>
            <a:ext cx="1002908" cy="572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0" idx="0"/>
            <a:endCxn id="49" idx="4"/>
          </p:cNvCxnSpPr>
          <p:nvPr/>
        </p:nvCxnSpPr>
        <p:spPr>
          <a:xfrm flipV="1">
            <a:off x="5364480" y="2233571"/>
            <a:ext cx="533400" cy="83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0"/>
            <a:endCxn id="49" idx="4"/>
          </p:cNvCxnSpPr>
          <p:nvPr/>
        </p:nvCxnSpPr>
        <p:spPr>
          <a:xfrm flipH="1" flipV="1">
            <a:off x="5897880" y="2233571"/>
            <a:ext cx="480060" cy="838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4"/>
            <a:endCxn id="52" idx="0"/>
          </p:cNvCxnSpPr>
          <p:nvPr/>
        </p:nvCxnSpPr>
        <p:spPr>
          <a:xfrm>
            <a:off x="7040880" y="1285305"/>
            <a:ext cx="1150620" cy="52167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166360" y="4409507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0"/>
            <a:endCxn id="50" idx="4"/>
          </p:cNvCxnSpPr>
          <p:nvPr/>
        </p:nvCxnSpPr>
        <p:spPr>
          <a:xfrm flipV="1">
            <a:off x="5364480" y="3512038"/>
            <a:ext cx="0" cy="89746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505700" y="3071772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519160" y="3071772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9" idx="0"/>
            <a:endCxn id="52" idx="4"/>
          </p:cNvCxnSpPr>
          <p:nvPr/>
        </p:nvCxnSpPr>
        <p:spPr>
          <a:xfrm flipV="1">
            <a:off x="7703820" y="2247250"/>
            <a:ext cx="487680" cy="82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0" idx="0"/>
            <a:endCxn id="52" idx="4"/>
          </p:cNvCxnSpPr>
          <p:nvPr/>
        </p:nvCxnSpPr>
        <p:spPr>
          <a:xfrm flipH="1" flipV="1">
            <a:off x="8191500" y="2247250"/>
            <a:ext cx="525780" cy="82452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002780" y="4409507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0"/>
            <a:endCxn id="59" idx="4"/>
          </p:cNvCxnSpPr>
          <p:nvPr/>
        </p:nvCxnSpPr>
        <p:spPr>
          <a:xfrm flipV="1">
            <a:off x="7200900" y="3512038"/>
            <a:ext cx="502920" cy="89746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7959090" y="4409507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0"/>
            <a:endCxn id="59" idx="4"/>
          </p:cNvCxnSpPr>
          <p:nvPr/>
        </p:nvCxnSpPr>
        <p:spPr>
          <a:xfrm flipH="1" flipV="1">
            <a:off x="7703820" y="3512038"/>
            <a:ext cx="453390" cy="89746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3581824" y="640374"/>
            <a:ext cx="2343656" cy="128986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581823" y="1016001"/>
            <a:ext cx="1943100" cy="502902"/>
          </a:xfrm>
          <a:prstGeom prst="rect">
            <a:avLst/>
          </a:prstGeom>
          <a:noFill/>
        </p:spPr>
        <p:txBody>
          <a:bodyPr wrap="square" lIns="71317" tIns="35659" rIns="71317" bIns="35659" rtlCol="0">
            <a:spAutoFit/>
          </a:bodyPr>
          <a:lstStyle/>
          <a:p>
            <a:pPr algn="ctr"/>
            <a:r>
              <a:rPr lang="en-US" sz="1400" dirty="0"/>
              <a:t>Edge weight increase with each unit spotted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66358" y="2013438"/>
            <a:ext cx="971550" cy="349013"/>
          </a:xfrm>
          <a:prstGeom prst="rect">
            <a:avLst/>
          </a:prstGeom>
          <a:noFill/>
        </p:spPr>
        <p:txBody>
          <a:bodyPr wrap="square" lIns="71317" tIns="35659" rIns="71317" bIns="35659" rtlCol="0">
            <a:spAutoFit/>
          </a:bodyPr>
          <a:lstStyle/>
          <a:p>
            <a:pPr algn="ctr"/>
            <a:r>
              <a:rPr lang="en-US" sz="1400" i="1" dirty="0"/>
              <a:t>Learned</a:t>
            </a:r>
            <a:r>
              <a:rPr lang="en-US" i="1" dirty="0" smtClean="0"/>
              <a:t>?</a:t>
            </a:r>
            <a:endParaRPr lang="en-US" i="1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1349163" y="2167328"/>
            <a:ext cx="544830" cy="439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2625513" y="1525954"/>
            <a:ext cx="201930" cy="641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61966" y="126113"/>
            <a:ext cx="8239125" cy="443177"/>
          </a:xfrm>
        </p:spPr>
        <p:txBody>
          <a:bodyPr/>
          <a:lstStyle/>
          <a:p>
            <a:r>
              <a:rPr lang="en-US" dirty="0" smtClean="0"/>
              <a:t>Tech Tree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0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05000" y="1291168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2000" y="2239433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" y="3517902"/>
            <a:ext cx="396240" cy="440267"/>
          </a:xfrm>
          <a:prstGeom prst="ellipse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42060" y="3517902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55620" y="2253109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4"/>
            <a:endCxn id="5" idx="7"/>
          </p:cNvCxnSpPr>
          <p:nvPr/>
        </p:nvCxnSpPr>
        <p:spPr>
          <a:xfrm flipH="1">
            <a:off x="1100212" y="1731436"/>
            <a:ext cx="1002908" cy="572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  <a:endCxn id="5" idx="4"/>
          </p:cNvCxnSpPr>
          <p:nvPr/>
        </p:nvCxnSpPr>
        <p:spPr>
          <a:xfrm flipV="1">
            <a:off x="426720" y="2679700"/>
            <a:ext cx="533400" cy="83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960120" y="2679700"/>
            <a:ext cx="480060" cy="8382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4"/>
            <a:endCxn id="8" idx="0"/>
          </p:cNvCxnSpPr>
          <p:nvPr/>
        </p:nvCxnSpPr>
        <p:spPr>
          <a:xfrm>
            <a:off x="2103120" y="1731436"/>
            <a:ext cx="1150620" cy="521676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8600" y="4855633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0"/>
            <a:endCxn id="6" idx="4"/>
          </p:cNvCxnSpPr>
          <p:nvPr/>
        </p:nvCxnSpPr>
        <p:spPr>
          <a:xfrm flipV="1">
            <a:off x="426720" y="3958168"/>
            <a:ext cx="0" cy="89746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567940" y="3517902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81400" y="3517902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0"/>
            <a:endCxn id="8" idx="4"/>
          </p:cNvCxnSpPr>
          <p:nvPr/>
        </p:nvCxnSpPr>
        <p:spPr>
          <a:xfrm flipV="1">
            <a:off x="2766060" y="2693377"/>
            <a:ext cx="487680" cy="824524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0"/>
            <a:endCxn id="8" idx="4"/>
          </p:cNvCxnSpPr>
          <p:nvPr/>
        </p:nvCxnSpPr>
        <p:spPr>
          <a:xfrm flipH="1" flipV="1">
            <a:off x="3253740" y="2693377"/>
            <a:ext cx="525780" cy="82452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065020" y="4855633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15" idx="4"/>
          </p:cNvCxnSpPr>
          <p:nvPr/>
        </p:nvCxnSpPr>
        <p:spPr>
          <a:xfrm flipV="1">
            <a:off x="2263140" y="3958168"/>
            <a:ext cx="502920" cy="89746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021330" y="4855633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0"/>
            <a:endCxn id="15" idx="4"/>
          </p:cNvCxnSpPr>
          <p:nvPr/>
        </p:nvCxnSpPr>
        <p:spPr>
          <a:xfrm flipH="1" flipV="1">
            <a:off x="2766060" y="3958168"/>
            <a:ext cx="453390" cy="89746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71602" y="814173"/>
            <a:ext cx="1627831" cy="349013"/>
          </a:xfrm>
          <a:prstGeom prst="rect">
            <a:avLst/>
          </a:prstGeom>
          <a:noFill/>
        </p:spPr>
        <p:txBody>
          <a:bodyPr wrap="none" lIns="71317" tIns="35659" rIns="71317" bIns="35659" rtlCol="0">
            <a:spAutoFit/>
          </a:bodyPr>
          <a:lstStyle/>
          <a:p>
            <a:r>
              <a:rPr lang="en-US" dirty="0" smtClean="0"/>
              <a:t>“Vulture Rush”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66560" y="1291168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623560" y="2239433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090160" y="3517902"/>
            <a:ext cx="396240" cy="440267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03620" y="3517902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917180" y="2253109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4" idx="4"/>
            <a:endCxn id="25" idx="7"/>
          </p:cNvCxnSpPr>
          <p:nvPr/>
        </p:nvCxnSpPr>
        <p:spPr>
          <a:xfrm flipH="1">
            <a:off x="5961772" y="1731436"/>
            <a:ext cx="1002908" cy="572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0"/>
            <a:endCxn id="25" idx="4"/>
          </p:cNvCxnSpPr>
          <p:nvPr/>
        </p:nvCxnSpPr>
        <p:spPr>
          <a:xfrm flipV="1">
            <a:off x="5288280" y="2679700"/>
            <a:ext cx="533400" cy="83820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5" idx="4"/>
          </p:cNvCxnSpPr>
          <p:nvPr/>
        </p:nvCxnSpPr>
        <p:spPr>
          <a:xfrm flipH="1" flipV="1">
            <a:off x="5821680" y="2679700"/>
            <a:ext cx="480060" cy="838200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4"/>
            <a:endCxn id="28" idx="0"/>
          </p:cNvCxnSpPr>
          <p:nvPr/>
        </p:nvCxnSpPr>
        <p:spPr>
          <a:xfrm>
            <a:off x="6964680" y="1731436"/>
            <a:ext cx="1150620" cy="52167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090160" y="4855633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0"/>
            <a:endCxn id="26" idx="4"/>
          </p:cNvCxnSpPr>
          <p:nvPr/>
        </p:nvCxnSpPr>
        <p:spPr>
          <a:xfrm flipV="1">
            <a:off x="5288280" y="3958168"/>
            <a:ext cx="0" cy="89746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29500" y="3517902"/>
            <a:ext cx="396240" cy="44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442960" y="3517902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5" idx="0"/>
            <a:endCxn id="28" idx="4"/>
          </p:cNvCxnSpPr>
          <p:nvPr/>
        </p:nvCxnSpPr>
        <p:spPr>
          <a:xfrm flipV="1">
            <a:off x="7627620" y="2693377"/>
            <a:ext cx="487680" cy="82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0"/>
            <a:endCxn id="28" idx="4"/>
          </p:cNvCxnSpPr>
          <p:nvPr/>
        </p:nvCxnSpPr>
        <p:spPr>
          <a:xfrm flipH="1" flipV="1">
            <a:off x="8115300" y="2693377"/>
            <a:ext cx="525780" cy="82452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926580" y="4855633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0"/>
            <a:endCxn id="35" idx="4"/>
          </p:cNvCxnSpPr>
          <p:nvPr/>
        </p:nvCxnSpPr>
        <p:spPr>
          <a:xfrm flipV="1">
            <a:off x="7124700" y="3958168"/>
            <a:ext cx="502920" cy="89746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882890" y="4855633"/>
            <a:ext cx="396240" cy="44026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7" tIns="35659" rIns="71317" bIns="35659"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1" idx="0"/>
            <a:endCxn id="35" idx="4"/>
          </p:cNvCxnSpPr>
          <p:nvPr/>
        </p:nvCxnSpPr>
        <p:spPr>
          <a:xfrm flipH="1" flipV="1">
            <a:off x="7627620" y="3958168"/>
            <a:ext cx="453390" cy="89746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38331" y="814173"/>
            <a:ext cx="1610775" cy="349013"/>
          </a:xfrm>
          <a:prstGeom prst="rect">
            <a:avLst/>
          </a:prstGeom>
          <a:noFill/>
        </p:spPr>
        <p:txBody>
          <a:bodyPr wrap="none" lIns="71317" tIns="35659" rIns="71317" bIns="35659" rtlCol="0">
            <a:spAutoFit/>
          </a:bodyPr>
          <a:lstStyle/>
          <a:p>
            <a:r>
              <a:rPr lang="en-US" dirty="0" smtClean="0"/>
              <a:t>“Marine Rush”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581400" y="626674"/>
            <a:ext cx="1943100" cy="1149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1317" tIns="35659" rIns="71317" bIns="35659" rtlCol="0">
            <a:spAutoFit/>
          </a:bodyPr>
          <a:lstStyle/>
          <a:p>
            <a:pPr algn="ctr"/>
            <a:r>
              <a:rPr lang="en-US" sz="1400" i="1" dirty="0" smtClean="0"/>
              <a:t>Strategies exist as templated subgraphs representing the unique paths taken in upgrade choices</a:t>
            </a:r>
            <a:endParaRPr lang="en-US" sz="1400" i="1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61966" y="126113"/>
            <a:ext cx="8239125" cy="443177"/>
          </a:xfrm>
        </p:spPr>
        <p:txBody>
          <a:bodyPr/>
          <a:lstStyle/>
          <a:p>
            <a:r>
              <a:rPr lang="en-US" dirty="0" smtClean="0"/>
              <a:t>Strategy Templating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M Kickoff Template-JD">
  <a:themeElements>
    <a:clrScheme name="Custom 89">
      <a:dk1>
        <a:srgbClr val="000000"/>
      </a:dk1>
      <a:lt1>
        <a:srgbClr val="000000"/>
      </a:lt1>
      <a:dk2>
        <a:srgbClr val="003478"/>
      </a:dk2>
      <a:lt2>
        <a:srgbClr val="FFFFFF"/>
      </a:lt2>
      <a:accent1>
        <a:srgbClr val="21A2DC"/>
      </a:accent1>
      <a:accent2>
        <a:srgbClr val="FDC922"/>
      </a:accent2>
      <a:accent3>
        <a:srgbClr val="DA3835"/>
      </a:accent3>
      <a:accent4>
        <a:srgbClr val="3CB038"/>
      </a:accent4>
      <a:accent5>
        <a:srgbClr val="75236E"/>
      </a:accent5>
      <a:accent6>
        <a:srgbClr val="16686B"/>
      </a:accent6>
      <a:hlink>
        <a:srgbClr val="1F7BA4"/>
      </a:hlink>
      <a:folHlink>
        <a:srgbClr val="7F7E7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>
                <a:gamma/>
                <a:shade val="46275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solidFill>
            <a:srgbClr val="6699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>
                <a:gamma/>
                <a:shade val="46275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solidFill>
            <a:srgbClr val="6699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12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279F"/>
        </a:dk2>
        <a:lt2>
          <a:srgbClr val="FFFFFF"/>
        </a:lt2>
        <a:accent1>
          <a:srgbClr val="0000FF"/>
        </a:accent1>
        <a:accent2>
          <a:srgbClr val="00AE00"/>
        </a:accent2>
        <a:accent3>
          <a:srgbClr val="AAACCD"/>
        </a:accent3>
        <a:accent4>
          <a:srgbClr val="DADADA"/>
        </a:accent4>
        <a:accent5>
          <a:srgbClr val="AAAAFF"/>
        </a:accent5>
        <a:accent6>
          <a:srgbClr val="009D00"/>
        </a:accent6>
        <a:hlink>
          <a:srgbClr val="9933FF"/>
        </a:hlink>
        <a:folHlink>
          <a:srgbClr val="33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279F"/>
        </a:dk2>
        <a:lt2>
          <a:srgbClr val="FFFFFF"/>
        </a:lt2>
        <a:accent1>
          <a:srgbClr val="6699FF"/>
        </a:accent1>
        <a:accent2>
          <a:srgbClr val="00AE00"/>
        </a:accent2>
        <a:accent3>
          <a:srgbClr val="AAACCD"/>
        </a:accent3>
        <a:accent4>
          <a:srgbClr val="DADADA"/>
        </a:accent4>
        <a:accent5>
          <a:srgbClr val="B8CAFF"/>
        </a:accent5>
        <a:accent6>
          <a:srgbClr val="009D00"/>
        </a:accent6>
        <a:hlink>
          <a:srgbClr val="9933FF"/>
        </a:hlink>
        <a:folHlink>
          <a:srgbClr val="33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1134</Words>
  <Application>Microsoft Office PowerPoint</Application>
  <PresentationFormat>On-screen Show (16:10)</PresentationFormat>
  <Paragraphs>155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1_LM Kickoff Template-JD</vt:lpstr>
      <vt:lpstr>Intent Recognition Engine (IRE)</vt:lpstr>
      <vt:lpstr>Objectives</vt:lpstr>
      <vt:lpstr>Starcraft for AI</vt:lpstr>
      <vt:lpstr>Fog of War</vt:lpstr>
      <vt:lpstr>State of the Art</vt:lpstr>
      <vt:lpstr>Example Architectures</vt:lpstr>
      <vt:lpstr>Novel Approach</vt:lpstr>
      <vt:lpstr>Tech Tree Representation</vt:lpstr>
      <vt:lpstr>Strategy Templating</vt:lpstr>
      <vt:lpstr>“Strategy Space”</vt:lpstr>
      <vt:lpstr>“Strategy Space”</vt:lpstr>
      <vt:lpstr>“Strategy Space Convergence”</vt:lpstr>
      <vt:lpstr>Architecture</vt:lpstr>
      <vt:lpstr>Who cares?</vt:lpstr>
      <vt:lpstr>Risks/Payoffs</vt:lpstr>
      <vt:lpstr>Measure of Success</vt:lpstr>
      <vt:lpstr>Requirements</vt:lpstr>
      <vt:lpstr>Schedule</vt:lpstr>
      <vt:lpstr>Cost/Schedule</vt:lpstr>
      <vt:lpstr>PowerPoint Presentation</vt:lpstr>
      <vt:lpstr>PowerPoint Presentation</vt:lpstr>
    </vt:vector>
  </TitlesOfParts>
  <Company>Lockheed Martin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 Recognition Engine</dc:title>
  <dc:creator>Michael Kozak</dc:creator>
  <cp:lastModifiedBy>Michael Kozak</cp:lastModifiedBy>
  <cp:revision>126</cp:revision>
  <dcterms:created xsi:type="dcterms:W3CDTF">2018-01-31T16:08:38Z</dcterms:created>
  <dcterms:modified xsi:type="dcterms:W3CDTF">2018-02-02T18:47:55Z</dcterms:modified>
</cp:coreProperties>
</file>