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52"/>
  </p:notesMasterIdLst>
  <p:sldIdLst>
    <p:sldId id="256" r:id="rId2"/>
    <p:sldId id="289" r:id="rId3"/>
    <p:sldId id="290" r:id="rId4"/>
    <p:sldId id="309" r:id="rId5"/>
    <p:sldId id="268" r:id="rId6"/>
    <p:sldId id="271" r:id="rId7"/>
    <p:sldId id="284" r:id="rId8"/>
    <p:sldId id="291" r:id="rId9"/>
    <p:sldId id="295" r:id="rId10"/>
    <p:sldId id="287" r:id="rId11"/>
    <p:sldId id="286" r:id="rId12"/>
    <p:sldId id="269" r:id="rId13"/>
    <p:sldId id="288" r:id="rId14"/>
    <p:sldId id="296" r:id="rId15"/>
    <p:sldId id="310" r:id="rId16"/>
    <p:sldId id="305" r:id="rId17"/>
    <p:sldId id="297" r:id="rId18"/>
    <p:sldId id="311" r:id="rId19"/>
    <p:sldId id="302" r:id="rId20"/>
    <p:sldId id="312" r:id="rId21"/>
    <p:sldId id="277" r:id="rId22"/>
    <p:sldId id="279" r:id="rId23"/>
    <p:sldId id="320" r:id="rId24"/>
    <p:sldId id="283" r:id="rId25"/>
    <p:sldId id="292" r:id="rId26"/>
    <p:sldId id="275" r:id="rId27"/>
    <p:sldId id="285" r:id="rId28"/>
    <p:sldId id="272" r:id="rId29"/>
    <p:sldId id="321" r:id="rId30"/>
    <p:sldId id="298" r:id="rId31"/>
    <p:sldId id="314" r:id="rId32"/>
    <p:sldId id="281" r:id="rId33"/>
    <p:sldId id="301" r:id="rId34"/>
    <p:sldId id="293" r:id="rId35"/>
    <p:sldId id="273" r:id="rId36"/>
    <p:sldId id="303" r:id="rId37"/>
    <p:sldId id="304" r:id="rId38"/>
    <p:sldId id="319" r:id="rId39"/>
    <p:sldId id="294" r:id="rId40"/>
    <p:sldId id="308" r:id="rId41"/>
    <p:sldId id="313" r:id="rId42"/>
    <p:sldId id="318" r:id="rId43"/>
    <p:sldId id="317" r:id="rId44"/>
    <p:sldId id="316" r:id="rId45"/>
    <p:sldId id="307" r:id="rId46"/>
    <p:sldId id="306" r:id="rId47"/>
    <p:sldId id="266" r:id="rId48"/>
    <p:sldId id="299" r:id="rId49"/>
    <p:sldId id="300" r:id="rId50"/>
    <p:sldId id="280" r:id="rId51"/>
  </p:sldIdLst>
  <p:sldSz cx="9144000" cy="5715000" type="screen16x10"/>
  <p:notesSz cx="6858000" cy="9144000"/>
  <p:defaultTextStyle>
    <a:defPPr>
      <a:defRPr lang="en-US"/>
    </a:defPPr>
    <a:lvl1pPr marL="0" algn="l" defTabSz="914328" rtl="0" eaLnBrk="1" latinLnBrk="0" hangingPunct="1">
      <a:defRPr sz="1800" kern="1200">
        <a:solidFill>
          <a:schemeClr val="tx1"/>
        </a:solidFill>
        <a:latin typeface="+mn-lt"/>
        <a:ea typeface="+mn-ea"/>
        <a:cs typeface="+mn-cs"/>
      </a:defRPr>
    </a:lvl1pPr>
    <a:lvl2pPr marL="457163" algn="l" defTabSz="914328" rtl="0" eaLnBrk="1" latinLnBrk="0" hangingPunct="1">
      <a:defRPr sz="1800" kern="1200">
        <a:solidFill>
          <a:schemeClr val="tx1"/>
        </a:solidFill>
        <a:latin typeface="+mn-lt"/>
        <a:ea typeface="+mn-ea"/>
        <a:cs typeface="+mn-cs"/>
      </a:defRPr>
    </a:lvl2pPr>
    <a:lvl3pPr marL="914328" algn="l" defTabSz="914328" rtl="0" eaLnBrk="1" latinLnBrk="0" hangingPunct="1">
      <a:defRPr sz="1800" kern="1200">
        <a:solidFill>
          <a:schemeClr val="tx1"/>
        </a:solidFill>
        <a:latin typeface="+mn-lt"/>
        <a:ea typeface="+mn-ea"/>
        <a:cs typeface="+mn-cs"/>
      </a:defRPr>
    </a:lvl3pPr>
    <a:lvl4pPr marL="1371490" algn="l" defTabSz="914328" rtl="0" eaLnBrk="1" latinLnBrk="0" hangingPunct="1">
      <a:defRPr sz="1800" kern="1200">
        <a:solidFill>
          <a:schemeClr val="tx1"/>
        </a:solidFill>
        <a:latin typeface="+mn-lt"/>
        <a:ea typeface="+mn-ea"/>
        <a:cs typeface="+mn-cs"/>
      </a:defRPr>
    </a:lvl4pPr>
    <a:lvl5pPr marL="1828654" algn="l" defTabSz="914328" rtl="0" eaLnBrk="1" latinLnBrk="0" hangingPunct="1">
      <a:defRPr sz="1800" kern="1200">
        <a:solidFill>
          <a:schemeClr val="tx1"/>
        </a:solidFill>
        <a:latin typeface="+mn-lt"/>
        <a:ea typeface="+mn-ea"/>
        <a:cs typeface="+mn-cs"/>
      </a:defRPr>
    </a:lvl5pPr>
    <a:lvl6pPr marL="2285817" algn="l" defTabSz="914328" rtl="0" eaLnBrk="1" latinLnBrk="0" hangingPunct="1">
      <a:defRPr sz="1800" kern="1200">
        <a:solidFill>
          <a:schemeClr val="tx1"/>
        </a:solidFill>
        <a:latin typeface="+mn-lt"/>
        <a:ea typeface="+mn-ea"/>
        <a:cs typeface="+mn-cs"/>
      </a:defRPr>
    </a:lvl6pPr>
    <a:lvl7pPr marL="2742980" algn="l" defTabSz="914328" rtl="0" eaLnBrk="1" latinLnBrk="0" hangingPunct="1">
      <a:defRPr sz="1800" kern="1200">
        <a:solidFill>
          <a:schemeClr val="tx1"/>
        </a:solidFill>
        <a:latin typeface="+mn-lt"/>
        <a:ea typeface="+mn-ea"/>
        <a:cs typeface="+mn-cs"/>
      </a:defRPr>
    </a:lvl7pPr>
    <a:lvl8pPr marL="3200144" algn="l" defTabSz="914328" rtl="0" eaLnBrk="1" latinLnBrk="0" hangingPunct="1">
      <a:defRPr sz="1800" kern="1200">
        <a:solidFill>
          <a:schemeClr val="tx1"/>
        </a:solidFill>
        <a:latin typeface="+mn-lt"/>
        <a:ea typeface="+mn-ea"/>
        <a:cs typeface="+mn-cs"/>
      </a:defRPr>
    </a:lvl8pPr>
    <a:lvl9pPr marL="3657308" algn="l" defTabSz="91432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528" y="72"/>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Comparative Win Rates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NOVA</c:v>
                </c:pt>
              </c:strCache>
            </c:strRef>
          </c:tx>
          <c:spPr>
            <a:solidFill>
              <a:schemeClr val="accent1"/>
            </a:solidFill>
            <a:ln>
              <a:noFill/>
            </a:ln>
            <a:effectLst/>
          </c:spPr>
          <c:invertIfNegative val="0"/>
          <c:cat>
            <c:strRef>
              <c:f>Sheet1!$A$2:$A$4</c:f>
              <c:strCache>
                <c:ptCount val="3"/>
                <c:pt idx="0">
                  <c:v>Terran</c:v>
                </c:pt>
                <c:pt idx="1">
                  <c:v>Protoss</c:v>
                </c:pt>
                <c:pt idx="2">
                  <c:v>Zerg</c:v>
                </c:pt>
              </c:strCache>
            </c:strRef>
          </c:cat>
          <c:val>
            <c:numRef>
              <c:f>Sheet1!$B$2:$B$4</c:f>
              <c:numCache>
                <c:formatCode>General</c:formatCode>
                <c:ptCount val="3"/>
                <c:pt idx="0">
                  <c:v>0.25974025974025972</c:v>
                </c:pt>
                <c:pt idx="1">
                  <c:v>0.98888888888888893</c:v>
                </c:pt>
                <c:pt idx="2">
                  <c:v>0.84466019417475724</c:v>
                </c:pt>
              </c:numCache>
            </c:numRef>
          </c:val>
          <c:extLst>
            <c:ext xmlns:c16="http://schemas.microsoft.com/office/drawing/2014/chart" uri="{C3380CC4-5D6E-409C-BE32-E72D297353CC}">
              <c16:uniqueId val="{00000000-409C-43C7-8906-C106EB34D8B8}"/>
            </c:ext>
          </c:extLst>
        </c:ser>
        <c:ser>
          <c:idx val="1"/>
          <c:order val="1"/>
          <c:tx>
            <c:strRef>
              <c:f>Sheet1!$C$1</c:f>
              <c:strCache>
                <c:ptCount val="1"/>
                <c:pt idx="0">
                  <c:v>IRE</c:v>
                </c:pt>
              </c:strCache>
            </c:strRef>
          </c:tx>
          <c:spPr>
            <a:solidFill>
              <a:schemeClr val="accent2"/>
            </a:solidFill>
            <a:ln>
              <a:noFill/>
            </a:ln>
            <a:effectLst/>
          </c:spPr>
          <c:invertIfNegative val="0"/>
          <c:cat>
            <c:strRef>
              <c:f>Sheet1!$A$2:$A$4</c:f>
              <c:strCache>
                <c:ptCount val="3"/>
                <c:pt idx="0">
                  <c:v>Terran</c:v>
                </c:pt>
                <c:pt idx="1">
                  <c:v>Protoss</c:v>
                </c:pt>
                <c:pt idx="2">
                  <c:v>Zerg</c:v>
                </c:pt>
              </c:strCache>
            </c:strRef>
          </c:cat>
          <c:val>
            <c:numRef>
              <c:f>Sheet1!$C$2:$C$4</c:f>
              <c:numCache>
                <c:formatCode>General</c:formatCode>
                <c:ptCount val="3"/>
                <c:pt idx="0">
                  <c:v>0.04</c:v>
                </c:pt>
                <c:pt idx="1">
                  <c:v>0.66666666699999999</c:v>
                </c:pt>
                <c:pt idx="2">
                  <c:v>0.94736842099999996</c:v>
                </c:pt>
              </c:numCache>
            </c:numRef>
          </c:val>
          <c:extLst>
            <c:ext xmlns:c16="http://schemas.microsoft.com/office/drawing/2014/chart" uri="{C3380CC4-5D6E-409C-BE32-E72D297353CC}">
              <c16:uniqueId val="{00000001-409C-43C7-8906-C106EB34D8B8}"/>
            </c:ext>
          </c:extLst>
        </c:ser>
        <c:dLbls>
          <c:showLegendKey val="0"/>
          <c:showVal val="0"/>
          <c:showCatName val="0"/>
          <c:showSerName val="0"/>
          <c:showPercent val="0"/>
          <c:showBubbleSize val="0"/>
        </c:dLbls>
        <c:gapWidth val="219"/>
        <c:overlap val="-27"/>
        <c:axId val="142245248"/>
        <c:axId val="269120640"/>
      </c:barChart>
      <c:catAx>
        <c:axId val="142245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9120640"/>
        <c:crosses val="autoZero"/>
        <c:auto val="1"/>
        <c:lblAlgn val="ctr"/>
        <c:lblOffset val="100"/>
        <c:noMultiLvlLbl val="0"/>
      </c:catAx>
      <c:valAx>
        <c:axId val="2691206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245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NOVA Wins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Win</c:v>
                </c:pt>
              </c:strCache>
            </c:strRef>
          </c:tx>
          <c:spPr>
            <a:solidFill>
              <a:schemeClr val="accent1"/>
            </a:solidFill>
            <a:ln>
              <a:noFill/>
            </a:ln>
            <a:effectLst/>
          </c:spPr>
          <c:invertIfNegative val="0"/>
          <c:cat>
            <c:strRef>
              <c:f>Sheet1!$A$2:$A$4</c:f>
              <c:strCache>
                <c:ptCount val="3"/>
                <c:pt idx="0">
                  <c:v>Terran</c:v>
                </c:pt>
                <c:pt idx="1">
                  <c:v>Protoss</c:v>
                </c:pt>
                <c:pt idx="2">
                  <c:v>Zerg</c:v>
                </c:pt>
              </c:strCache>
            </c:strRef>
          </c:cat>
          <c:val>
            <c:numRef>
              <c:f>Sheet1!$B$2:$B$4</c:f>
              <c:numCache>
                <c:formatCode>General</c:formatCode>
                <c:ptCount val="3"/>
                <c:pt idx="0">
                  <c:v>20</c:v>
                </c:pt>
                <c:pt idx="1">
                  <c:v>178</c:v>
                </c:pt>
                <c:pt idx="2">
                  <c:v>87</c:v>
                </c:pt>
              </c:numCache>
            </c:numRef>
          </c:val>
          <c:extLst>
            <c:ext xmlns:c16="http://schemas.microsoft.com/office/drawing/2014/chart" uri="{C3380CC4-5D6E-409C-BE32-E72D297353CC}">
              <c16:uniqueId val="{0000000C-C5A9-4EAD-A4C4-2CB0CBF6CCE7}"/>
            </c:ext>
          </c:extLst>
        </c:ser>
        <c:ser>
          <c:idx val="1"/>
          <c:order val="1"/>
          <c:tx>
            <c:strRef>
              <c:f>Sheet1!$C$1</c:f>
              <c:strCache>
                <c:ptCount val="1"/>
                <c:pt idx="0">
                  <c:v>Loss</c:v>
                </c:pt>
              </c:strCache>
            </c:strRef>
          </c:tx>
          <c:spPr>
            <a:solidFill>
              <a:schemeClr val="accent2"/>
            </a:solidFill>
            <a:ln>
              <a:noFill/>
            </a:ln>
            <a:effectLst/>
          </c:spPr>
          <c:invertIfNegative val="0"/>
          <c:cat>
            <c:strRef>
              <c:f>Sheet1!$A$2:$A$4</c:f>
              <c:strCache>
                <c:ptCount val="3"/>
                <c:pt idx="0">
                  <c:v>Terran</c:v>
                </c:pt>
                <c:pt idx="1">
                  <c:v>Protoss</c:v>
                </c:pt>
                <c:pt idx="2">
                  <c:v>Zerg</c:v>
                </c:pt>
              </c:strCache>
            </c:strRef>
          </c:cat>
          <c:val>
            <c:numRef>
              <c:f>Sheet1!$C$2:$C$4</c:f>
              <c:numCache>
                <c:formatCode>General</c:formatCode>
                <c:ptCount val="3"/>
                <c:pt idx="0">
                  <c:v>57</c:v>
                </c:pt>
                <c:pt idx="1">
                  <c:v>2</c:v>
                </c:pt>
                <c:pt idx="2">
                  <c:v>16</c:v>
                </c:pt>
              </c:numCache>
            </c:numRef>
          </c:val>
          <c:extLst>
            <c:ext xmlns:c16="http://schemas.microsoft.com/office/drawing/2014/chart" uri="{C3380CC4-5D6E-409C-BE32-E72D297353CC}">
              <c16:uniqueId val="{0000000D-C5A9-4EAD-A4C4-2CB0CBF6CCE7}"/>
            </c:ext>
          </c:extLst>
        </c:ser>
        <c:dLbls>
          <c:showLegendKey val="0"/>
          <c:showVal val="0"/>
          <c:showCatName val="0"/>
          <c:showSerName val="0"/>
          <c:showPercent val="0"/>
          <c:showBubbleSize val="0"/>
        </c:dLbls>
        <c:gapWidth val="219"/>
        <c:overlap val="-27"/>
        <c:axId val="136700288"/>
        <c:axId val="136701824"/>
      </c:barChart>
      <c:catAx>
        <c:axId val="13670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701824"/>
        <c:crosses val="autoZero"/>
        <c:auto val="1"/>
        <c:lblAlgn val="ctr"/>
        <c:lblOffset val="100"/>
        <c:noMultiLvlLbl val="0"/>
      </c:catAx>
      <c:valAx>
        <c:axId val="13670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700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IRE Wins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Win</c:v>
                </c:pt>
              </c:strCache>
            </c:strRef>
          </c:tx>
          <c:spPr>
            <a:solidFill>
              <a:schemeClr val="accent1"/>
            </a:solidFill>
            <a:ln>
              <a:noFill/>
            </a:ln>
            <a:effectLst/>
          </c:spPr>
          <c:invertIfNegative val="0"/>
          <c:cat>
            <c:strRef>
              <c:f>Sheet1!$A$2:$A$4</c:f>
              <c:strCache>
                <c:ptCount val="3"/>
                <c:pt idx="0">
                  <c:v>Terran</c:v>
                </c:pt>
                <c:pt idx="1">
                  <c:v>Protoss</c:v>
                </c:pt>
                <c:pt idx="2">
                  <c:v>Zerg</c:v>
                </c:pt>
              </c:strCache>
            </c:strRef>
          </c:cat>
          <c:val>
            <c:numRef>
              <c:f>Sheet1!$B$2:$B$4</c:f>
              <c:numCache>
                <c:formatCode>General</c:formatCode>
                <c:ptCount val="3"/>
                <c:pt idx="0">
                  <c:v>1</c:v>
                </c:pt>
                <c:pt idx="1">
                  <c:v>56</c:v>
                </c:pt>
                <c:pt idx="2">
                  <c:v>72</c:v>
                </c:pt>
              </c:numCache>
            </c:numRef>
          </c:val>
          <c:extLst>
            <c:ext xmlns:c16="http://schemas.microsoft.com/office/drawing/2014/chart" uri="{C3380CC4-5D6E-409C-BE32-E72D297353CC}">
              <c16:uniqueId val="{00000000-480D-4BC8-B681-DABFBC4BFDDB}"/>
            </c:ext>
          </c:extLst>
        </c:ser>
        <c:ser>
          <c:idx val="1"/>
          <c:order val="1"/>
          <c:tx>
            <c:strRef>
              <c:f>Sheet1!$C$1</c:f>
              <c:strCache>
                <c:ptCount val="1"/>
                <c:pt idx="0">
                  <c:v>Loss</c:v>
                </c:pt>
              </c:strCache>
            </c:strRef>
          </c:tx>
          <c:spPr>
            <a:solidFill>
              <a:schemeClr val="accent2"/>
            </a:solidFill>
            <a:ln>
              <a:noFill/>
            </a:ln>
            <a:effectLst/>
          </c:spPr>
          <c:invertIfNegative val="0"/>
          <c:cat>
            <c:strRef>
              <c:f>Sheet1!$A$2:$A$4</c:f>
              <c:strCache>
                <c:ptCount val="3"/>
                <c:pt idx="0">
                  <c:v>Terran</c:v>
                </c:pt>
                <c:pt idx="1">
                  <c:v>Protoss</c:v>
                </c:pt>
                <c:pt idx="2">
                  <c:v>Zerg</c:v>
                </c:pt>
              </c:strCache>
            </c:strRef>
          </c:cat>
          <c:val>
            <c:numRef>
              <c:f>Sheet1!$C$2:$C$4</c:f>
              <c:numCache>
                <c:formatCode>General</c:formatCode>
                <c:ptCount val="3"/>
                <c:pt idx="0">
                  <c:v>24</c:v>
                </c:pt>
                <c:pt idx="1">
                  <c:v>28</c:v>
                </c:pt>
                <c:pt idx="2">
                  <c:v>4</c:v>
                </c:pt>
              </c:numCache>
            </c:numRef>
          </c:val>
          <c:extLst>
            <c:ext xmlns:c16="http://schemas.microsoft.com/office/drawing/2014/chart" uri="{C3380CC4-5D6E-409C-BE32-E72D297353CC}">
              <c16:uniqueId val="{00000001-480D-4BC8-B681-DABFBC4BFDDB}"/>
            </c:ext>
          </c:extLst>
        </c:ser>
        <c:dLbls>
          <c:showLegendKey val="0"/>
          <c:showVal val="0"/>
          <c:showCatName val="0"/>
          <c:showSerName val="0"/>
          <c:showPercent val="0"/>
          <c:showBubbleSize val="0"/>
        </c:dLbls>
        <c:gapWidth val="219"/>
        <c:overlap val="-27"/>
        <c:axId val="142249984"/>
        <c:axId val="142251520"/>
      </c:barChart>
      <c:catAx>
        <c:axId val="14224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251520"/>
        <c:crosses val="autoZero"/>
        <c:auto val="1"/>
        <c:lblAlgn val="ctr"/>
        <c:lblOffset val="100"/>
        <c:noMultiLvlLbl val="0"/>
      </c:catAx>
      <c:valAx>
        <c:axId val="142251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24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Comparative Win Rates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NOVA</c:v>
                </c:pt>
              </c:strCache>
            </c:strRef>
          </c:tx>
          <c:spPr>
            <a:solidFill>
              <a:schemeClr val="accent1"/>
            </a:solidFill>
            <a:ln>
              <a:noFill/>
            </a:ln>
            <a:effectLst/>
          </c:spPr>
          <c:invertIfNegative val="0"/>
          <c:cat>
            <c:strRef>
              <c:f>Sheet1!$A$2:$A$4</c:f>
              <c:strCache>
                <c:ptCount val="3"/>
                <c:pt idx="0">
                  <c:v>Terran</c:v>
                </c:pt>
                <c:pt idx="1">
                  <c:v>Protoss</c:v>
                </c:pt>
                <c:pt idx="2">
                  <c:v>Zerg</c:v>
                </c:pt>
              </c:strCache>
            </c:strRef>
          </c:cat>
          <c:val>
            <c:numRef>
              <c:f>Sheet1!$B$2:$B$4</c:f>
              <c:numCache>
                <c:formatCode>General</c:formatCode>
                <c:ptCount val="3"/>
                <c:pt idx="0">
                  <c:v>0.25974025974025972</c:v>
                </c:pt>
                <c:pt idx="1">
                  <c:v>0.98888888888888893</c:v>
                </c:pt>
                <c:pt idx="2">
                  <c:v>0.84466019417475724</c:v>
                </c:pt>
              </c:numCache>
            </c:numRef>
          </c:val>
          <c:extLst>
            <c:ext xmlns:c16="http://schemas.microsoft.com/office/drawing/2014/chart" uri="{C3380CC4-5D6E-409C-BE32-E72D297353CC}">
              <c16:uniqueId val="{00000000-409C-43C7-8906-C106EB34D8B8}"/>
            </c:ext>
          </c:extLst>
        </c:ser>
        <c:ser>
          <c:idx val="1"/>
          <c:order val="1"/>
          <c:tx>
            <c:strRef>
              <c:f>Sheet1!$C$1</c:f>
              <c:strCache>
                <c:ptCount val="1"/>
                <c:pt idx="0">
                  <c:v>IRE</c:v>
                </c:pt>
              </c:strCache>
            </c:strRef>
          </c:tx>
          <c:spPr>
            <a:solidFill>
              <a:schemeClr val="accent2"/>
            </a:solidFill>
            <a:ln>
              <a:noFill/>
            </a:ln>
            <a:effectLst/>
          </c:spPr>
          <c:invertIfNegative val="0"/>
          <c:cat>
            <c:strRef>
              <c:f>Sheet1!$A$2:$A$4</c:f>
              <c:strCache>
                <c:ptCount val="3"/>
                <c:pt idx="0">
                  <c:v>Terran</c:v>
                </c:pt>
                <c:pt idx="1">
                  <c:v>Protoss</c:v>
                </c:pt>
                <c:pt idx="2">
                  <c:v>Zerg</c:v>
                </c:pt>
              </c:strCache>
            </c:strRef>
          </c:cat>
          <c:val>
            <c:numRef>
              <c:f>Sheet1!$C$2:$C$4</c:f>
              <c:numCache>
                <c:formatCode>General</c:formatCode>
                <c:ptCount val="3"/>
                <c:pt idx="0">
                  <c:v>0.04</c:v>
                </c:pt>
                <c:pt idx="1">
                  <c:v>0.66666666699999999</c:v>
                </c:pt>
                <c:pt idx="2">
                  <c:v>0.94736842099999996</c:v>
                </c:pt>
              </c:numCache>
            </c:numRef>
          </c:val>
          <c:extLst>
            <c:ext xmlns:c16="http://schemas.microsoft.com/office/drawing/2014/chart" uri="{C3380CC4-5D6E-409C-BE32-E72D297353CC}">
              <c16:uniqueId val="{00000001-409C-43C7-8906-C106EB34D8B8}"/>
            </c:ext>
          </c:extLst>
        </c:ser>
        <c:dLbls>
          <c:showLegendKey val="0"/>
          <c:showVal val="0"/>
          <c:showCatName val="0"/>
          <c:showSerName val="0"/>
          <c:showPercent val="0"/>
          <c:showBubbleSize val="0"/>
        </c:dLbls>
        <c:gapWidth val="219"/>
        <c:overlap val="-27"/>
        <c:axId val="142245248"/>
        <c:axId val="269120640"/>
      </c:barChart>
      <c:catAx>
        <c:axId val="142245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9120640"/>
        <c:crosses val="autoZero"/>
        <c:auto val="1"/>
        <c:lblAlgn val="ctr"/>
        <c:lblOffset val="100"/>
        <c:noMultiLvlLbl val="0"/>
      </c:catAx>
      <c:valAx>
        <c:axId val="2691206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245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930113-1D5D-45A3-BB00-82103515EEF3}" type="datetimeFigureOut">
              <a:rPr lang="en-US" smtClean="0"/>
              <a:t>6/15/2018</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0AC137-7C91-46D2-86C2-C7ABB7EDF614}" type="slidenum">
              <a:rPr lang="en-US" smtClean="0"/>
              <a:t>‹#›</a:t>
            </a:fld>
            <a:endParaRPr lang="en-US"/>
          </a:p>
        </p:txBody>
      </p:sp>
    </p:spTree>
    <p:extLst>
      <p:ext uri="{BB962C8B-B14F-4D97-AF65-F5344CB8AC3E}">
        <p14:creationId xmlns:p14="http://schemas.microsoft.com/office/powerpoint/2010/main" val="2430822315"/>
      </p:ext>
    </p:extLst>
  </p:cSld>
  <p:clrMap bg1="lt1" tx1="dk1" bg2="lt2" tx2="dk2" accent1="accent1" accent2="accent2" accent3="accent3" accent4="accent4" accent5="accent5" accent6="accent6" hlink="hlink" folHlink="folHlink"/>
  <p:notesStyle>
    <a:lvl1pPr marL="0" algn="l" defTabSz="914328" rtl="0" eaLnBrk="1" latinLnBrk="0" hangingPunct="1">
      <a:defRPr sz="1200" kern="1200">
        <a:solidFill>
          <a:schemeClr val="tx1"/>
        </a:solidFill>
        <a:latin typeface="+mn-lt"/>
        <a:ea typeface="+mn-ea"/>
        <a:cs typeface="+mn-cs"/>
      </a:defRPr>
    </a:lvl1pPr>
    <a:lvl2pPr marL="457163" algn="l" defTabSz="914328" rtl="0" eaLnBrk="1" latinLnBrk="0" hangingPunct="1">
      <a:defRPr sz="1200" kern="1200">
        <a:solidFill>
          <a:schemeClr val="tx1"/>
        </a:solidFill>
        <a:latin typeface="+mn-lt"/>
        <a:ea typeface="+mn-ea"/>
        <a:cs typeface="+mn-cs"/>
      </a:defRPr>
    </a:lvl2pPr>
    <a:lvl3pPr marL="914328" algn="l" defTabSz="914328" rtl="0" eaLnBrk="1" latinLnBrk="0" hangingPunct="1">
      <a:defRPr sz="1200" kern="1200">
        <a:solidFill>
          <a:schemeClr val="tx1"/>
        </a:solidFill>
        <a:latin typeface="+mn-lt"/>
        <a:ea typeface="+mn-ea"/>
        <a:cs typeface="+mn-cs"/>
      </a:defRPr>
    </a:lvl3pPr>
    <a:lvl4pPr marL="1371490" algn="l" defTabSz="914328" rtl="0" eaLnBrk="1" latinLnBrk="0" hangingPunct="1">
      <a:defRPr sz="1200" kern="1200">
        <a:solidFill>
          <a:schemeClr val="tx1"/>
        </a:solidFill>
        <a:latin typeface="+mn-lt"/>
        <a:ea typeface="+mn-ea"/>
        <a:cs typeface="+mn-cs"/>
      </a:defRPr>
    </a:lvl4pPr>
    <a:lvl5pPr marL="1828654" algn="l" defTabSz="914328" rtl="0" eaLnBrk="1" latinLnBrk="0" hangingPunct="1">
      <a:defRPr sz="1200" kern="1200">
        <a:solidFill>
          <a:schemeClr val="tx1"/>
        </a:solidFill>
        <a:latin typeface="+mn-lt"/>
        <a:ea typeface="+mn-ea"/>
        <a:cs typeface="+mn-cs"/>
      </a:defRPr>
    </a:lvl5pPr>
    <a:lvl6pPr marL="2285817" algn="l" defTabSz="914328" rtl="0" eaLnBrk="1" latinLnBrk="0" hangingPunct="1">
      <a:defRPr sz="1200" kern="1200">
        <a:solidFill>
          <a:schemeClr val="tx1"/>
        </a:solidFill>
        <a:latin typeface="+mn-lt"/>
        <a:ea typeface="+mn-ea"/>
        <a:cs typeface="+mn-cs"/>
      </a:defRPr>
    </a:lvl6pPr>
    <a:lvl7pPr marL="2742980" algn="l" defTabSz="914328" rtl="0" eaLnBrk="1" latinLnBrk="0" hangingPunct="1">
      <a:defRPr sz="1200" kern="1200">
        <a:solidFill>
          <a:schemeClr val="tx1"/>
        </a:solidFill>
        <a:latin typeface="+mn-lt"/>
        <a:ea typeface="+mn-ea"/>
        <a:cs typeface="+mn-cs"/>
      </a:defRPr>
    </a:lvl7pPr>
    <a:lvl8pPr marL="3200144" algn="l" defTabSz="914328" rtl="0" eaLnBrk="1" latinLnBrk="0" hangingPunct="1">
      <a:defRPr sz="1200" kern="1200">
        <a:solidFill>
          <a:schemeClr val="tx1"/>
        </a:solidFill>
        <a:latin typeface="+mn-lt"/>
        <a:ea typeface="+mn-ea"/>
        <a:cs typeface="+mn-cs"/>
      </a:defRPr>
    </a:lvl8pPr>
    <a:lvl9pPr marL="3657308" algn="l" defTabSz="91432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Chess</a:t>
            </a:r>
            <a:r>
              <a:rPr lang="en-US" baseline="0" dirty="0"/>
              <a:t> branching factor is 30^80</a:t>
            </a:r>
            <a:endParaRPr lang="en-US" dirty="0"/>
          </a:p>
        </p:txBody>
      </p:sp>
      <p:sp>
        <p:nvSpPr>
          <p:cNvPr id="4" name="Slide Number Placeholder 3"/>
          <p:cNvSpPr>
            <a:spLocks noGrp="1"/>
          </p:cNvSpPr>
          <p:nvPr>
            <p:ph type="sldNum" sz="quarter" idx="10"/>
          </p:nvPr>
        </p:nvSpPr>
        <p:spPr/>
        <p:txBody>
          <a:bodyPr/>
          <a:lstStyle/>
          <a:p>
            <a:fld id="{550AC137-7C91-46D2-86C2-C7ABB7EDF614}" type="slidenum">
              <a:rPr lang="en-US" smtClean="0"/>
              <a:t>10</a:t>
            </a:fld>
            <a:endParaRPr lang="en-US"/>
          </a:p>
        </p:txBody>
      </p:sp>
    </p:spTree>
    <p:extLst>
      <p:ext uri="{BB962C8B-B14F-4D97-AF65-F5344CB8AC3E}">
        <p14:creationId xmlns:p14="http://schemas.microsoft.com/office/powerpoint/2010/main" val="762902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a:t>
            </a:r>
            <a:r>
              <a:rPr lang="en-US" baseline="0" dirty="0"/>
              <a:t> profiles with unique weights based on observed habits</a:t>
            </a:r>
            <a:endParaRPr lang="en-US" dirty="0"/>
          </a:p>
        </p:txBody>
      </p:sp>
      <p:sp>
        <p:nvSpPr>
          <p:cNvPr id="4" name="Slide Number Placeholder 3"/>
          <p:cNvSpPr>
            <a:spLocks noGrp="1"/>
          </p:cNvSpPr>
          <p:nvPr>
            <p:ph type="sldNum" sz="quarter" idx="10"/>
          </p:nvPr>
        </p:nvSpPr>
        <p:spPr/>
        <p:txBody>
          <a:bodyPr/>
          <a:lstStyle/>
          <a:p>
            <a:fld id="{550AC137-7C91-46D2-86C2-C7ABB7EDF614}" type="slidenum">
              <a:rPr lang="en-US" smtClean="0"/>
              <a:t>21</a:t>
            </a:fld>
            <a:endParaRPr lang="en-US"/>
          </a:p>
        </p:txBody>
      </p:sp>
    </p:spTree>
    <p:extLst>
      <p:ext uri="{BB962C8B-B14F-4D97-AF65-F5344CB8AC3E}">
        <p14:creationId xmlns:p14="http://schemas.microsoft.com/office/powerpoint/2010/main" val="2887703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61965" y="1250157"/>
            <a:ext cx="8234565" cy="952500"/>
          </a:xfrm>
        </p:spPr>
        <p:txBody>
          <a:bodyPr anchor="b"/>
          <a:lstStyle>
            <a:lvl1pPr algn="ctr" defTabSz="877818">
              <a:lnSpc>
                <a:spcPct val="100000"/>
              </a:lnSpc>
              <a:defRPr sz="4800">
                <a:latin typeface="Calibri"/>
                <a:cs typeface="Calibri"/>
              </a:defRPr>
            </a:lvl1pPr>
          </a:lstStyle>
          <a:p>
            <a:r>
              <a:rPr lang="en-US" dirty="0"/>
              <a:t>Click to edit Master title style</a:t>
            </a:r>
          </a:p>
        </p:txBody>
      </p:sp>
      <p:sp>
        <p:nvSpPr>
          <p:cNvPr id="7173" name="Rectangle 5"/>
          <p:cNvSpPr>
            <a:spLocks noGrp="1" noChangeArrowheads="1"/>
          </p:cNvSpPr>
          <p:nvPr>
            <p:ph type="subTitle" idx="1"/>
          </p:nvPr>
        </p:nvSpPr>
        <p:spPr>
          <a:xfrm>
            <a:off x="479431" y="2431656"/>
            <a:ext cx="8221663" cy="553998"/>
          </a:xfrm>
        </p:spPr>
        <p:txBody>
          <a:bodyPr anchor="ctr" anchorCtr="0"/>
          <a:lstStyle>
            <a:lvl1pPr marL="0" indent="0" algn="ctr">
              <a:spcBef>
                <a:spcPts val="0"/>
              </a:spcBef>
              <a:buFontTx/>
              <a:buNone/>
              <a:defRPr lang="en-US" sz="3600" b="1" dirty="0">
                <a:solidFill>
                  <a:schemeClr val="bg2"/>
                </a:solidFill>
                <a:effectLst/>
                <a:latin typeface="Calibri"/>
                <a:ea typeface="ＭＳ Ｐゴシック" pitchFamily="-112" charset="-128"/>
                <a:cs typeface="Calibri"/>
              </a:defRPr>
            </a:lvl1pPr>
          </a:lstStyle>
          <a:p>
            <a:r>
              <a:rPr lang="en-US"/>
              <a:t>Click to edit Master subtitle style</a:t>
            </a:r>
            <a:endParaRPr lang="en-US" dirty="0"/>
          </a:p>
        </p:txBody>
      </p:sp>
      <p:sp>
        <p:nvSpPr>
          <p:cNvPr id="22" name="Text Placeholder 21"/>
          <p:cNvSpPr>
            <a:spLocks noGrp="1"/>
          </p:cNvSpPr>
          <p:nvPr>
            <p:ph type="body" sz="quarter" idx="10"/>
          </p:nvPr>
        </p:nvSpPr>
        <p:spPr>
          <a:xfrm>
            <a:off x="5052781" y="4508077"/>
            <a:ext cx="3648313" cy="276999"/>
          </a:xfrm>
        </p:spPr>
        <p:txBody>
          <a:bodyPr/>
          <a:lstStyle>
            <a:lvl1pPr marL="0" indent="0">
              <a:buNone/>
              <a:defRPr sz="1800"/>
            </a:lvl1pPr>
            <a:lvl2pPr marL="0" indent="0">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sp>
        <p:nvSpPr>
          <p:cNvPr id="23" name="Text Placeholder 21"/>
          <p:cNvSpPr>
            <a:spLocks noGrp="1"/>
          </p:cNvSpPr>
          <p:nvPr>
            <p:ph type="body" sz="quarter" idx="11"/>
          </p:nvPr>
        </p:nvSpPr>
        <p:spPr>
          <a:xfrm>
            <a:off x="5052781" y="4742423"/>
            <a:ext cx="3648313" cy="246221"/>
          </a:xfrm>
        </p:spPr>
        <p:txBody>
          <a:bodyPr/>
          <a:lstStyle>
            <a:lvl1pPr marL="0" indent="0">
              <a:buNone/>
              <a:defRPr sz="1600"/>
            </a:lvl1pPr>
            <a:lvl2pPr marL="0" indent="0">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sp>
        <p:nvSpPr>
          <p:cNvPr id="24" name="Text Placeholder 21"/>
          <p:cNvSpPr>
            <a:spLocks noGrp="1"/>
          </p:cNvSpPr>
          <p:nvPr>
            <p:ph type="body" sz="quarter" idx="12"/>
          </p:nvPr>
        </p:nvSpPr>
        <p:spPr>
          <a:xfrm>
            <a:off x="479431" y="3259668"/>
            <a:ext cx="8221663" cy="369332"/>
          </a:xfrm>
        </p:spPr>
        <p:txBody>
          <a:bodyPr wrap="square">
            <a:spAutoFit/>
          </a:bodyPr>
          <a:lstStyle>
            <a:lvl1pPr marL="0" indent="0" algn="ctr">
              <a:spcBef>
                <a:spcPts val="0"/>
              </a:spcBef>
              <a:buNone/>
              <a:defRPr sz="2400"/>
            </a:lvl1pPr>
            <a:lvl2pPr marL="0" indent="0" algn="ctr">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pic>
        <p:nvPicPr>
          <p:cNvPr id="3" name="Picture 2">
            <a:extLst>
              <a:ext uri="{FF2B5EF4-FFF2-40B4-BE49-F238E27FC236}">
                <a16:creationId xmlns:a16="http://schemas.microsoft.com/office/drawing/2014/main" id="{286C1CCC-D4BE-4BAF-AB7D-D94F11A94A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313" y="4105793"/>
            <a:ext cx="3276600" cy="867335"/>
          </a:xfrm>
          <a:prstGeom prst="rect">
            <a:avLst/>
          </a:prstGeom>
        </p:spPr>
      </p:pic>
    </p:spTree>
    <p:extLst>
      <p:ext uri="{BB962C8B-B14F-4D97-AF65-F5344CB8AC3E}">
        <p14:creationId xmlns:p14="http://schemas.microsoft.com/office/powerpoint/2010/main" val="402446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effectLst/>
              </a:defRPr>
            </a:lvl1pPr>
          </a:lstStyle>
          <a:p>
            <a:r>
              <a:rPr lang="en-US" dirty="0"/>
              <a:t>Click to edit Master title style</a:t>
            </a:r>
          </a:p>
        </p:txBody>
      </p:sp>
      <p:sp>
        <p:nvSpPr>
          <p:cNvPr id="3" name="Content Placeholder 2"/>
          <p:cNvSpPr>
            <a:spLocks noGrp="1"/>
          </p:cNvSpPr>
          <p:nvPr>
            <p:ph idx="1"/>
          </p:nvPr>
        </p:nvSpPr>
        <p:spPr>
          <a:xfrm>
            <a:off x="461969" y="1128829"/>
            <a:ext cx="8224837" cy="1508105"/>
          </a:xfrm>
        </p:spPr>
        <p:txBody>
          <a:bodyPr/>
          <a:lstStyle>
            <a:lvl1pPr>
              <a:defRPr baseline="0">
                <a:solidFill>
                  <a:schemeClr val="tx1"/>
                </a:solidFill>
                <a:effectLst/>
              </a:defRPr>
            </a:lvl1pPr>
            <a:lvl2pPr>
              <a:defRPr baseline="0">
                <a:solidFill>
                  <a:schemeClr val="tx1"/>
                </a:solidFill>
                <a:effectLst/>
              </a:defRPr>
            </a:lvl2pPr>
            <a:lvl3pPr>
              <a:buSzPct val="80000"/>
              <a:defRPr baseline="0">
                <a:solidFill>
                  <a:schemeClr val="tx1"/>
                </a:solidFill>
                <a:effectLst/>
              </a:defRPr>
            </a:lvl3pPr>
            <a:lvl4pPr>
              <a:defRPr>
                <a:solidFill>
                  <a:schemeClr val="tx1"/>
                </a:solidFill>
                <a:effectLst/>
              </a:defRPr>
            </a:lvl4pPr>
            <a:lvl5pPr>
              <a:defRPr>
                <a:effectLst/>
              </a:defRPr>
            </a:lvl5pPr>
            <a:lvl6pPr>
              <a:defRPr>
                <a:solidFill>
                  <a:schemeClr val="tx1"/>
                </a:solidFill>
                <a:effectLst/>
              </a:defRPr>
            </a:lvl6pPr>
            <a:lvl8pPr>
              <a:defRPr>
                <a:solidFill>
                  <a:schemeClr val="tx1"/>
                </a:solidFill>
                <a:effectLst/>
              </a:defRPr>
            </a:lvl8pPr>
            <a:lvl9pPr>
              <a:buNone/>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86193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1969" y="382493"/>
            <a:ext cx="7312025" cy="443177"/>
          </a:xfrm>
        </p:spPr>
        <p:txBody>
          <a:bodyPr/>
          <a:lstStyle>
            <a:lvl1pPr>
              <a:defRPr>
                <a:effectLst/>
              </a:defRPr>
            </a:lvl1pPr>
          </a:lstStyle>
          <a:p>
            <a:r>
              <a:rPr lang="en-US"/>
              <a:t>Click to edit Master title style</a:t>
            </a:r>
            <a:endParaRPr lang="en-US" dirty="0"/>
          </a:p>
        </p:txBody>
      </p:sp>
    </p:spTree>
    <p:extLst>
      <p:ext uri="{BB962C8B-B14F-4D97-AF65-F5344CB8AC3E}">
        <p14:creationId xmlns:p14="http://schemas.microsoft.com/office/powerpoint/2010/main" val="2576541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6928" y="2122354"/>
            <a:ext cx="8234160" cy="738664"/>
          </a:xfrm>
        </p:spPr>
        <p:txBody>
          <a:bodyPr wrap="square" anchor="ctr" anchorCtr="0">
            <a:spAutoFit/>
          </a:bodyPr>
          <a:lstStyle>
            <a:lvl1pPr algn="ctr">
              <a:defRPr sz="4800">
                <a:effectLst/>
              </a:defRPr>
            </a:lvl1pPr>
          </a:lstStyle>
          <a:p>
            <a:r>
              <a:rPr lang="en-US" dirty="0"/>
              <a:t>Click to edit Master title style</a:t>
            </a:r>
          </a:p>
        </p:txBody>
      </p:sp>
    </p:spTree>
    <p:extLst>
      <p:ext uri="{BB962C8B-B14F-4D97-AF65-F5344CB8AC3E}">
        <p14:creationId xmlns:p14="http://schemas.microsoft.com/office/powerpoint/2010/main" val="387114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17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ta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3648A6A-0771-412C-B6C0-32D17CDD14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52625" y="1006475"/>
            <a:ext cx="5238750" cy="3702050"/>
          </a:xfrm>
          <a:prstGeom prst="rect">
            <a:avLst/>
          </a:prstGeom>
        </p:spPr>
      </p:pic>
    </p:spTree>
    <p:extLst>
      <p:ext uri="{BB962C8B-B14F-4D97-AF65-F5344CB8AC3E}">
        <p14:creationId xmlns:p14="http://schemas.microsoft.com/office/powerpoint/2010/main" val="214617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461966" y="126113"/>
            <a:ext cx="8239125" cy="443177"/>
          </a:xfrm>
          <a:prstGeom prst="rect">
            <a:avLst/>
          </a:prstGeom>
          <a:noFill/>
          <a:ln w="12700">
            <a:noFill/>
            <a:miter lim="800000"/>
            <a:headEnd/>
            <a:tailEnd/>
          </a:ln>
          <a:effec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1029" name="Rectangle 5"/>
          <p:cNvSpPr>
            <a:spLocks noGrp="1" noChangeArrowheads="1"/>
          </p:cNvSpPr>
          <p:nvPr>
            <p:ph type="body" idx="1"/>
          </p:nvPr>
        </p:nvSpPr>
        <p:spPr bwMode="auto">
          <a:xfrm>
            <a:off x="466733" y="1108806"/>
            <a:ext cx="8234361" cy="1877437"/>
          </a:xfrm>
          <a:prstGeom prst="rect">
            <a:avLst/>
          </a:prstGeom>
          <a:noFill/>
          <a:ln w="12700">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endParaRPr lang="en-US" dirty="0"/>
          </a:p>
          <a:p>
            <a:pPr lvl="4"/>
            <a:endParaRPr lang="en-US" dirty="0"/>
          </a:p>
        </p:txBody>
      </p:sp>
      <p:sp>
        <p:nvSpPr>
          <p:cNvPr id="9" name="Rectangle 2"/>
          <p:cNvSpPr>
            <a:spLocks noChangeArrowheads="1"/>
          </p:cNvSpPr>
          <p:nvPr/>
        </p:nvSpPr>
        <p:spPr bwMode="auto">
          <a:xfrm>
            <a:off x="8701089" y="5486136"/>
            <a:ext cx="442912"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ctr" defTabSz="887341" eaLnBrk="0" hangingPunct="0">
              <a:spcBef>
                <a:spcPct val="50000"/>
              </a:spcBef>
              <a:defRPr/>
            </a:pPr>
            <a:fld id="{64656387-9EC9-2A48-B681-9EB8401986DC}" type="slidenum">
              <a:rPr lang="en-US" sz="900" kern="0">
                <a:solidFill>
                  <a:srgbClr val="000000"/>
                </a:solidFill>
                <a:latin typeface="Calibri"/>
                <a:ea typeface="ＭＳ Ｐゴシック" pitchFamily="-112" charset="-128"/>
                <a:cs typeface="Calibri"/>
              </a:rPr>
              <a:pPr algn="ctr" defTabSz="887341" eaLnBrk="0" hangingPunct="0">
                <a:spcBef>
                  <a:spcPct val="50000"/>
                </a:spcBef>
                <a:defRPr/>
              </a:pPr>
              <a:t>‹#›</a:t>
            </a:fld>
            <a:endParaRPr lang="en-US" sz="900" kern="0" dirty="0">
              <a:solidFill>
                <a:srgbClr val="000000"/>
              </a:solidFill>
              <a:latin typeface="Calibri"/>
              <a:ea typeface="ＭＳ Ｐゴシック" pitchFamily="-112" charset="-128"/>
              <a:cs typeface="Calibri"/>
            </a:endParaRPr>
          </a:p>
        </p:txBody>
      </p:sp>
      <p:sp>
        <p:nvSpPr>
          <p:cNvPr id="7" name="Footer Placeholder 3"/>
          <p:cNvSpPr txBox="1">
            <a:spLocks/>
          </p:cNvSpPr>
          <p:nvPr/>
        </p:nvSpPr>
        <p:spPr>
          <a:xfrm>
            <a:off x="0" y="5508625"/>
            <a:ext cx="9144000" cy="206376"/>
          </a:xfrm>
          <a:prstGeom prst="rect">
            <a:avLst/>
          </a:prstGeom>
        </p:spPr>
        <p:txBody>
          <a:bodyPr lIns="91432" tIns="45716" rIns="91432" bIns="45716" anchor="ctr"/>
          <a:lstStyle>
            <a:defPPr>
              <a:defRPr lang="en-US"/>
            </a:defPPr>
            <a:lvl1pPr algn="ctr" rtl="0" eaLnBrk="0" fontAlgn="base" hangingPunct="0">
              <a:spcBef>
                <a:spcPct val="0"/>
              </a:spcBef>
              <a:spcAft>
                <a:spcPct val="0"/>
              </a:spcAft>
              <a:defRPr sz="800" b="0" kern="1200" cap="all">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2pPr>
            <a:lvl3pPr marL="9144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3pPr>
            <a:lvl4pPr marL="13716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4pPr>
            <a:lvl5pPr marL="18288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5pPr>
            <a:lvl6pPr marL="2286000" algn="l" defTabSz="914400" rtl="0" eaLnBrk="1" latinLnBrk="0" hangingPunct="1">
              <a:defRPr sz="2000" b="1" kern="1200">
                <a:solidFill>
                  <a:srgbClr val="FAFD00"/>
                </a:solidFill>
                <a:latin typeface="Arial" charset="0"/>
                <a:ea typeface="ＭＳ Ｐゴシック" pitchFamily="-112" charset="-128"/>
                <a:cs typeface="+mn-cs"/>
              </a:defRPr>
            </a:lvl6pPr>
            <a:lvl7pPr marL="2743200" algn="l" defTabSz="914400" rtl="0" eaLnBrk="1" latinLnBrk="0" hangingPunct="1">
              <a:defRPr sz="2000" b="1" kern="1200">
                <a:solidFill>
                  <a:srgbClr val="FAFD00"/>
                </a:solidFill>
                <a:latin typeface="Arial" charset="0"/>
                <a:ea typeface="ＭＳ Ｐゴシック" pitchFamily="-112" charset="-128"/>
                <a:cs typeface="+mn-cs"/>
              </a:defRPr>
            </a:lvl7pPr>
            <a:lvl8pPr marL="3200400" algn="l" defTabSz="914400" rtl="0" eaLnBrk="1" latinLnBrk="0" hangingPunct="1">
              <a:defRPr sz="2000" b="1" kern="1200">
                <a:solidFill>
                  <a:srgbClr val="FAFD00"/>
                </a:solidFill>
                <a:latin typeface="Arial" charset="0"/>
                <a:ea typeface="ＭＳ Ｐゴシック" pitchFamily="-112" charset="-128"/>
                <a:cs typeface="+mn-cs"/>
              </a:defRPr>
            </a:lvl8pPr>
            <a:lvl9pPr marL="3657600" algn="l" defTabSz="914400" rtl="0" eaLnBrk="1" latinLnBrk="0" hangingPunct="1">
              <a:defRPr sz="2000" b="1" kern="1200">
                <a:solidFill>
                  <a:srgbClr val="FAFD00"/>
                </a:solidFill>
                <a:latin typeface="Arial" charset="0"/>
                <a:ea typeface="ＭＳ Ｐゴシック" pitchFamily="-112" charset="-128"/>
                <a:cs typeface="+mn-cs"/>
              </a:defRPr>
            </a:lvl9pPr>
          </a:lstStyle>
          <a:p>
            <a:r>
              <a:rPr lang="en-US" b="1" dirty="0">
                <a:solidFill>
                  <a:srgbClr val="000000">
                    <a:lumMod val="50000"/>
                    <a:lumOff val="50000"/>
                  </a:srgbClr>
                </a:solidFill>
              </a:rPr>
              <a:t>Distribution statement d</a:t>
            </a:r>
            <a:endParaRPr lang="en-US" b="1" dirty="0">
              <a:solidFill>
                <a:srgbClr val="000000"/>
              </a:solidFill>
            </a:endParaRPr>
          </a:p>
        </p:txBody>
      </p:sp>
      <p:sp>
        <p:nvSpPr>
          <p:cNvPr id="8" name="Line 54"/>
          <p:cNvSpPr>
            <a:spLocks noChangeShapeType="1"/>
          </p:cNvSpPr>
          <p:nvPr/>
        </p:nvSpPr>
        <p:spPr bwMode="auto">
          <a:xfrm>
            <a:off x="0" y="572586"/>
            <a:ext cx="9144000" cy="0"/>
          </a:xfrm>
          <a:prstGeom prst="line">
            <a:avLst/>
          </a:prstGeom>
          <a:noFill/>
          <a:ln w="12700">
            <a:solidFill>
              <a:srgbClr val="BF0039"/>
            </a:solidFill>
            <a:round/>
            <a:headEnd/>
            <a:tailEnd/>
          </a:ln>
          <a:effectLst/>
        </p:spPr>
        <p:txBody>
          <a:bodyPr lIns="91432" tIns="45716" rIns="91432" bIns="45716"/>
          <a:lstStyle/>
          <a:p>
            <a:pPr eaLnBrk="0" fontAlgn="base" hangingPunct="0">
              <a:spcBef>
                <a:spcPct val="0"/>
              </a:spcBef>
              <a:spcAft>
                <a:spcPct val="0"/>
              </a:spcAft>
              <a:defRPr/>
            </a:pPr>
            <a:endParaRPr lang="en-US" sz="2000" b="1" dirty="0">
              <a:solidFill>
                <a:srgbClr val="FAFD00"/>
              </a:solidFill>
              <a:ea typeface="ＭＳ Ｐゴシック" pitchFamily="-112" charset="-128"/>
            </a:endParaRPr>
          </a:p>
        </p:txBody>
      </p:sp>
      <p:pic>
        <p:nvPicPr>
          <p:cNvPr id="5" name="Picture 4">
            <a:extLst>
              <a:ext uri="{FF2B5EF4-FFF2-40B4-BE49-F238E27FC236}">
                <a16:creationId xmlns:a16="http://schemas.microsoft.com/office/drawing/2014/main" id="{84E8665B-244B-4051-9FDB-FB533500ABC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111030" y="-3923"/>
            <a:ext cx="2032970" cy="538139"/>
          </a:xfrm>
          <a:prstGeom prst="rect">
            <a:avLst/>
          </a:prstGeom>
        </p:spPr>
      </p:pic>
    </p:spTree>
    <p:extLst>
      <p:ext uri="{BB962C8B-B14F-4D97-AF65-F5344CB8AC3E}">
        <p14:creationId xmlns:p14="http://schemas.microsoft.com/office/powerpoint/2010/main" val="3252253817"/>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dt="0"/>
  <p:txStyles>
    <p:titleStyle>
      <a:lvl1pPr algn="l" defTabSz="887341" rtl="0" eaLnBrk="1" fontAlgn="base" hangingPunct="1">
        <a:lnSpc>
          <a:spcPct val="100000"/>
        </a:lnSpc>
        <a:spcBef>
          <a:spcPct val="0"/>
        </a:spcBef>
        <a:spcAft>
          <a:spcPct val="0"/>
        </a:spcAft>
        <a:defRPr sz="3600" b="1">
          <a:solidFill>
            <a:srgbClr val="003478"/>
          </a:solidFill>
          <a:effectLst/>
          <a:latin typeface="Calibri"/>
          <a:ea typeface="ＭＳ Ｐゴシック" pitchFamily="-112" charset="-128"/>
          <a:cs typeface="Calibri"/>
        </a:defRPr>
      </a:lvl1pPr>
      <a:lvl2pPr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2pPr>
      <a:lvl3pPr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3pPr>
      <a:lvl4pPr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4pPr>
      <a:lvl5pPr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5pPr>
      <a:lvl6pPr marL="457163"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6pPr>
      <a:lvl7pPr marL="914328"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7pPr>
      <a:lvl8pPr marL="1371490"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8pPr>
      <a:lvl9pPr marL="1828654"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9pPr>
    </p:titleStyle>
    <p:bodyStyle>
      <a:lvl1pPr marL="222233" indent="-222233" algn="l" defTabSz="887341" rtl="0" eaLnBrk="1" fontAlgn="base" hangingPunct="1">
        <a:spcBef>
          <a:spcPts val="600"/>
        </a:spcBef>
        <a:spcAft>
          <a:spcPct val="0"/>
        </a:spcAft>
        <a:buSzPct val="100000"/>
        <a:buChar char="•"/>
        <a:defRPr sz="2400" b="1">
          <a:solidFill>
            <a:schemeClr val="bg2"/>
          </a:solidFill>
          <a:effectLst/>
          <a:latin typeface="Calibri"/>
          <a:ea typeface="ＭＳ Ｐゴシック" pitchFamily="-112" charset="-128"/>
          <a:cs typeface="Calibri"/>
        </a:defRPr>
      </a:lvl1pPr>
      <a:lvl2pPr marL="511133" indent="-279378" algn="l" defTabSz="887341" rtl="0" eaLnBrk="1" fontAlgn="base" hangingPunct="1">
        <a:spcBef>
          <a:spcPts val="600"/>
        </a:spcBef>
        <a:spcAft>
          <a:spcPct val="0"/>
        </a:spcAft>
        <a:buSzPct val="100000"/>
        <a:buChar char="–"/>
        <a:defRPr sz="2000" b="1">
          <a:solidFill>
            <a:schemeClr val="bg2"/>
          </a:solidFill>
          <a:effectLst/>
          <a:latin typeface="Calibri"/>
          <a:ea typeface="ＭＳ Ｐゴシック" pitchFamily="-112" charset="-128"/>
          <a:cs typeface="Calibri"/>
        </a:defRPr>
      </a:lvl2pPr>
      <a:lvl3pPr marL="744478" indent="-233344" algn="l" defTabSz="887341" rtl="0" eaLnBrk="1" fontAlgn="base" hangingPunct="1">
        <a:spcBef>
          <a:spcPts val="600"/>
        </a:spcBef>
        <a:spcAft>
          <a:spcPct val="0"/>
        </a:spcAft>
        <a:buSzPct val="80000"/>
        <a:buChar char="•"/>
        <a:defRPr sz="2000" b="1">
          <a:solidFill>
            <a:schemeClr val="bg2"/>
          </a:solidFill>
          <a:effectLst/>
          <a:latin typeface="Calibri"/>
          <a:ea typeface="ＭＳ Ｐゴシック" pitchFamily="-112" charset="-128"/>
          <a:cs typeface="Calibri"/>
        </a:defRPr>
      </a:lvl3pPr>
      <a:lvl4pPr marL="914328" indent="-169849" algn="l" defTabSz="887341" rtl="0" eaLnBrk="1" fontAlgn="base" hangingPunct="1">
        <a:spcBef>
          <a:spcPct val="20000"/>
        </a:spcBef>
        <a:spcAft>
          <a:spcPct val="0"/>
        </a:spcAft>
        <a:buSzPct val="80000"/>
        <a:buFont typeface="Arial" pitchFamily="34" charset="0"/>
        <a:buChar char="–"/>
        <a:defRPr sz="2000" b="1">
          <a:solidFill>
            <a:schemeClr val="bg2"/>
          </a:solidFill>
          <a:effectLst/>
          <a:latin typeface="Calibri"/>
          <a:ea typeface="ＭＳ Ｐゴシック" pitchFamily="-112" charset="-128"/>
          <a:cs typeface="Calibri"/>
        </a:defRPr>
      </a:lvl4pPr>
      <a:lvl5pPr marL="1146083" indent="-177786" algn="l" defTabSz="887341" rtl="0" eaLnBrk="1" fontAlgn="base" hangingPunct="1">
        <a:spcBef>
          <a:spcPct val="20000"/>
        </a:spcBef>
        <a:spcAft>
          <a:spcPct val="0"/>
        </a:spcAft>
        <a:buSzPct val="80000"/>
        <a:buFont typeface="Arial" pitchFamily="34" charset="0"/>
        <a:buChar char="•"/>
        <a:defRPr sz="2000" b="1">
          <a:solidFill>
            <a:schemeClr val="bg2"/>
          </a:solidFill>
          <a:effectLst/>
          <a:latin typeface="Calibri"/>
          <a:ea typeface="ＭＳ Ｐゴシック" pitchFamily="-112" charset="-128"/>
          <a:cs typeface="Calibri"/>
        </a:defRPr>
      </a:lvl5pPr>
      <a:lvl6pPr marL="2450904" indent="-222233" algn="l" defTabSz="887341"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6pPr>
      <a:lvl7pPr marL="2908068" indent="-222233" algn="l" defTabSz="887341"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230" indent="-222233" algn="l" defTabSz="887341"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8pPr>
      <a:lvl9pPr marL="3822394" indent="-222233" algn="l" defTabSz="887341"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9pPr>
    </p:bodyStyle>
    <p:otherStyle>
      <a:defPPr>
        <a:defRPr lang="en-US"/>
      </a:defPPr>
      <a:lvl1pPr marL="0" algn="l" defTabSz="457163" rtl="0" eaLnBrk="1" latinLnBrk="0" hangingPunct="1">
        <a:defRPr sz="1800" kern="1200">
          <a:solidFill>
            <a:schemeClr val="tx1"/>
          </a:solidFill>
          <a:latin typeface="+mn-lt"/>
          <a:ea typeface="+mn-ea"/>
          <a:cs typeface="+mn-cs"/>
        </a:defRPr>
      </a:lvl1pPr>
      <a:lvl2pPr marL="457163" algn="l" defTabSz="457163" rtl="0" eaLnBrk="1" latinLnBrk="0" hangingPunct="1">
        <a:defRPr sz="1800" kern="1200">
          <a:solidFill>
            <a:schemeClr val="tx1"/>
          </a:solidFill>
          <a:latin typeface="+mn-lt"/>
          <a:ea typeface="+mn-ea"/>
          <a:cs typeface="+mn-cs"/>
        </a:defRPr>
      </a:lvl2pPr>
      <a:lvl3pPr marL="914328" algn="l" defTabSz="457163" rtl="0" eaLnBrk="1" latinLnBrk="0" hangingPunct="1">
        <a:defRPr sz="1800" kern="1200">
          <a:solidFill>
            <a:schemeClr val="tx1"/>
          </a:solidFill>
          <a:latin typeface="+mn-lt"/>
          <a:ea typeface="+mn-ea"/>
          <a:cs typeface="+mn-cs"/>
        </a:defRPr>
      </a:lvl3pPr>
      <a:lvl4pPr marL="1371490" algn="l" defTabSz="457163" rtl="0" eaLnBrk="1" latinLnBrk="0" hangingPunct="1">
        <a:defRPr sz="1800" kern="1200">
          <a:solidFill>
            <a:schemeClr val="tx1"/>
          </a:solidFill>
          <a:latin typeface="+mn-lt"/>
          <a:ea typeface="+mn-ea"/>
          <a:cs typeface="+mn-cs"/>
        </a:defRPr>
      </a:lvl4pPr>
      <a:lvl5pPr marL="1828654" algn="l" defTabSz="457163" rtl="0" eaLnBrk="1" latinLnBrk="0" hangingPunct="1">
        <a:defRPr sz="1800" kern="1200">
          <a:solidFill>
            <a:schemeClr val="tx1"/>
          </a:solidFill>
          <a:latin typeface="+mn-lt"/>
          <a:ea typeface="+mn-ea"/>
          <a:cs typeface="+mn-cs"/>
        </a:defRPr>
      </a:lvl5pPr>
      <a:lvl6pPr marL="2285817" algn="l" defTabSz="457163" rtl="0" eaLnBrk="1" latinLnBrk="0" hangingPunct="1">
        <a:defRPr sz="1800" kern="1200">
          <a:solidFill>
            <a:schemeClr val="tx1"/>
          </a:solidFill>
          <a:latin typeface="+mn-lt"/>
          <a:ea typeface="+mn-ea"/>
          <a:cs typeface="+mn-cs"/>
        </a:defRPr>
      </a:lvl6pPr>
      <a:lvl7pPr marL="2742980" algn="l" defTabSz="457163" rtl="0" eaLnBrk="1" latinLnBrk="0" hangingPunct="1">
        <a:defRPr sz="1800" kern="1200">
          <a:solidFill>
            <a:schemeClr val="tx1"/>
          </a:solidFill>
          <a:latin typeface="+mn-lt"/>
          <a:ea typeface="+mn-ea"/>
          <a:cs typeface="+mn-cs"/>
        </a:defRPr>
      </a:lvl7pPr>
      <a:lvl8pPr marL="3200144" algn="l" defTabSz="457163" rtl="0" eaLnBrk="1" latinLnBrk="0" hangingPunct="1">
        <a:defRPr sz="1800" kern="1200">
          <a:solidFill>
            <a:schemeClr val="tx1"/>
          </a:solidFill>
          <a:latin typeface="+mn-lt"/>
          <a:ea typeface="+mn-ea"/>
          <a:cs typeface="+mn-cs"/>
        </a:defRPr>
      </a:lvl8pPr>
      <a:lvl9pPr marL="3657308" algn="l" defTabSz="4571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microsoft.com/office/2007/relationships/hdphoto" Target="../media/hdphoto2.wdp"/><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ikewkozak/IR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a:xfrm>
            <a:off x="543254" y="1825890"/>
            <a:ext cx="8234565" cy="952500"/>
          </a:xfrm>
        </p:spPr>
        <p:txBody>
          <a:bodyPr anchor="t" anchorCtr="0"/>
          <a:lstStyle/>
          <a:p>
            <a:r>
              <a:rPr lang="en-US" sz="4000" dirty="0"/>
              <a:t>Video Game Strategy Inference Given Partial Observability using Discrete Probability Densities</a:t>
            </a:r>
          </a:p>
        </p:txBody>
      </p:sp>
      <p:sp>
        <p:nvSpPr>
          <p:cNvPr id="15" name="Text Placeholder 14"/>
          <p:cNvSpPr>
            <a:spLocks noGrp="1"/>
          </p:cNvSpPr>
          <p:nvPr>
            <p:ph type="body" sz="quarter" idx="10"/>
          </p:nvPr>
        </p:nvSpPr>
        <p:spPr>
          <a:xfrm>
            <a:off x="5052787" y="4508077"/>
            <a:ext cx="3786425" cy="276999"/>
          </a:xfrm>
        </p:spPr>
        <p:txBody>
          <a:bodyPr/>
          <a:lstStyle/>
          <a:p>
            <a:r>
              <a:rPr lang="en-US" dirty="0"/>
              <a:t>Michael Kozak </a:t>
            </a:r>
          </a:p>
        </p:txBody>
      </p:sp>
    </p:spTree>
    <p:extLst>
      <p:ext uri="{BB962C8B-B14F-4D97-AF65-F5344CB8AC3E}">
        <p14:creationId xmlns:p14="http://schemas.microsoft.com/office/powerpoint/2010/main" val="195445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Starcraft</a:t>
            </a:r>
            <a:r>
              <a:rPr lang="en-US" dirty="0"/>
              <a:t> for AI</a:t>
            </a:r>
          </a:p>
        </p:txBody>
      </p:sp>
      <p:sp>
        <p:nvSpPr>
          <p:cNvPr id="3" name="Content Placeholder 2"/>
          <p:cNvSpPr>
            <a:spLocks noGrp="1"/>
          </p:cNvSpPr>
          <p:nvPr>
            <p:ph idx="1"/>
          </p:nvPr>
        </p:nvSpPr>
        <p:spPr>
          <a:xfrm>
            <a:off x="457199" y="876300"/>
            <a:ext cx="4114269" cy="2739211"/>
          </a:xfrm>
        </p:spPr>
        <p:txBody>
          <a:bodyPr/>
          <a:lstStyle/>
          <a:p>
            <a:r>
              <a:rPr lang="en-US" b="0" dirty="0"/>
              <a:t>Real-Time Strategy Game considered a frontier of AI research</a:t>
            </a:r>
          </a:p>
          <a:p>
            <a:endParaRPr lang="en-US" b="0" dirty="0"/>
          </a:p>
          <a:p>
            <a:r>
              <a:rPr lang="en-US" b="0" dirty="0"/>
              <a:t>Players can choose from 1 of 3 races with unique buildings, units, and upgrades.</a:t>
            </a:r>
          </a:p>
        </p:txBody>
      </p:sp>
      <p:sp>
        <p:nvSpPr>
          <p:cNvPr id="6" name="Rectangle 5"/>
          <p:cNvSpPr/>
          <p:nvPr/>
        </p:nvSpPr>
        <p:spPr>
          <a:xfrm>
            <a:off x="380999" y="4000500"/>
            <a:ext cx="8475133" cy="830997"/>
          </a:xfrm>
          <a:prstGeom prst="rect">
            <a:avLst/>
          </a:prstGeom>
        </p:spPr>
        <p:txBody>
          <a:bodyPr wrap="square">
            <a:spAutoFit/>
          </a:bodyPr>
          <a:lstStyle/>
          <a:p>
            <a:pPr marL="228600" indent="-228600">
              <a:buFont typeface="Arial" panose="020B0604020202020204" pitchFamily="34" charset="0"/>
              <a:buChar char="•"/>
            </a:pPr>
            <a:r>
              <a:rPr lang="en-US" sz="2400" dirty="0">
                <a:latin typeface="Calibri" panose="020F0502020204030204" pitchFamily="34" charset="0"/>
              </a:rPr>
              <a:t>Branching factor for unit decisions is between 10</a:t>
            </a:r>
            <a:r>
              <a:rPr lang="en-US" sz="2400" baseline="30000" dirty="0">
                <a:latin typeface="Calibri" panose="020F0502020204030204" pitchFamily="34" charset="0"/>
              </a:rPr>
              <a:t>50</a:t>
            </a:r>
            <a:r>
              <a:rPr lang="en-US" sz="2400" dirty="0">
                <a:latin typeface="Calibri" panose="020F0502020204030204" pitchFamily="34" charset="0"/>
              </a:rPr>
              <a:t> - 10</a:t>
            </a:r>
            <a:r>
              <a:rPr lang="en-US" sz="2400" baseline="30000" dirty="0">
                <a:latin typeface="Calibri" panose="020F0502020204030204" pitchFamily="34" charset="0"/>
              </a:rPr>
              <a:t>200</a:t>
            </a:r>
          </a:p>
          <a:p>
            <a:endParaRPr lang="en-US" sz="2400" i="1" dirty="0">
              <a:latin typeface="Calibri" panose="020F0502020204030204" pitchFamily="34" charset="0"/>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469" y="876300"/>
            <a:ext cx="4259263"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457200" y="4756896"/>
            <a:ext cx="8398932" cy="408623"/>
          </a:xfrm>
          <a:prstGeom prst="roundRect">
            <a:avLst/>
          </a:prstGeom>
          <a:solidFill>
            <a:srgbClr val="002060"/>
          </a:solidFill>
        </p:spPr>
        <p:txBody>
          <a:bodyPr wrap="square">
            <a:spAutoFit/>
          </a:bodyPr>
          <a:lstStyle/>
          <a:p>
            <a:pPr algn="ctr"/>
            <a:r>
              <a:rPr lang="en-US" b="1" i="1" dirty="0">
                <a:solidFill>
                  <a:schemeClr val="tx2"/>
                </a:solidFill>
                <a:latin typeface="Calibri" panose="020F0502020204030204" pitchFamily="34" charset="0"/>
              </a:rPr>
              <a:t>Players can only see what their units see, creating a partially observable enemy state</a:t>
            </a:r>
            <a:endParaRPr lang="en-US" sz="2400" b="1" i="1" dirty="0">
              <a:solidFill>
                <a:schemeClr val="tx2"/>
              </a:solidFill>
              <a:latin typeface="Calibri" panose="020F0502020204030204" pitchFamily="34" charset="0"/>
            </a:endParaRPr>
          </a:p>
        </p:txBody>
      </p:sp>
    </p:spTree>
    <p:extLst>
      <p:ext uri="{BB962C8B-B14F-4D97-AF65-F5344CB8AC3E}">
        <p14:creationId xmlns:p14="http://schemas.microsoft.com/office/powerpoint/2010/main" val="6895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Fog of War</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85028"/>
            <a:ext cx="4843463" cy="3472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5258330" y="876300"/>
            <a:ext cx="3251199" cy="3847207"/>
          </a:xfrm>
        </p:spPr>
        <p:txBody>
          <a:bodyPr/>
          <a:lstStyle/>
          <a:p>
            <a:r>
              <a:rPr lang="en-US" b="0" dirty="0"/>
              <a:t>The revealed area is the union of all the sight ranges of all your units and buildings.</a:t>
            </a:r>
          </a:p>
          <a:p>
            <a:endParaRPr lang="en-US" b="0" dirty="0"/>
          </a:p>
          <a:p>
            <a:r>
              <a:rPr lang="en-US" b="0" dirty="0"/>
              <a:t>Previously viewed terrain and buildings within fog remain visible, but do not refresh state.</a:t>
            </a:r>
          </a:p>
        </p:txBody>
      </p:sp>
      <p:sp>
        <p:nvSpPr>
          <p:cNvPr id="4" name="Rectangle 3"/>
          <p:cNvSpPr/>
          <p:nvPr/>
        </p:nvSpPr>
        <p:spPr>
          <a:xfrm>
            <a:off x="304800" y="4860498"/>
            <a:ext cx="8474870" cy="461665"/>
          </a:xfrm>
          <a:prstGeom prst="rect">
            <a:avLst/>
          </a:prstGeom>
        </p:spPr>
        <p:txBody>
          <a:bodyPr wrap="square">
            <a:spAutoFit/>
          </a:bodyPr>
          <a:lstStyle/>
          <a:p>
            <a:pPr marL="342900" indent="-342900">
              <a:buFont typeface="Arial" panose="020B0604020202020204" pitchFamily="34" charset="0"/>
              <a:buChar char="•"/>
            </a:pPr>
            <a:r>
              <a:rPr lang="en-US" sz="2400" kern="0" dirty="0">
                <a:solidFill>
                  <a:srgbClr val="000000"/>
                </a:solidFill>
                <a:latin typeface="Calibri"/>
                <a:ea typeface="ＭＳ Ｐゴシック" pitchFamily="-112" charset="-128"/>
              </a:rPr>
              <a:t>Never before viewed segments remains black until explored.</a:t>
            </a:r>
            <a:endParaRPr lang="en-US" dirty="0"/>
          </a:p>
        </p:txBody>
      </p:sp>
    </p:spTree>
    <p:extLst>
      <p:ext uri="{BB962C8B-B14F-4D97-AF65-F5344CB8AC3E}">
        <p14:creationId xmlns:p14="http://schemas.microsoft.com/office/powerpoint/2010/main" val="3523795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ea typeface="ＭＳ Ｐゴシック" pitchFamily="34" charset="-128"/>
              </a:rPr>
              <a:t>State of the Art</a:t>
            </a:r>
          </a:p>
        </p:txBody>
      </p:sp>
      <p:sp>
        <p:nvSpPr>
          <p:cNvPr id="5123" name="Content Placeholder 2"/>
          <p:cNvSpPr>
            <a:spLocks noGrp="1"/>
          </p:cNvSpPr>
          <p:nvPr>
            <p:ph idx="1"/>
          </p:nvPr>
        </p:nvSpPr>
        <p:spPr>
          <a:xfrm>
            <a:off x="381002" y="800100"/>
            <a:ext cx="8610598" cy="4370427"/>
          </a:xfrm>
        </p:spPr>
        <p:txBody>
          <a:bodyPr/>
          <a:lstStyle/>
          <a:p>
            <a:r>
              <a:rPr lang="en-US" altLang="en-US" sz="1800" dirty="0">
                <a:ea typeface="ＭＳ Ｐゴシック" pitchFamily="34" charset="-128"/>
              </a:rPr>
              <a:t>Yearly 1v1 </a:t>
            </a:r>
            <a:r>
              <a:rPr lang="en-US" sz="1800" dirty="0"/>
              <a:t>AIIDE </a:t>
            </a:r>
            <a:r>
              <a:rPr lang="en-US" altLang="en-US" sz="1800" dirty="0">
                <a:ea typeface="ＭＳ Ｐゴシック" pitchFamily="34" charset="-128"/>
              </a:rPr>
              <a:t>StarCraft AI competition (generally) between universities.</a:t>
            </a:r>
          </a:p>
          <a:p>
            <a:endParaRPr lang="en-US" altLang="en-US" sz="1800" dirty="0">
              <a:ea typeface="ＭＳ Ｐゴシック" pitchFamily="34" charset="-128"/>
            </a:endParaRPr>
          </a:p>
          <a:p>
            <a:r>
              <a:rPr lang="en-US" altLang="en-US" sz="1800" dirty="0">
                <a:ea typeface="ＭＳ Ｐゴシック" pitchFamily="34" charset="-128"/>
              </a:rPr>
              <a:t>Player skill ranked by iCCup2 ladder as E through A+</a:t>
            </a:r>
          </a:p>
          <a:p>
            <a:pPr lvl="1"/>
            <a:r>
              <a:rPr lang="en-US" altLang="en-US" sz="1600" b="0" dirty="0">
                <a:ea typeface="ＭＳ Ｐゴシック" pitchFamily="34" charset="-128"/>
              </a:rPr>
              <a:t>The best AI bots ranked between D and D+ in 2013</a:t>
            </a:r>
          </a:p>
          <a:p>
            <a:endParaRPr lang="en-US" altLang="en-US" sz="1800" dirty="0">
              <a:ea typeface="ＭＳ Ｐゴシック" pitchFamily="34" charset="-128"/>
            </a:endParaRPr>
          </a:p>
          <a:p>
            <a:r>
              <a:rPr lang="en-US" altLang="en-US" sz="1800" dirty="0">
                <a:ea typeface="ＭＳ Ｐゴシック" pitchFamily="34" charset="-128"/>
              </a:rPr>
              <a:t>AI rely on a wide range of different techniques:</a:t>
            </a:r>
          </a:p>
          <a:p>
            <a:pPr lvl="1"/>
            <a:r>
              <a:rPr lang="en-US" altLang="en-US" sz="1600" b="0" dirty="0">
                <a:ea typeface="ＭＳ Ｐゴシック" pitchFamily="34" charset="-128"/>
              </a:rPr>
              <a:t>Some of the most effective have hard-coded “rush” strategies</a:t>
            </a:r>
          </a:p>
          <a:p>
            <a:pPr lvl="1"/>
            <a:r>
              <a:rPr lang="en-US" altLang="en-US" sz="1600" b="0" dirty="0">
                <a:ea typeface="ＭＳ Ｐゴシック" pitchFamily="34" charset="-128"/>
              </a:rPr>
              <a:t>Some rely on micro-managing unit control or deep learning</a:t>
            </a:r>
          </a:p>
          <a:p>
            <a:pPr lvl="1"/>
            <a:r>
              <a:rPr lang="en-US" altLang="en-US" sz="1600" b="0" dirty="0">
                <a:ea typeface="ＭＳ Ｐゴシック" pitchFamily="34" charset="-128"/>
              </a:rPr>
              <a:t>“Nova” uses a tiered system of base management and squad control with relatively simple unit AI</a:t>
            </a:r>
          </a:p>
          <a:p>
            <a:pPr lvl="1"/>
            <a:endParaRPr lang="en-US" altLang="en-US" sz="1600" dirty="0">
              <a:ea typeface="ＭＳ Ｐゴシック" pitchFamily="34" charset="-128"/>
            </a:endParaRPr>
          </a:p>
          <a:p>
            <a:r>
              <a:rPr lang="en-US" altLang="en-US" sz="1800" dirty="0">
                <a:ea typeface="ＭＳ Ｐゴシック" pitchFamily="34" charset="-128"/>
              </a:rPr>
              <a:t>Partial observability is often ignored in favor of reacting to the moment</a:t>
            </a:r>
          </a:p>
          <a:p>
            <a:endParaRPr lang="en-US" altLang="en-US" sz="1800" dirty="0">
              <a:ea typeface="ＭＳ Ｐゴシック" pitchFamily="34" charset="-128"/>
            </a:endParaRPr>
          </a:p>
          <a:p>
            <a:r>
              <a:rPr lang="en-US" altLang="en-US" sz="1800" dirty="0">
                <a:ea typeface="ＭＳ Ｐゴシック" pitchFamily="34" charset="-128"/>
              </a:rPr>
              <a:t>Counter-strategies therefore rely on reacting rather to than predicting situations</a:t>
            </a:r>
          </a:p>
        </p:txBody>
      </p:sp>
    </p:spTree>
    <p:extLst>
      <p:ext uri="{BB962C8B-B14F-4D97-AF65-F5344CB8AC3E}">
        <p14:creationId xmlns:p14="http://schemas.microsoft.com/office/powerpoint/2010/main" val="2250723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Architectures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23898"/>
            <a:ext cx="7620000" cy="463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1DDE00F2-DAB6-49A4-8F88-B838378481B0}"/>
              </a:ext>
            </a:extLst>
          </p:cNvPr>
          <p:cNvSpPr/>
          <p:nvPr/>
        </p:nvSpPr>
        <p:spPr bwMode="auto">
          <a:xfrm>
            <a:off x="3657600" y="3695700"/>
            <a:ext cx="2438400" cy="1815375"/>
          </a:xfrm>
          <a:prstGeom prst="rect">
            <a:avLst/>
          </a:prstGeom>
          <a:noFill/>
          <a:ln w="76200" cap="flat" cmpd="sng" algn="ctr">
            <a:solidFill>
              <a:schemeClr val="accent4">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endParaRPr>
          </a:p>
        </p:txBody>
      </p:sp>
    </p:spTree>
    <p:extLst>
      <p:ext uri="{BB962C8B-B14F-4D97-AF65-F5344CB8AC3E}">
        <p14:creationId xmlns:p14="http://schemas.microsoft.com/office/powerpoint/2010/main" val="4102940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Discrete Probability Densities</a:t>
            </a:r>
          </a:p>
        </p:txBody>
      </p:sp>
    </p:spTree>
    <p:extLst>
      <p:ext uri="{BB962C8B-B14F-4D97-AF65-F5344CB8AC3E}">
        <p14:creationId xmlns:p14="http://schemas.microsoft.com/office/powerpoint/2010/main" val="28666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Density Functions</a:t>
            </a:r>
          </a:p>
        </p:txBody>
      </p:sp>
      <p:sp>
        <p:nvSpPr>
          <p:cNvPr id="3" name="Content Placeholder 2"/>
          <p:cNvSpPr>
            <a:spLocks noGrp="1"/>
          </p:cNvSpPr>
          <p:nvPr>
            <p:ph idx="1"/>
          </p:nvPr>
        </p:nvSpPr>
        <p:spPr>
          <a:xfrm>
            <a:off x="461969" y="1128829"/>
            <a:ext cx="8224837" cy="1184940"/>
          </a:xfrm>
        </p:spPr>
        <p:txBody>
          <a:bodyPr/>
          <a:lstStyle/>
          <a:p>
            <a:r>
              <a:rPr lang="en-US" sz="1800" b="0" dirty="0"/>
              <a:t>In probability theory, a probability density function (PDF) is a way of describing the relative distribution of a continuous random variable within a bounded sample space (Robert Grover Brown, 2012).</a:t>
            </a:r>
          </a:p>
          <a:p>
            <a:endParaRPr lang="en-US" sz="1800" b="0" dirty="0"/>
          </a:p>
        </p:txBody>
      </p:sp>
      <p:pic>
        <p:nvPicPr>
          <p:cNvPr id="10" name="Picture 9">
            <a:extLst>
              <a:ext uri="{FF2B5EF4-FFF2-40B4-BE49-F238E27FC236}">
                <a16:creationId xmlns:a16="http://schemas.microsoft.com/office/drawing/2014/main" id="{19D13D9F-F459-4916-AF63-39BBE13F9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569" y="2139197"/>
            <a:ext cx="2300291" cy="2300291"/>
          </a:xfrm>
          <a:prstGeom prst="rect">
            <a:avLst/>
          </a:prstGeom>
        </p:spPr>
      </p:pic>
      <p:sp>
        <p:nvSpPr>
          <p:cNvPr id="12" name="Rectangle 11">
            <a:extLst>
              <a:ext uri="{FF2B5EF4-FFF2-40B4-BE49-F238E27FC236}">
                <a16:creationId xmlns:a16="http://schemas.microsoft.com/office/drawing/2014/main" id="{A1AD397A-4AF2-4E9B-A15D-77611F0AEA71}"/>
              </a:ext>
            </a:extLst>
          </p:cNvPr>
          <p:cNvSpPr/>
          <p:nvPr/>
        </p:nvSpPr>
        <p:spPr>
          <a:xfrm>
            <a:off x="381000" y="2300287"/>
            <a:ext cx="5943600" cy="2462213"/>
          </a:xfrm>
          <a:prstGeom prst="rect">
            <a:avLst/>
          </a:prstGeom>
        </p:spPr>
        <p:txBody>
          <a:bodyPr wrap="square">
            <a:spAutoFit/>
          </a:bodyPr>
          <a:lstStyle/>
          <a:p>
            <a:pPr marL="222233" lvl="0" indent="-222233" defTabSz="887341" fontAlgn="base">
              <a:spcBef>
                <a:spcPts val="600"/>
              </a:spcBef>
              <a:spcAft>
                <a:spcPct val="0"/>
              </a:spcAft>
              <a:buSzPct val="100000"/>
              <a:buFontTx/>
              <a:buChar char="•"/>
            </a:pPr>
            <a:r>
              <a:rPr lang="en-US" kern="0" dirty="0">
                <a:solidFill>
                  <a:srgbClr val="000000"/>
                </a:solidFill>
                <a:latin typeface="Calibri"/>
                <a:ea typeface="ＭＳ Ｐゴシック" pitchFamily="-112" charset="-128"/>
                <a:cs typeface="Calibri"/>
              </a:rPr>
              <a:t>PDFs have many uses, but one such use is in the localization of objects in space (K. Wendlandt, 2005). </a:t>
            </a:r>
          </a:p>
          <a:p>
            <a:pPr marL="222233" lvl="0" indent="-222233" defTabSz="887341" fontAlgn="base">
              <a:spcBef>
                <a:spcPts val="600"/>
              </a:spcBef>
              <a:spcAft>
                <a:spcPct val="0"/>
              </a:spcAft>
              <a:buSzPct val="100000"/>
              <a:buFontTx/>
              <a:buChar char="•"/>
            </a:pPr>
            <a:endParaRPr lang="en-US" kern="0" dirty="0">
              <a:solidFill>
                <a:srgbClr val="000000"/>
              </a:solidFill>
              <a:latin typeface="Calibri"/>
              <a:ea typeface="ＭＳ Ｐゴシック" pitchFamily="-112" charset="-128"/>
              <a:cs typeface="Calibri"/>
            </a:endParaRPr>
          </a:p>
          <a:p>
            <a:pPr marL="222233" lvl="0" indent="-222233" defTabSz="887341" fontAlgn="base">
              <a:spcBef>
                <a:spcPts val="600"/>
              </a:spcBef>
              <a:spcAft>
                <a:spcPct val="0"/>
              </a:spcAft>
              <a:buSzPct val="100000"/>
              <a:buFontTx/>
              <a:buChar char="•"/>
            </a:pPr>
            <a:r>
              <a:rPr lang="en-US" kern="0" dirty="0">
                <a:solidFill>
                  <a:srgbClr val="000000"/>
                </a:solidFill>
                <a:latin typeface="Calibri"/>
                <a:ea typeface="ＭＳ Ｐゴシック" pitchFamily="-112" charset="-128"/>
                <a:cs typeface="Calibri"/>
              </a:rPr>
              <a:t>Using only a signal intensity and bearing to a transmitter, a receiver can use repeated measurements to reduce the number of possible places the object could be until eventually it converges with very high probability on the exact location (S. </a:t>
            </a:r>
            <a:r>
              <a:rPr lang="en-US" kern="0" dirty="0" err="1">
                <a:solidFill>
                  <a:srgbClr val="000000"/>
                </a:solidFill>
                <a:latin typeface="Calibri"/>
                <a:ea typeface="ＭＳ Ｐゴシック" pitchFamily="-112" charset="-128"/>
                <a:cs typeface="Calibri"/>
              </a:rPr>
              <a:t>Venkateswaran</a:t>
            </a:r>
            <a:r>
              <a:rPr lang="en-US" kern="0" dirty="0">
                <a:solidFill>
                  <a:srgbClr val="000000"/>
                </a:solidFill>
                <a:latin typeface="Calibri"/>
                <a:ea typeface="ＭＳ Ｐゴシック" pitchFamily="-112" charset="-128"/>
                <a:cs typeface="Calibri"/>
              </a:rPr>
              <a:t>, 2013). </a:t>
            </a:r>
          </a:p>
        </p:txBody>
      </p:sp>
    </p:spTree>
    <p:extLst>
      <p:ext uri="{BB962C8B-B14F-4D97-AF65-F5344CB8AC3E}">
        <p14:creationId xmlns:p14="http://schemas.microsoft.com/office/powerpoint/2010/main" val="786582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B694-65BC-46FA-960F-5FF591C532A9}"/>
              </a:ext>
            </a:extLst>
          </p:cNvPr>
          <p:cNvSpPr>
            <a:spLocks noGrp="1"/>
          </p:cNvSpPr>
          <p:nvPr>
            <p:ph type="title"/>
          </p:nvPr>
        </p:nvSpPr>
        <p:spPr/>
        <p:txBody>
          <a:bodyPr/>
          <a:lstStyle/>
          <a:p>
            <a:r>
              <a:rPr lang="en-US" dirty="0"/>
              <a:t>Discrete Probability Densities</a:t>
            </a:r>
          </a:p>
        </p:txBody>
      </p:sp>
      <p:sp>
        <p:nvSpPr>
          <p:cNvPr id="3" name="Content Placeholder 2">
            <a:extLst>
              <a:ext uri="{FF2B5EF4-FFF2-40B4-BE49-F238E27FC236}">
                <a16:creationId xmlns:a16="http://schemas.microsoft.com/office/drawing/2014/main" id="{4A0D1324-2628-49F1-90C9-1991C8576D23}"/>
              </a:ext>
            </a:extLst>
          </p:cNvPr>
          <p:cNvSpPr>
            <a:spLocks noGrp="1"/>
          </p:cNvSpPr>
          <p:nvPr>
            <p:ph idx="1"/>
          </p:nvPr>
        </p:nvSpPr>
        <p:spPr>
          <a:xfrm>
            <a:off x="461969" y="1128829"/>
            <a:ext cx="4052891" cy="3508653"/>
          </a:xfrm>
        </p:spPr>
        <p:txBody>
          <a:bodyPr/>
          <a:lstStyle/>
          <a:p>
            <a:r>
              <a:rPr lang="en-US" sz="1600" b="0" dirty="0"/>
              <a:t>A discrete probability density (DPD) map represents a PDF for the target from a given source of measurement. </a:t>
            </a:r>
          </a:p>
          <a:p>
            <a:endParaRPr lang="en-US" sz="1600" b="0" dirty="0"/>
          </a:p>
          <a:p>
            <a:r>
              <a:rPr lang="en-US" sz="1600" b="0" dirty="0"/>
              <a:t>These DPD maps are layered on top of each other, and overlapping areas represent higher probability locations for the target.</a:t>
            </a:r>
          </a:p>
          <a:p>
            <a:endParaRPr lang="en-US" sz="1600" b="0" dirty="0"/>
          </a:p>
          <a:p>
            <a:r>
              <a:rPr lang="en-US" sz="1600" b="0" dirty="0"/>
              <a:t>Over time and with additional observations, the actual location of the target will emerge with very little error as the most overlapped location additively rises above all other possibilities. (J. T. Isaacs, 2014)</a:t>
            </a:r>
          </a:p>
        </p:txBody>
      </p:sp>
      <p:pic>
        <p:nvPicPr>
          <p:cNvPr id="4" name="Picture 3">
            <a:extLst>
              <a:ext uri="{FF2B5EF4-FFF2-40B4-BE49-F238E27FC236}">
                <a16:creationId xmlns:a16="http://schemas.microsoft.com/office/drawing/2014/main" id="{6E91B477-2CF5-4040-B294-76AE546B2C25}"/>
              </a:ext>
            </a:extLst>
          </p:cNvPr>
          <p:cNvPicPr/>
          <p:nvPr/>
        </p:nvPicPr>
        <p:blipFill rotWithShape="1">
          <a:blip r:embed="rId2">
            <a:extLst>
              <a:ext uri="{28A0092B-C50C-407E-A947-70E740481C1C}">
                <a14:useLocalDpi xmlns:a14="http://schemas.microsoft.com/office/drawing/2010/main" val="0"/>
              </a:ext>
            </a:extLst>
          </a:blip>
          <a:srcRect b="15240"/>
          <a:stretch/>
        </p:blipFill>
        <p:spPr bwMode="auto">
          <a:xfrm>
            <a:off x="4648200" y="952500"/>
            <a:ext cx="4052891" cy="427395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172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Strategy Representation</a:t>
            </a:r>
          </a:p>
        </p:txBody>
      </p:sp>
    </p:spTree>
    <p:extLst>
      <p:ext uri="{BB962C8B-B14F-4D97-AF65-F5344CB8AC3E}">
        <p14:creationId xmlns:p14="http://schemas.microsoft.com/office/powerpoint/2010/main" val="3653842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 Trees</a:t>
            </a:r>
          </a:p>
        </p:txBody>
      </p:sp>
      <p:sp>
        <p:nvSpPr>
          <p:cNvPr id="3" name="Content Placeholder 2"/>
          <p:cNvSpPr>
            <a:spLocks noGrp="1"/>
          </p:cNvSpPr>
          <p:nvPr>
            <p:ph idx="1"/>
          </p:nvPr>
        </p:nvSpPr>
        <p:spPr>
          <a:xfrm>
            <a:off x="457200" y="2785289"/>
            <a:ext cx="8458200" cy="2739211"/>
          </a:xfrm>
        </p:spPr>
        <p:txBody>
          <a:bodyPr/>
          <a:lstStyle/>
          <a:p>
            <a:r>
              <a:rPr lang="en-US" b="0" dirty="0"/>
              <a:t>When we combine all these dependencies, it produces a single “tech tree” representing the races’ complete set of capabilities.</a:t>
            </a:r>
          </a:p>
          <a:p>
            <a:endParaRPr lang="en-US" b="0" dirty="0"/>
          </a:p>
          <a:p>
            <a:r>
              <a:rPr lang="en-US" b="0" dirty="0"/>
              <a:t>Stemming from this representation is the notion of “build order”. A build order is a unique set of ordered productions (building, unit, or upgrade) designed to produce certain units in certain quantities necessary to execute a specific strategy.</a:t>
            </a: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2660" r="36138" b="57280"/>
          <a:stretch/>
        </p:blipFill>
        <p:spPr bwMode="auto">
          <a:xfrm>
            <a:off x="4950481" y="774806"/>
            <a:ext cx="4032945" cy="1600200"/>
          </a:xfrm>
          <a:prstGeom prst="rect">
            <a:avLst/>
          </a:prstGeom>
          <a:ln>
            <a:solidFill>
              <a:schemeClr val="tx1"/>
            </a:solidFill>
          </a:ln>
          <a:extLst>
            <a:ext uri="{53640926-AAD7-44D8-BBD7-CCE9431645EC}">
              <a14:shadowObscured xmlns:a14="http://schemas.microsoft.com/office/drawing/2010/main"/>
            </a:ext>
          </a:extLst>
        </p:spPr>
      </p:pic>
      <p:sp>
        <p:nvSpPr>
          <p:cNvPr id="17" name="Rectangle 16"/>
          <p:cNvSpPr/>
          <p:nvPr/>
        </p:nvSpPr>
        <p:spPr>
          <a:xfrm>
            <a:off x="304800" y="804089"/>
            <a:ext cx="4648200" cy="1569660"/>
          </a:xfrm>
          <a:prstGeom prst="rect">
            <a:avLst/>
          </a:prstGeom>
        </p:spPr>
        <p:txBody>
          <a:bodyPr wrap="square">
            <a:spAutoFit/>
          </a:bodyPr>
          <a:lstStyle/>
          <a:p>
            <a:pPr marL="285750" indent="-173038">
              <a:buFont typeface="Arial" panose="020B0604020202020204" pitchFamily="34" charset="0"/>
              <a:buChar char="•"/>
            </a:pPr>
            <a:r>
              <a:rPr lang="en-US" sz="2400" dirty="0">
                <a:latin typeface="Calibri" panose="020F0502020204030204" pitchFamily="34" charset="0"/>
                <a:cs typeface="Calibri" panose="020F0502020204030204" pitchFamily="34" charset="0"/>
              </a:rPr>
              <a:t>In StarCraft every unit, building, and research</a:t>
            </a:r>
            <a:r>
              <a:rPr lang="en-US" sz="2400" i="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upgrade has a fixed set of pre-requisites to enable production.</a:t>
            </a:r>
          </a:p>
        </p:txBody>
      </p:sp>
    </p:spTree>
    <p:extLst>
      <p:ext uri="{BB962C8B-B14F-4D97-AF65-F5344CB8AC3E}">
        <p14:creationId xmlns:p14="http://schemas.microsoft.com/office/powerpoint/2010/main" val="4274393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710D-0690-4BEC-91F4-36F94A120ACB}"/>
              </a:ext>
            </a:extLst>
          </p:cNvPr>
          <p:cNvSpPr>
            <a:spLocks noGrp="1"/>
          </p:cNvSpPr>
          <p:nvPr>
            <p:ph type="title"/>
          </p:nvPr>
        </p:nvSpPr>
        <p:spPr/>
        <p:txBody>
          <a:bodyPr/>
          <a:lstStyle/>
          <a:p>
            <a:r>
              <a:rPr lang="en-US" dirty="0"/>
              <a:t>Example: </a:t>
            </a:r>
            <a:r>
              <a:rPr lang="en-US" dirty="0" err="1"/>
              <a:t>Terran</a:t>
            </a:r>
            <a:r>
              <a:rPr lang="en-US" dirty="0"/>
              <a:t> Tech Tree</a:t>
            </a:r>
          </a:p>
        </p:txBody>
      </p:sp>
      <p:pic>
        <p:nvPicPr>
          <p:cNvPr id="5" name="Content Placeholder 4">
            <a:extLst>
              <a:ext uri="{FF2B5EF4-FFF2-40B4-BE49-F238E27FC236}">
                <a16:creationId xmlns:a16="http://schemas.microsoft.com/office/drawing/2014/main" id="{70BF1B15-97D0-4C48-8674-E62578AB6F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368" y="1104900"/>
            <a:ext cx="8781263" cy="4117437"/>
          </a:xfrm>
        </p:spPr>
      </p:pic>
    </p:spTree>
    <p:extLst>
      <p:ext uri="{BB962C8B-B14F-4D97-AF65-F5344CB8AC3E}">
        <p14:creationId xmlns:p14="http://schemas.microsoft.com/office/powerpoint/2010/main" val="334950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4B36-7D94-47BB-8A52-75726FB367BE}"/>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997B1C5-3C0E-4F4F-BE95-B205F768DCEA}"/>
              </a:ext>
            </a:extLst>
          </p:cNvPr>
          <p:cNvGraphicFramePr>
            <a:graphicFrameLocks noGrp="1"/>
          </p:cNvGraphicFramePr>
          <p:nvPr>
            <p:ph idx="1"/>
            <p:extLst>
              <p:ext uri="{D42A27DB-BD31-4B8C-83A1-F6EECF244321}">
                <p14:modId xmlns:p14="http://schemas.microsoft.com/office/powerpoint/2010/main" val="2021638438"/>
              </p:ext>
            </p:extLst>
          </p:nvPr>
        </p:nvGraphicFramePr>
        <p:xfrm>
          <a:off x="461963" y="1128713"/>
          <a:ext cx="8224838" cy="4079240"/>
        </p:xfrm>
        <a:graphic>
          <a:graphicData uri="http://schemas.openxmlformats.org/drawingml/2006/table">
            <a:tbl>
              <a:tblPr firstRow="1" bandRow="1">
                <a:tableStyleId>{5C22544A-7EE6-4342-B048-85BDC9FD1C3A}</a:tableStyleId>
              </a:tblPr>
              <a:tblGrid>
                <a:gridCol w="6548437">
                  <a:extLst>
                    <a:ext uri="{9D8B030D-6E8A-4147-A177-3AD203B41FA5}">
                      <a16:colId xmlns:a16="http://schemas.microsoft.com/office/drawing/2014/main" val="2497814387"/>
                    </a:ext>
                  </a:extLst>
                </a:gridCol>
                <a:gridCol w="1676401">
                  <a:extLst>
                    <a:ext uri="{9D8B030D-6E8A-4147-A177-3AD203B41FA5}">
                      <a16:colId xmlns:a16="http://schemas.microsoft.com/office/drawing/2014/main" val="3568835814"/>
                    </a:ext>
                  </a:extLst>
                </a:gridCol>
              </a:tblGrid>
              <a:tr h="370840">
                <a:tc>
                  <a:txBody>
                    <a:bodyPr/>
                    <a:lstStyle/>
                    <a:p>
                      <a:r>
                        <a:rPr lang="en-US" dirty="0">
                          <a:solidFill>
                            <a:schemeClr val="tx2"/>
                          </a:solidFill>
                        </a:rPr>
                        <a:t>Topic</a:t>
                      </a:r>
                    </a:p>
                  </a:txBody>
                  <a:tcPr>
                    <a:solidFill>
                      <a:srgbClr val="002060"/>
                    </a:solidFill>
                  </a:tcPr>
                </a:tc>
                <a:tc>
                  <a:txBody>
                    <a:bodyPr/>
                    <a:lstStyle/>
                    <a:p>
                      <a:r>
                        <a:rPr lang="en-US" dirty="0">
                          <a:solidFill>
                            <a:schemeClr val="tx2"/>
                          </a:solidFill>
                        </a:rPr>
                        <a:t>Duration</a:t>
                      </a:r>
                    </a:p>
                  </a:txBody>
                  <a:tcPr>
                    <a:solidFill>
                      <a:srgbClr val="002060"/>
                    </a:solidFill>
                  </a:tcPr>
                </a:tc>
                <a:extLst>
                  <a:ext uri="{0D108BD9-81ED-4DB2-BD59-A6C34878D82A}">
                    <a16:rowId xmlns:a16="http://schemas.microsoft.com/office/drawing/2014/main" val="536803009"/>
                  </a:ext>
                </a:extLst>
              </a:tr>
              <a:tr h="370840">
                <a:tc>
                  <a:txBody>
                    <a:bodyPr/>
                    <a:lstStyle/>
                    <a:p>
                      <a:r>
                        <a:rPr lang="en-US" dirty="0"/>
                        <a:t>Thesis Overview</a:t>
                      </a:r>
                    </a:p>
                  </a:txBody>
                  <a:tcPr>
                    <a:solidFill>
                      <a:schemeClr val="tx2"/>
                    </a:solidFill>
                  </a:tcPr>
                </a:tc>
                <a:tc>
                  <a:txBody>
                    <a:bodyPr/>
                    <a:lstStyle/>
                    <a:p>
                      <a:r>
                        <a:rPr lang="en-US" dirty="0"/>
                        <a:t>3</a:t>
                      </a:r>
                    </a:p>
                  </a:txBody>
                  <a:tcPr>
                    <a:solidFill>
                      <a:schemeClr val="tx2"/>
                    </a:solidFill>
                  </a:tcPr>
                </a:tc>
                <a:extLst>
                  <a:ext uri="{0D108BD9-81ED-4DB2-BD59-A6C34878D82A}">
                    <a16:rowId xmlns:a16="http://schemas.microsoft.com/office/drawing/2014/main" val="2020138033"/>
                  </a:ext>
                </a:extLst>
              </a:tr>
              <a:tr h="370840">
                <a:tc>
                  <a:txBody>
                    <a:bodyPr/>
                    <a:lstStyle/>
                    <a:p>
                      <a:r>
                        <a:rPr lang="en-US" dirty="0"/>
                        <a:t>Background</a:t>
                      </a:r>
                    </a:p>
                  </a:txBody>
                  <a:tcPr>
                    <a:solidFill>
                      <a:schemeClr val="tx2"/>
                    </a:solidFill>
                  </a:tcPr>
                </a:tc>
                <a:tc>
                  <a:txBody>
                    <a:bodyPr/>
                    <a:lstStyle/>
                    <a:p>
                      <a:r>
                        <a:rPr lang="en-US" dirty="0"/>
                        <a:t>10</a:t>
                      </a:r>
                    </a:p>
                  </a:txBody>
                  <a:tcPr>
                    <a:solidFill>
                      <a:schemeClr val="tx2"/>
                    </a:solidFill>
                  </a:tcPr>
                </a:tc>
                <a:extLst>
                  <a:ext uri="{0D108BD9-81ED-4DB2-BD59-A6C34878D82A}">
                    <a16:rowId xmlns:a16="http://schemas.microsoft.com/office/drawing/2014/main" val="3256711063"/>
                  </a:ext>
                </a:extLst>
              </a:tr>
              <a:tr h="370840">
                <a:tc>
                  <a:txBody>
                    <a:bodyPr/>
                    <a:lstStyle/>
                    <a:p>
                      <a:pPr lvl="1"/>
                      <a:r>
                        <a:rPr lang="en-US" dirty="0"/>
                        <a:t>StarCraft</a:t>
                      </a:r>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val="437179355"/>
                  </a:ext>
                </a:extLst>
              </a:tr>
              <a:tr h="370840">
                <a:tc>
                  <a:txBody>
                    <a:bodyPr/>
                    <a:lstStyle/>
                    <a:p>
                      <a:pPr lvl="1"/>
                      <a:r>
                        <a:rPr lang="en-US" dirty="0"/>
                        <a:t>Discrete Probability Densities</a:t>
                      </a:r>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val="2761432992"/>
                  </a:ext>
                </a:extLst>
              </a:tr>
              <a:tr h="370840">
                <a:tc>
                  <a:txBody>
                    <a:bodyPr/>
                    <a:lstStyle/>
                    <a:p>
                      <a:pPr lvl="1"/>
                      <a:r>
                        <a:rPr lang="en-US" dirty="0"/>
                        <a:t>Strategy Representation</a:t>
                      </a:r>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val="2122208257"/>
                  </a:ext>
                </a:extLst>
              </a:tr>
              <a:tr h="370840">
                <a:tc>
                  <a:txBody>
                    <a:bodyPr/>
                    <a:lstStyle/>
                    <a:p>
                      <a:r>
                        <a:rPr lang="en-US" dirty="0"/>
                        <a:t>IRE and Strategy Inference</a:t>
                      </a:r>
                    </a:p>
                  </a:txBody>
                  <a:tcPr>
                    <a:solidFill>
                      <a:schemeClr val="tx2"/>
                    </a:solidFill>
                  </a:tcPr>
                </a:tc>
                <a:tc>
                  <a:txBody>
                    <a:bodyPr/>
                    <a:lstStyle/>
                    <a:p>
                      <a:r>
                        <a:rPr lang="en-US" dirty="0"/>
                        <a:t>10</a:t>
                      </a:r>
                    </a:p>
                  </a:txBody>
                  <a:tcPr>
                    <a:solidFill>
                      <a:schemeClr val="tx2"/>
                    </a:solidFill>
                  </a:tcPr>
                </a:tc>
                <a:extLst>
                  <a:ext uri="{0D108BD9-81ED-4DB2-BD59-A6C34878D82A}">
                    <a16:rowId xmlns:a16="http://schemas.microsoft.com/office/drawing/2014/main" val="3854772981"/>
                  </a:ext>
                </a:extLst>
              </a:tr>
              <a:tr h="370840">
                <a:tc>
                  <a:txBody>
                    <a:bodyPr/>
                    <a:lstStyle/>
                    <a:p>
                      <a:r>
                        <a:rPr lang="en-US" dirty="0"/>
                        <a:t>Experimental Design</a:t>
                      </a:r>
                    </a:p>
                  </a:txBody>
                  <a:tcPr>
                    <a:solidFill>
                      <a:schemeClr val="tx2"/>
                    </a:solidFill>
                  </a:tcPr>
                </a:tc>
                <a:tc>
                  <a:txBody>
                    <a:bodyPr/>
                    <a:lstStyle/>
                    <a:p>
                      <a:r>
                        <a:rPr lang="en-US" dirty="0"/>
                        <a:t>5</a:t>
                      </a:r>
                    </a:p>
                  </a:txBody>
                  <a:tcPr>
                    <a:solidFill>
                      <a:schemeClr val="tx2"/>
                    </a:solidFill>
                  </a:tcPr>
                </a:tc>
                <a:extLst>
                  <a:ext uri="{0D108BD9-81ED-4DB2-BD59-A6C34878D82A}">
                    <a16:rowId xmlns:a16="http://schemas.microsoft.com/office/drawing/2014/main" val="169746884"/>
                  </a:ext>
                </a:extLst>
              </a:tr>
              <a:tr h="370840">
                <a:tc>
                  <a:txBody>
                    <a:bodyPr/>
                    <a:lstStyle/>
                    <a:p>
                      <a:pPr lvl="1"/>
                      <a:r>
                        <a:rPr lang="en-US" dirty="0"/>
                        <a:t>Setup</a:t>
                      </a:r>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val="4012221207"/>
                  </a:ext>
                </a:extLst>
              </a:tr>
              <a:tr h="370840">
                <a:tc>
                  <a:txBody>
                    <a:bodyPr/>
                    <a:lstStyle/>
                    <a:p>
                      <a:pPr lvl="1"/>
                      <a:r>
                        <a:rPr lang="en-US" dirty="0"/>
                        <a:t>Results</a:t>
                      </a:r>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val="1618648290"/>
                  </a:ext>
                </a:extLst>
              </a:tr>
              <a:tr h="370840">
                <a:tc>
                  <a:txBody>
                    <a:bodyPr/>
                    <a:lstStyle/>
                    <a:p>
                      <a:r>
                        <a:rPr lang="en-US" dirty="0"/>
                        <a:t>Conclusion</a:t>
                      </a:r>
                    </a:p>
                  </a:txBody>
                  <a:tcPr>
                    <a:solidFill>
                      <a:schemeClr val="tx2"/>
                    </a:solidFill>
                  </a:tcPr>
                </a:tc>
                <a:tc>
                  <a:txBody>
                    <a:bodyPr/>
                    <a:lstStyle/>
                    <a:p>
                      <a:r>
                        <a:rPr lang="en-US" dirty="0"/>
                        <a:t>2</a:t>
                      </a:r>
                    </a:p>
                  </a:txBody>
                  <a:tcPr>
                    <a:solidFill>
                      <a:schemeClr val="tx2"/>
                    </a:solidFill>
                  </a:tcPr>
                </a:tc>
                <a:extLst>
                  <a:ext uri="{0D108BD9-81ED-4DB2-BD59-A6C34878D82A}">
                    <a16:rowId xmlns:a16="http://schemas.microsoft.com/office/drawing/2014/main" val="690600467"/>
                  </a:ext>
                </a:extLst>
              </a:tr>
            </a:tbl>
          </a:graphicData>
        </a:graphic>
      </p:graphicFrame>
    </p:spTree>
    <p:extLst>
      <p:ext uri="{BB962C8B-B14F-4D97-AF65-F5344CB8AC3E}">
        <p14:creationId xmlns:p14="http://schemas.microsoft.com/office/powerpoint/2010/main" val="2792484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as Subtrees</a:t>
            </a:r>
          </a:p>
        </p:txBody>
      </p:sp>
      <p:sp>
        <p:nvSpPr>
          <p:cNvPr id="3" name="Content Placeholder 2"/>
          <p:cNvSpPr>
            <a:spLocks noGrp="1"/>
          </p:cNvSpPr>
          <p:nvPr>
            <p:ph idx="1"/>
          </p:nvPr>
        </p:nvSpPr>
        <p:spPr>
          <a:xfrm>
            <a:off x="461969" y="1128829"/>
            <a:ext cx="8224837" cy="3370153"/>
          </a:xfrm>
        </p:spPr>
        <p:txBody>
          <a:bodyPr/>
          <a:lstStyle/>
          <a:p>
            <a:r>
              <a:rPr lang="en-US" b="0" dirty="0"/>
              <a:t>Strategies in StarCraft can generally be represented by a build order.</a:t>
            </a:r>
          </a:p>
          <a:p>
            <a:pPr lvl="1"/>
            <a:r>
              <a:rPr lang="en-US" b="0" dirty="0"/>
              <a:t>While there is nuance to the exact execution of that build order, such as building location placement, certain aspects remain fixed due to the strict dependencies between objects.</a:t>
            </a:r>
          </a:p>
          <a:p>
            <a:endParaRPr lang="en-US" b="0" dirty="0"/>
          </a:p>
          <a:p>
            <a:r>
              <a:rPr lang="en-US" b="0" dirty="0"/>
              <a:t>This build order induces a subtree of the races’ tech tree, consisting of only the nodes and edges required to achieve that series of productions.</a:t>
            </a:r>
          </a:p>
        </p:txBody>
      </p:sp>
    </p:spTree>
    <p:extLst>
      <p:ext uri="{BB962C8B-B14F-4D97-AF65-F5344CB8AC3E}">
        <p14:creationId xmlns:p14="http://schemas.microsoft.com/office/powerpoint/2010/main" val="403018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905000" y="1291168"/>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5" name="Oval 4"/>
          <p:cNvSpPr/>
          <p:nvPr/>
        </p:nvSpPr>
        <p:spPr>
          <a:xfrm>
            <a:off x="762000" y="2239433"/>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6" name="Oval 5"/>
          <p:cNvSpPr/>
          <p:nvPr/>
        </p:nvSpPr>
        <p:spPr>
          <a:xfrm>
            <a:off x="228600" y="3517902"/>
            <a:ext cx="396240" cy="440267"/>
          </a:xfrm>
          <a:prstGeom prst="ellipse">
            <a:avLst/>
          </a:prstGeom>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7" name="Oval 6"/>
          <p:cNvSpPr/>
          <p:nvPr/>
        </p:nvSpPr>
        <p:spPr>
          <a:xfrm>
            <a:off x="1242060" y="351790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8" name="Oval 7"/>
          <p:cNvSpPr/>
          <p:nvPr/>
        </p:nvSpPr>
        <p:spPr>
          <a:xfrm>
            <a:off x="3055620" y="22531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9" name="Straight Connector 8"/>
          <p:cNvCxnSpPr>
            <a:stCxn id="4" idx="4"/>
            <a:endCxn id="5" idx="7"/>
          </p:cNvCxnSpPr>
          <p:nvPr/>
        </p:nvCxnSpPr>
        <p:spPr>
          <a:xfrm flipH="1">
            <a:off x="1100212" y="1731436"/>
            <a:ext cx="1002908" cy="572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0"/>
            <a:endCxn id="5" idx="4"/>
          </p:cNvCxnSpPr>
          <p:nvPr/>
        </p:nvCxnSpPr>
        <p:spPr>
          <a:xfrm flipV="1">
            <a:off x="426720" y="2679700"/>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0"/>
            <a:endCxn id="5" idx="4"/>
          </p:cNvCxnSpPr>
          <p:nvPr/>
        </p:nvCxnSpPr>
        <p:spPr>
          <a:xfrm flipH="1" flipV="1">
            <a:off x="960120" y="2679700"/>
            <a:ext cx="480060" cy="838200"/>
          </a:xfrm>
          <a:prstGeom prst="line">
            <a:avLst/>
          </a:prstGeom>
          <a:ln w="28575">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a:endCxn id="8" idx="0"/>
          </p:cNvCxnSpPr>
          <p:nvPr/>
        </p:nvCxnSpPr>
        <p:spPr>
          <a:xfrm>
            <a:off x="2103120" y="1731436"/>
            <a:ext cx="1150620" cy="521676"/>
          </a:xfrm>
          <a:prstGeom prst="line">
            <a:avLst/>
          </a:prstGeom>
          <a:ln w="28575">
            <a:solidFill>
              <a:schemeClr val="bg2"/>
            </a:solidFill>
            <a:prstDash val="soli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28600" y="4855633"/>
            <a:ext cx="396240" cy="440267"/>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14" name="Straight Connector 13"/>
          <p:cNvCxnSpPr>
            <a:stCxn id="13" idx="0"/>
            <a:endCxn id="6" idx="4"/>
          </p:cNvCxnSpPr>
          <p:nvPr/>
        </p:nvCxnSpPr>
        <p:spPr>
          <a:xfrm flipV="1">
            <a:off x="426720" y="3958168"/>
            <a:ext cx="0" cy="89746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567940" y="351790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16" name="Oval 15"/>
          <p:cNvSpPr/>
          <p:nvPr/>
        </p:nvSpPr>
        <p:spPr>
          <a:xfrm>
            <a:off x="3581400" y="351790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17" name="Straight Connector 16"/>
          <p:cNvCxnSpPr>
            <a:stCxn id="15" idx="0"/>
            <a:endCxn id="8" idx="4"/>
          </p:cNvCxnSpPr>
          <p:nvPr/>
        </p:nvCxnSpPr>
        <p:spPr>
          <a:xfrm flipV="1">
            <a:off x="2766060" y="2693377"/>
            <a:ext cx="487680" cy="824524"/>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0"/>
            <a:endCxn id="8" idx="4"/>
          </p:cNvCxnSpPr>
          <p:nvPr/>
        </p:nvCxnSpPr>
        <p:spPr>
          <a:xfrm flipH="1" flipV="1">
            <a:off x="3253740" y="2693377"/>
            <a:ext cx="525780" cy="824524"/>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065020" y="4855633"/>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20" name="Straight Connector 19"/>
          <p:cNvCxnSpPr>
            <a:stCxn id="19" idx="0"/>
            <a:endCxn id="15" idx="4"/>
          </p:cNvCxnSpPr>
          <p:nvPr/>
        </p:nvCxnSpPr>
        <p:spPr>
          <a:xfrm flipV="1">
            <a:off x="2263140" y="3958168"/>
            <a:ext cx="502920" cy="897467"/>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021330" y="4855633"/>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22" name="Straight Connector 21"/>
          <p:cNvCxnSpPr>
            <a:stCxn id="21" idx="0"/>
            <a:endCxn id="15" idx="4"/>
          </p:cNvCxnSpPr>
          <p:nvPr/>
        </p:nvCxnSpPr>
        <p:spPr>
          <a:xfrm flipH="1" flipV="1">
            <a:off x="2766060" y="3958168"/>
            <a:ext cx="453390" cy="897467"/>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371602" y="814173"/>
            <a:ext cx="1627831" cy="349013"/>
          </a:xfrm>
          <a:prstGeom prst="rect">
            <a:avLst/>
          </a:prstGeom>
          <a:noFill/>
        </p:spPr>
        <p:txBody>
          <a:bodyPr wrap="none" lIns="71317" tIns="35659" rIns="71317" bIns="35659" rtlCol="0">
            <a:spAutoFit/>
          </a:bodyPr>
          <a:lstStyle/>
          <a:p>
            <a:r>
              <a:rPr lang="en-US" dirty="0"/>
              <a:t>“Vulture Rush”</a:t>
            </a:r>
          </a:p>
        </p:txBody>
      </p:sp>
      <p:sp>
        <p:nvSpPr>
          <p:cNvPr id="24" name="Oval 23"/>
          <p:cNvSpPr/>
          <p:nvPr/>
        </p:nvSpPr>
        <p:spPr>
          <a:xfrm>
            <a:off x="6766560" y="1291168"/>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25" name="Oval 24"/>
          <p:cNvSpPr/>
          <p:nvPr/>
        </p:nvSpPr>
        <p:spPr>
          <a:xfrm>
            <a:off x="5623560" y="2239433"/>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26" name="Oval 25"/>
          <p:cNvSpPr/>
          <p:nvPr/>
        </p:nvSpPr>
        <p:spPr>
          <a:xfrm>
            <a:off x="5090160" y="3517902"/>
            <a:ext cx="396240" cy="440267"/>
          </a:xfrm>
          <a:prstGeom prst="ellipse">
            <a:avLst/>
          </a:prstGeom>
          <a:solidFill>
            <a:schemeClr val="bg2"/>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27" name="Oval 26"/>
          <p:cNvSpPr/>
          <p:nvPr/>
        </p:nvSpPr>
        <p:spPr>
          <a:xfrm>
            <a:off x="6103620" y="351790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28" name="Oval 27"/>
          <p:cNvSpPr/>
          <p:nvPr/>
        </p:nvSpPr>
        <p:spPr>
          <a:xfrm>
            <a:off x="7917180" y="2253109"/>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29" name="Straight Connector 28"/>
          <p:cNvCxnSpPr>
            <a:stCxn id="24" idx="4"/>
            <a:endCxn id="25" idx="7"/>
          </p:cNvCxnSpPr>
          <p:nvPr/>
        </p:nvCxnSpPr>
        <p:spPr>
          <a:xfrm flipH="1">
            <a:off x="5961772" y="1731436"/>
            <a:ext cx="1002908" cy="572476"/>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6" idx="0"/>
            <a:endCxn id="25" idx="4"/>
          </p:cNvCxnSpPr>
          <p:nvPr/>
        </p:nvCxnSpPr>
        <p:spPr>
          <a:xfrm flipV="1">
            <a:off x="5288280" y="2679700"/>
            <a:ext cx="533400" cy="83820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0"/>
            <a:endCxn id="25" idx="4"/>
          </p:cNvCxnSpPr>
          <p:nvPr/>
        </p:nvCxnSpPr>
        <p:spPr>
          <a:xfrm flipH="1" flipV="1">
            <a:off x="5821680" y="2679700"/>
            <a:ext cx="480060" cy="838200"/>
          </a:xfrm>
          <a:prstGeom prst="line">
            <a:avLst/>
          </a:prstGeom>
          <a:ln w="28575">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4" idx="4"/>
            <a:endCxn id="28" idx="0"/>
          </p:cNvCxnSpPr>
          <p:nvPr/>
        </p:nvCxnSpPr>
        <p:spPr>
          <a:xfrm>
            <a:off x="6964680" y="1731436"/>
            <a:ext cx="1150620" cy="521676"/>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090160" y="4855633"/>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34" name="Straight Connector 33"/>
          <p:cNvCxnSpPr>
            <a:stCxn id="33" idx="0"/>
            <a:endCxn id="26" idx="4"/>
          </p:cNvCxnSpPr>
          <p:nvPr/>
        </p:nvCxnSpPr>
        <p:spPr>
          <a:xfrm flipV="1">
            <a:off x="5288280" y="3958168"/>
            <a:ext cx="0" cy="897467"/>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429500" y="351790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36" name="Oval 35"/>
          <p:cNvSpPr/>
          <p:nvPr/>
        </p:nvSpPr>
        <p:spPr>
          <a:xfrm>
            <a:off x="8442960" y="3517902"/>
            <a:ext cx="396240" cy="440267"/>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37" name="Straight Connector 36"/>
          <p:cNvCxnSpPr>
            <a:stCxn id="35" idx="0"/>
            <a:endCxn id="28" idx="4"/>
          </p:cNvCxnSpPr>
          <p:nvPr/>
        </p:nvCxnSpPr>
        <p:spPr>
          <a:xfrm flipV="1">
            <a:off x="7627620" y="2693377"/>
            <a:ext cx="487680" cy="824524"/>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0"/>
            <a:endCxn id="28" idx="4"/>
          </p:cNvCxnSpPr>
          <p:nvPr/>
        </p:nvCxnSpPr>
        <p:spPr>
          <a:xfrm flipH="1" flipV="1">
            <a:off x="8115300" y="2693377"/>
            <a:ext cx="525780" cy="82452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6926580" y="4855633"/>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40" name="Straight Connector 39"/>
          <p:cNvCxnSpPr>
            <a:stCxn id="39" idx="0"/>
            <a:endCxn id="35" idx="4"/>
          </p:cNvCxnSpPr>
          <p:nvPr/>
        </p:nvCxnSpPr>
        <p:spPr>
          <a:xfrm flipV="1">
            <a:off x="7124700" y="3958168"/>
            <a:ext cx="502920" cy="897467"/>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7882890" y="4855633"/>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42" name="Straight Connector 41"/>
          <p:cNvCxnSpPr>
            <a:stCxn id="41" idx="0"/>
            <a:endCxn id="35" idx="4"/>
          </p:cNvCxnSpPr>
          <p:nvPr/>
        </p:nvCxnSpPr>
        <p:spPr>
          <a:xfrm flipH="1" flipV="1">
            <a:off x="7627620" y="3958168"/>
            <a:ext cx="453390" cy="897467"/>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238331" y="814173"/>
            <a:ext cx="1610775" cy="349013"/>
          </a:xfrm>
          <a:prstGeom prst="rect">
            <a:avLst/>
          </a:prstGeom>
          <a:noFill/>
        </p:spPr>
        <p:txBody>
          <a:bodyPr wrap="none" lIns="71317" tIns="35659" rIns="71317" bIns="35659" rtlCol="0">
            <a:spAutoFit/>
          </a:bodyPr>
          <a:lstStyle/>
          <a:p>
            <a:r>
              <a:rPr lang="en-US" dirty="0"/>
              <a:t>“Marine Rush”</a:t>
            </a:r>
          </a:p>
        </p:txBody>
      </p:sp>
      <p:sp>
        <p:nvSpPr>
          <p:cNvPr id="44" name="TextBox 43"/>
          <p:cNvSpPr txBox="1"/>
          <p:nvPr/>
        </p:nvSpPr>
        <p:spPr>
          <a:xfrm>
            <a:off x="3581400" y="626674"/>
            <a:ext cx="1943100" cy="1149232"/>
          </a:xfrm>
          <a:prstGeom prst="rect">
            <a:avLst/>
          </a:prstGeom>
          <a:noFill/>
          <a:ln>
            <a:solidFill>
              <a:schemeClr val="tx1"/>
            </a:solidFill>
          </a:ln>
        </p:spPr>
        <p:txBody>
          <a:bodyPr wrap="square" lIns="71317" tIns="35659" rIns="71317" bIns="35659" rtlCol="0">
            <a:spAutoFit/>
          </a:bodyPr>
          <a:lstStyle/>
          <a:p>
            <a:pPr algn="ctr"/>
            <a:r>
              <a:rPr lang="en-US" sz="1400" i="1" dirty="0"/>
              <a:t>Strategies exist as templated subgraphs representing the unique paths taken in upgrade choices</a:t>
            </a:r>
          </a:p>
        </p:txBody>
      </p:sp>
      <p:sp>
        <p:nvSpPr>
          <p:cNvPr id="45" name="Title 1"/>
          <p:cNvSpPr>
            <a:spLocks noGrp="1"/>
          </p:cNvSpPr>
          <p:nvPr>
            <p:ph type="title"/>
          </p:nvPr>
        </p:nvSpPr>
        <p:spPr>
          <a:xfrm>
            <a:off x="461966" y="126113"/>
            <a:ext cx="8239125" cy="443177"/>
          </a:xfrm>
        </p:spPr>
        <p:txBody>
          <a:bodyPr/>
          <a:lstStyle/>
          <a:p>
            <a:r>
              <a:rPr lang="en-US" dirty="0"/>
              <a:t>Strategy Templating</a:t>
            </a:r>
          </a:p>
        </p:txBody>
      </p:sp>
    </p:spTree>
    <p:extLst>
      <p:ext uri="{BB962C8B-B14F-4D97-AF65-F5344CB8AC3E}">
        <p14:creationId xmlns:p14="http://schemas.microsoft.com/office/powerpoint/2010/main" val="4108622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Library</a:t>
            </a:r>
          </a:p>
        </p:txBody>
      </p:sp>
      <p:sp>
        <p:nvSpPr>
          <p:cNvPr id="3" name="Content Placeholder 2"/>
          <p:cNvSpPr>
            <a:spLocks noGrp="1"/>
          </p:cNvSpPr>
          <p:nvPr>
            <p:ph idx="1"/>
          </p:nvPr>
        </p:nvSpPr>
        <p:spPr>
          <a:xfrm>
            <a:off x="457200" y="723900"/>
            <a:ext cx="8224837" cy="1646605"/>
          </a:xfrm>
        </p:spPr>
        <p:txBody>
          <a:bodyPr/>
          <a:lstStyle/>
          <a:p>
            <a:r>
              <a:rPr lang="en-US" sz="2000" b="0" dirty="0"/>
              <a:t>18 Strategies identified by research as most common “build orders”</a:t>
            </a:r>
          </a:p>
          <a:p>
            <a:pPr lvl="1"/>
            <a:r>
              <a:rPr lang="en-US" sz="1600" b="0" dirty="0"/>
              <a:t>Identified using clustering and quantitative analysis of the 2011 and 2012 AAIDE StarCraft AI competitions (Santiago </a:t>
            </a:r>
            <a:r>
              <a:rPr lang="en-US" sz="1600" b="0" dirty="0" err="1"/>
              <a:t>Ontañon</a:t>
            </a:r>
            <a:r>
              <a:rPr lang="en-US" sz="1600" b="0" dirty="0"/>
              <a:t>, 2013, 5 (4))</a:t>
            </a:r>
          </a:p>
          <a:p>
            <a:endParaRPr lang="en-US" sz="2000" b="0" dirty="0"/>
          </a:p>
          <a:p>
            <a:r>
              <a:rPr lang="en-US" sz="2000" b="0" dirty="0"/>
              <a:t>Lay out all strategies into a single </a:t>
            </a:r>
            <a:r>
              <a:rPr lang="en-US" sz="2000" b="0" dirty="0" err="1"/>
              <a:t>supergraph</a:t>
            </a:r>
            <a:r>
              <a:rPr lang="en-US" sz="2000" b="0" dirty="0"/>
              <a:t> known as “Strategy Space”</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70505"/>
            <a:ext cx="7753404" cy="3101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29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D7DD-E5BE-48EF-B17E-C7849DDBF461}"/>
              </a:ext>
            </a:extLst>
          </p:cNvPr>
          <p:cNvSpPr>
            <a:spLocks noGrp="1"/>
          </p:cNvSpPr>
          <p:nvPr>
            <p:ph type="title"/>
          </p:nvPr>
        </p:nvSpPr>
        <p:spPr/>
        <p:txBody>
          <a:bodyPr/>
          <a:lstStyle/>
          <a:p>
            <a:r>
              <a:rPr lang="en-US" dirty="0"/>
              <a:t>Categorizing Strategies</a:t>
            </a:r>
          </a:p>
        </p:txBody>
      </p:sp>
      <p:sp>
        <p:nvSpPr>
          <p:cNvPr id="3" name="Content Placeholder 2">
            <a:extLst>
              <a:ext uri="{FF2B5EF4-FFF2-40B4-BE49-F238E27FC236}">
                <a16:creationId xmlns:a16="http://schemas.microsoft.com/office/drawing/2014/main" id="{7CA31924-4DE9-4A11-869C-EEBF5C0CC8AA}"/>
              </a:ext>
            </a:extLst>
          </p:cNvPr>
          <p:cNvSpPr>
            <a:spLocks noGrp="1"/>
          </p:cNvSpPr>
          <p:nvPr>
            <p:ph idx="1"/>
          </p:nvPr>
        </p:nvSpPr>
        <p:spPr>
          <a:xfrm>
            <a:off x="474461" y="876300"/>
            <a:ext cx="8224837" cy="4570482"/>
          </a:xfrm>
        </p:spPr>
        <p:txBody>
          <a:bodyPr/>
          <a:lstStyle/>
          <a:p>
            <a:r>
              <a:rPr lang="en-US" sz="2000" b="0" dirty="0"/>
              <a:t>Universal constraints:</a:t>
            </a:r>
          </a:p>
          <a:p>
            <a:pPr lvl="1"/>
            <a:r>
              <a:rPr lang="en-US" sz="1800" b="0" dirty="0"/>
              <a:t>All units in StarCraft are either air or ground units</a:t>
            </a:r>
          </a:p>
          <a:p>
            <a:pPr lvl="1"/>
            <a:r>
              <a:rPr lang="en-US" sz="1800" b="0" dirty="0"/>
              <a:t>Each can either attack ground units, air units, or both. </a:t>
            </a:r>
          </a:p>
          <a:p>
            <a:pPr lvl="1"/>
            <a:r>
              <a:rPr lang="en-US" sz="1800" b="0" dirty="0"/>
              <a:t>Successful strategies in StarCraft either emphasize attacking as quickly as possible (“rushing”) or defending in the hopes of producing more advanced units. </a:t>
            </a:r>
          </a:p>
          <a:p>
            <a:endParaRPr lang="en-US" sz="2000" b="0" dirty="0"/>
          </a:p>
          <a:p>
            <a:r>
              <a:rPr lang="en-US" sz="2000" b="0" dirty="0"/>
              <a:t>Given these, we can treat each like a scalar value and rank any arbitrary strategy on that axis. </a:t>
            </a:r>
          </a:p>
          <a:p>
            <a:endParaRPr lang="en-US" sz="2000" b="0" dirty="0"/>
          </a:p>
          <a:p>
            <a:r>
              <a:rPr lang="en-US" sz="2000" b="0" dirty="0"/>
              <a:t>When combined, this creates a 3-dimensional vector “fingerprint” that uniquely identifies that strategy.</a:t>
            </a:r>
          </a:p>
          <a:p>
            <a:endParaRPr lang="en-US" sz="2000" b="0" dirty="0"/>
          </a:p>
          <a:p>
            <a:r>
              <a:rPr lang="en-US" sz="2000" b="0" dirty="0"/>
              <a:t>We can then use that vector to create points in space for every tree node.</a:t>
            </a:r>
          </a:p>
        </p:txBody>
      </p:sp>
    </p:spTree>
    <p:extLst>
      <p:ext uri="{BB962C8B-B14F-4D97-AF65-F5344CB8AC3E}">
        <p14:creationId xmlns:p14="http://schemas.microsoft.com/office/powerpoint/2010/main" val="4256870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49515655-96D4-4CF2-92B6-14771E91EC39}"/>
              </a:ext>
            </a:extLst>
          </p:cNvPr>
          <p:cNvSpPr/>
          <p:nvPr/>
        </p:nvSpPr>
        <p:spPr bwMode="auto">
          <a:xfrm>
            <a:off x="2297123" y="884202"/>
            <a:ext cx="4631875" cy="4274570"/>
          </a:xfrm>
          <a:custGeom>
            <a:avLst/>
            <a:gdLst>
              <a:gd name="connsiteX0" fmla="*/ 0 w 220455"/>
              <a:gd name="connsiteY0" fmla="*/ 4517907 h 4517907"/>
              <a:gd name="connsiteX1" fmla="*/ 110228 w 220455"/>
              <a:gd name="connsiteY1" fmla="*/ 0 h 4517907"/>
              <a:gd name="connsiteX2" fmla="*/ 220455 w 220455"/>
              <a:gd name="connsiteY2" fmla="*/ 4517907 h 4517907"/>
              <a:gd name="connsiteX3" fmla="*/ 0 w 220455"/>
              <a:gd name="connsiteY3" fmla="*/ 4517907 h 4517907"/>
              <a:gd name="connsiteX0" fmla="*/ 0 w 5031143"/>
              <a:gd name="connsiteY0" fmla="*/ 4626191 h 4626191"/>
              <a:gd name="connsiteX1" fmla="*/ 5031143 w 5031143"/>
              <a:gd name="connsiteY1" fmla="*/ 0 h 4626191"/>
              <a:gd name="connsiteX2" fmla="*/ 220455 w 5031143"/>
              <a:gd name="connsiteY2" fmla="*/ 4626191 h 4626191"/>
              <a:gd name="connsiteX3" fmla="*/ 0 w 5031143"/>
              <a:gd name="connsiteY3" fmla="*/ 4626191 h 4626191"/>
              <a:gd name="connsiteX0" fmla="*/ 0 w 5043174"/>
              <a:gd name="connsiteY0" fmla="*/ 4541970 h 4626191"/>
              <a:gd name="connsiteX1" fmla="*/ 5043174 w 5043174"/>
              <a:gd name="connsiteY1" fmla="*/ 0 h 4626191"/>
              <a:gd name="connsiteX2" fmla="*/ 232486 w 5043174"/>
              <a:gd name="connsiteY2" fmla="*/ 4626191 h 4626191"/>
              <a:gd name="connsiteX3" fmla="*/ 0 w 5043174"/>
              <a:gd name="connsiteY3" fmla="*/ 4541970 h 4626191"/>
              <a:gd name="connsiteX0" fmla="*/ 0 w 5043174"/>
              <a:gd name="connsiteY0" fmla="*/ 4541970 h 4650254"/>
              <a:gd name="connsiteX1" fmla="*/ 5043174 w 5043174"/>
              <a:gd name="connsiteY1" fmla="*/ 0 h 4650254"/>
              <a:gd name="connsiteX2" fmla="*/ 64044 w 5043174"/>
              <a:gd name="connsiteY2" fmla="*/ 4650254 h 4650254"/>
              <a:gd name="connsiteX3" fmla="*/ 0 w 5043174"/>
              <a:gd name="connsiteY3" fmla="*/ 4541970 h 4650254"/>
            </a:gdLst>
            <a:ahLst/>
            <a:cxnLst>
              <a:cxn ang="0">
                <a:pos x="connsiteX0" y="connsiteY0"/>
              </a:cxn>
              <a:cxn ang="0">
                <a:pos x="connsiteX1" y="connsiteY1"/>
              </a:cxn>
              <a:cxn ang="0">
                <a:pos x="connsiteX2" y="connsiteY2"/>
              </a:cxn>
              <a:cxn ang="0">
                <a:pos x="connsiteX3" y="connsiteY3"/>
              </a:cxn>
            </a:cxnLst>
            <a:rect l="l" t="t" r="r" b="b"/>
            <a:pathLst>
              <a:path w="5043174" h="4650254">
                <a:moveTo>
                  <a:pt x="0" y="4541970"/>
                </a:moveTo>
                <a:lnTo>
                  <a:pt x="5043174" y="0"/>
                </a:lnTo>
                <a:lnTo>
                  <a:pt x="64044" y="4650254"/>
                </a:lnTo>
                <a:lnTo>
                  <a:pt x="0" y="4541970"/>
                </a:lnTo>
                <a:close/>
              </a:path>
            </a:pathLst>
          </a:custGeom>
          <a:solidFill>
            <a:schemeClr val="tx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endParaRPr>
          </a:p>
        </p:txBody>
      </p:sp>
      <p:cxnSp>
        <p:nvCxnSpPr>
          <p:cNvPr id="6" name="Straight Connector 5"/>
          <p:cNvCxnSpPr>
            <a:stCxn id="4" idx="1"/>
            <a:endCxn id="4" idx="3"/>
          </p:cNvCxnSpPr>
          <p:nvPr/>
        </p:nvCxnSpPr>
        <p:spPr>
          <a:xfrm>
            <a:off x="2297124" y="3059602"/>
            <a:ext cx="4549752"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a:stCxn id="4" idx="2"/>
            <a:endCxn id="4" idx="0"/>
          </p:cNvCxnSpPr>
          <p:nvPr/>
        </p:nvCxnSpPr>
        <p:spPr>
          <a:xfrm flipV="1">
            <a:off x="4572000" y="960432"/>
            <a:ext cx="0" cy="4198340"/>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3440754" y="5167618"/>
            <a:ext cx="2349759" cy="349013"/>
          </a:xfrm>
          <a:prstGeom prst="rect">
            <a:avLst/>
          </a:prstGeom>
          <a:noFill/>
        </p:spPr>
        <p:txBody>
          <a:bodyPr wrap="none" lIns="71317" tIns="35659" rIns="71317" bIns="35659" rtlCol="0">
            <a:spAutoFit/>
          </a:bodyPr>
          <a:lstStyle/>
          <a:p>
            <a:r>
              <a:rPr lang="en-US" dirty="0"/>
              <a:t>Anti-Ground Reliance</a:t>
            </a:r>
          </a:p>
        </p:txBody>
      </p:sp>
      <p:sp>
        <p:nvSpPr>
          <p:cNvPr id="21" name="TextBox 20"/>
          <p:cNvSpPr txBox="1"/>
          <p:nvPr/>
        </p:nvSpPr>
        <p:spPr>
          <a:xfrm>
            <a:off x="3689180" y="619882"/>
            <a:ext cx="1875270" cy="349013"/>
          </a:xfrm>
          <a:prstGeom prst="rect">
            <a:avLst/>
          </a:prstGeom>
          <a:noFill/>
        </p:spPr>
        <p:txBody>
          <a:bodyPr wrap="none" lIns="71317" tIns="35659" rIns="71317" bIns="35659" rtlCol="0">
            <a:spAutoFit/>
          </a:bodyPr>
          <a:lstStyle/>
          <a:p>
            <a:r>
              <a:rPr lang="en-US" dirty="0"/>
              <a:t>Ground Reliance</a:t>
            </a:r>
          </a:p>
        </p:txBody>
      </p:sp>
      <p:sp>
        <p:nvSpPr>
          <p:cNvPr id="22" name="TextBox 21"/>
          <p:cNvSpPr txBox="1"/>
          <p:nvPr/>
        </p:nvSpPr>
        <p:spPr>
          <a:xfrm>
            <a:off x="6890376" y="2870862"/>
            <a:ext cx="2038348" cy="349013"/>
          </a:xfrm>
          <a:prstGeom prst="rect">
            <a:avLst/>
          </a:prstGeom>
          <a:noFill/>
        </p:spPr>
        <p:txBody>
          <a:bodyPr wrap="square" lIns="71317" tIns="35659" rIns="71317" bIns="35659" rtlCol="0">
            <a:spAutoFit/>
          </a:bodyPr>
          <a:lstStyle/>
          <a:p>
            <a:r>
              <a:rPr lang="en-US" dirty="0"/>
              <a:t>Anti-Air Reliance</a:t>
            </a:r>
          </a:p>
        </p:txBody>
      </p:sp>
      <p:sp>
        <p:nvSpPr>
          <p:cNvPr id="23" name="TextBox 22"/>
          <p:cNvSpPr txBox="1"/>
          <p:nvPr/>
        </p:nvSpPr>
        <p:spPr>
          <a:xfrm>
            <a:off x="379319" y="2863453"/>
            <a:ext cx="1915083" cy="349013"/>
          </a:xfrm>
          <a:prstGeom prst="rect">
            <a:avLst/>
          </a:prstGeom>
          <a:noFill/>
        </p:spPr>
        <p:txBody>
          <a:bodyPr wrap="square" lIns="71317" tIns="35659" rIns="71317" bIns="35659" rtlCol="0">
            <a:spAutoFit/>
          </a:bodyPr>
          <a:lstStyle/>
          <a:p>
            <a:pPr algn="r"/>
            <a:r>
              <a:rPr lang="en-US" dirty="0"/>
              <a:t>Air Reliance</a:t>
            </a:r>
          </a:p>
        </p:txBody>
      </p:sp>
      <p:grpSp>
        <p:nvGrpSpPr>
          <p:cNvPr id="11" name="Group 10">
            <a:extLst>
              <a:ext uri="{FF2B5EF4-FFF2-40B4-BE49-F238E27FC236}">
                <a16:creationId xmlns:a16="http://schemas.microsoft.com/office/drawing/2014/main" id="{13CEAB6D-2D9C-4025-B828-2B22E9163EED}"/>
              </a:ext>
            </a:extLst>
          </p:cNvPr>
          <p:cNvGrpSpPr/>
          <p:nvPr/>
        </p:nvGrpSpPr>
        <p:grpSpPr>
          <a:xfrm>
            <a:off x="2297124" y="940406"/>
            <a:ext cx="4549752" cy="4279294"/>
            <a:chOff x="2377305" y="1297408"/>
            <a:chExt cx="4549752" cy="4279294"/>
          </a:xfrm>
        </p:grpSpPr>
        <p:sp>
          <p:nvSpPr>
            <p:cNvPr id="5" name="Oval 4"/>
            <p:cNvSpPr/>
            <p:nvPr/>
          </p:nvSpPr>
          <p:spPr>
            <a:xfrm rot="21567251">
              <a:off x="2610859" y="1297408"/>
              <a:ext cx="4058995" cy="4279294"/>
            </a:xfrm>
            <a:prstGeom prst="ellipse">
              <a:avLst/>
            </a:prstGeom>
            <a:solidFill>
              <a:schemeClr val="accent6">
                <a:lumMod val="20000"/>
                <a:lumOff val="8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grpSp>
          <p:nvGrpSpPr>
            <p:cNvPr id="10" name="Group 9">
              <a:extLst>
                <a:ext uri="{FF2B5EF4-FFF2-40B4-BE49-F238E27FC236}">
                  <a16:creationId xmlns:a16="http://schemas.microsoft.com/office/drawing/2014/main" id="{D62274D3-0483-4B16-A4B2-C59680311380}"/>
                </a:ext>
              </a:extLst>
            </p:cNvPr>
            <p:cNvGrpSpPr/>
            <p:nvPr/>
          </p:nvGrpSpPr>
          <p:grpSpPr>
            <a:xfrm>
              <a:off x="2377305" y="1317434"/>
              <a:ext cx="4549752" cy="4198340"/>
              <a:chOff x="1897857" y="875017"/>
              <a:chExt cx="5029200" cy="4640757"/>
            </a:xfrm>
          </p:grpSpPr>
          <p:sp>
            <p:nvSpPr>
              <p:cNvPr id="4" name="Rectangle 3"/>
              <p:cNvSpPr/>
              <p:nvPr/>
            </p:nvSpPr>
            <p:spPr>
              <a:xfrm>
                <a:off x="1897857" y="875017"/>
                <a:ext cx="5029200" cy="4640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grpSp>
            <p:nvGrpSpPr>
              <p:cNvPr id="24" name="Group 23"/>
              <p:cNvGrpSpPr/>
              <p:nvPr/>
            </p:nvGrpSpPr>
            <p:grpSpPr>
              <a:xfrm>
                <a:off x="2260461" y="992486"/>
                <a:ext cx="4287292" cy="4343400"/>
                <a:chOff x="1979269" y="1104900"/>
                <a:chExt cx="4287292" cy="4343400"/>
              </a:xfrm>
            </p:grpSpPr>
            <p:grpSp>
              <p:nvGrpSpPr>
                <p:cNvPr id="25" name="Group 24"/>
                <p:cNvGrpSpPr/>
                <p:nvPr/>
              </p:nvGrpSpPr>
              <p:grpSpPr>
                <a:xfrm>
                  <a:off x="3596006" y="3228292"/>
                  <a:ext cx="1092729" cy="2220008"/>
                  <a:chOff x="609599" y="2181209"/>
                  <a:chExt cx="1466910" cy="2980200"/>
                </a:xfrm>
              </p:grpSpPr>
              <p:grpSp>
                <p:nvGrpSpPr>
                  <p:cNvPr id="173" name="Group 172"/>
                  <p:cNvGrpSpPr/>
                  <p:nvPr/>
                </p:nvGrpSpPr>
                <p:grpSpPr>
                  <a:xfrm>
                    <a:off x="609600" y="2181209"/>
                    <a:ext cx="1466909" cy="2980200"/>
                    <a:chOff x="609600" y="-2455210"/>
                    <a:chExt cx="3749040" cy="7616619"/>
                  </a:xfrm>
                </p:grpSpPr>
                <p:sp>
                  <p:nvSpPr>
                    <p:cNvPr id="175" name="Oval 174"/>
                    <p:cNvSpPr/>
                    <p:nvPr/>
                  </p:nvSpPr>
                  <p:spPr>
                    <a:xfrm>
                      <a:off x="2237263" y="-2455210"/>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6" name="Oval 175"/>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7" name="Oval 176"/>
                    <p:cNvSpPr/>
                    <p:nvPr/>
                  </p:nvSpPr>
                  <p:spPr>
                    <a:xfrm>
                      <a:off x="1623060" y="3383409"/>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8" name="Oval 177"/>
                    <p:cNvSpPr/>
                    <p:nvPr/>
                  </p:nvSpPr>
                  <p:spPr>
                    <a:xfrm>
                      <a:off x="3436620" y="2118618"/>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9" name="Straight Connector 178"/>
                    <p:cNvCxnSpPr>
                      <a:stCxn id="175" idx="4"/>
                      <a:endCxn id="176" idx="7"/>
                    </p:cNvCxnSpPr>
                    <p:nvPr/>
                  </p:nvCxnSpPr>
                  <p:spPr>
                    <a:xfrm flipH="1">
                      <a:off x="1481213" y="-2014944"/>
                      <a:ext cx="954171" cy="41843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0" name="Straight Connector 179"/>
                    <p:cNvCxnSpPr>
                      <a:endCxn id="176"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177" idx="0"/>
                      <a:endCxn id="176" idx="4"/>
                    </p:cNvCxnSpPr>
                    <p:nvPr/>
                  </p:nvCxnSpPr>
                  <p:spPr>
                    <a:xfrm flipH="1" flipV="1">
                      <a:off x="1341120" y="2545209"/>
                      <a:ext cx="480060" cy="83820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75" idx="4"/>
                      <a:endCxn id="178" idx="0"/>
                    </p:cNvCxnSpPr>
                    <p:nvPr/>
                  </p:nvCxnSpPr>
                  <p:spPr>
                    <a:xfrm>
                      <a:off x="2435384" y="-2014944"/>
                      <a:ext cx="1199357" cy="4133562"/>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83" name="Oval 182"/>
                    <p:cNvSpPr/>
                    <p:nvPr/>
                  </p:nvSpPr>
                  <p:spPr>
                    <a:xfrm>
                      <a:off x="609600" y="4721142"/>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4" name="Straight Connector 183"/>
                    <p:cNvCxnSpPr>
                      <a:stCxn id="183" idx="0"/>
                    </p:cNvCxnSpPr>
                    <p:nvPr/>
                  </p:nvCxnSpPr>
                  <p:spPr>
                    <a:xfrm flipV="1">
                      <a:off x="807720" y="3823676"/>
                      <a:ext cx="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5" name="Oval 184"/>
                    <p:cNvSpPr/>
                    <p:nvPr/>
                  </p:nvSpPr>
                  <p:spPr>
                    <a:xfrm>
                      <a:off x="294894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86" name="Oval 185"/>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7" name="Straight Connector 186"/>
                    <p:cNvCxnSpPr>
                      <a:stCxn id="185" idx="0"/>
                      <a:endCxn id="178" idx="4"/>
                    </p:cNvCxnSpPr>
                    <p:nvPr/>
                  </p:nvCxnSpPr>
                  <p:spPr>
                    <a:xfrm flipV="1">
                      <a:off x="3147060" y="2558886"/>
                      <a:ext cx="487680" cy="824524"/>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6" idx="0"/>
                      <a:endCxn id="178"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9" name="Oval 188"/>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0" name="Straight Connector 189"/>
                    <p:cNvCxnSpPr>
                      <a:stCxn id="189" idx="0"/>
                      <a:endCxn id="185"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1" name="Oval 190"/>
                    <p:cNvSpPr/>
                    <p:nvPr/>
                  </p:nvSpPr>
                  <p:spPr>
                    <a:xfrm>
                      <a:off x="340233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2" name="Straight Connector 191"/>
                    <p:cNvCxnSpPr>
                      <a:stCxn id="191" idx="0"/>
                      <a:endCxn id="185" idx="4"/>
                    </p:cNvCxnSpPr>
                    <p:nvPr/>
                  </p:nvCxnSpPr>
                  <p:spPr>
                    <a:xfrm flipH="1" flipV="1">
                      <a:off x="3147060" y="3823676"/>
                      <a:ext cx="45339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74" name="Oval 173"/>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6" name="Group 25"/>
                <p:cNvGrpSpPr/>
                <p:nvPr/>
              </p:nvGrpSpPr>
              <p:grpSpPr>
                <a:xfrm rot="16200000">
                  <a:off x="4618919" y="2192325"/>
                  <a:ext cx="1092728" cy="2202556"/>
                  <a:chOff x="609599" y="2204635"/>
                  <a:chExt cx="1466910" cy="2956774"/>
                </a:xfrm>
                <a:solidFill>
                  <a:schemeClr val="tx2">
                    <a:lumMod val="85000"/>
                  </a:schemeClr>
                </a:solidFill>
              </p:grpSpPr>
              <p:grpSp>
                <p:nvGrpSpPr>
                  <p:cNvPr id="153" name="Group 152"/>
                  <p:cNvGrpSpPr/>
                  <p:nvPr/>
                </p:nvGrpSpPr>
                <p:grpSpPr>
                  <a:xfrm>
                    <a:off x="609600" y="2204635"/>
                    <a:ext cx="1466909" cy="2956774"/>
                    <a:chOff x="609600" y="-2395343"/>
                    <a:chExt cx="3749040" cy="7556752"/>
                  </a:xfrm>
                  <a:grpFill/>
                </p:grpSpPr>
                <p:sp>
                  <p:nvSpPr>
                    <p:cNvPr id="155" name="Oval 154"/>
                    <p:cNvSpPr/>
                    <p:nvPr/>
                  </p:nvSpPr>
                  <p:spPr>
                    <a:xfrm>
                      <a:off x="2237261" y="-2395343"/>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6" name="Oval 15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7" name="Oval 15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8" name="Oval 15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9" name="Straight Connector 158"/>
                    <p:cNvCxnSpPr>
                      <a:stCxn id="155" idx="4"/>
                      <a:endCxn id="156" idx="7"/>
                    </p:cNvCxnSpPr>
                    <p:nvPr/>
                  </p:nvCxnSpPr>
                  <p:spPr>
                    <a:xfrm rot="5400000">
                      <a:off x="-103951" y="-369911"/>
                      <a:ext cx="4124496" cy="954168"/>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endCxn id="15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157" idx="0"/>
                      <a:endCxn id="15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55" idx="4"/>
                      <a:endCxn id="158" idx="0"/>
                    </p:cNvCxnSpPr>
                    <p:nvPr/>
                  </p:nvCxnSpPr>
                  <p:spPr>
                    <a:xfrm rot="5400000" flipV="1">
                      <a:off x="998212" y="-517906"/>
                      <a:ext cx="4073694" cy="1199358"/>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63" name="Oval 16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4" name="Straight Connector 163"/>
                    <p:cNvCxnSpPr>
                      <a:stCxn id="16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6" name="Oval 16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7" name="Straight Connector 166"/>
                    <p:cNvCxnSpPr>
                      <a:stCxn id="165" idx="0"/>
                      <a:endCxn id="15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66" idx="0"/>
                      <a:endCxn id="15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0" name="Straight Connector 169"/>
                    <p:cNvCxnSpPr>
                      <a:stCxn id="169" idx="0"/>
                      <a:endCxn id="16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71" name="Oval 17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2" name="Straight Connector 171"/>
                    <p:cNvCxnSpPr>
                      <a:stCxn id="171" idx="0"/>
                      <a:endCxn id="16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54" name="Oval 15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7" name="Group 26"/>
                <p:cNvGrpSpPr/>
                <p:nvPr/>
              </p:nvGrpSpPr>
              <p:grpSpPr>
                <a:xfrm rot="18613350">
                  <a:off x="4417482" y="2864315"/>
                  <a:ext cx="1092729" cy="2251483"/>
                  <a:chOff x="609599" y="2138956"/>
                  <a:chExt cx="1466910" cy="3022453"/>
                </a:xfrm>
                <a:solidFill>
                  <a:schemeClr val="tx2">
                    <a:lumMod val="85000"/>
                  </a:schemeClr>
                </a:solidFill>
              </p:grpSpPr>
              <p:grpSp>
                <p:nvGrpSpPr>
                  <p:cNvPr id="133" name="Group 132"/>
                  <p:cNvGrpSpPr/>
                  <p:nvPr/>
                </p:nvGrpSpPr>
                <p:grpSpPr>
                  <a:xfrm>
                    <a:off x="609600" y="2138956"/>
                    <a:ext cx="1466909" cy="3022453"/>
                    <a:chOff x="609600" y="-2563197"/>
                    <a:chExt cx="3749040" cy="7724606"/>
                  </a:xfrm>
                  <a:grpFill/>
                </p:grpSpPr>
                <p:sp>
                  <p:nvSpPr>
                    <p:cNvPr id="135" name="Oval 134"/>
                    <p:cNvSpPr/>
                    <p:nvPr/>
                  </p:nvSpPr>
                  <p:spPr>
                    <a:xfrm>
                      <a:off x="2237263" y="-2563197"/>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6" name="Oval 13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7" name="Oval 13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8" name="Oval 13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9" name="Straight Connector 138"/>
                    <p:cNvCxnSpPr>
                      <a:stCxn id="135" idx="4"/>
                      <a:endCxn id="136" idx="7"/>
                    </p:cNvCxnSpPr>
                    <p:nvPr/>
                  </p:nvCxnSpPr>
                  <p:spPr>
                    <a:xfrm flipH="1">
                      <a:off x="1481213" y="-2122931"/>
                      <a:ext cx="954171" cy="429235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3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7" idx="0"/>
                      <a:endCxn id="13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5" idx="4"/>
                      <a:endCxn id="138" idx="0"/>
                    </p:cNvCxnSpPr>
                    <p:nvPr/>
                  </p:nvCxnSpPr>
                  <p:spPr>
                    <a:xfrm>
                      <a:off x="2435384" y="-2122931"/>
                      <a:ext cx="1199357" cy="4241549"/>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4" name="Straight Connector 143"/>
                    <p:cNvCxnSpPr>
                      <a:stCxn id="14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6" name="Oval 14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7" name="Straight Connector 146"/>
                    <p:cNvCxnSpPr>
                      <a:stCxn id="145" idx="0"/>
                      <a:endCxn id="13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46" idx="0"/>
                      <a:endCxn id="13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49" name="Oval 14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0" name="Straight Connector 149"/>
                    <p:cNvCxnSpPr>
                      <a:stCxn id="149" idx="0"/>
                      <a:endCxn id="14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1" name="Oval 15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2" name="Straight Connector 151"/>
                    <p:cNvCxnSpPr>
                      <a:stCxn id="151" idx="0"/>
                      <a:endCxn id="14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34" name="Oval 13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8" name="Group 27"/>
                <p:cNvGrpSpPr/>
                <p:nvPr/>
              </p:nvGrpSpPr>
              <p:grpSpPr>
                <a:xfrm rot="8301404">
                  <a:off x="2881955" y="1443232"/>
                  <a:ext cx="1092729" cy="2217118"/>
                  <a:chOff x="609599" y="2185087"/>
                  <a:chExt cx="1466910" cy="2976322"/>
                </a:xfrm>
                <a:solidFill>
                  <a:schemeClr val="tx2">
                    <a:lumMod val="85000"/>
                  </a:schemeClr>
                </a:solidFill>
              </p:grpSpPr>
              <p:grpSp>
                <p:nvGrpSpPr>
                  <p:cNvPr id="113" name="Group 112"/>
                  <p:cNvGrpSpPr/>
                  <p:nvPr/>
                </p:nvGrpSpPr>
                <p:grpSpPr>
                  <a:xfrm>
                    <a:off x="609600" y="2185087"/>
                    <a:ext cx="1466909" cy="2976322"/>
                    <a:chOff x="609600" y="-2445296"/>
                    <a:chExt cx="3749040" cy="7606705"/>
                  </a:xfrm>
                  <a:grpFill/>
                </p:grpSpPr>
                <p:sp>
                  <p:nvSpPr>
                    <p:cNvPr id="115" name="Oval 114"/>
                    <p:cNvSpPr/>
                    <p:nvPr/>
                  </p:nvSpPr>
                  <p:spPr>
                    <a:xfrm>
                      <a:off x="2237263" y="-2445296"/>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6" name="Oval 11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7" name="Oval 11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8" name="Oval 11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9" name="Straight Connector 118"/>
                    <p:cNvCxnSpPr>
                      <a:stCxn id="115" idx="4"/>
                      <a:endCxn id="116" idx="7"/>
                    </p:cNvCxnSpPr>
                    <p:nvPr/>
                  </p:nvCxnSpPr>
                  <p:spPr>
                    <a:xfrm rot="10800000" flipV="1">
                      <a:off x="1481213" y="-2005029"/>
                      <a:ext cx="954171" cy="4174449"/>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1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7" idx="0"/>
                      <a:endCxn id="11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5" idx="4"/>
                      <a:endCxn id="118" idx="0"/>
                    </p:cNvCxnSpPr>
                    <p:nvPr/>
                  </p:nvCxnSpPr>
                  <p:spPr>
                    <a:xfrm rot="10800000" flipH="1" flipV="1">
                      <a:off x="2435384" y="-2005029"/>
                      <a:ext cx="1199357" cy="4123647"/>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4" name="Straight Connector 123"/>
                    <p:cNvCxnSpPr>
                      <a:stCxn id="12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6" name="Oval 12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7" name="Straight Connector 126"/>
                    <p:cNvCxnSpPr>
                      <a:stCxn id="125" idx="0"/>
                      <a:endCxn id="11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26" idx="0"/>
                      <a:endCxn id="11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0" name="Straight Connector 129"/>
                    <p:cNvCxnSpPr>
                      <a:stCxn id="129" idx="0"/>
                      <a:endCxn id="12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1" name="Oval 13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2" name="Straight Connector 131"/>
                    <p:cNvCxnSpPr>
                      <a:stCxn id="131" idx="0"/>
                      <a:endCxn id="12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14" name="Oval 11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9" name="Group 28"/>
                <p:cNvGrpSpPr/>
                <p:nvPr/>
              </p:nvGrpSpPr>
              <p:grpSpPr>
                <a:xfrm rot="13615746">
                  <a:off x="4332873" y="1475958"/>
                  <a:ext cx="1092729" cy="2240397"/>
                  <a:chOff x="609599" y="2153838"/>
                  <a:chExt cx="1466910" cy="3007571"/>
                </a:xfrm>
                <a:solidFill>
                  <a:schemeClr val="tx2">
                    <a:lumMod val="85000"/>
                  </a:schemeClr>
                </a:solidFill>
              </p:grpSpPr>
              <p:grpSp>
                <p:nvGrpSpPr>
                  <p:cNvPr id="93" name="Group 92"/>
                  <p:cNvGrpSpPr/>
                  <p:nvPr/>
                </p:nvGrpSpPr>
                <p:grpSpPr>
                  <a:xfrm>
                    <a:off x="609600" y="2153838"/>
                    <a:ext cx="1466909" cy="3007571"/>
                    <a:chOff x="609600" y="-2525162"/>
                    <a:chExt cx="3749040" cy="7686571"/>
                  </a:xfrm>
                  <a:grpFill/>
                </p:grpSpPr>
                <p:sp>
                  <p:nvSpPr>
                    <p:cNvPr id="95" name="Oval 94"/>
                    <p:cNvSpPr/>
                    <p:nvPr/>
                  </p:nvSpPr>
                  <p:spPr>
                    <a:xfrm>
                      <a:off x="2237263" y="-2525162"/>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6" name="Oval 9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7" name="Oval 9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8" name="Oval 9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9" name="Straight Connector 98"/>
                    <p:cNvCxnSpPr>
                      <a:stCxn id="95" idx="4"/>
                      <a:endCxn id="96" idx="7"/>
                    </p:cNvCxnSpPr>
                    <p:nvPr/>
                  </p:nvCxnSpPr>
                  <p:spPr>
                    <a:xfrm rot="10800000" flipV="1">
                      <a:off x="1481213" y="-2084896"/>
                      <a:ext cx="954171" cy="4254316"/>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9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7" idx="0"/>
                      <a:endCxn id="9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4"/>
                      <a:endCxn id="98" idx="0"/>
                    </p:cNvCxnSpPr>
                    <p:nvPr/>
                  </p:nvCxnSpPr>
                  <p:spPr>
                    <a:xfrm rot="10800000" flipH="1" flipV="1">
                      <a:off x="2435384" y="-2084896"/>
                      <a:ext cx="1199357" cy="4203514"/>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4" name="Straight Connector 103"/>
                    <p:cNvCxnSpPr>
                      <a:stCxn id="10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6" name="Oval 10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7" name="Straight Connector 106"/>
                    <p:cNvCxnSpPr>
                      <a:stCxn id="105" idx="0"/>
                      <a:endCxn id="9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6" idx="0"/>
                      <a:endCxn id="9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0" name="Straight Connector 109"/>
                    <p:cNvCxnSpPr>
                      <a:stCxn id="109" idx="0"/>
                      <a:endCxn id="10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2" name="Straight Connector 111"/>
                    <p:cNvCxnSpPr>
                      <a:stCxn id="111" idx="0"/>
                      <a:endCxn id="10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94" name="Oval 9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30" name="Group 29"/>
                <p:cNvGrpSpPr/>
                <p:nvPr/>
              </p:nvGrpSpPr>
              <p:grpSpPr>
                <a:xfrm rot="5400000">
                  <a:off x="2538982" y="2244075"/>
                  <a:ext cx="1092729" cy="2212155"/>
                  <a:chOff x="609599" y="2191752"/>
                  <a:chExt cx="1466910" cy="2969657"/>
                </a:xfrm>
                <a:solidFill>
                  <a:schemeClr val="tx2">
                    <a:lumMod val="85000"/>
                  </a:schemeClr>
                </a:solidFill>
              </p:grpSpPr>
              <p:grpSp>
                <p:nvGrpSpPr>
                  <p:cNvPr id="73" name="Group 72"/>
                  <p:cNvGrpSpPr/>
                  <p:nvPr/>
                </p:nvGrpSpPr>
                <p:grpSpPr>
                  <a:xfrm>
                    <a:off x="609600" y="2191752"/>
                    <a:ext cx="1466909" cy="2969657"/>
                    <a:chOff x="609600" y="-2428266"/>
                    <a:chExt cx="3749040" cy="7589675"/>
                  </a:xfrm>
                  <a:grpFill/>
                </p:grpSpPr>
                <p:sp>
                  <p:nvSpPr>
                    <p:cNvPr id="75" name="Oval 74"/>
                    <p:cNvSpPr/>
                    <p:nvPr/>
                  </p:nvSpPr>
                  <p:spPr>
                    <a:xfrm>
                      <a:off x="2237263" y="-2428266"/>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6" name="Oval 7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7" name="Oval 7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8" name="Oval 7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9" name="Straight Connector 78"/>
                    <p:cNvCxnSpPr>
                      <a:stCxn id="75" idx="4"/>
                      <a:endCxn id="76" idx="7"/>
                    </p:cNvCxnSpPr>
                    <p:nvPr/>
                  </p:nvCxnSpPr>
                  <p:spPr>
                    <a:xfrm rot="16200000" flipH="1" flipV="1">
                      <a:off x="-120410" y="-386377"/>
                      <a:ext cx="4157420" cy="95417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endCxn id="7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7" idx="0"/>
                      <a:endCxn id="7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4"/>
                      <a:endCxn id="78" idx="0"/>
                    </p:cNvCxnSpPr>
                    <p:nvPr/>
                  </p:nvCxnSpPr>
                  <p:spPr>
                    <a:xfrm rot="16200000" flipH="1">
                      <a:off x="981753" y="-534369"/>
                      <a:ext cx="4106619" cy="1199353"/>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4" name="Straight Connector 83"/>
                    <p:cNvCxnSpPr>
                      <a:stCxn id="8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6" name="Oval 8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7" name="Straight Connector 86"/>
                    <p:cNvCxnSpPr>
                      <a:stCxn id="85" idx="0"/>
                      <a:endCxn id="7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6" idx="0"/>
                      <a:endCxn id="7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0" name="Straight Connector 89"/>
                    <p:cNvCxnSpPr>
                      <a:stCxn id="89" idx="0"/>
                      <a:endCxn id="8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2" name="Straight Connector 91"/>
                    <p:cNvCxnSpPr>
                      <a:stCxn id="91" idx="0"/>
                      <a:endCxn id="8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 name="Oval 7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31" name="Group 30"/>
                <p:cNvGrpSpPr/>
                <p:nvPr/>
              </p:nvGrpSpPr>
              <p:grpSpPr>
                <a:xfrm rot="2917177">
                  <a:off x="2778241" y="2911784"/>
                  <a:ext cx="1092729" cy="2272673"/>
                  <a:chOff x="609599" y="2110510"/>
                  <a:chExt cx="1466910" cy="3050899"/>
                </a:xfrm>
                <a:solidFill>
                  <a:schemeClr val="tx2">
                    <a:lumMod val="85000"/>
                  </a:schemeClr>
                </a:solidFill>
              </p:grpSpPr>
              <p:grpSp>
                <p:nvGrpSpPr>
                  <p:cNvPr id="53" name="Group 52"/>
                  <p:cNvGrpSpPr/>
                  <p:nvPr/>
                </p:nvGrpSpPr>
                <p:grpSpPr>
                  <a:xfrm>
                    <a:off x="609600" y="2110510"/>
                    <a:ext cx="1466909" cy="3050899"/>
                    <a:chOff x="609600" y="-2635898"/>
                    <a:chExt cx="3749040" cy="7797307"/>
                  </a:xfrm>
                  <a:grpFill/>
                </p:grpSpPr>
                <p:sp>
                  <p:nvSpPr>
                    <p:cNvPr id="55" name="Oval 54"/>
                    <p:cNvSpPr/>
                    <p:nvPr/>
                  </p:nvSpPr>
                  <p:spPr>
                    <a:xfrm>
                      <a:off x="2237263" y="-2635898"/>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6" name="Oval 5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7" name="Oval 5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8" name="Oval 5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9" name="Straight Connector 58"/>
                    <p:cNvCxnSpPr>
                      <a:stCxn id="55" idx="4"/>
                      <a:endCxn id="56" idx="7"/>
                    </p:cNvCxnSpPr>
                    <p:nvPr/>
                  </p:nvCxnSpPr>
                  <p:spPr>
                    <a:xfrm flipH="1">
                      <a:off x="1481213" y="-2195632"/>
                      <a:ext cx="954171" cy="436505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5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7" idx="0"/>
                      <a:endCxn id="5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5" idx="4"/>
                      <a:endCxn id="58" idx="0"/>
                    </p:cNvCxnSpPr>
                    <p:nvPr/>
                  </p:nvCxnSpPr>
                  <p:spPr>
                    <a:xfrm>
                      <a:off x="2435384" y="-2195632"/>
                      <a:ext cx="1199357" cy="4314250"/>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4" name="Straight Connector 63"/>
                    <p:cNvCxnSpPr>
                      <a:stCxn id="6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6" name="Oval 6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7" name="Straight Connector 66"/>
                    <p:cNvCxnSpPr>
                      <a:stCxn id="65" idx="0"/>
                      <a:endCxn id="5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0"/>
                      <a:endCxn id="5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0" name="Straight Connector 69"/>
                    <p:cNvCxnSpPr>
                      <a:stCxn id="69" idx="0"/>
                      <a:endCxn id="6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2" name="Straight Connector 71"/>
                    <p:cNvCxnSpPr>
                      <a:stCxn id="71" idx="0"/>
                      <a:endCxn id="6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4" name="Oval 5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32" name="Group 31"/>
                <p:cNvGrpSpPr/>
                <p:nvPr/>
              </p:nvGrpSpPr>
              <p:grpSpPr>
                <a:xfrm rot="10800000">
                  <a:off x="3561182" y="1104900"/>
                  <a:ext cx="1092729" cy="2274040"/>
                  <a:chOff x="609599" y="2108675"/>
                  <a:chExt cx="1466910" cy="3052734"/>
                </a:xfrm>
              </p:grpSpPr>
              <p:grpSp>
                <p:nvGrpSpPr>
                  <p:cNvPr id="33" name="Group 32"/>
                  <p:cNvGrpSpPr/>
                  <p:nvPr/>
                </p:nvGrpSpPr>
                <p:grpSpPr>
                  <a:xfrm>
                    <a:off x="609600" y="2108675"/>
                    <a:ext cx="1466909" cy="3052734"/>
                    <a:chOff x="609600" y="-2640588"/>
                    <a:chExt cx="3749040" cy="7801997"/>
                  </a:xfrm>
                </p:grpSpPr>
                <p:sp>
                  <p:nvSpPr>
                    <p:cNvPr id="35" name="Oval 34"/>
                    <p:cNvSpPr/>
                    <p:nvPr/>
                  </p:nvSpPr>
                  <p:spPr>
                    <a:xfrm>
                      <a:off x="2237263" y="-2640588"/>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36" name="Oval 35"/>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37" name="Oval 36"/>
                    <p:cNvSpPr/>
                    <p:nvPr/>
                  </p:nvSpPr>
                  <p:spPr>
                    <a:xfrm>
                      <a:off x="1623060" y="3383409"/>
                      <a:ext cx="396240" cy="440267"/>
                    </a:xfrm>
                    <a:prstGeom prst="ellipse">
                      <a:avLst/>
                    </a:prstGeom>
                  </p:spPr>
                  <p:style>
                    <a:lnRef idx="2">
                      <a:schemeClr val="accent6"/>
                    </a:lnRef>
                    <a:fillRef idx="1">
                      <a:schemeClr val="lt1"/>
                    </a:fillRef>
                    <a:effectRef idx="0">
                      <a:schemeClr val="accent6"/>
                    </a:effectRef>
                    <a:fontRef idx="minor">
                      <a:schemeClr val="dk1"/>
                    </a:fontRef>
                  </p:style>
                  <p:txBody>
                    <a:bodyPr lIns="71323" tIns="35662" rIns="71323" bIns="35662" rtlCol="0" anchor="ctr"/>
                    <a:lstStyle/>
                    <a:p>
                      <a:pPr algn="ctr"/>
                      <a:endParaRPr lang="en-US"/>
                    </a:p>
                  </p:txBody>
                </p:sp>
                <p:sp>
                  <p:nvSpPr>
                    <p:cNvPr id="38" name="Oval 37"/>
                    <p:cNvSpPr/>
                    <p:nvPr/>
                  </p:nvSpPr>
                  <p:spPr>
                    <a:xfrm>
                      <a:off x="3436620" y="2118618"/>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9" name="Straight Connector 38"/>
                    <p:cNvCxnSpPr>
                      <a:stCxn id="35" idx="4"/>
                      <a:endCxn id="36" idx="7"/>
                    </p:cNvCxnSpPr>
                    <p:nvPr/>
                  </p:nvCxnSpPr>
                  <p:spPr>
                    <a:xfrm rot="10800000" flipV="1">
                      <a:off x="1481213" y="-2200322"/>
                      <a:ext cx="954171" cy="43697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36"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7" idx="0"/>
                      <a:endCxn id="36" idx="4"/>
                    </p:cNvCxnSpPr>
                    <p:nvPr/>
                  </p:nvCxnSpPr>
                  <p:spPr>
                    <a:xfrm flipH="1" flipV="1">
                      <a:off x="1341120" y="2545209"/>
                      <a:ext cx="480060" cy="838200"/>
                    </a:xfrm>
                    <a:prstGeom prst="line">
                      <a:avLst/>
                    </a:prstGeom>
                    <a:ln/>
                  </p:spPr>
                  <p:style>
                    <a:lnRef idx="2">
                      <a:schemeClr val="accent6"/>
                    </a:lnRef>
                    <a:fillRef idx="1">
                      <a:schemeClr val="lt1"/>
                    </a:fillRef>
                    <a:effectRef idx="0">
                      <a:schemeClr val="accent6"/>
                    </a:effectRef>
                    <a:fontRef idx="minor">
                      <a:schemeClr val="dk1"/>
                    </a:fontRef>
                  </p:style>
                </p:cxnSp>
                <p:cxnSp>
                  <p:nvCxnSpPr>
                    <p:cNvPr id="42" name="Straight Connector 41"/>
                    <p:cNvCxnSpPr>
                      <a:stCxn id="35" idx="4"/>
                      <a:endCxn id="38" idx="0"/>
                    </p:cNvCxnSpPr>
                    <p:nvPr/>
                  </p:nvCxnSpPr>
                  <p:spPr>
                    <a:xfrm rot="10800000" flipH="1" flipV="1">
                      <a:off x="2435384" y="-2200322"/>
                      <a:ext cx="1199357" cy="4318940"/>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60960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4" name="Straight Connector 43"/>
                    <p:cNvCxnSpPr>
                      <a:stCxn id="43" idx="0"/>
                    </p:cNvCxnSpPr>
                    <p:nvPr/>
                  </p:nvCxnSpPr>
                  <p:spPr>
                    <a:xfrm flipV="1">
                      <a:off x="807720" y="3823676"/>
                      <a:ext cx="0" cy="897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48940" y="3383409"/>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46" name="Oval 45"/>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7" name="Straight Connector 46"/>
                    <p:cNvCxnSpPr>
                      <a:stCxn id="45" idx="0"/>
                      <a:endCxn id="38" idx="4"/>
                    </p:cNvCxnSpPr>
                    <p:nvPr/>
                  </p:nvCxnSpPr>
                  <p:spPr>
                    <a:xfrm flipV="1">
                      <a:off x="3147060" y="2558886"/>
                      <a:ext cx="487680" cy="824524"/>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0"/>
                      <a:endCxn id="38"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0" name="Straight Connector 49"/>
                    <p:cNvCxnSpPr>
                      <a:stCxn id="49" idx="0"/>
                      <a:endCxn id="45"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40233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2" name="Straight Connector 51"/>
                    <p:cNvCxnSpPr>
                      <a:stCxn id="51" idx="0"/>
                      <a:endCxn id="45" idx="4"/>
                    </p:cNvCxnSpPr>
                    <p:nvPr/>
                  </p:nvCxnSpPr>
                  <p:spPr>
                    <a:xfrm flipH="1" flipV="1">
                      <a:off x="3147060" y="3823676"/>
                      <a:ext cx="453390" cy="897467"/>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34" name="Oval 33"/>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grpSp>
      </p:grpSp>
      <p:sp>
        <p:nvSpPr>
          <p:cNvPr id="197" name="Title 1"/>
          <p:cNvSpPr>
            <a:spLocks noGrp="1"/>
          </p:cNvSpPr>
          <p:nvPr>
            <p:ph type="title"/>
          </p:nvPr>
        </p:nvSpPr>
        <p:spPr>
          <a:xfrm>
            <a:off x="461966" y="126113"/>
            <a:ext cx="8239125" cy="443177"/>
          </a:xfrm>
        </p:spPr>
        <p:txBody>
          <a:bodyPr/>
          <a:lstStyle/>
          <a:p>
            <a:r>
              <a:rPr lang="en-US" dirty="0"/>
              <a:t>“Strategy Space”</a:t>
            </a:r>
          </a:p>
        </p:txBody>
      </p:sp>
      <p:sp>
        <p:nvSpPr>
          <p:cNvPr id="194" name="TextBox 193">
            <a:extLst>
              <a:ext uri="{FF2B5EF4-FFF2-40B4-BE49-F238E27FC236}">
                <a16:creationId xmlns:a16="http://schemas.microsoft.com/office/drawing/2014/main" id="{FFAC669F-7BC5-4993-83FC-212A3558A886}"/>
              </a:ext>
            </a:extLst>
          </p:cNvPr>
          <p:cNvSpPr txBox="1"/>
          <p:nvPr/>
        </p:nvSpPr>
        <p:spPr>
          <a:xfrm>
            <a:off x="6876144" y="627842"/>
            <a:ext cx="1169949" cy="349013"/>
          </a:xfrm>
          <a:prstGeom prst="rect">
            <a:avLst/>
          </a:prstGeom>
          <a:noFill/>
        </p:spPr>
        <p:txBody>
          <a:bodyPr wrap="none" lIns="71317" tIns="35659" rIns="71317" bIns="35659" rtlCol="0">
            <a:spAutoFit/>
          </a:bodyPr>
          <a:lstStyle/>
          <a:p>
            <a:r>
              <a:rPr lang="en-US" dirty="0"/>
              <a:t>Defensive</a:t>
            </a:r>
          </a:p>
        </p:txBody>
      </p:sp>
      <p:sp>
        <p:nvSpPr>
          <p:cNvPr id="195" name="TextBox 194">
            <a:extLst>
              <a:ext uri="{FF2B5EF4-FFF2-40B4-BE49-F238E27FC236}">
                <a16:creationId xmlns:a16="http://schemas.microsoft.com/office/drawing/2014/main" id="{84846371-8206-4132-BA85-690DD828160E}"/>
              </a:ext>
            </a:extLst>
          </p:cNvPr>
          <p:cNvSpPr txBox="1"/>
          <p:nvPr/>
        </p:nvSpPr>
        <p:spPr>
          <a:xfrm>
            <a:off x="1066800" y="5211845"/>
            <a:ext cx="1285365" cy="349013"/>
          </a:xfrm>
          <a:prstGeom prst="rect">
            <a:avLst/>
          </a:prstGeom>
          <a:noFill/>
        </p:spPr>
        <p:txBody>
          <a:bodyPr wrap="none" lIns="71317" tIns="35659" rIns="71317" bIns="35659" rtlCol="0">
            <a:spAutoFit/>
          </a:bodyPr>
          <a:lstStyle/>
          <a:p>
            <a:r>
              <a:rPr lang="en-US" dirty="0"/>
              <a:t>Aggressive</a:t>
            </a:r>
          </a:p>
        </p:txBody>
      </p:sp>
    </p:spTree>
    <p:extLst>
      <p:ext uri="{BB962C8B-B14F-4D97-AF65-F5344CB8AC3E}">
        <p14:creationId xmlns:p14="http://schemas.microsoft.com/office/powerpoint/2010/main" val="211942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IRE and Strategy Inference</a:t>
            </a:r>
          </a:p>
        </p:txBody>
      </p:sp>
    </p:spTree>
    <p:extLst>
      <p:ext uri="{BB962C8B-B14F-4D97-AF65-F5344CB8AC3E}">
        <p14:creationId xmlns:p14="http://schemas.microsoft.com/office/powerpoint/2010/main" val="3845500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Novel Approach</a:t>
            </a:r>
          </a:p>
        </p:txBody>
      </p:sp>
      <p:sp>
        <p:nvSpPr>
          <p:cNvPr id="3" name="Content Placeholder 2"/>
          <p:cNvSpPr>
            <a:spLocks noGrp="1"/>
          </p:cNvSpPr>
          <p:nvPr>
            <p:ph idx="1"/>
          </p:nvPr>
        </p:nvSpPr>
        <p:spPr>
          <a:xfrm>
            <a:off x="461969" y="800100"/>
            <a:ext cx="8224837" cy="3262432"/>
          </a:xfrm>
        </p:spPr>
        <p:txBody>
          <a:bodyPr/>
          <a:lstStyle/>
          <a:p>
            <a:r>
              <a:rPr lang="en-US" b="0" dirty="0"/>
              <a:t>Combine Discrete Probability Density (DPD) process with Tech Trees to create “</a:t>
            </a:r>
            <a:r>
              <a:rPr lang="en-US" dirty="0"/>
              <a:t>Strategy Space</a:t>
            </a:r>
            <a:r>
              <a:rPr lang="en-US" b="0" dirty="0"/>
              <a:t>” of possible enemy strategies</a:t>
            </a:r>
          </a:p>
          <a:p>
            <a:endParaRPr lang="en-US" b="0" dirty="0"/>
          </a:p>
          <a:p>
            <a:r>
              <a:rPr lang="en-US" b="0" dirty="0"/>
              <a:t>Use </a:t>
            </a:r>
            <a:r>
              <a:rPr lang="en-US" dirty="0"/>
              <a:t>observations</a:t>
            </a:r>
            <a:r>
              <a:rPr lang="en-US" b="0" dirty="0"/>
              <a:t> to strengthen nodes/edges of strategy trees with an additive effect</a:t>
            </a:r>
          </a:p>
          <a:p>
            <a:endParaRPr lang="en-US" b="0" dirty="0"/>
          </a:p>
          <a:p>
            <a:r>
              <a:rPr lang="en-US" b="0" dirty="0"/>
              <a:t>Over time, the highest </a:t>
            </a:r>
            <a:r>
              <a:rPr lang="en-US" dirty="0"/>
              <a:t>peaks</a:t>
            </a:r>
            <a:r>
              <a:rPr lang="en-US" b="0" dirty="0"/>
              <a:t> will identify regions in “Strategy Space” where the enemy is most concentrated</a:t>
            </a:r>
          </a:p>
        </p:txBody>
      </p:sp>
      <p:sp>
        <p:nvSpPr>
          <p:cNvPr id="4" name="Rounded Rectangle 3"/>
          <p:cNvSpPr/>
          <p:nvPr/>
        </p:nvSpPr>
        <p:spPr>
          <a:xfrm>
            <a:off x="381000" y="4686300"/>
            <a:ext cx="8305800" cy="715089"/>
          </a:xfrm>
          <a:prstGeom prst="roundRect">
            <a:avLst/>
          </a:prstGeom>
          <a:solidFill>
            <a:srgbClr val="002060"/>
          </a:solidFill>
          <a:ln>
            <a:solidFill>
              <a:srgbClr val="002060"/>
            </a:solidFill>
          </a:ln>
        </p:spPr>
        <p:txBody>
          <a:bodyPr wrap="square">
            <a:spAutoFit/>
          </a:bodyPr>
          <a:lstStyle/>
          <a:p>
            <a:pPr algn="ctr"/>
            <a:r>
              <a:rPr lang="en-US" b="0" i="1" dirty="0">
                <a:solidFill>
                  <a:schemeClr val="tx2"/>
                </a:solidFill>
              </a:rPr>
              <a:t>While strategies are still being formed, IRE can act based on what strategies are currently most dominant, making it flexible to change.</a:t>
            </a:r>
          </a:p>
        </p:txBody>
      </p:sp>
    </p:spTree>
    <p:extLst>
      <p:ext uri="{BB962C8B-B14F-4D97-AF65-F5344CB8AC3E}">
        <p14:creationId xmlns:p14="http://schemas.microsoft.com/office/powerpoint/2010/main" val="251538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graphicFrame>
        <p:nvGraphicFramePr>
          <p:cNvPr id="5" name="Table 4"/>
          <p:cNvGraphicFramePr>
            <a:graphicFrameLocks noGrp="1"/>
          </p:cNvGraphicFramePr>
          <p:nvPr>
            <p:extLst/>
          </p:nvPr>
        </p:nvGraphicFramePr>
        <p:xfrm>
          <a:off x="228600" y="2019300"/>
          <a:ext cx="8534400" cy="3444559"/>
        </p:xfrm>
        <a:graphic>
          <a:graphicData uri="http://schemas.openxmlformats.org/drawingml/2006/table">
            <a:tbl>
              <a:tblPr firstRow="1" firstCol="1" bandRow="1">
                <a:tableStyleId>{5C22544A-7EE6-4342-B048-85BDC9FD1C3A}</a:tableStyleId>
              </a:tblPr>
              <a:tblGrid>
                <a:gridCol w="502071">
                  <a:extLst>
                    <a:ext uri="{9D8B030D-6E8A-4147-A177-3AD203B41FA5}">
                      <a16:colId xmlns:a16="http://schemas.microsoft.com/office/drawing/2014/main" val="20000"/>
                    </a:ext>
                  </a:extLst>
                </a:gridCol>
                <a:gridCol w="6813129">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52400">
                <a:tc>
                  <a:txBody>
                    <a:bodyPr/>
                    <a:lstStyle/>
                    <a:p>
                      <a:pPr marL="0" marR="0" algn="l">
                        <a:lnSpc>
                          <a:spcPct val="107000"/>
                        </a:lnSpc>
                        <a:spcBef>
                          <a:spcPts val="0"/>
                        </a:spcBef>
                        <a:spcAft>
                          <a:spcPts val="0"/>
                        </a:spcAft>
                      </a:pPr>
                      <a:r>
                        <a:rPr lang="en-US" sz="1400" dirty="0">
                          <a:effectLst/>
                        </a:rPr>
                        <a:t>ID</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Requirement</a:t>
                      </a:r>
                      <a:endParaRPr lang="en-US" sz="140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Test Method</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val="10000"/>
                  </a:ext>
                </a:extLst>
              </a:tr>
              <a:tr h="304800">
                <a:tc>
                  <a:txBody>
                    <a:bodyPr/>
                    <a:lstStyle/>
                    <a:p>
                      <a:pPr marL="0" marR="0" algn="l">
                        <a:lnSpc>
                          <a:spcPct val="107000"/>
                        </a:lnSpc>
                        <a:spcBef>
                          <a:spcPts val="0"/>
                        </a:spcBef>
                        <a:spcAft>
                          <a:spcPts val="0"/>
                        </a:spcAft>
                      </a:pPr>
                      <a:r>
                        <a:rPr lang="en-US" sz="1400" dirty="0">
                          <a:effectLst/>
                        </a:rPr>
                        <a:t> 01</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shall represent the relationships and dependencies between units, buildings, and upgrades</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Visual</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val="10001"/>
                  </a:ext>
                </a:extLst>
              </a:tr>
              <a:tr h="457200">
                <a:tc>
                  <a:txBody>
                    <a:bodyPr/>
                    <a:lstStyle/>
                    <a:p>
                      <a:pPr marL="0" marR="0" algn="l">
                        <a:lnSpc>
                          <a:spcPct val="107000"/>
                        </a:lnSpc>
                        <a:spcBef>
                          <a:spcPts val="0"/>
                        </a:spcBef>
                        <a:spcAft>
                          <a:spcPts val="0"/>
                        </a:spcAft>
                      </a:pPr>
                      <a:r>
                        <a:rPr lang="en-US" sz="1400" dirty="0">
                          <a:effectLst/>
                        </a:rPr>
                        <a:t> 02</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shall, given a Capability, determine what must be built or researched and what could be built or researched relative to other units, buildings, and upgrades</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Automated</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val="10002"/>
                  </a:ext>
                </a:extLst>
              </a:tr>
              <a:tr h="457200">
                <a:tc>
                  <a:txBody>
                    <a:bodyPr/>
                    <a:lstStyle/>
                    <a:p>
                      <a:pPr marL="0" marR="0" algn="l">
                        <a:lnSpc>
                          <a:spcPct val="107000"/>
                        </a:lnSpc>
                        <a:spcBef>
                          <a:spcPts val="0"/>
                        </a:spcBef>
                        <a:spcAft>
                          <a:spcPts val="0"/>
                        </a:spcAft>
                      </a:pPr>
                      <a:r>
                        <a:rPr lang="en-US" sz="1400" dirty="0">
                          <a:effectLst/>
                        </a:rPr>
                        <a:t> 03</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shall, given a partial view of an enemy base, determine what must be built or researched and what could be built or researched relative to other units, buildings, and upgrades</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Automated</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val="10003"/>
                  </a:ext>
                </a:extLst>
              </a:tr>
              <a:tr h="304800">
                <a:tc>
                  <a:txBody>
                    <a:bodyPr/>
                    <a:lstStyle/>
                    <a:p>
                      <a:pPr marL="0" marR="0" algn="l">
                        <a:lnSpc>
                          <a:spcPct val="107000"/>
                        </a:lnSpc>
                        <a:spcBef>
                          <a:spcPts val="0"/>
                        </a:spcBef>
                        <a:spcAft>
                          <a:spcPts val="0"/>
                        </a:spcAft>
                      </a:pPr>
                      <a:r>
                        <a:rPr lang="en-US" sz="1400" dirty="0">
                          <a:effectLst/>
                        </a:rPr>
                        <a:t> 04</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shall maintain a set of coarse strategies based on common play styles</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Visual</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val="10004"/>
                  </a:ext>
                </a:extLst>
              </a:tr>
              <a:tr h="304800">
                <a:tc>
                  <a:txBody>
                    <a:bodyPr/>
                    <a:lstStyle/>
                    <a:p>
                      <a:pPr marL="0" marR="0" algn="l">
                        <a:lnSpc>
                          <a:spcPct val="107000"/>
                        </a:lnSpc>
                        <a:spcBef>
                          <a:spcPts val="0"/>
                        </a:spcBef>
                        <a:spcAft>
                          <a:spcPts val="0"/>
                        </a:spcAft>
                      </a:pPr>
                      <a:r>
                        <a:rPr lang="en-US" sz="1400" dirty="0">
                          <a:effectLst/>
                        </a:rPr>
                        <a:t> 05</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given a representation of </a:t>
                      </a:r>
                      <a:r>
                        <a:rPr lang="en-US" sz="1400" i="1" dirty="0" err="1">
                          <a:effectLst/>
                        </a:rPr>
                        <a:t>redforce</a:t>
                      </a:r>
                      <a:r>
                        <a:rPr lang="en-US" sz="1400" i="1" dirty="0">
                          <a:effectLst/>
                        </a:rPr>
                        <a:t> Capabilities, suggest a strategy that the </a:t>
                      </a:r>
                      <a:r>
                        <a:rPr lang="en-US" sz="1400" i="1" dirty="0" err="1">
                          <a:effectLst/>
                        </a:rPr>
                        <a:t>redforce</a:t>
                      </a:r>
                      <a:r>
                        <a:rPr lang="en-US" sz="1400" i="1" dirty="0">
                          <a:effectLst/>
                        </a:rPr>
                        <a:t> is using</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Automated</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val="10005"/>
                  </a:ext>
                </a:extLst>
              </a:tr>
              <a:tr h="304800">
                <a:tc>
                  <a:txBody>
                    <a:bodyPr/>
                    <a:lstStyle/>
                    <a:p>
                      <a:pPr marL="0" marR="0" algn="l">
                        <a:lnSpc>
                          <a:spcPct val="107000"/>
                        </a:lnSpc>
                        <a:spcBef>
                          <a:spcPts val="0"/>
                        </a:spcBef>
                        <a:spcAft>
                          <a:spcPts val="0"/>
                        </a:spcAft>
                      </a:pPr>
                      <a:r>
                        <a:rPr lang="en-US" sz="1400" b="0" dirty="0">
                          <a:solidFill>
                            <a:schemeClr val="bg2"/>
                          </a:solidFill>
                          <a:effectLst/>
                        </a:rPr>
                        <a:t> </a:t>
                      </a:r>
                      <a:r>
                        <a:rPr lang="en-US" sz="1400" b="1" dirty="0">
                          <a:solidFill>
                            <a:schemeClr val="bg2"/>
                          </a:solidFill>
                          <a:effectLst/>
                        </a:rPr>
                        <a:t>06</a:t>
                      </a:r>
                      <a:endParaRPr lang="en-US" sz="1400" b="1" dirty="0">
                        <a:solidFill>
                          <a:schemeClr val="bg2"/>
                        </a:solidFill>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b="0" i="1" dirty="0">
                          <a:solidFill>
                            <a:schemeClr val="bg2"/>
                          </a:solidFill>
                          <a:effectLst/>
                        </a:rPr>
                        <a:t>The system shall, given multiple of a Capability detected, adjust the probability of each possible strategy</a:t>
                      </a:r>
                      <a:endParaRPr lang="en-US" sz="1400" b="0" i="1" dirty="0">
                        <a:solidFill>
                          <a:schemeClr val="bg2"/>
                        </a:solidFill>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b="0" dirty="0">
                          <a:solidFill>
                            <a:schemeClr val="bg2"/>
                          </a:solidFill>
                          <a:effectLst/>
                        </a:rPr>
                        <a:t>Automated</a:t>
                      </a:r>
                      <a:endParaRPr lang="en-US" sz="1400" b="0" dirty="0">
                        <a:solidFill>
                          <a:schemeClr val="bg2"/>
                        </a:solidFill>
                        <a:effectLst/>
                        <a:latin typeface="Calibri"/>
                        <a:ea typeface="Calibri"/>
                        <a:cs typeface="Times New Roman"/>
                      </a:endParaRPr>
                    </a:p>
                  </a:txBody>
                  <a:tcPr marL="89647" marR="89647" marT="0" marB="0"/>
                </a:tc>
                <a:extLst>
                  <a:ext uri="{0D108BD9-81ED-4DB2-BD59-A6C34878D82A}">
                    <a16:rowId xmlns:a16="http://schemas.microsoft.com/office/drawing/2014/main" val="10006"/>
                  </a:ext>
                </a:extLst>
              </a:tr>
              <a:tr h="457200">
                <a:tc>
                  <a:txBody>
                    <a:bodyPr/>
                    <a:lstStyle/>
                    <a:p>
                      <a:pPr marL="0" marR="0" algn="l">
                        <a:lnSpc>
                          <a:spcPct val="107000"/>
                        </a:lnSpc>
                        <a:spcBef>
                          <a:spcPts val="0"/>
                        </a:spcBef>
                        <a:spcAft>
                          <a:spcPts val="0"/>
                        </a:spcAft>
                      </a:pPr>
                      <a:r>
                        <a:rPr lang="en-US" sz="1400" dirty="0">
                          <a:effectLst/>
                        </a:rPr>
                        <a:t> 07</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b="1" i="1" dirty="0">
                          <a:solidFill>
                            <a:schemeClr val="accent4">
                              <a:lumMod val="75000"/>
                            </a:schemeClr>
                          </a:solidFill>
                          <a:effectLst/>
                        </a:rPr>
                        <a:t>The system shall, given ground truth and a predicted strategy, update the probabilities for the strategy based on  Capability overlap</a:t>
                      </a:r>
                      <a:endParaRPr lang="en-US" sz="1400" b="1" i="1" dirty="0">
                        <a:solidFill>
                          <a:schemeClr val="accent4">
                            <a:lumMod val="75000"/>
                          </a:schemeClr>
                        </a:solidFill>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dirty="0">
                          <a:effectLst/>
                        </a:rPr>
                        <a:t>Automated</a:t>
                      </a:r>
                      <a:endParaRPr lang="en-US" sz="1400" dirty="0">
                        <a:effectLst/>
                        <a:latin typeface="Calibri"/>
                        <a:ea typeface="Calibri"/>
                        <a:cs typeface="Times New Roman"/>
                      </a:endParaRPr>
                    </a:p>
                  </a:txBody>
                  <a:tcPr marL="89647" marR="89647" marT="0" marB="0"/>
                </a:tc>
                <a:extLst>
                  <a:ext uri="{0D108BD9-81ED-4DB2-BD59-A6C34878D82A}">
                    <a16:rowId xmlns:a16="http://schemas.microsoft.com/office/drawing/2014/main" val="10007"/>
                  </a:ext>
                </a:extLst>
              </a:tr>
            </a:tbl>
          </a:graphicData>
        </a:graphic>
      </p:graphicFrame>
      <p:sp>
        <p:nvSpPr>
          <p:cNvPr id="6" name="Rectangle 5"/>
          <p:cNvSpPr/>
          <p:nvPr/>
        </p:nvSpPr>
        <p:spPr>
          <a:xfrm>
            <a:off x="228600" y="647700"/>
            <a:ext cx="8534400" cy="1200329"/>
          </a:xfrm>
          <a:prstGeom prst="rect">
            <a:avLst/>
          </a:prstGeom>
        </p:spPr>
        <p:txBody>
          <a:bodyPr wrap="square">
            <a:spAutoFit/>
          </a:bodyPr>
          <a:lstStyle/>
          <a:p>
            <a:r>
              <a:rPr lang="en-US" sz="1200" dirty="0" err="1"/>
              <a:t>Blueforce</a:t>
            </a:r>
            <a:r>
              <a:rPr lang="en-US" sz="1200" dirty="0"/>
              <a:t> – Player or Allied army</a:t>
            </a:r>
          </a:p>
          <a:p>
            <a:r>
              <a:rPr lang="en-US" sz="1200" dirty="0" err="1"/>
              <a:t>Redforce</a:t>
            </a:r>
            <a:r>
              <a:rPr lang="en-US" sz="1200" dirty="0"/>
              <a:t> – hostile player</a:t>
            </a:r>
          </a:p>
          <a:p>
            <a:r>
              <a:rPr lang="en-US" sz="1200" dirty="0"/>
              <a:t>Capability - unit, building, or upgrade</a:t>
            </a:r>
          </a:p>
          <a:p>
            <a:r>
              <a:rPr lang="en-US" sz="1200" dirty="0"/>
              <a:t>Research – upgrades of unit or building capabilities purchased through an already built building</a:t>
            </a:r>
          </a:p>
          <a:p>
            <a:r>
              <a:rPr lang="en-US" sz="1200" dirty="0"/>
              <a:t>Strategy – A discrete collection of Capabilities in particular ratios designed to gain dominance over an opposing player with a bias towards land, hybrid, or air combat</a:t>
            </a:r>
          </a:p>
        </p:txBody>
      </p:sp>
    </p:spTree>
    <p:extLst>
      <p:ext uri="{BB962C8B-B14F-4D97-AF65-F5344CB8AC3E}">
        <p14:creationId xmlns:p14="http://schemas.microsoft.com/office/powerpoint/2010/main" val="606426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ea typeface="ＭＳ Ｐゴシック" pitchFamily="34" charset="-128"/>
              </a:rPr>
              <a:t>Risks/Mitigation</a:t>
            </a:r>
          </a:p>
        </p:txBody>
      </p:sp>
      <p:sp>
        <p:nvSpPr>
          <p:cNvPr id="8195" name="Content Placeholder 2"/>
          <p:cNvSpPr>
            <a:spLocks noGrp="1"/>
          </p:cNvSpPr>
          <p:nvPr>
            <p:ph idx="1"/>
          </p:nvPr>
        </p:nvSpPr>
        <p:spPr>
          <a:xfrm>
            <a:off x="623094" y="4305300"/>
            <a:ext cx="7897812" cy="923330"/>
          </a:xfrm>
        </p:spPr>
        <p:txBody>
          <a:bodyPr/>
          <a:lstStyle/>
          <a:p>
            <a:r>
              <a:rPr lang="en-US" altLang="en-US" sz="2000" i="1" dirty="0">
                <a:ea typeface="ＭＳ Ｐゴシック" pitchFamily="34" charset="-128"/>
              </a:rPr>
              <a:t>Success would demonstrate the benefits of strategy inference in partial observability and provide a software “nugget” for winning adversarial AI programs</a:t>
            </a:r>
          </a:p>
        </p:txBody>
      </p:sp>
      <p:graphicFrame>
        <p:nvGraphicFramePr>
          <p:cNvPr id="5" name="Table 4"/>
          <p:cNvGraphicFramePr>
            <a:graphicFrameLocks noGrp="1"/>
          </p:cNvGraphicFramePr>
          <p:nvPr>
            <p:extLst/>
          </p:nvPr>
        </p:nvGraphicFramePr>
        <p:xfrm>
          <a:off x="838200" y="1409700"/>
          <a:ext cx="7696200" cy="2178896"/>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222419">
                <a:tc>
                  <a:txBody>
                    <a:bodyPr/>
                    <a:lstStyle/>
                    <a:p>
                      <a:r>
                        <a:rPr lang="en-US" sz="1500" dirty="0"/>
                        <a:t>Risk</a:t>
                      </a:r>
                    </a:p>
                  </a:txBody>
                  <a:tcPr marT="38097" marB="38097"/>
                </a:tc>
                <a:tc>
                  <a:txBody>
                    <a:bodyPr/>
                    <a:lstStyle/>
                    <a:p>
                      <a:r>
                        <a:rPr lang="en-US" sz="1500" dirty="0"/>
                        <a:t>Mitigation</a:t>
                      </a:r>
                    </a:p>
                  </a:txBody>
                  <a:tcPr marT="38097" marB="38097"/>
                </a:tc>
                <a:extLst>
                  <a:ext uri="{0D108BD9-81ED-4DB2-BD59-A6C34878D82A}">
                    <a16:rowId xmlns:a16="http://schemas.microsoft.com/office/drawing/2014/main" val="10000"/>
                  </a:ext>
                </a:extLst>
              </a:tr>
              <a:tr h="55605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500" dirty="0"/>
                        <a:t>Strategies</a:t>
                      </a:r>
                      <a:r>
                        <a:rPr lang="en-US" sz="1500" baseline="0" dirty="0"/>
                        <a:t> don’t map easily to selected coordinate axes</a:t>
                      </a:r>
                      <a:endParaRPr lang="en-US" sz="1500" dirty="0"/>
                    </a:p>
                  </a:txBody>
                  <a:tcPr marT="38097" marB="38097"/>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500" dirty="0"/>
                        <a:t>Place</a:t>
                      </a:r>
                      <a:r>
                        <a:rPr lang="en-US" sz="1500" baseline="0" dirty="0"/>
                        <a:t> unusual strategies in region that results in “common” counter-strategy</a:t>
                      </a:r>
                      <a:endParaRPr lang="en-US" sz="1500" dirty="0"/>
                    </a:p>
                  </a:txBody>
                  <a:tcPr marT="38097" marB="38097"/>
                </a:tc>
                <a:extLst>
                  <a:ext uri="{0D108BD9-81ED-4DB2-BD59-A6C34878D82A}">
                    <a16:rowId xmlns:a16="http://schemas.microsoft.com/office/drawing/2014/main" val="10001"/>
                  </a:ext>
                </a:extLst>
              </a:tr>
              <a:tr h="72287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500" dirty="0"/>
                        <a:t>Data collect proves too time consuming due to length of games</a:t>
                      </a:r>
                    </a:p>
                  </a:txBody>
                  <a:tcPr marT="38097" marB="38097"/>
                </a:tc>
                <a:tc>
                  <a:txBody>
                    <a:bodyPr/>
                    <a:lstStyle/>
                    <a:p>
                      <a:r>
                        <a:rPr lang="en-US" sz="1500" dirty="0">
                          <a:solidFill>
                            <a:schemeClr val="bg2"/>
                          </a:solidFill>
                        </a:rPr>
                        <a:t>Professor (Dr.</a:t>
                      </a:r>
                      <a:r>
                        <a:rPr lang="en-US" sz="1500" baseline="0" dirty="0">
                          <a:solidFill>
                            <a:schemeClr val="bg2"/>
                          </a:solidFill>
                        </a:rPr>
                        <a:t> Santiago </a:t>
                      </a:r>
                      <a:r>
                        <a:rPr lang="en-US" sz="1500" baseline="0" dirty="0" err="1">
                          <a:solidFill>
                            <a:schemeClr val="bg2"/>
                          </a:solidFill>
                        </a:rPr>
                        <a:t>Ontañón</a:t>
                      </a:r>
                      <a:r>
                        <a:rPr lang="en-US" sz="1500" baseline="0" dirty="0">
                          <a:solidFill>
                            <a:schemeClr val="bg2"/>
                          </a:solidFill>
                        </a:rPr>
                        <a:t>) </a:t>
                      </a:r>
                      <a:r>
                        <a:rPr lang="en-US" sz="1500" dirty="0">
                          <a:solidFill>
                            <a:schemeClr val="bg2"/>
                          </a:solidFill>
                        </a:rPr>
                        <a:t>has tower computer I can use</a:t>
                      </a:r>
                      <a:r>
                        <a:rPr lang="en-US" sz="1500" baseline="0" dirty="0">
                          <a:solidFill>
                            <a:schemeClr val="bg2"/>
                          </a:solidFill>
                        </a:rPr>
                        <a:t> to automate testing</a:t>
                      </a:r>
                      <a:endParaRPr lang="en-US" sz="1500" dirty="0">
                        <a:solidFill>
                          <a:schemeClr val="bg2"/>
                        </a:solidFill>
                      </a:endParaRPr>
                    </a:p>
                  </a:txBody>
                  <a:tcPr marT="38097" marB="38097"/>
                </a:tc>
                <a:extLst>
                  <a:ext uri="{0D108BD9-81ED-4DB2-BD59-A6C34878D82A}">
                    <a16:rowId xmlns:a16="http://schemas.microsoft.com/office/drawing/2014/main" val="10002"/>
                  </a:ext>
                </a:extLst>
              </a:tr>
              <a:tr h="55605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500" dirty="0"/>
                        <a:t>Win rate does not improve</a:t>
                      </a:r>
                    </a:p>
                    <a:p>
                      <a:endParaRPr lang="en-US" sz="1500" dirty="0"/>
                    </a:p>
                  </a:txBody>
                  <a:tcPr marT="38097" marB="38097"/>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500" dirty="0"/>
                        <a:t>N/A – may require</a:t>
                      </a:r>
                      <a:r>
                        <a:rPr lang="en-US" sz="1500" baseline="0" dirty="0"/>
                        <a:t> better learning to be more effective</a:t>
                      </a:r>
                      <a:endParaRPr lang="en-US" sz="1500" dirty="0"/>
                    </a:p>
                  </a:txBody>
                  <a:tcPr marT="38097" marB="38097"/>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61252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4F69-6FAE-4577-AE6E-BDD42F0134C5}"/>
              </a:ext>
            </a:extLst>
          </p:cNvPr>
          <p:cNvSpPr>
            <a:spLocks noGrp="1"/>
          </p:cNvSpPr>
          <p:nvPr>
            <p:ph type="title"/>
          </p:nvPr>
        </p:nvSpPr>
        <p:spPr/>
        <p:txBody>
          <a:bodyPr/>
          <a:lstStyle/>
          <a:p>
            <a:r>
              <a:rPr lang="en-US" dirty="0"/>
              <a:t>Coding Standards</a:t>
            </a:r>
          </a:p>
        </p:txBody>
      </p:sp>
      <p:pic>
        <p:nvPicPr>
          <p:cNvPr id="4" name="Picture 3">
            <a:extLst>
              <a:ext uri="{FF2B5EF4-FFF2-40B4-BE49-F238E27FC236}">
                <a16:creationId xmlns:a16="http://schemas.microsoft.com/office/drawing/2014/main" id="{709D873D-678D-4DAF-ABDC-3CC9FA7E1E7B}"/>
              </a:ext>
            </a:extLst>
          </p:cNvPr>
          <p:cNvPicPr>
            <a:picLocks noChangeAspect="1"/>
          </p:cNvPicPr>
          <p:nvPr/>
        </p:nvPicPr>
        <p:blipFill>
          <a:blip r:embed="rId2"/>
          <a:stretch>
            <a:fillRect/>
          </a:stretch>
        </p:blipFill>
        <p:spPr>
          <a:xfrm>
            <a:off x="211056" y="952500"/>
            <a:ext cx="8721887" cy="4324072"/>
          </a:xfrm>
          <a:prstGeom prst="rect">
            <a:avLst/>
          </a:prstGeom>
        </p:spPr>
      </p:pic>
    </p:spTree>
    <p:extLst>
      <p:ext uri="{BB962C8B-B14F-4D97-AF65-F5344CB8AC3E}">
        <p14:creationId xmlns:p14="http://schemas.microsoft.com/office/powerpoint/2010/main" val="261332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Overview</a:t>
            </a:r>
          </a:p>
        </p:txBody>
      </p:sp>
    </p:spTree>
    <p:extLst>
      <p:ext uri="{BB962C8B-B14F-4D97-AF65-F5344CB8AC3E}">
        <p14:creationId xmlns:p14="http://schemas.microsoft.com/office/powerpoint/2010/main" val="2672503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C207-3685-433E-B92C-0692E9FAD136}"/>
              </a:ext>
            </a:extLst>
          </p:cNvPr>
          <p:cNvSpPr>
            <a:spLocks noGrp="1"/>
          </p:cNvSpPr>
          <p:nvPr>
            <p:ph type="title"/>
          </p:nvPr>
        </p:nvSpPr>
        <p:spPr/>
        <p:txBody>
          <a:bodyPr/>
          <a:lstStyle/>
          <a:p>
            <a:r>
              <a:rPr lang="en-US" dirty="0"/>
              <a:t>Use Case Diagram</a:t>
            </a:r>
          </a:p>
        </p:txBody>
      </p:sp>
      <p:sp>
        <p:nvSpPr>
          <p:cNvPr id="4" name="Rectangle 3">
            <a:extLst>
              <a:ext uri="{FF2B5EF4-FFF2-40B4-BE49-F238E27FC236}">
                <a16:creationId xmlns:a16="http://schemas.microsoft.com/office/drawing/2014/main" id="{094609A5-05FE-4218-8BE3-77AAFEA7740E}"/>
              </a:ext>
            </a:extLst>
          </p:cNvPr>
          <p:cNvSpPr/>
          <p:nvPr/>
        </p:nvSpPr>
        <p:spPr>
          <a:xfrm>
            <a:off x="143667" y="1865538"/>
            <a:ext cx="1127760" cy="71628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dirty="0">
                <a:solidFill>
                  <a:prstClr val="white"/>
                </a:solidFill>
                <a:latin typeface="Calibri" panose="020F0502020204030204"/>
              </a:rPr>
              <a:t>StarCraft</a:t>
            </a:r>
          </a:p>
        </p:txBody>
      </p:sp>
      <p:sp>
        <p:nvSpPr>
          <p:cNvPr id="5" name="Rectangle 4">
            <a:extLst>
              <a:ext uri="{FF2B5EF4-FFF2-40B4-BE49-F238E27FC236}">
                <a16:creationId xmlns:a16="http://schemas.microsoft.com/office/drawing/2014/main" id="{018F48CE-7ED8-48F6-82FE-A6DC96B9CEE5}"/>
              </a:ext>
            </a:extLst>
          </p:cNvPr>
          <p:cNvSpPr/>
          <p:nvPr/>
        </p:nvSpPr>
        <p:spPr>
          <a:xfrm>
            <a:off x="4807060" y="1881187"/>
            <a:ext cx="2453072" cy="281385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sz="1350" b="1" dirty="0">
                <a:solidFill>
                  <a:prstClr val="black"/>
                </a:solidFill>
                <a:latin typeface="Calibri" panose="020F0502020204030204"/>
              </a:rPr>
              <a:t>Intent Recognition Engine (IRE)</a:t>
            </a:r>
          </a:p>
        </p:txBody>
      </p:sp>
      <p:sp>
        <p:nvSpPr>
          <p:cNvPr id="6" name="Rectangle 5">
            <a:extLst>
              <a:ext uri="{FF2B5EF4-FFF2-40B4-BE49-F238E27FC236}">
                <a16:creationId xmlns:a16="http://schemas.microsoft.com/office/drawing/2014/main" id="{54C02BEE-5744-4434-95D9-733DAF07C01F}"/>
              </a:ext>
            </a:extLst>
          </p:cNvPr>
          <p:cNvSpPr/>
          <p:nvPr/>
        </p:nvSpPr>
        <p:spPr>
          <a:xfrm>
            <a:off x="2913423" y="1881188"/>
            <a:ext cx="1127760" cy="71628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dirty="0">
                <a:solidFill>
                  <a:prstClr val="white"/>
                </a:solidFill>
                <a:latin typeface="Calibri" panose="020F0502020204030204"/>
              </a:rPr>
              <a:t>NOVA</a:t>
            </a:r>
          </a:p>
        </p:txBody>
      </p:sp>
      <p:cxnSp>
        <p:nvCxnSpPr>
          <p:cNvPr id="7" name="Straight Arrow Connector 6">
            <a:extLst>
              <a:ext uri="{FF2B5EF4-FFF2-40B4-BE49-F238E27FC236}">
                <a16:creationId xmlns:a16="http://schemas.microsoft.com/office/drawing/2014/main" id="{373D7F83-AAE1-496C-AB29-396FAA08B20E}"/>
              </a:ext>
            </a:extLst>
          </p:cNvPr>
          <p:cNvCxnSpPr>
            <a:cxnSpLocks/>
            <a:stCxn id="21" idx="3"/>
            <a:endCxn id="6" idx="1"/>
          </p:cNvCxnSpPr>
          <p:nvPr/>
        </p:nvCxnSpPr>
        <p:spPr>
          <a:xfrm>
            <a:off x="2656305" y="2230208"/>
            <a:ext cx="257118" cy="91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2">
            <a:extLst>
              <a:ext uri="{FF2B5EF4-FFF2-40B4-BE49-F238E27FC236}">
                <a16:creationId xmlns:a16="http://schemas.microsoft.com/office/drawing/2014/main" id="{E8DC4555-BFB4-42A6-A3A8-C5A02081F35C}"/>
              </a:ext>
            </a:extLst>
          </p:cNvPr>
          <p:cNvCxnSpPr>
            <a:cxnSpLocks/>
            <a:stCxn id="13" idx="3"/>
            <a:endCxn id="17" idx="2"/>
          </p:cNvCxnSpPr>
          <p:nvPr/>
        </p:nvCxnSpPr>
        <p:spPr>
          <a:xfrm>
            <a:off x="3619362" y="3403152"/>
            <a:ext cx="1470776" cy="83674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33">
            <a:extLst>
              <a:ext uri="{FF2B5EF4-FFF2-40B4-BE49-F238E27FC236}">
                <a16:creationId xmlns:a16="http://schemas.microsoft.com/office/drawing/2014/main" id="{ECD2E20A-4B72-4EAF-9E1F-921F81913DCA}"/>
              </a:ext>
            </a:extLst>
          </p:cNvPr>
          <p:cNvCxnSpPr>
            <a:cxnSpLocks/>
            <a:stCxn id="6" idx="3"/>
            <a:endCxn id="15" idx="2"/>
          </p:cNvCxnSpPr>
          <p:nvPr/>
        </p:nvCxnSpPr>
        <p:spPr>
          <a:xfrm>
            <a:off x="4041183" y="2239328"/>
            <a:ext cx="1048955" cy="291572"/>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Flowchart: Multidocument 9">
            <a:extLst>
              <a:ext uri="{FF2B5EF4-FFF2-40B4-BE49-F238E27FC236}">
                <a16:creationId xmlns:a16="http://schemas.microsoft.com/office/drawing/2014/main" id="{3B430241-7E4D-454F-9673-539AEF9EE16F}"/>
              </a:ext>
            </a:extLst>
          </p:cNvPr>
          <p:cNvSpPr/>
          <p:nvPr/>
        </p:nvSpPr>
        <p:spPr>
          <a:xfrm>
            <a:off x="7678550" y="2917494"/>
            <a:ext cx="1036320" cy="88807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i="1" dirty="0">
                <a:solidFill>
                  <a:prstClr val="white"/>
                </a:solidFill>
                <a:latin typeface="Calibri" panose="020F0502020204030204"/>
              </a:rPr>
              <a:t>Strategies</a:t>
            </a:r>
          </a:p>
        </p:txBody>
      </p:sp>
      <p:cxnSp>
        <p:nvCxnSpPr>
          <p:cNvPr id="11" name="Straight Arrow Connector 47">
            <a:extLst>
              <a:ext uri="{FF2B5EF4-FFF2-40B4-BE49-F238E27FC236}">
                <a16:creationId xmlns:a16="http://schemas.microsoft.com/office/drawing/2014/main" id="{F64C7DF5-8E95-4BD5-A220-1B9930E0496C}"/>
              </a:ext>
            </a:extLst>
          </p:cNvPr>
          <p:cNvCxnSpPr>
            <a:cxnSpLocks/>
            <a:stCxn id="10" idx="1"/>
            <a:endCxn id="17" idx="6"/>
          </p:cNvCxnSpPr>
          <p:nvPr/>
        </p:nvCxnSpPr>
        <p:spPr>
          <a:xfrm rot="10800000" flipV="1">
            <a:off x="6963293" y="3361530"/>
            <a:ext cx="715257" cy="878362"/>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06CB9651-DD00-4066-B47C-90D567CDA7FD}"/>
              </a:ext>
            </a:extLst>
          </p:cNvPr>
          <p:cNvGrpSpPr/>
          <p:nvPr/>
        </p:nvGrpSpPr>
        <p:grpSpPr>
          <a:xfrm>
            <a:off x="2781109" y="2799028"/>
            <a:ext cx="1062791" cy="1571312"/>
            <a:chOff x="802658" y="4386262"/>
            <a:chExt cx="1417055" cy="2095083"/>
          </a:xfrm>
        </p:grpSpPr>
        <p:pic>
          <p:nvPicPr>
            <p:cNvPr id="13" name="Picture 12">
              <a:extLst>
                <a:ext uri="{FF2B5EF4-FFF2-40B4-BE49-F238E27FC236}">
                  <a16:creationId xmlns:a16="http://schemas.microsoft.com/office/drawing/2014/main" id="{A3CCFCE7-0E55-4238-BA5A-43FFC4F86176}"/>
                </a:ext>
              </a:extLst>
            </p:cNvPr>
            <p:cNvPicPr>
              <a:picLocks noChangeAspect="1"/>
            </p:cNvPicPr>
            <p:nvPr/>
          </p:nvPicPr>
          <p:blipFill>
            <a:blip r:embed="rId2"/>
            <a:stretch>
              <a:fillRect/>
            </a:stretch>
          </p:blipFill>
          <p:spPr>
            <a:xfrm>
              <a:off x="1102045" y="4386262"/>
              <a:ext cx="818283" cy="1610995"/>
            </a:xfrm>
            <a:prstGeom prst="rect">
              <a:avLst/>
            </a:prstGeom>
          </p:spPr>
        </p:pic>
        <p:sp>
          <p:nvSpPr>
            <p:cNvPr id="14" name="Rectangle 13">
              <a:extLst>
                <a:ext uri="{FF2B5EF4-FFF2-40B4-BE49-F238E27FC236}">
                  <a16:creationId xmlns:a16="http://schemas.microsoft.com/office/drawing/2014/main" id="{FFA0BD1E-B6F9-4211-A336-9F9C13137656}"/>
                </a:ext>
              </a:extLst>
            </p:cNvPr>
            <p:cNvSpPr/>
            <p:nvPr/>
          </p:nvSpPr>
          <p:spPr>
            <a:xfrm>
              <a:off x="802658" y="5988902"/>
              <a:ext cx="1417055" cy="492443"/>
            </a:xfrm>
            <a:prstGeom prst="rect">
              <a:avLst/>
            </a:prstGeom>
          </p:spPr>
          <p:txBody>
            <a:bodyPr wrap="none">
              <a:spAutoFit/>
            </a:bodyPr>
            <a:lstStyle/>
            <a:p>
              <a:pPr algn="ctr" defTabSz="685800"/>
              <a:r>
                <a:rPr lang="en-US" dirty="0">
                  <a:solidFill>
                    <a:prstClr val="black"/>
                  </a:solidFill>
                  <a:latin typeface="Calibri" panose="020F0502020204030204"/>
                </a:rPr>
                <a:t>Evaluator</a:t>
              </a:r>
            </a:p>
          </p:txBody>
        </p:sp>
      </p:grpSp>
      <p:sp>
        <p:nvSpPr>
          <p:cNvPr id="15" name="Oval 14">
            <a:extLst>
              <a:ext uri="{FF2B5EF4-FFF2-40B4-BE49-F238E27FC236}">
                <a16:creationId xmlns:a16="http://schemas.microsoft.com/office/drawing/2014/main" id="{4983AF01-E75A-4173-ACDE-3822BB92D21B}"/>
              </a:ext>
            </a:extLst>
          </p:cNvPr>
          <p:cNvSpPr/>
          <p:nvPr/>
        </p:nvSpPr>
        <p:spPr>
          <a:xfrm>
            <a:off x="5090138" y="2262769"/>
            <a:ext cx="1873155" cy="536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sz="1350" b="1" dirty="0">
                <a:solidFill>
                  <a:prstClr val="white"/>
                </a:solidFill>
                <a:latin typeface="Calibri" panose="020F0502020204030204"/>
              </a:rPr>
              <a:t>ID Enemy Strategy</a:t>
            </a:r>
          </a:p>
        </p:txBody>
      </p:sp>
      <p:sp>
        <p:nvSpPr>
          <p:cNvPr id="16" name="Oval 15">
            <a:extLst>
              <a:ext uri="{FF2B5EF4-FFF2-40B4-BE49-F238E27FC236}">
                <a16:creationId xmlns:a16="http://schemas.microsoft.com/office/drawing/2014/main" id="{F3AB5D67-A8BA-4AC9-8074-D6DA8A97D7AB}"/>
              </a:ext>
            </a:extLst>
          </p:cNvPr>
          <p:cNvSpPr/>
          <p:nvPr/>
        </p:nvSpPr>
        <p:spPr>
          <a:xfrm>
            <a:off x="5090138" y="3103111"/>
            <a:ext cx="1873155" cy="536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sz="1350" b="1" dirty="0">
                <a:solidFill>
                  <a:prstClr val="white"/>
                </a:solidFill>
                <a:latin typeface="Calibri" panose="020F0502020204030204"/>
              </a:rPr>
              <a:t>Propose Counter-Strategy</a:t>
            </a:r>
          </a:p>
        </p:txBody>
      </p:sp>
      <p:sp>
        <p:nvSpPr>
          <p:cNvPr id="17" name="Oval 16">
            <a:extLst>
              <a:ext uri="{FF2B5EF4-FFF2-40B4-BE49-F238E27FC236}">
                <a16:creationId xmlns:a16="http://schemas.microsoft.com/office/drawing/2014/main" id="{FF7F86B3-4B11-4CE1-B83A-7DB728CDD525}"/>
              </a:ext>
            </a:extLst>
          </p:cNvPr>
          <p:cNvSpPr/>
          <p:nvPr/>
        </p:nvSpPr>
        <p:spPr>
          <a:xfrm>
            <a:off x="5090138" y="3971761"/>
            <a:ext cx="1873155" cy="536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sz="1350" b="1" dirty="0">
                <a:solidFill>
                  <a:prstClr val="white"/>
                </a:solidFill>
                <a:latin typeface="Calibri" panose="020F0502020204030204"/>
              </a:rPr>
              <a:t>Read and Write Strategies</a:t>
            </a:r>
          </a:p>
        </p:txBody>
      </p:sp>
      <p:cxnSp>
        <p:nvCxnSpPr>
          <p:cNvPr id="18" name="Straight Arrow Connector 33">
            <a:extLst>
              <a:ext uri="{FF2B5EF4-FFF2-40B4-BE49-F238E27FC236}">
                <a16:creationId xmlns:a16="http://schemas.microsoft.com/office/drawing/2014/main" id="{3451245A-6B9E-42A4-ADAF-32A26B043E6B}"/>
              </a:ext>
            </a:extLst>
          </p:cNvPr>
          <p:cNvCxnSpPr>
            <a:cxnSpLocks/>
            <a:stCxn id="6" idx="3"/>
            <a:endCxn id="16" idx="2"/>
          </p:cNvCxnSpPr>
          <p:nvPr/>
        </p:nvCxnSpPr>
        <p:spPr>
          <a:xfrm>
            <a:off x="4041183" y="2239327"/>
            <a:ext cx="1048955" cy="1131914"/>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3AC94FA-25F4-4C47-9F38-B92A6D4FF685}"/>
              </a:ext>
            </a:extLst>
          </p:cNvPr>
          <p:cNvCxnSpPr>
            <a:cxnSpLocks/>
            <a:stCxn id="17" idx="0"/>
            <a:endCxn id="16" idx="4"/>
          </p:cNvCxnSpPr>
          <p:nvPr/>
        </p:nvCxnSpPr>
        <p:spPr>
          <a:xfrm flipV="1">
            <a:off x="6026715" y="3639372"/>
            <a:ext cx="0" cy="332390"/>
          </a:xfrm>
          <a:prstGeom prst="straightConnector1">
            <a:avLst/>
          </a:prstGeom>
          <a:ln w="38100">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1888603-9180-4D57-A711-662FA984B08C}"/>
              </a:ext>
            </a:extLst>
          </p:cNvPr>
          <p:cNvCxnSpPr>
            <a:cxnSpLocks/>
            <a:stCxn id="15" idx="4"/>
            <a:endCxn id="16" idx="0"/>
          </p:cNvCxnSpPr>
          <p:nvPr/>
        </p:nvCxnSpPr>
        <p:spPr>
          <a:xfrm>
            <a:off x="6026715" y="2799030"/>
            <a:ext cx="0" cy="304081"/>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EB0D916-97E1-473D-9E03-41D3FCA75CF5}"/>
              </a:ext>
            </a:extLst>
          </p:cNvPr>
          <p:cNvSpPr/>
          <p:nvPr/>
        </p:nvSpPr>
        <p:spPr>
          <a:xfrm>
            <a:off x="1528545" y="1872068"/>
            <a:ext cx="1127760" cy="71628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dirty="0">
                <a:solidFill>
                  <a:prstClr val="white"/>
                </a:solidFill>
                <a:latin typeface="Calibri" panose="020F0502020204030204"/>
              </a:rPr>
              <a:t>BWAPI</a:t>
            </a:r>
          </a:p>
        </p:txBody>
      </p:sp>
      <p:cxnSp>
        <p:nvCxnSpPr>
          <p:cNvPr id="22" name="Straight Arrow Connector 21">
            <a:extLst>
              <a:ext uri="{FF2B5EF4-FFF2-40B4-BE49-F238E27FC236}">
                <a16:creationId xmlns:a16="http://schemas.microsoft.com/office/drawing/2014/main" id="{559A82DE-A0D9-46A4-9C0A-0C457FA40CD5}"/>
              </a:ext>
            </a:extLst>
          </p:cNvPr>
          <p:cNvCxnSpPr>
            <a:cxnSpLocks/>
            <a:stCxn id="4" idx="3"/>
            <a:endCxn id="21" idx="1"/>
          </p:cNvCxnSpPr>
          <p:nvPr/>
        </p:nvCxnSpPr>
        <p:spPr>
          <a:xfrm>
            <a:off x="1271427" y="2223678"/>
            <a:ext cx="257118" cy="653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713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928497"/>
            <a:ext cx="2846281" cy="1932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Architecture</a:t>
            </a:r>
          </a:p>
        </p:txBody>
      </p:sp>
      <p:sp>
        <p:nvSpPr>
          <p:cNvPr id="4" name="Rectangle 3"/>
          <p:cNvSpPr/>
          <p:nvPr/>
        </p:nvSpPr>
        <p:spPr>
          <a:xfrm>
            <a:off x="184302" y="3322068"/>
            <a:ext cx="1503680" cy="955040"/>
          </a:xfrm>
          <a:prstGeom prst="rect">
            <a:avLst/>
          </a:prstGeom>
          <a:solidFill>
            <a:schemeClr val="tx2">
              <a:lumMod val="5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Game Interface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(BWAPI)</a:t>
            </a:r>
          </a:p>
        </p:txBody>
      </p:sp>
      <p:sp>
        <p:nvSpPr>
          <p:cNvPr id="5" name="Rectangle 4"/>
          <p:cNvSpPr/>
          <p:nvPr/>
        </p:nvSpPr>
        <p:spPr>
          <a:xfrm>
            <a:off x="5423784" y="2309475"/>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Strategy Space</a:t>
            </a:r>
          </a:p>
        </p:txBody>
      </p:sp>
      <p:sp>
        <p:nvSpPr>
          <p:cNvPr id="7" name="Rectangle 6"/>
          <p:cNvSpPr/>
          <p:nvPr/>
        </p:nvSpPr>
        <p:spPr>
          <a:xfrm>
            <a:off x="5423784" y="3883660"/>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Tech Tree Manager</a:t>
            </a:r>
          </a:p>
        </p:txBody>
      </p:sp>
      <p:sp>
        <p:nvSpPr>
          <p:cNvPr id="8" name="Rectangle 7"/>
          <p:cNvSpPr/>
          <p:nvPr/>
        </p:nvSpPr>
        <p:spPr>
          <a:xfrm>
            <a:off x="3473980" y="3434755"/>
            <a:ext cx="717020" cy="364833"/>
          </a:xfrm>
          <a:prstGeom prst="rect">
            <a:avLst/>
          </a:prstGeom>
          <a:solidFill>
            <a:schemeClr val="tx2"/>
          </a:solidFill>
          <a:ln w="3175" cap="flat" cmpd="sng" algn="ctr">
            <a:solidFill>
              <a:schemeClr val="bg2"/>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2"/>
                </a:solidFill>
                <a:effectLst/>
                <a:uLnTx/>
                <a:uFillTx/>
                <a:latin typeface="Arial" panose="020B0604020202020204" pitchFamily="34" charset="0"/>
                <a:cs typeface="Arial" panose="020B0604020202020204" pitchFamily="34" charset="0"/>
              </a:rPr>
              <a:t>Nova AI Module</a:t>
            </a:r>
          </a:p>
        </p:txBody>
      </p:sp>
      <p:sp>
        <p:nvSpPr>
          <p:cNvPr id="9" name="Rectangle 8"/>
          <p:cNvSpPr/>
          <p:nvPr/>
        </p:nvSpPr>
        <p:spPr>
          <a:xfrm>
            <a:off x="218440" y="1641466"/>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Test Driver</a:t>
            </a:r>
          </a:p>
        </p:txBody>
      </p:sp>
      <p:sp>
        <p:nvSpPr>
          <p:cNvPr id="10" name="Rectangle 9"/>
          <p:cNvSpPr/>
          <p:nvPr/>
        </p:nvSpPr>
        <p:spPr>
          <a:xfrm>
            <a:off x="5423784" y="973457"/>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Strategy Reader</a:t>
            </a:r>
          </a:p>
        </p:txBody>
      </p:sp>
      <p:cxnSp>
        <p:nvCxnSpPr>
          <p:cNvPr id="11" name="Straight Arrow Connector 11"/>
          <p:cNvCxnSpPr>
            <a:stCxn id="4" idx="3"/>
            <a:endCxn id="8" idx="2"/>
          </p:cNvCxnSpPr>
          <p:nvPr/>
        </p:nvCxnSpPr>
        <p:spPr>
          <a:xfrm>
            <a:off x="1687982" y="3799588"/>
            <a:ext cx="2144508" cy="12700"/>
          </a:xfrm>
          <a:prstGeom prst="bentConnector4">
            <a:avLst>
              <a:gd name="adj1" fmla="val 16399"/>
              <a:gd name="adj2" fmla="val 1813598"/>
            </a:avLst>
          </a:prstGeom>
          <a:noFill/>
          <a:ln w="6350" cap="flat" cmpd="sng" algn="ctr">
            <a:solidFill>
              <a:srgbClr val="4472C4"/>
            </a:solidFill>
            <a:prstDash val="solid"/>
            <a:miter lim="800000"/>
            <a:tailEnd type="arrow"/>
          </a:ln>
          <a:effectLst/>
        </p:spPr>
      </p:cxnSp>
      <p:cxnSp>
        <p:nvCxnSpPr>
          <p:cNvPr id="12" name="Straight Arrow Connector 12"/>
          <p:cNvCxnSpPr>
            <a:stCxn id="9" idx="3"/>
            <a:endCxn id="8" idx="2"/>
          </p:cNvCxnSpPr>
          <p:nvPr/>
        </p:nvCxnSpPr>
        <p:spPr>
          <a:xfrm>
            <a:off x="1722120" y="2118986"/>
            <a:ext cx="2110370" cy="1680602"/>
          </a:xfrm>
          <a:prstGeom prst="bentConnector4">
            <a:avLst>
              <a:gd name="adj1" fmla="val 15509"/>
              <a:gd name="adj2" fmla="val 113602"/>
            </a:avLst>
          </a:prstGeom>
          <a:noFill/>
          <a:ln w="6350" cap="flat" cmpd="sng" algn="ctr">
            <a:solidFill>
              <a:srgbClr val="4472C4"/>
            </a:solidFill>
            <a:prstDash val="solid"/>
            <a:miter lim="800000"/>
            <a:tailEnd type="arrow"/>
          </a:ln>
          <a:effectLst/>
        </p:spPr>
      </p:cxnSp>
      <p:cxnSp>
        <p:nvCxnSpPr>
          <p:cNvPr id="14" name="Straight Arrow Connector 13"/>
          <p:cNvCxnSpPr>
            <a:stCxn id="10" idx="2"/>
            <a:endCxn id="5" idx="0"/>
          </p:cNvCxnSpPr>
          <p:nvPr/>
        </p:nvCxnSpPr>
        <p:spPr>
          <a:xfrm>
            <a:off x="6175624" y="1928497"/>
            <a:ext cx="0" cy="380978"/>
          </a:xfrm>
          <a:prstGeom prst="straightConnector1">
            <a:avLst/>
          </a:prstGeom>
          <a:noFill/>
          <a:ln w="6350" cap="flat" cmpd="sng" algn="ctr">
            <a:solidFill>
              <a:srgbClr val="4472C4"/>
            </a:solidFill>
            <a:prstDash val="solid"/>
            <a:miter lim="800000"/>
            <a:tailEnd type="arrow"/>
          </a:ln>
          <a:effectLst/>
        </p:spPr>
      </p:cxnSp>
      <p:sp>
        <p:nvSpPr>
          <p:cNvPr id="15" name="Flowchart: Document 14"/>
          <p:cNvSpPr/>
          <p:nvPr/>
        </p:nvSpPr>
        <p:spPr>
          <a:xfrm>
            <a:off x="7655636" y="1105537"/>
            <a:ext cx="1031164" cy="690880"/>
          </a:xfrm>
          <a:prstGeom prst="flowChartDocument">
            <a:avLst/>
          </a:prstGeom>
          <a:solidFill>
            <a:schemeClr val="tx2">
              <a:lumMod val="85000"/>
            </a:schemeClr>
          </a:solidFill>
          <a:ln w="12700" cap="flat" cmpd="sng" algn="ctr">
            <a:solidFill>
              <a:schemeClr val="tx2">
                <a:lumMod val="50000"/>
              </a:scheme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2">
                    <a:lumMod val="50000"/>
                    <a:lumOff val="50000"/>
                  </a:schemeClr>
                </a:solidFill>
                <a:effectLst/>
                <a:uLnTx/>
                <a:uFillTx/>
                <a:latin typeface="Calibri" panose="020F0502020204030204"/>
                <a:ea typeface="+mn-ea"/>
                <a:cs typeface="+mn-cs"/>
              </a:rPr>
              <a:t>DOT Files</a:t>
            </a:r>
          </a:p>
        </p:txBody>
      </p:sp>
      <p:cxnSp>
        <p:nvCxnSpPr>
          <p:cNvPr id="16" name="Straight Arrow Connector 15"/>
          <p:cNvCxnSpPr>
            <a:stCxn id="15" idx="1"/>
            <a:endCxn id="10" idx="3"/>
          </p:cNvCxnSpPr>
          <p:nvPr/>
        </p:nvCxnSpPr>
        <p:spPr>
          <a:xfrm flipH="1">
            <a:off x="6927464" y="1450977"/>
            <a:ext cx="728172" cy="0"/>
          </a:xfrm>
          <a:prstGeom prst="straightConnector1">
            <a:avLst/>
          </a:prstGeom>
          <a:noFill/>
          <a:ln w="6350" cap="flat" cmpd="sng" algn="ctr">
            <a:solidFill>
              <a:schemeClr val="tx2">
                <a:lumMod val="50000"/>
              </a:schemeClr>
            </a:solidFill>
            <a:prstDash val="dashDot"/>
            <a:miter lim="800000"/>
            <a:tailEnd type="arrow"/>
          </a:ln>
          <a:effectLst/>
        </p:spPr>
      </p:cxnSp>
      <p:cxnSp>
        <p:nvCxnSpPr>
          <p:cNvPr id="17" name="Straight Arrow Connector 16"/>
          <p:cNvCxnSpPr>
            <a:stCxn id="5" idx="2"/>
            <a:endCxn id="7" idx="0"/>
          </p:cNvCxnSpPr>
          <p:nvPr/>
        </p:nvCxnSpPr>
        <p:spPr>
          <a:xfrm>
            <a:off x="6175624" y="3264515"/>
            <a:ext cx="0" cy="619145"/>
          </a:xfrm>
          <a:prstGeom prst="straightConnector1">
            <a:avLst/>
          </a:prstGeom>
          <a:noFill/>
          <a:ln w="6350" cap="flat" cmpd="sng" algn="ctr">
            <a:solidFill>
              <a:srgbClr val="4472C4"/>
            </a:solidFill>
            <a:prstDash val="solid"/>
            <a:miter lim="800000"/>
            <a:headEnd type="arrow"/>
            <a:tailEnd type="arrow"/>
          </a:ln>
          <a:effectLst/>
        </p:spPr>
      </p:cxnSp>
      <p:cxnSp>
        <p:nvCxnSpPr>
          <p:cNvPr id="18" name="Straight Arrow Connector 17"/>
          <p:cNvCxnSpPr>
            <a:stCxn id="29" idx="0"/>
            <a:endCxn id="5" idx="1"/>
          </p:cNvCxnSpPr>
          <p:nvPr/>
        </p:nvCxnSpPr>
        <p:spPr>
          <a:xfrm rot="16200000" flipH="1">
            <a:off x="4175313" y="1538525"/>
            <a:ext cx="858498" cy="1638443"/>
          </a:xfrm>
          <a:prstGeom prst="bentConnector4">
            <a:avLst>
              <a:gd name="adj1" fmla="val -26628"/>
              <a:gd name="adj2" fmla="val 93430"/>
            </a:avLst>
          </a:prstGeom>
          <a:noFill/>
          <a:ln w="6350" cap="flat" cmpd="sng" algn="ctr">
            <a:solidFill>
              <a:srgbClr val="4472C4"/>
            </a:solidFill>
            <a:prstDash val="solid"/>
            <a:miter lim="800000"/>
            <a:headEnd type="arrow"/>
            <a:tailEnd type="arrow"/>
          </a:ln>
          <a:effectLst/>
        </p:spPr>
      </p:cxnSp>
      <p:sp>
        <p:nvSpPr>
          <p:cNvPr id="22" name="Flowchart: Multidocument 21"/>
          <p:cNvSpPr/>
          <p:nvPr/>
        </p:nvSpPr>
        <p:spPr>
          <a:xfrm>
            <a:off x="7543800" y="2194946"/>
            <a:ext cx="1381760" cy="1184097"/>
          </a:xfrm>
          <a:prstGeom prst="flowChartMultidocumen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Strategies</a:t>
            </a:r>
          </a:p>
        </p:txBody>
      </p:sp>
      <p:cxnSp>
        <p:nvCxnSpPr>
          <p:cNvPr id="23" name="Straight Arrow Connector 22"/>
          <p:cNvCxnSpPr>
            <a:stCxn id="22" idx="1"/>
            <a:endCxn id="5" idx="3"/>
          </p:cNvCxnSpPr>
          <p:nvPr/>
        </p:nvCxnSpPr>
        <p:spPr>
          <a:xfrm flipH="1">
            <a:off x="6927464" y="2786995"/>
            <a:ext cx="616336" cy="0"/>
          </a:xfrm>
          <a:prstGeom prst="straightConnector1">
            <a:avLst/>
          </a:prstGeom>
          <a:noFill/>
          <a:ln w="6350" cap="flat" cmpd="sng" algn="ctr">
            <a:solidFill>
              <a:srgbClr val="4472C4"/>
            </a:solidFill>
            <a:prstDash val="solid"/>
            <a:miter lim="800000"/>
            <a:headEnd type="arrow"/>
            <a:tailEnd type="arrow"/>
          </a:ln>
          <a:effectLst/>
        </p:spPr>
      </p:cxnSp>
      <p:sp>
        <p:nvSpPr>
          <p:cNvPr id="25" name="Rectangle 24">
            <a:extLst>
              <a:ext uri="{FF2B5EF4-FFF2-40B4-BE49-F238E27FC236}">
                <a16:creationId xmlns:a16="http://schemas.microsoft.com/office/drawing/2014/main" id="{8BB1185D-28C9-48E3-AF83-56D19481BD9B}"/>
              </a:ext>
            </a:extLst>
          </p:cNvPr>
          <p:cNvSpPr/>
          <p:nvPr/>
        </p:nvSpPr>
        <p:spPr>
          <a:xfrm>
            <a:off x="5576184" y="4036060"/>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Tech Tree Manager</a:t>
            </a:r>
          </a:p>
        </p:txBody>
      </p:sp>
      <p:sp>
        <p:nvSpPr>
          <p:cNvPr id="26" name="Rectangle 25">
            <a:extLst>
              <a:ext uri="{FF2B5EF4-FFF2-40B4-BE49-F238E27FC236}">
                <a16:creationId xmlns:a16="http://schemas.microsoft.com/office/drawing/2014/main" id="{809860E9-C61D-4819-AC6C-EB42FB88463A}"/>
              </a:ext>
            </a:extLst>
          </p:cNvPr>
          <p:cNvSpPr/>
          <p:nvPr/>
        </p:nvSpPr>
        <p:spPr>
          <a:xfrm>
            <a:off x="5728584" y="4188460"/>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(I) Tech Tree Manager(s)</a:t>
            </a:r>
          </a:p>
        </p:txBody>
      </p:sp>
      <p:cxnSp>
        <p:nvCxnSpPr>
          <p:cNvPr id="19" name="Straight Arrow Connector 18"/>
          <p:cNvCxnSpPr>
            <a:endCxn id="8" idx="0"/>
          </p:cNvCxnSpPr>
          <p:nvPr/>
        </p:nvCxnSpPr>
        <p:spPr>
          <a:xfrm>
            <a:off x="3832490" y="3162300"/>
            <a:ext cx="0" cy="272455"/>
          </a:xfrm>
          <a:prstGeom prst="straightConnector1">
            <a:avLst/>
          </a:prstGeom>
          <a:noFill/>
          <a:ln w="6350" cap="flat" cmpd="sng" algn="ctr">
            <a:solidFill>
              <a:schemeClr val="bg2"/>
            </a:solidFill>
            <a:prstDash val="dash"/>
            <a:miter lim="800000"/>
            <a:headEnd type="triangle"/>
            <a:tailEnd type="triangle"/>
          </a:ln>
          <a:effectLst>
            <a:outerShdw blurRad="50800" dist="38100" dir="2700000" algn="tl" rotWithShape="0">
              <a:prstClr val="black">
                <a:alpha val="40000"/>
              </a:prstClr>
            </a:outerShdw>
          </a:effectLst>
        </p:spPr>
      </p:cxnSp>
      <p:sp>
        <p:nvSpPr>
          <p:cNvPr id="56" name="Rectangle 55"/>
          <p:cNvSpPr/>
          <p:nvPr/>
        </p:nvSpPr>
        <p:spPr>
          <a:xfrm>
            <a:off x="184302" y="4115646"/>
            <a:ext cx="1503680" cy="795867"/>
          </a:xfrm>
          <a:prstGeom prst="rect">
            <a:avLst/>
          </a:prstGeom>
          <a:solidFill>
            <a:schemeClr val="tx2">
              <a:lumMod val="6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r>
              <a:rPr lang="en-US" sz="1200" dirty="0"/>
              <a:t>StarCraft</a:t>
            </a:r>
          </a:p>
        </p:txBody>
      </p:sp>
      <p:cxnSp>
        <p:nvCxnSpPr>
          <p:cNvPr id="57" name="Straight Arrow Connector 12"/>
          <p:cNvCxnSpPr>
            <a:stCxn id="9" idx="0"/>
            <a:endCxn id="5" idx="1"/>
          </p:cNvCxnSpPr>
          <p:nvPr/>
        </p:nvCxnSpPr>
        <p:spPr>
          <a:xfrm rot="16200000" flipH="1">
            <a:off x="2624267" y="-12522"/>
            <a:ext cx="1145529" cy="4453504"/>
          </a:xfrm>
          <a:prstGeom prst="bentConnector4">
            <a:avLst>
              <a:gd name="adj1" fmla="val -19956"/>
              <a:gd name="adj2" fmla="val 97206"/>
            </a:avLst>
          </a:prstGeom>
          <a:noFill/>
          <a:ln w="6350" cap="flat" cmpd="sng" algn="ctr">
            <a:solidFill>
              <a:srgbClr val="4472C4"/>
            </a:solidFill>
            <a:prstDash val="solid"/>
            <a:miter lim="800000"/>
            <a:tailEnd type="arrow"/>
          </a:ln>
          <a:effectLst/>
        </p:spPr>
      </p:cxnSp>
      <p:sp>
        <p:nvSpPr>
          <p:cNvPr id="24" name="Rectangle 23">
            <a:extLst>
              <a:ext uri="{FF2B5EF4-FFF2-40B4-BE49-F238E27FC236}">
                <a16:creationId xmlns:a16="http://schemas.microsoft.com/office/drawing/2014/main" id="{F091210B-507B-45DA-BE98-7748645A3406}"/>
              </a:ext>
            </a:extLst>
          </p:cNvPr>
          <p:cNvSpPr/>
          <p:nvPr/>
        </p:nvSpPr>
        <p:spPr>
          <a:xfrm>
            <a:off x="7855909" y="3861191"/>
            <a:ext cx="824613"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white"/>
                </a:solidFill>
                <a:effectLst/>
                <a:uLnTx/>
                <a:uFillTx/>
                <a:latin typeface="Calibri" panose="020F0502020204030204"/>
                <a:ea typeface="+mn-ea"/>
                <a:cs typeface="+mn-cs"/>
              </a:rPr>
              <a:t>Utils</a:t>
            </a:r>
            <a:endPar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4815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rot="2931742">
            <a:off x="5683444" y="656461"/>
            <a:ext cx="1191815" cy="1235997"/>
          </a:xfrm>
          <a:prstGeom prst="ellipse">
            <a:avLst/>
          </a:prstGeom>
          <a:solidFill>
            <a:schemeClr val="accent4">
              <a:lumMod val="7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10" name="Rectangle 9"/>
          <p:cNvSpPr/>
          <p:nvPr/>
        </p:nvSpPr>
        <p:spPr>
          <a:xfrm>
            <a:off x="3733800" y="706457"/>
            <a:ext cx="5029200" cy="4640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12" name="Straight Connector 11"/>
          <p:cNvCxnSpPr>
            <a:stCxn id="10" idx="1"/>
            <a:endCxn id="10" idx="3"/>
          </p:cNvCxnSpPr>
          <p:nvPr/>
        </p:nvCxnSpPr>
        <p:spPr>
          <a:xfrm>
            <a:off x="3733800" y="3026835"/>
            <a:ext cx="502920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10" idx="2"/>
            <a:endCxn id="10" idx="0"/>
          </p:cNvCxnSpPr>
          <p:nvPr/>
        </p:nvCxnSpPr>
        <p:spPr>
          <a:xfrm flipV="1">
            <a:off x="6248400" y="706457"/>
            <a:ext cx="0" cy="4640757"/>
          </a:xfrm>
          <a:prstGeom prst="line">
            <a:avLst/>
          </a:prstGeom>
        </p:spPr>
        <p:style>
          <a:lnRef idx="1">
            <a:schemeClr val="dk1"/>
          </a:lnRef>
          <a:fillRef idx="0">
            <a:schemeClr val="dk1"/>
          </a:fillRef>
          <a:effectRef idx="0">
            <a:schemeClr val="dk1"/>
          </a:effectRef>
          <a:fontRef idx="minor">
            <a:schemeClr val="tx1"/>
          </a:fontRef>
        </p:style>
      </p:cxnSp>
      <p:grpSp>
        <p:nvGrpSpPr>
          <p:cNvPr id="18" name="Group 17"/>
          <p:cNvGrpSpPr/>
          <p:nvPr/>
        </p:nvGrpSpPr>
        <p:grpSpPr>
          <a:xfrm>
            <a:off x="4096404" y="823926"/>
            <a:ext cx="4287292" cy="4343400"/>
            <a:chOff x="1979269" y="1104900"/>
            <a:chExt cx="4287292" cy="4343400"/>
          </a:xfrm>
        </p:grpSpPr>
        <p:grpSp>
          <p:nvGrpSpPr>
            <p:cNvPr id="19" name="Group 18"/>
            <p:cNvGrpSpPr/>
            <p:nvPr/>
          </p:nvGrpSpPr>
          <p:grpSpPr>
            <a:xfrm>
              <a:off x="3596006" y="3228292"/>
              <a:ext cx="1092729" cy="2220008"/>
              <a:chOff x="609599" y="2181209"/>
              <a:chExt cx="1466910" cy="2980200"/>
            </a:xfrm>
          </p:grpSpPr>
          <p:grpSp>
            <p:nvGrpSpPr>
              <p:cNvPr id="167" name="Group 166"/>
              <p:cNvGrpSpPr/>
              <p:nvPr/>
            </p:nvGrpSpPr>
            <p:grpSpPr>
              <a:xfrm>
                <a:off x="609600" y="2181209"/>
                <a:ext cx="1466909" cy="2980200"/>
                <a:chOff x="609600" y="-2455210"/>
                <a:chExt cx="3749040" cy="7616619"/>
              </a:xfrm>
            </p:grpSpPr>
            <p:sp>
              <p:nvSpPr>
                <p:cNvPr id="169" name="Oval 168"/>
                <p:cNvSpPr/>
                <p:nvPr/>
              </p:nvSpPr>
              <p:spPr>
                <a:xfrm>
                  <a:off x="2237263" y="-2455210"/>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0" name="Oval 169"/>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1" name="Oval 170"/>
                <p:cNvSpPr/>
                <p:nvPr/>
              </p:nvSpPr>
              <p:spPr>
                <a:xfrm>
                  <a:off x="1623060" y="3383409"/>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2" name="Oval 171"/>
                <p:cNvSpPr/>
                <p:nvPr/>
              </p:nvSpPr>
              <p:spPr>
                <a:xfrm>
                  <a:off x="3436620" y="2118618"/>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3" name="Straight Connector 172"/>
                <p:cNvCxnSpPr>
                  <a:stCxn id="169" idx="4"/>
                  <a:endCxn id="170" idx="7"/>
                </p:cNvCxnSpPr>
                <p:nvPr/>
              </p:nvCxnSpPr>
              <p:spPr>
                <a:xfrm flipH="1">
                  <a:off x="1481213" y="-2014944"/>
                  <a:ext cx="954171" cy="41843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4" name="Straight Connector 173"/>
                <p:cNvCxnSpPr>
                  <a:endCxn id="170"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71" idx="0"/>
                  <a:endCxn id="170" idx="4"/>
                </p:cNvCxnSpPr>
                <p:nvPr/>
              </p:nvCxnSpPr>
              <p:spPr>
                <a:xfrm flipH="1" flipV="1">
                  <a:off x="1341120" y="2545209"/>
                  <a:ext cx="480060" cy="83820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69" idx="4"/>
                  <a:endCxn id="172" idx="0"/>
                </p:cNvCxnSpPr>
                <p:nvPr/>
              </p:nvCxnSpPr>
              <p:spPr>
                <a:xfrm>
                  <a:off x="2435384" y="-2014944"/>
                  <a:ext cx="1199357" cy="4133562"/>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77" name="Oval 176"/>
                <p:cNvSpPr/>
                <p:nvPr/>
              </p:nvSpPr>
              <p:spPr>
                <a:xfrm>
                  <a:off x="609600" y="4721142"/>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8" name="Straight Connector 177"/>
                <p:cNvCxnSpPr>
                  <a:stCxn id="177" idx="0"/>
                </p:cNvCxnSpPr>
                <p:nvPr/>
              </p:nvCxnSpPr>
              <p:spPr>
                <a:xfrm flipV="1">
                  <a:off x="807720" y="3823676"/>
                  <a:ext cx="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79" name="Oval 178"/>
                <p:cNvSpPr/>
                <p:nvPr/>
              </p:nvSpPr>
              <p:spPr>
                <a:xfrm>
                  <a:off x="294894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80" name="Oval 179"/>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1" name="Straight Connector 180"/>
                <p:cNvCxnSpPr>
                  <a:stCxn id="179" idx="0"/>
                  <a:endCxn id="172" idx="4"/>
                </p:cNvCxnSpPr>
                <p:nvPr/>
              </p:nvCxnSpPr>
              <p:spPr>
                <a:xfrm flipV="1">
                  <a:off x="3147060" y="2558886"/>
                  <a:ext cx="487680" cy="824524"/>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80" idx="0"/>
                  <a:endCxn id="172"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3" name="Oval 182"/>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4" name="Straight Connector 183"/>
                <p:cNvCxnSpPr>
                  <a:stCxn id="183" idx="0"/>
                  <a:endCxn id="179"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5" name="Oval 184"/>
                <p:cNvSpPr/>
                <p:nvPr/>
              </p:nvSpPr>
              <p:spPr>
                <a:xfrm>
                  <a:off x="340233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6" name="Straight Connector 185"/>
                <p:cNvCxnSpPr>
                  <a:stCxn id="185" idx="0"/>
                  <a:endCxn id="179" idx="4"/>
                </p:cNvCxnSpPr>
                <p:nvPr/>
              </p:nvCxnSpPr>
              <p:spPr>
                <a:xfrm flipH="1" flipV="1">
                  <a:off x="3147060" y="3823676"/>
                  <a:ext cx="45339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68" name="Oval 167"/>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0" name="Group 19"/>
            <p:cNvGrpSpPr/>
            <p:nvPr/>
          </p:nvGrpSpPr>
          <p:grpSpPr>
            <a:xfrm rot="16200000">
              <a:off x="4618919" y="2192325"/>
              <a:ext cx="1092728" cy="2202556"/>
              <a:chOff x="609599" y="2204635"/>
              <a:chExt cx="1466910" cy="2956774"/>
            </a:xfrm>
            <a:solidFill>
              <a:schemeClr val="tx2">
                <a:lumMod val="85000"/>
              </a:schemeClr>
            </a:solidFill>
          </p:grpSpPr>
          <p:grpSp>
            <p:nvGrpSpPr>
              <p:cNvPr id="147" name="Group 146"/>
              <p:cNvGrpSpPr/>
              <p:nvPr/>
            </p:nvGrpSpPr>
            <p:grpSpPr>
              <a:xfrm>
                <a:off x="609600" y="2204635"/>
                <a:ext cx="1466909" cy="2956774"/>
                <a:chOff x="609600" y="-2395343"/>
                <a:chExt cx="3749040" cy="7556752"/>
              </a:xfrm>
              <a:grpFill/>
            </p:grpSpPr>
            <p:sp>
              <p:nvSpPr>
                <p:cNvPr id="149" name="Oval 148"/>
                <p:cNvSpPr/>
                <p:nvPr/>
              </p:nvSpPr>
              <p:spPr>
                <a:xfrm>
                  <a:off x="2237261" y="-2395343"/>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0" name="Oval 14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1" name="Oval 15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2" name="Oval 15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3" name="Straight Connector 152"/>
                <p:cNvCxnSpPr>
                  <a:stCxn id="149" idx="4"/>
                  <a:endCxn id="150" idx="7"/>
                </p:cNvCxnSpPr>
                <p:nvPr/>
              </p:nvCxnSpPr>
              <p:spPr>
                <a:xfrm rot="5400000">
                  <a:off x="-103951" y="-369911"/>
                  <a:ext cx="4124496" cy="954168"/>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endCxn id="15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151" idx="0"/>
                  <a:endCxn id="15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149" idx="4"/>
                  <a:endCxn id="152" idx="0"/>
                </p:cNvCxnSpPr>
                <p:nvPr/>
              </p:nvCxnSpPr>
              <p:spPr>
                <a:xfrm rot="5400000" flipV="1">
                  <a:off x="998212" y="-517906"/>
                  <a:ext cx="4073694" cy="1199358"/>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8" name="Straight Connector 157"/>
                <p:cNvCxnSpPr>
                  <a:stCxn id="15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9" name="Oval 15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0" name="Oval 15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1" name="Straight Connector 160"/>
                <p:cNvCxnSpPr>
                  <a:stCxn id="159" idx="0"/>
                  <a:endCxn id="15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60" idx="0"/>
                  <a:endCxn id="15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63" name="Oval 16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4" name="Straight Connector 163"/>
                <p:cNvCxnSpPr>
                  <a:stCxn id="163" idx="0"/>
                  <a:endCxn id="15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6" name="Straight Connector 165"/>
                <p:cNvCxnSpPr>
                  <a:stCxn id="165" idx="0"/>
                  <a:endCxn id="15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48" name="Oval 14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1" name="Group 20"/>
            <p:cNvGrpSpPr/>
            <p:nvPr/>
          </p:nvGrpSpPr>
          <p:grpSpPr>
            <a:xfrm rot="18613350">
              <a:off x="4417482" y="2864315"/>
              <a:ext cx="1092729" cy="2251483"/>
              <a:chOff x="609599" y="2138956"/>
              <a:chExt cx="1466910" cy="3022453"/>
            </a:xfrm>
            <a:solidFill>
              <a:schemeClr val="tx2">
                <a:lumMod val="85000"/>
              </a:schemeClr>
            </a:solidFill>
          </p:grpSpPr>
          <p:grpSp>
            <p:nvGrpSpPr>
              <p:cNvPr id="127" name="Group 126"/>
              <p:cNvGrpSpPr/>
              <p:nvPr/>
            </p:nvGrpSpPr>
            <p:grpSpPr>
              <a:xfrm>
                <a:off x="609600" y="2138956"/>
                <a:ext cx="1466909" cy="3022453"/>
                <a:chOff x="609600" y="-2563197"/>
                <a:chExt cx="3749040" cy="7724606"/>
              </a:xfrm>
              <a:grpFill/>
            </p:grpSpPr>
            <p:sp>
              <p:nvSpPr>
                <p:cNvPr id="129" name="Oval 128"/>
                <p:cNvSpPr/>
                <p:nvPr/>
              </p:nvSpPr>
              <p:spPr>
                <a:xfrm>
                  <a:off x="2237263" y="-2563197"/>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0" name="Oval 12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1" name="Oval 13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2" name="Oval 13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3" name="Straight Connector 132"/>
                <p:cNvCxnSpPr>
                  <a:stCxn id="129" idx="4"/>
                  <a:endCxn id="130" idx="7"/>
                </p:cNvCxnSpPr>
                <p:nvPr/>
              </p:nvCxnSpPr>
              <p:spPr>
                <a:xfrm flipH="1">
                  <a:off x="1481213" y="-2122931"/>
                  <a:ext cx="954171" cy="429235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endCxn id="13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1" idx="0"/>
                  <a:endCxn id="13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29" idx="4"/>
                  <a:endCxn id="132" idx="0"/>
                </p:cNvCxnSpPr>
                <p:nvPr/>
              </p:nvCxnSpPr>
              <p:spPr>
                <a:xfrm>
                  <a:off x="2435384" y="-2122931"/>
                  <a:ext cx="1199357" cy="4241549"/>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8" name="Straight Connector 137"/>
                <p:cNvCxnSpPr>
                  <a:stCxn id="13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0" name="Oval 13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1" name="Straight Connector 140"/>
                <p:cNvCxnSpPr>
                  <a:stCxn id="139" idx="0"/>
                  <a:endCxn id="13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40" idx="0"/>
                  <a:endCxn id="13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4" name="Straight Connector 143"/>
                <p:cNvCxnSpPr>
                  <a:stCxn id="143" idx="0"/>
                  <a:endCxn id="13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6" name="Straight Connector 145"/>
                <p:cNvCxnSpPr>
                  <a:stCxn id="145" idx="0"/>
                  <a:endCxn id="13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28" name="Oval 12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2" name="Group 21"/>
            <p:cNvGrpSpPr/>
            <p:nvPr/>
          </p:nvGrpSpPr>
          <p:grpSpPr>
            <a:xfrm rot="8301404">
              <a:off x="2881955" y="1443232"/>
              <a:ext cx="1092729" cy="2217118"/>
              <a:chOff x="609599" y="2185087"/>
              <a:chExt cx="1466910" cy="2976322"/>
            </a:xfrm>
            <a:solidFill>
              <a:schemeClr val="tx2">
                <a:lumMod val="85000"/>
              </a:schemeClr>
            </a:solidFill>
          </p:grpSpPr>
          <p:grpSp>
            <p:nvGrpSpPr>
              <p:cNvPr id="107" name="Group 106"/>
              <p:cNvGrpSpPr/>
              <p:nvPr/>
            </p:nvGrpSpPr>
            <p:grpSpPr>
              <a:xfrm>
                <a:off x="609600" y="2185087"/>
                <a:ext cx="1466909" cy="2976322"/>
                <a:chOff x="609600" y="-2445296"/>
                <a:chExt cx="3749040" cy="7606705"/>
              </a:xfrm>
              <a:grpFill/>
            </p:grpSpPr>
            <p:sp>
              <p:nvSpPr>
                <p:cNvPr id="109" name="Oval 108"/>
                <p:cNvSpPr/>
                <p:nvPr/>
              </p:nvSpPr>
              <p:spPr>
                <a:xfrm>
                  <a:off x="2237263" y="-2445296"/>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0" name="Oval 10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1" name="Oval 11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2" name="Oval 11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3" name="Straight Connector 112"/>
                <p:cNvCxnSpPr>
                  <a:stCxn id="109" idx="4"/>
                  <a:endCxn id="110" idx="7"/>
                </p:cNvCxnSpPr>
                <p:nvPr/>
              </p:nvCxnSpPr>
              <p:spPr>
                <a:xfrm rot="10800000" flipV="1">
                  <a:off x="1481213" y="-2005029"/>
                  <a:ext cx="954171" cy="4174449"/>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endCxn id="11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11" idx="0"/>
                  <a:endCxn id="11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9" idx="4"/>
                  <a:endCxn id="112" idx="0"/>
                </p:cNvCxnSpPr>
                <p:nvPr/>
              </p:nvCxnSpPr>
              <p:spPr>
                <a:xfrm rot="10800000" flipH="1" flipV="1">
                  <a:off x="2435384" y="-2005029"/>
                  <a:ext cx="1199357" cy="4123647"/>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8" name="Straight Connector 117"/>
                <p:cNvCxnSpPr>
                  <a:stCxn id="11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0" name="Oval 11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1" name="Straight Connector 120"/>
                <p:cNvCxnSpPr>
                  <a:stCxn id="119" idx="0"/>
                  <a:endCxn id="11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20" idx="0"/>
                  <a:endCxn id="11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4" name="Straight Connector 123"/>
                <p:cNvCxnSpPr>
                  <a:stCxn id="123" idx="0"/>
                  <a:endCxn id="11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6" name="Straight Connector 125"/>
                <p:cNvCxnSpPr>
                  <a:stCxn id="125" idx="0"/>
                  <a:endCxn id="11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8" name="Oval 10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3" name="Group 22"/>
            <p:cNvGrpSpPr/>
            <p:nvPr/>
          </p:nvGrpSpPr>
          <p:grpSpPr>
            <a:xfrm rot="13615746">
              <a:off x="4332873" y="1475958"/>
              <a:ext cx="1092729" cy="2240397"/>
              <a:chOff x="609599" y="2153838"/>
              <a:chExt cx="1466910" cy="3007571"/>
            </a:xfrm>
            <a:solidFill>
              <a:schemeClr val="tx2">
                <a:lumMod val="85000"/>
              </a:schemeClr>
            </a:solidFill>
          </p:grpSpPr>
          <p:grpSp>
            <p:nvGrpSpPr>
              <p:cNvPr id="87" name="Group 86"/>
              <p:cNvGrpSpPr/>
              <p:nvPr/>
            </p:nvGrpSpPr>
            <p:grpSpPr>
              <a:xfrm>
                <a:off x="609600" y="2153838"/>
                <a:ext cx="1466909" cy="3007571"/>
                <a:chOff x="609600" y="-2525162"/>
                <a:chExt cx="3749040" cy="7686571"/>
              </a:xfrm>
              <a:grpFill/>
            </p:grpSpPr>
            <p:sp>
              <p:nvSpPr>
                <p:cNvPr id="89" name="Oval 88"/>
                <p:cNvSpPr/>
                <p:nvPr/>
              </p:nvSpPr>
              <p:spPr>
                <a:xfrm>
                  <a:off x="2237263" y="-2525162"/>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0" name="Oval 8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1" name="Oval 9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2" name="Oval 9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3" name="Straight Connector 92"/>
                <p:cNvCxnSpPr>
                  <a:stCxn id="89" idx="4"/>
                  <a:endCxn id="90" idx="7"/>
                </p:cNvCxnSpPr>
                <p:nvPr/>
              </p:nvCxnSpPr>
              <p:spPr>
                <a:xfrm rot="10800000" flipV="1">
                  <a:off x="1481213" y="-2084896"/>
                  <a:ext cx="954171" cy="4254316"/>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9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91" idx="0"/>
                  <a:endCxn id="9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9" idx="4"/>
                  <a:endCxn id="92" idx="0"/>
                </p:cNvCxnSpPr>
                <p:nvPr/>
              </p:nvCxnSpPr>
              <p:spPr>
                <a:xfrm rot="10800000" flipH="1" flipV="1">
                  <a:off x="2435384" y="-2084896"/>
                  <a:ext cx="1199357" cy="4203514"/>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8" name="Straight Connector 97"/>
                <p:cNvCxnSpPr>
                  <a:stCxn id="9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0" name="Oval 9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1" name="Straight Connector 100"/>
                <p:cNvCxnSpPr>
                  <a:stCxn id="99" idx="0"/>
                  <a:endCxn id="9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0"/>
                  <a:endCxn id="9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4" name="Straight Connector 103"/>
                <p:cNvCxnSpPr>
                  <a:stCxn id="103" idx="0"/>
                  <a:endCxn id="9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6" name="Straight Connector 105"/>
                <p:cNvCxnSpPr>
                  <a:stCxn id="105" idx="0"/>
                  <a:endCxn id="9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88" name="Oval 8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4" name="Group 23"/>
            <p:cNvGrpSpPr/>
            <p:nvPr/>
          </p:nvGrpSpPr>
          <p:grpSpPr>
            <a:xfrm rot="5400000">
              <a:off x="2538982" y="2244075"/>
              <a:ext cx="1092729" cy="2212155"/>
              <a:chOff x="609599" y="2191752"/>
              <a:chExt cx="1466910" cy="2969657"/>
            </a:xfrm>
            <a:solidFill>
              <a:schemeClr val="tx2">
                <a:lumMod val="85000"/>
              </a:schemeClr>
            </a:solidFill>
          </p:grpSpPr>
          <p:grpSp>
            <p:nvGrpSpPr>
              <p:cNvPr id="67" name="Group 66"/>
              <p:cNvGrpSpPr/>
              <p:nvPr/>
            </p:nvGrpSpPr>
            <p:grpSpPr>
              <a:xfrm>
                <a:off x="609600" y="2191752"/>
                <a:ext cx="1466909" cy="2969657"/>
                <a:chOff x="609600" y="-2428266"/>
                <a:chExt cx="3749040" cy="7589675"/>
              </a:xfrm>
              <a:grpFill/>
            </p:grpSpPr>
            <p:sp>
              <p:nvSpPr>
                <p:cNvPr id="69" name="Oval 68"/>
                <p:cNvSpPr/>
                <p:nvPr/>
              </p:nvSpPr>
              <p:spPr>
                <a:xfrm>
                  <a:off x="2237263" y="-2428266"/>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0" name="Oval 6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1" name="Oval 7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2" name="Oval 7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3" name="Straight Connector 72"/>
                <p:cNvCxnSpPr>
                  <a:stCxn id="69" idx="4"/>
                  <a:endCxn id="70" idx="7"/>
                </p:cNvCxnSpPr>
                <p:nvPr/>
              </p:nvCxnSpPr>
              <p:spPr>
                <a:xfrm rot="16200000" flipH="1" flipV="1">
                  <a:off x="-120410" y="-386377"/>
                  <a:ext cx="4157420" cy="95417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7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1" idx="0"/>
                  <a:endCxn id="7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9" idx="4"/>
                  <a:endCxn id="72" idx="0"/>
                </p:cNvCxnSpPr>
                <p:nvPr/>
              </p:nvCxnSpPr>
              <p:spPr>
                <a:xfrm rot="16200000" flipH="1">
                  <a:off x="981753" y="-534369"/>
                  <a:ext cx="4106619" cy="1199353"/>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8" name="Straight Connector 77"/>
                <p:cNvCxnSpPr>
                  <a:stCxn id="7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0" name="Oval 7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1" name="Straight Connector 80"/>
                <p:cNvCxnSpPr>
                  <a:stCxn id="79" idx="0"/>
                  <a:endCxn id="7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0"/>
                  <a:endCxn id="7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4" name="Straight Connector 83"/>
                <p:cNvCxnSpPr>
                  <a:stCxn id="83" idx="0"/>
                  <a:endCxn id="7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6" name="Straight Connector 85"/>
                <p:cNvCxnSpPr>
                  <a:stCxn id="85" idx="0"/>
                  <a:endCxn id="7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8" name="Oval 6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5" name="Group 24"/>
            <p:cNvGrpSpPr/>
            <p:nvPr/>
          </p:nvGrpSpPr>
          <p:grpSpPr>
            <a:xfrm rot="2917177">
              <a:off x="2778241" y="2911784"/>
              <a:ext cx="1092729" cy="2272673"/>
              <a:chOff x="609599" y="2110510"/>
              <a:chExt cx="1466910" cy="3050899"/>
            </a:xfrm>
            <a:solidFill>
              <a:schemeClr val="tx2">
                <a:lumMod val="85000"/>
              </a:schemeClr>
            </a:solidFill>
          </p:grpSpPr>
          <p:grpSp>
            <p:nvGrpSpPr>
              <p:cNvPr id="47" name="Group 46"/>
              <p:cNvGrpSpPr/>
              <p:nvPr/>
            </p:nvGrpSpPr>
            <p:grpSpPr>
              <a:xfrm>
                <a:off x="609600" y="2110510"/>
                <a:ext cx="1466909" cy="3050899"/>
                <a:chOff x="609600" y="-2635898"/>
                <a:chExt cx="3749040" cy="7797307"/>
              </a:xfrm>
              <a:grpFill/>
            </p:grpSpPr>
            <p:sp>
              <p:nvSpPr>
                <p:cNvPr id="49" name="Oval 48"/>
                <p:cNvSpPr/>
                <p:nvPr/>
              </p:nvSpPr>
              <p:spPr>
                <a:xfrm>
                  <a:off x="2237263" y="-2635898"/>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0" name="Oval 4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1" name="Oval 5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2" name="Oval 5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3" name="Straight Connector 52"/>
                <p:cNvCxnSpPr>
                  <a:stCxn id="49" idx="4"/>
                  <a:endCxn id="50" idx="7"/>
                </p:cNvCxnSpPr>
                <p:nvPr/>
              </p:nvCxnSpPr>
              <p:spPr>
                <a:xfrm flipH="1">
                  <a:off x="1481213" y="-2195632"/>
                  <a:ext cx="954171" cy="436505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5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0"/>
                  <a:endCxn id="5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9" idx="4"/>
                  <a:endCxn id="52" idx="0"/>
                </p:cNvCxnSpPr>
                <p:nvPr/>
              </p:nvCxnSpPr>
              <p:spPr>
                <a:xfrm>
                  <a:off x="2435384" y="-2195632"/>
                  <a:ext cx="1199357" cy="4314250"/>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8" name="Straight Connector 57"/>
                <p:cNvCxnSpPr>
                  <a:stCxn id="5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0" name="Oval 5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1" name="Straight Connector 60"/>
                <p:cNvCxnSpPr>
                  <a:stCxn id="59" idx="0"/>
                  <a:endCxn id="5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0" idx="0"/>
                  <a:endCxn id="5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4" name="Straight Connector 63"/>
                <p:cNvCxnSpPr>
                  <a:stCxn id="63" idx="0"/>
                  <a:endCxn id="5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6" name="Straight Connector 65"/>
                <p:cNvCxnSpPr>
                  <a:stCxn id="65" idx="0"/>
                  <a:endCxn id="5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8" name="Oval 4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6" name="Group 25"/>
            <p:cNvGrpSpPr/>
            <p:nvPr/>
          </p:nvGrpSpPr>
          <p:grpSpPr>
            <a:xfrm rot="10800000">
              <a:off x="3561182" y="1104900"/>
              <a:ext cx="1092729" cy="2274040"/>
              <a:chOff x="609599" y="2108675"/>
              <a:chExt cx="1466910" cy="3052734"/>
            </a:xfrm>
          </p:grpSpPr>
          <p:grpSp>
            <p:nvGrpSpPr>
              <p:cNvPr id="27" name="Group 26"/>
              <p:cNvGrpSpPr/>
              <p:nvPr/>
            </p:nvGrpSpPr>
            <p:grpSpPr>
              <a:xfrm>
                <a:off x="609600" y="2108675"/>
                <a:ext cx="1466909" cy="3052734"/>
                <a:chOff x="609600" y="-2640588"/>
                <a:chExt cx="3749040" cy="7801997"/>
              </a:xfrm>
            </p:grpSpPr>
            <p:sp>
              <p:nvSpPr>
                <p:cNvPr id="29" name="Oval 28"/>
                <p:cNvSpPr/>
                <p:nvPr/>
              </p:nvSpPr>
              <p:spPr>
                <a:xfrm>
                  <a:off x="2237263" y="-2640588"/>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30" name="Oval 29"/>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31" name="Oval 30"/>
                <p:cNvSpPr/>
                <p:nvPr/>
              </p:nvSpPr>
              <p:spPr>
                <a:xfrm>
                  <a:off x="1623060" y="3383409"/>
                  <a:ext cx="396240" cy="440267"/>
                </a:xfrm>
                <a:prstGeom prst="ellipse">
                  <a:avLst/>
                </a:prstGeom>
              </p:spPr>
              <p:style>
                <a:lnRef idx="2">
                  <a:schemeClr val="accent6"/>
                </a:lnRef>
                <a:fillRef idx="1">
                  <a:schemeClr val="lt1"/>
                </a:fillRef>
                <a:effectRef idx="0">
                  <a:schemeClr val="accent6"/>
                </a:effectRef>
                <a:fontRef idx="minor">
                  <a:schemeClr val="dk1"/>
                </a:fontRef>
              </p:style>
              <p:txBody>
                <a:bodyPr lIns="71323" tIns="35662" rIns="71323" bIns="35662" rtlCol="0" anchor="ctr"/>
                <a:lstStyle/>
                <a:p>
                  <a:pPr algn="ctr"/>
                  <a:endParaRPr lang="en-US"/>
                </a:p>
              </p:txBody>
            </p:sp>
            <p:sp>
              <p:nvSpPr>
                <p:cNvPr id="32" name="Oval 31"/>
                <p:cNvSpPr/>
                <p:nvPr/>
              </p:nvSpPr>
              <p:spPr>
                <a:xfrm>
                  <a:off x="3436620" y="2118618"/>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3" name="Straight Connector 32"/>
                <p:cNvCxnSpPr>
                  <a:stCxn id="29" idx="4"/>
                  <a:endCxn id="30" idx="7"/>
                </p:cNvCxnSpPr>
                <p:nvPr/>
              </p:nvCxnSpPr>
              <p:spPr>
                <a:xfrm rot="10800000" flipV="1">
                  <a:off x="1481213" y="-2200322"/>
                  <a:ext cx="954171" cy="43697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30"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1" idx="0"/>
                  <a:endCxn id="30" idx="4"/>
                </p:cNvCxnSpPr>
                <p:nvPr/>
              </p:nvCxnSpPr>
              <p:spPr>
                <a:xfrm flipH="1" flipV="1">
                  <a:off x="1341120" y="2545209"/>
                  <a:ext cx="480060" cy="838200"/>
                </a:xfrm>
                <a:prstGeom prst="line">
                  <a:avLst/>
                </a:prstGeom>
                <a:ln/>
              </p:spPr>
              <p:style>
                <a:lnRef idx="2">
                  <a:schemeClr val="accent6"/>
                </a:lnRef>
                <a:fillRef idx="1">
                  <a:schemeClr val="lt1"/>
                </a:fillRef>
                <a:effectRef idx="0">
                  <a:schemeClr val="accent6"/>
                </a:effectRef>
                <a:fontRef idx="minor">
                  <a:schemeClr val="dk1"/>
                </a:fontRef>
              </p:style>
            </p:cxnSp>
            <p:cxnSp>
              <p:nvCxnSpPr>
                <p:cNvPr id="36" name="Straight Connector 35"/>
                <p:cNvCxnSpPr>
                  <a:stCxn id="29" idx="4"/>
                  <a:endCxn id="32" idx="0"/>
                </p:cNvCxnSpPr>
                <p:nvPr/>
              </p:nvCxnSpPr>
              <p:spPr>
                <a:xfrm rot="10800000" flipH="1" flipV="1">
                  <a:off x="2435384" y="-2200322"/>
                  <a:ext cx="1199357" cy="4318940"/>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0960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8" name="Straight Connector 37"/>
                <p:cNvCxnSpPr>
                  <a:stCxn id="37" idx="0"/>
                </p:cNvCxnSpPr>
                <p:nvPr/>
              </p:nvCxnSpPr>
              <p:spPr>
                <a:xfrm flipV="1">
                  <a:off x="807720" y="3823676"/>
                  <a:ext cx="0" cy="897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948940" y="3383409"/>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40" name="Oval 39"/>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1" name="Straight Connector 40"/>
                <p:cNvCxnSpPr>
                  <a:stCxn id="39" idx="0"/>
                  <a:endCxn id="32" idx="4"/>
                </p:cNvCxnSpPr>
                <p:nvPr/>
              </p:nvCxnSpPr>
              <p:spPr>
                <a:xfrm flipV="1">
                  <a:off x="3147060" y="2558886"/>
                  <a:ext cx="487680" cy="824524"/>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0"/>
                  <a:endCxn id="32"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4" name="Straight Connector 43"/>
                <p:cNvCxnSpPr>
                  <a:stCxn id="43" idx="0"/>
                  <a:endCxn id="39"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340233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6" name="Straight Connector 45"/>
                <p:cNvCxnSpPr>
                  <a:stCxn id="45" idx="0"/>
                  <a:endCxn id="39" idx="4"/>
                </p:cNvCxnSpPr>
                <p:nvPr/>
              </p:nvCxnSpPr>
              <p:spPr>
                <a:xfrm flipH="1" flipV="1">
                  <a:off x="3147060" y="3823676"/>
                  <a:ext cx="453390" cy="897467"/>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8" name="Oval 27"/>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sp>
        <p:nvSpPr>
          <p:cNvPr id="187" name="Oval 186"/>
          <p:cNvSpPr/>
          <p:nvPr/>
        </p:nvSpPr>
        <p:spPr>
          <a:xfrm rot="2931742">
            <a:off x="5699494" y="4518945"/>
            <a:ext cx="445514" cy="414926"/>
          </a:xfrm>
          <a:prstGeom prst="ellipse">
            <a:avLst/>
          </a:prstGeom>
          <a:solidFill>
            <a:schemeClr val="accent3">
              <a:lumMod val="7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188" name="Title 1"/>
          <p:cNvSpPr>
            <a:spLocks noGrp="1"/>
          </p:cNvSpPr>
          <p:nvPr>
            <p:ph type="title"/>
          </p:nvPr>
        </p:nvSpPr>
        <p:spPr>
          <a:xfrm>
            <a:off x="461966" y="126113"/>
            <a:ext cx="8239125" cy="443177"/>
          </a:xfrm>
        </p:spPr>
        <p:txBody>
          <a:bodyPr/>
          <a:lstStyle/>
          <a:p>
            <a:r>
              <a:rPr lang="en-US" dirty="0"/>
              <a:t>Strategy Space Convergence</a:t>
            </a:r>
          </a:p>
        </p:txBody>
      </p:sp>
      <p:sp>
        <p:nvSpPr>
          <p:cNvPr id="189" name="Content Placeholder 2"/>
          <p:cNvSpPr>
            <a:spLocks noGrp="1"/>
          </p:cNvSpPr>
          <p:nvPr>
            <p:ph idx="1"/>
          </p:nvPr>
        </p:nvSpPr>
        <p:spPr>
          <a:xfrm>
            <a:off x="245431" y="899054"/>
            <a:ext cx="3221036" cy="3477875"/>
          </a:xfrm>
        </p:spPr>
        <p:txBody>
          <a:bodyPr/>
          <a:lstStyle/>
          <a:p>
            <a:r>
              <a:rPr lang="en-US" sz="1800" b="0" dirty="0"/>
              <a:t>As observations are made in strategy space, they will converge on which strategy is being used.</a:t>
            </a:r>
          </a:p>
          <a:p>
            <a:endParaRPr lang="en-US" sz="1800" b="0" dirty="0"/>
          </a:p>
          <a:p>
            <a:r>
              <a:rPr lang="en-US" sz="1800" b="0" dirty="0"/>
              <a:t>This also allows early counter-strategies as observations result in the enemy trending into “aggressive”, “defensive”, “ground”, and “air” quadrants without waiting to see the full enemy strategy.</a:t>
            </a:r>
          </a:p>
        </p:txBody>
      </p:sp>
    </p:spTree>
    <p:extLst>
      <p:ext uri="{BB962C8B-B14F-4D97-AF65-F5344CB8AC3E}">
        <p14:creationId xmlns:p14="http://schemas.microsoft.com/office/powerpoint/2010/main" val="2916357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9E37-88C9-4646-A2E4-3E1BCE2A7356}"/>
              </a:ext>
            </a:extLst>
          </p:cNvPr>
          <p:cNvSpPr>
            <a:spLocks noGrp="1"/>
          </p:cNvSpPr>
          <p:nvPr>
            <p:ph type="title"/>
          </p:nvPr>
        </p:nvSpPr>
        <p:spPr/>
        <p:txBody>
          <a:bodyPr/>
          <a:lstStyle/>
          <a:p>
            <a:r>
              <a:rPr lang="en-US" dirty="0"/>
              <a:t>Strategy Space Convergence</a:t>
            </a:r>
          </a:p>
        </p:txBody>
      </p:sp>
      <p:sp>
        <p:nvSpPr>
          <p:cNvPr id="3" name="Content Placeholder 2">
            <a:extLst>
              <a:ext uri="{FF2B5EF4-FFF2-40B4-BE49-F238E27FC236}">
                <a16:creationId xmlns:a16="http://schemas.microsoft.com/office/drawing/2014/main" id="{29626153-02F6-43BA-B458-A358B0AF8721}"/>
              </a:ext>
            </a:extLst>
          </p:cNvPr>
          <p:cNvSpPr>
            <a:spLocks noGrp="1"/>
          </p:cNvSpPr>
          <p:nvPr>
            <p:ph idx="1"/>
          </p:nvPr>
        </p:nvSpPr>
        <p:spPr>
          <a:xfrm>
            <a:off x="461969" y="876300"/>
            <a:ext cx="8224837" cy="2000548"/>
          </a:xfrm>
        </p:spPr>
        <p:txBody>
          <a:bodyPr/>
          <a:lstStyle/>
          <a:p>
            <a:r>
              <a:rPr lang="en-US" b="0" dirty="0"/>
              <a:t>The most observed nodes’ positions are averaged to become a measurement of enemy strategy.</a:t>
            </a:r>
          </a:p>
          <a:p>
            <a:endParaRPr lang="en-US" b="0" dirty="0"/>
          </a:p>
          <a:p>
            <a:r>
              <a:rPr lang="en-US" b="0" dirty="0"/>
              <a:t>IRE biases NOVA production to emphasize effective counter-units based on these numbers.</a:t>
            </a:r>
          </a:p>
        </p:txBody>
      </p:sp>
      <p:pic>
        <p:nvPicPr>
          <p:cNvPr id="7" name="Picture 2">
            <a:extLst>
              <a:ext uri="{FF2B5EF4-FFF2-40B4-BE49-F238E27FC236}">
                <a16:creationId xmlns:a16="http://schemas.microsoft.com/office/drawing/2014/main" id="{EBB4F668-B648-4834-9E07-0D971BA017D6}"/>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76000"/>
                    </a14:imgEffect>
                  </a14:imgLayer>
                </a14:imgProps>
              </a:ext>
              <a:ext uri="{28A0092B-C50C-407E-A947-70E740481C1C}">
                <a14:useLocalDpi xmlns:a14="http://schemas.microsoft.com/office/drawing/2010/main" val="0"/>
              </a:ext>
            </a:extLst>
          </a:blip>
          <a:srcRect/>
          <a:stretch>
            <a:fillRect/>
          </a:stretch>
        </p:blipFill>
        <p:spPr bwMode="auto">
          <a:xfrm>
            <a:off x="256124" y="3072051"/>
            <a:ext cx="2827785" cy="237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a:extLst>
              <a:ext uri="{FF2B5EF4-FFF2-40B4-BE49-F238E27FC236}">
                <a16:creationId xmlns:a16="http://schemas.microsoft.com/office/drawing/2014/main" id="{BAAD5011-EDA0-4D90-AF50-F95E1287599C}"/>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contrast="-84000"/>
                    </a14:imgEffect>
                  </a14:imgLayer>
                </a14:imgProps>
              </a:ext>
              <a:ext uri="{28A0092B-C50C-407E-A947-70E740481C1C}">
                <a14:useLocalDpi xmlns:a14="http://schemas.microsoft.com/office/drawing/2010/main" val="0"/>
              </a:ext>
            </a:extLst>
          </a:blip>
          <a:srcRect/>
          <a:stretch>
            <a:fillRect/>
          </a:stretch>
        </p:blipFill>
        <p:spPr bwMode="auto">
          <a:xfrm>
            <a:off x="3232120" y="3072051"/>
            <a:ext cx="2827785" cy="237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a:extLst>
              <a:ext uri="{FF2B5EF4-FFF2-40B4-BE49-F238E27FC236}">
                <a16:creationId xmlns:a16="http://schemas.microsoft.com/office/drawing/2014/main" id="{F18DB3DC-D98B-4DF6-A266-B6CED7D01C7E}"/>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contrast="-76000"/>
                    </a14:imgEffect>
                  </a14:imgLayer>
                </a14:imgProps>
              </a:ext>
              <a:ext uri="{28A0092B-C50C-407E-A947-70E740481C1C}">
                <a14:useLocalDpi xmlns:a14="http://schemas.microsoft.com/office/drawing/2010/main" val="0"/>
              </a:ext>
            </a:extLst>
          </a:blip>
          <a:srcRect/>
          <a:stretch>
            <a:fillRect/>
          </a:stretch>
        </p:blipFill>
        <p:spPr bwMode="auto">
          <a:xfrm>
            <a:off x="6096000" y="3072052"/>
            <a:ext cx="2827785" cy="237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069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Experimental Design</a:t>
            </a:r>
          </a:p>
        </p:txBody>
      </p:sp>
    </p:spTree>
    <p:extLst>
      <p:ext uri="{BB962C8B-B14F-4D97-AF65-F5344CB8AC3E}">
        <p14:creationId xmlns:p14="http://schemas.microsoft.com/office/powerpoint/2010/main" val="3612717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ea typeface="ＭＳ Ｐゴシック" pitchFamily="34" charset="-128"/>
              </a:rPr>
              <a:t>Measure of Success</a:t>
            </a:r>
          </a:p>
        </p:txBody>
      </p:sp>
      <p:sp>
        <p:nvSpPr>
          <p:cNvPr id="9219" name="Content Placeholder 2"/>
          <p:cNvSpPr>
            <a:spLocks noGrp="1"/>
          </p:cNvSpPr>
          <p:nvPr>
            <p:ph idx="1"/>
          </p:nvPr>
        </p:nvSpPr>
        <p:spPr>
          <a:xfrm>
            <a:off x="461966" y="723900"/>
            <a:ext cx="8224834" cy="4909036"/>
          </a:xfrm>
        </p:spPr>
        <p:txBody>
          <a:bodyPr/>
          <a:lstStyle/>
          <a:p>
            <a:pPr marL="0" indent="0">
              <a:buNone/>
            </a:pPr>
            <a:r>
              <a:rPr lang="en-US" sz="1600" dirty="0"/>
              <a:t>Test Methods:</a:t>
            </a:r>
          </a:p>
          <a:p>
            <a:r>
              <a:rPr lang="en-US" sz="1800" b="0" dirty="0"/>
              <a:t>Perform 300 matches using NOVA and 300 matches using NOVA + IRE</a:t>
            </a:r>
          </a:p>
          <a:p>
            <a:r>
              <a:rPr lang="en-US" sz="1800" b="0" dirty="0"/>
              <a:t>Enemy race set to “Random”</a:t>
            </a:r>
          </a:p>
          <a:p>
            <a:r>
              <a:rPr lang="en-US" sz="1800" b="0" dirty="0"/>
              <a:t>Map set to AIIDE approved “Benzene” competitive 1v1 map</a:t>
            </a:r>
          </a:p>
          <a:p>
            <a:r>
              <a:rPr lang="en-US" sz="1800" b="0" dirty="0"/>
              <a:t>Timeout of 100,000 “frames” to protect against stuck conditions (a timeout was counted as a loss)</a:t>
            </a:r>
          </a:p>
          <a:p>
            <a:r>
              <a:rPr lang="en-US" sz="1800" b="0" dirty="0"/>
              <a:t>Fix NOVA starting strategy to BBS (Barracks, Bunker, Supply Depot)</a:t>
            </a:r>
          </a:p>
          <a:p>
            <a:pPr lvl="1"/>
            <a:r>
              <a:rPr lang="en-US" sz="1400" b="0" dirty="0"/>
              <a:t>BBS is Nova’s most effective strategy in terms of win rate</a:t>
            </a:r>
          </a:p>
          <a:p>
            <a:pPr lvl="1"/>
            <a:r>
              <a:rPr lang="en-US" sz="1400" b="0" dirty="0"/>
              <a:t>NOVA can be configured to select a random strategy but not all are fully implemented</a:t>
            </a:r>
          </a:p>
          <a:p>
            <a:endParaRPr lang="en-US" sz="1800" dirty="0"/>
          </a:p>
          <a:p>
            <a:pPr marL="0" indent="0">
              <a:buNone/>
            </a:pPr>
            <a:r>
              <a:rPr lang="en-US" sz="1600" dirty="0"/>
              <a:t>Target Metrics:</a:t>
            </a:r>
          </a:p>
          <a:p>
            <a:r>
              <a:rPr lang="en-US" sz="1800" b="0" dirty="0"/>
              <a:t>Compare win/loss ratio of base NOVA and inference NOVA</a:t>
            </a:r>
          </a:p>
          <a:p>
            <a:pPr lvl="1"/>
            <a:r>
              <a:rPr lang="en-US" sz="1400" b="0" dirty="0"/>
              <a:t>NOVA already wins against standard AI at ~80-90%, so I don’t expect a significant improvement</a:t>
            </a:r>
          </a:p>
          <a:p>
            <a:pPr lvl="1"/>
            <a:r>
              <a:rPr lang="en-US" sz="1400" b="0" dirty="0"/>
              <a:t>Break out W/L ratio by enemy race to check for variance</a:t>
            </a:r>
          </a:p>
          <a:p>
            <a:r>
              <a:rPr lang="en-US" sz="1800" b="0" dirty="0"/>
              <a:t>Measure accuracy of predictions</a:t>
            </a:r>
            <a:endParaRPr lang="en-US" sz="1800" dirty="0"/>
          </a:p>
        </p:txBody>
      </p:sp>
    </p:spTree>
    <p:extLst>
      <p:ext uri="{BB962C8B-B14F-4D97-AF65-F5344CB8AC3E}">
        <p14:creationId xmlns:p14="http://schemas.microsoft.com/office/powerpoint/2010/main" val="2200389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379C-24CE-4B48-A269-B60B74897C11}"/>
              </a:ext>
            </a:extLst>
          </p:cNvPr>
          <p:cNvSpPr>
            <a:spLocks noGrp="1"/>
          </p:cNvSpPr>
          <p:nvPr>
            <p:ph type="title"/>
          </p:nvPr>
        </p:nvSpPr>
        <p:spPr/>
        <p:txBody>
          <a:bodyPr/>
          <a:lstStyle/>
          <a:p>
            <a:r>
              <a:rPr lang="en-US" dirty="0"/>
              <a:t>Results – Win Rate</a:t>
            </a:r>
          </a:p>
        </p:txBody>
      </p:sp>
      <p:sp>
        <p:nvSpPr>
          <p:cNvPr id="3" name="Content Placeholder 2">
            <a:extLst>
              <a:ext uri="{FF2B5EF4-FFF2-40B4-BE49-F238E27FC236}">
                <a16:creationId xmlns:a16="http://schemas.microsoft.com/office/drawing/2014/main" id="{130435E4-CB87-4501-AE59-B6CFE3C3A4F2}"/>
              </a:ext>
            </a:extLst>
          </p:cNvPr>
          <p:cNvSpPr>
            <a:spLocks noGrp="1"/>
          </p:cNvSpPr>
          <p:nvPr>
            <p:ph idx="1"/>
          </p:nvPr>
        </p:nvSpPr>
        <p:spPr>
          <a:xfrm>
            <a:off x="461967" y="678747"/>
            <a:ext cx="4567233" cy="4447371"/>
          </a:xfrm>
        </p:spPr>
        <p:txBody>
          <a:bodyPr/>
          <a:lstStyle/>
          <a:p>
            <a:r>
              <a:rPr lang="en-US" b="0" dirty="0"/>
              <a:t>The overall win rate was 79.92% with NOVA and 79.2% with IRE</a:t>
            </a:r>
          </a:p>
          <a:p>
            <a:endParaRPr lang="en-US" b="0" dirty="0"/>
          </a:p>
          <a:p>
            <a:r>
              <a:rPr lang="en-US" b="0" dirty="0"/>
              <a:t>IRE showed an improvement in win rate over NOVA against the </a:t>
            </a:r>
            <a:r>
              <a:rPr lang="en-US" b="0" dirty="0" err="1"/>
              <a:t>Zerg</a:t>
            </a:r>
            <a:r>
              <a:rPr lang="en-US" b="0" dirty="0"/>
              <a:t>, but a decrease in win rate across other races.</a:t>
            </a:r>
          </a:p>
          <a:p>
            <a:endParaRPr lang="en-US" b="0" dirty="0"/>
          </a:p>
          <a:p>
            <a:r>
              <a:rPr lang="en-US" b="0" dirty="0"/>
              <a:t>Games that timed out were not counted</a:t>
            </a:r>
          </a:p>
          <a:p>
            <a:endParaRPr lang="en-US" b="0" dirty="0"/>
          </a:p>
        </p:txBody>
      </p:sp>
      <p:graphicFrame>
        <p:nvGraphicFramePr>
          <p:cNvPr id="7" name="Chart 6">
            <a:extLst>
              <a:ext uri="{FF2B5EF4-FFF2-40B4-BE49-F238E27FC236}">
                <a16:creationId xmlns:a16="http://schemas.microsoft.com/office/drawing/2014/main" id="{0829CCA6-9B5B-4761-BA83-DEFF5B9A7AAF}"/>
              </a:ext>
            </a:extLst>
          </p:cNvPr>
          <p:cNvGraphicFramePr/>
          <p:nvPr>
            <p:extLst>
              <p:ext uri="{D42A27DB-BD31-4B8C-83A1-F6EECF244321}">
                <p14:modId xmlns:p14="http://schemas.microsoft.com/office/powerpoint/2010/main" val="284301220"/>
              </p:ext>
            </p:extLst>
          </p:nvPr>
        </p:nvGraphicFramePr>
        <p:xfrm>
          <a:off x="5262281" y="876300"/>
          <a:ext cx="3417959" cy="43337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78690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69AA-AAB3-446F-B401-315F0C5CFC77}"/>
              </a:ext>
            </a:extLst>
          </p:cNvPr>
          <p:cNvSpPr>
            <a:spLocks noGrp="1"/>
          </p:cNvSpPr>
          <p:nvPr>
            <p:ph type="title"/>
          </p:nvPr>
        </p:nvSpPr>
        <p:spPr/>
        <p:txBody>
          <a:bodyPr/>
          <a:lstStyle/>
          <a:p>
            <a:r>
              <a:rPr lang="en-US" dirty="0"/>
              <a:t>Results – Predictive Accuracy </a:t>
            </a:r>
          </a:p>
        </p:txBody>
      </p:sp>
      <p:sp>
        <p:nvSpPr>
          <p:cNvPr id="3" name="Content Placeholder 2">
            <a:extLst>
              <a:ext uri="{FF2B5EF4-FFF2-40B4-BE49-F238E27FC236}">
                <a16:creationId xmlns:a16="http://schemas.microsoft.com/office/drawing/2014/main" id="{06D89978-9B22-42B6-B28C-7A630B23D281}"/>
              </a:ext>
            </a:extLst>
          </p:cNvPr>
          <p:cNvSpPr>
            <a:spLocks noGrp="1"/>
          </p:cNvSpPr>
          <p:nvPr>
            <p:ph idx="1"/>
          </p:nvPr>
        </p:nvSpPr>
        <p:spPr>
          <a:xfrm>
            <a:off x="427007" y="839234"/>
            <a:ext cx="8564593" cy="4585871"/>
          </a:xfrm>
        </p:spPr>
        <p:txBody>
          <a:bodyPr/>
          <a:lstStyle/>
          <a:p>
            <a:r>
              <a:rPr lang="en-US" b="0" dirty="0"/>
              <a:t>The first 100 games were evaluated for predictive accuracy</a:t>
            </a:r>
          </a:p>
          <a:p>
            <a:r>
              <a:rPr lang="en-US" b="0" dirty="0"/>
              <a:t>Rules:</a:t>
            </a:r>
          </a:p>
          <a:p>
            <a:pPr lvl="1"/>
            <a:r>
              <a:rPr lang="en-US" sz="1800" b="0" dirty="0"/>
              <a:t>If a game ended before a single offensive enemy unit was built, it was thrown out</a:t>
            </a:r>
          </a:p>
          <a:p>
            <a:pPr lvl="1"/>
            <a:r>
              <a:rPr lang="en-US" sz="1800" b="0" dirty="0"/>
              <a:t>If a game timed out with no winner, it was thrown out</a:t>
            </a:r>
          </a:p>
          <a:p>
            <a:pPr lvl="1"/>
            <a:r>
              <a:rPr lang="en-US" sz="1800" b="0" dirty="0"/>
              <a:t>A prediction was marked as “correct” if a matching strategy appeared in the top 3 strategies identified</a:t>
            </a:r>
          </a:p>
          <a:p>
            <a:pPr lvl="1"/>
            <a:r>
              <a:rPr lang="en-US" sz="1800" b="0" dirty="0"/>
              <a:t>A prediction was marked wrong in all other instances</a:t>
            </a:r>
          </a:p>
          <a:p>
            <a:endParaRPr lang="en-US" b="0" dirty="0"/>
          </a:p>
          <a:p>
            <a:r>
              <a:rPr lang="en-US" b="0" dirty="0"/>
              <a:t>Because nearly all games ended within the first few minutes, some strategies were never predicted due to requiring late-game units</a:t>
            </a:r>
          </a:p>
          <a:p>
            <a:r>
              <a:rPr lang="en-US" b="0" dirty="0"/>
              <a:t>Game results were manually examined for accuracy</a:t>
            </a:r>
          </a:p>
        </p:txBody>
      </p:sp>
    </p:spTree>
    <p:extLst>
      <p:ext uri="{BB962C8B-B14F-4D97-AF65-F5344CB8AC3E}">
        <p14:creationId xmlns:p14="http://schemas.microsoft.com/office/powerpoint/2010/main" val="1535286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69AA-AAB3-446F-B401-315F0C5CFC77}"/>
              </a:ext>
            </a:extLst>
          </p:cNvPr>
          <p:cNvSpPr>
            <a:spLocks noGrp="1"/>
          </p:cNvSpPr>
          <p:nvPr>
            <p:ph type="title"/>
          </p:nvPr>
        </p:nvSpPr>
        <p:spPr/>
        <p:txBody>
          <a:bodyPr/>
          <a:lstStyle/>
          <a:p>
            <a:r>
              <a:rPr lang="en-US" dirty="0"/>
              <a:t>Results – Predictive Accuracy </a:t>
            </a:r>
          </a:p>
        </p:txBody>
      </p:sp>
      <p:sp>
        <p:nvSpPr>
          <p:cNvPr id="3" name="Content Placeholder 2">
            <a:extLst>
              <a:ext uri="{FF2B5EF4-FFF2-40B4-BE49-F238E27FC236}">
                <a16:creationId xmlns:a16="http://schemas.microsoft.com/office/drawing/2014/main" id="{06D89978-9B22-42B6-B28C-7A630B23D281}"/>
              </a:ext>
            </a:extLst>
          </p:cNvPr>
          <p:cNvSpPr>
            <a:spLocks noGrp="1"/>
          </p:cNvSpPr>
          <p:nvPr>
            <p:ph idx="1"/>
          </p:nvPr>
        </p:nvSpPr>
        <p:spPr>
          <a:xfrm>
            <a:off x="427007" y="839234"/>
            <a:ext cx="8224837" cy="4416594"/>
          </a:xfrm>
        </p:spPr>
        <p:txBody>
          <a:bodyPr/>
          <a:lstStyle/>
          <a:p>
            <a:pPr marL="0" indent="0">
              <a:buNone/>
            </a:pPr>
            <a:r>
              <a:rPr lang="en-US" sz="2800" dirty="0"/>
              <a:t>Tally (First 100 games):</a:t>
            </a:r>
          </a:p>
          <a:p>
            <a:pPr marL="285750" indent="-285750">
              <a:buFont typeface="Arial" panose="020B0604020202020204" pitchFamily="34" charset="0"/>
              <a:buChar char="•"/>
            </a:pPr>
            <a:r>
              <a:rPr lang="en-US" sz="2800" b="0" dirty="0"/>
              <a:t>61 valid games recorded</a:t>
            </a:r>
          </a:p>
          <a:p>
            <a:pPr marL="285750" indent="-285750">
              <a:buFont typeface="Arial" panose="020B0604020202020204" pitchFamily="34" charset="0"/>
              <a:buChar char="•"/>
            </a:pPr>
            <a:r>
              <a:rPr lang="en-US" sz="2800" b="0" dirty="0"/>
              <a:t>32 ended too soon (30 of which were superficially correct)</a:t>
            </a:r>
          </a:p>
          <a:p>
            <a:pPr marL="285750" indent="-285750">
              <a:buFont typeface="Arial" panose="020B0604020202020204" pitchFamily="34" charset="0"/>
              <a:buChar char="•"/>
            </a:pPr>
            <a:r>
              <a:rPr lang="en-US" sz="2800" b="0" dirty="0"/>
              <a:t>7 timed out</a:t>
            </a:r>
          </a:p>
          <a:p>
            <a:pPr marL="285750" indent="-285750">
              <a:buFont typeface="Arial" panose="020B0604020202020204" pitchFamily="34" charset="0"/>
              <a:buChar char="•"/>
            </a:pPr>
            <a:r>
              <a:rPr lang="en-US" sz="2800" b="0" dirty="0"/>
              <a:t>58 correct</a:t>
            </a:r>
          </a:p>
          <a:p>
            <a:pPr marL="285750" indent="-285750">
              <a:buFont typeface="Arial" panose="020B0604020202020204" pitchFamily="34" charset="0"/>
              <a:buChar char="•"/>
            </a:pPr>
            <a:r>
              <a:rPr lang="en-US" sz="2800" b="0" dirty="0"/>
              <a:t>3 wrong</a:t>
            </a:r>
          </a:p>
          <a:p>
            <a:endParaRPr lang="en-US" sz="2800" b="0" dirty="0"/>
          </a:p>
          <a:p>
            <a:pPr marL="0" indent="0">
              <a:buNone/>
            </a:pPr>
            <a:r>
              <a:rPr lang="en-US" sz="2800" b="0" dirty="0"/>
              <a:t>Overall Accuracy: </a:t>
            </a:r>
            <a:r>
              <a:rPr lang="en-US" sz="2800" i="1" dirty="0"/>
              <a:t>95%</a:t>
            </a:r>
          </a:p>
        </p:txBody>
      </p:sp>
    </p:spTree>
    <p:extLst>
      <p:ext uri="{BB962C8B-B14F-4D97-AF65-F5344CB8AC3E}">
        <p14:creationId xmlns:p14="http://schemas.microsoft.com/office/powerpoint/2010/main" val="1151476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Conclusion</a:t>
            </a:r>
          </a:p>
        </p:txBody>
      </p:sp>
    </p:spTree>
    <p:extLst>
      <p:ext uri="{BB962C8B-B14F-4D97-AF65-F5344CB8AC3E}">
        <p14:creationId xmlns:p14="http://schemas.microsoft.com/office/powerpoint/2010/main" val="2579674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61969" y="818495"/>
            <a:ext cx="8224837" cy="4401205"/>
          </a:xfrm>
        </p:spPr>
        <p:txBody>
          <a:bodyPr/>
          <a:lstStyle/>
          <a:p>
            <a:r>
              <a:rPr lang="en-US" b="0" dirty="0"/>
              <a:t>Master’s Thesis.</a:t>
            </a:r>
          </a:p>
          <a:p>
            <a:endParaRPr lang="en-US" b="0" dirty="0"/>
          </a:p>
          <a:p>
            <a:r>
              <a:rPr lang="en-US" b="0" dirty="0"/>
              <a:t>Part-time M.S. in Computer Science.</a:t>
            </a:r>
          </a:p>
          <a:p>
            <a:endParaRPr lang="en-US" b="0" dirty="0"/>
          </a:p>
          <a:p>
            <a:r>
              <a:rPr lang="en-US" b="0" dirty="0"/>
              <a:t>B.S. in CS from Drexel University ~8 years ago.</a:t>
            </a:r>
          </a:p>
          <a:p>
            <a:endParaRPr lang="en-US" b="0" dirty="0"/>
          </a:p>
          <a:p>
            <a:r>
              <a:rPr lang="en-US" b="0" dirty="0"/>
              <a:t>Research background in planning, autonomy, usability, and cognitive science.</a:t>
            </a:r>
          </a:p>
          <a:p>
            <a:endParaRPr lang="en-US" sz="1800" b="0" dirty="0"/>
          </a:p>
          <a:p>
            <a:pPr marL="0" indent="0">
              <a:buNone/>
            </a:pPr>
            <a:r>
              <a:rPr lang="en-US" sz="1800" b="0" i="1" dirty="0"/>
              <a:t>Access to source code, documentation, and examples can be found at </a:t>
            </a:r>
            <a:r>
              <a:rPr lang="en-US" sz="1800" b="0" i="1" u="sng" dirty="0">
                <a:hlinkClick r:id="rId2"/>
              </a:rPr>
              <a:t>https://github.com/mikewkozak/IRE</a:t>
            </a:r>
            <a:r>
              <a:rPr lang="en-US" sz="1800" b="0" i="1" dirty="0"/>
              <a:t> for anyone interested in reproducing these results. </a:t>
            </a:r>
          </a:p>
        </p:txBody>
      </p:sp>
    </p:spTree>
    <p:extLst>
      <p:ext uri="{BB962C8B-B14F-4D97-AF65-F5344CB8AC3E}">
        <p14:creationId xmlns:p14="http://schemas.microsoft.com/office/powerpoint/2010/main" val="4066612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EDFF-36B9-4F57-82FB-C3A22D451C99}"/>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FB10EE33-53AB-43D9-9498-52DC007377C8}"/>
              </a:ext>
            </a:extLst>
          </p:cNvPr>
          <p:cNvSpPr>
            <a:spLocks noGrp="1"/>
          </p:cNvSpPr>
          <p:nvPr>
            <p:ph idx="1"/>
          </p:nvPr>
        </p:nvSpPr>
        <p:spPr>
          <a:xfrm>
            <a:off x="461969" y="800100"/>
            <a:ext cx="8224837" cy="4108817"/>
          </a:xfrm>
        </p:spPr>
        <p:txBody>
          <a:bodyPr/>
          <a:lstStyle/>
          <a:p>
            <a:r>
              <a:rPr lang="en-US" sz="2000" b="0" dirty="0"/>
              <a:t>There is clear room for growth and improvement due to the limited scope of IRE’s development. Future work could include:</a:t>
            </a:r>
          </a:p>
          <a:p>
            <a:pPr lvl="1">
              <a:spcAft>
                <a:spcPts val="1200"/>
              </a:spcAft>
            </a:pPr>
            <a:r>
              <a:rPr lang="en-US" sz="1800" b="0" dirty="0"/>
              <a:t>A deep dive into counter-strategies to reveal where a targeted response best. </a:t>
            </a:r>
          </a:p>
          <a:p>
            <a:pPr lvl="1">
              <a:spcAft>
                <a:spcPts val="1200"/>
              </a:spcAft>
            </a:pPr>
            <a:r>
              <a:rPr lang="en-US" sz="1800" b="0" dirty="0"/>
              <a:t>Probabilistic links could be added to nodes in each strategy and strengthened whenever one of the two nodes is observed. </a:t>
            </a:r>
          </a:p>
          <a:p>
            <a:pPr lvl="1">
              <a:spcAft>
                <a:spcPts val="1200"/>
              </a:spcAft>
            </a:pPr>
            <a:r>
              <a:rPr lang="en-US" sz="1800" b="0" dirty="0"/>
              <a:t>IRE could use ground-truth observations at the end of each game to evaluate the links in the selected strategy and updating it based on what actually occurred. </a:t>
            </a:r>
          </a:p>
          <a:p>
            <a:pPr lvl="1">
              <a:spcAft>
                <a:spcPts val="1200"/>
              </a:spcAft>
            </a:pPr>
            <a:r>
              <a:rPr lang="en-US" sz="1800" b="0" dirty="0"/>
              <a:t>Similarly, IRE could build entirely new strategies autonomously by creating a strategy tree from the actual assets created in the game. </a:t>
            </a:r>
          </a:p>
          <a:p>
            <a:pPr lvl="1">
              <a:spcAft>
                <a:spcPts val="1200"/>
              </a:spcAft>
            </a:pPr>
            <a:r>
              <a:rPr lang="en-US" sz="1800" b="0" dirty="0"/>
              <a:t>More effective individual units would improve IRE’s win rate without having any negative impact on its predictive accuracy.</a:t>
            </a:r>
          </a:p>
        </p:txBody>
      </p:sp>
    </p:spTree>
    <p:extLst>
      <p:ext uri="{BB962C8B-B14F-4D97-AF65-F5344CB8AC3E}">
        <p14:creationId xmlns:p14="http://schemas.microsoft.com/office/powerpoint/2010/main" val="935048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461969" y="1128829"/>
            <a:ext cx="8224837" cy="3785652"/>
          </a:xfrm>
        </p:spPr>
        <p:txBody>
          <a:bodyPr/>
          <a:lstStyle/>
          <a:p>
            <a:r>
              <a:rPr lang="en-US" b="0" dirty="0"/>
              <a:t>IRE proves there is applicability in using geolocation techniques to perform higher level strategy inference</a:t>
            </a:r>
          </a:p>
          <a:p>
            <a:endParaRPr lang="en-US" b="0" dirty="0"/>
          </a:p>
          <a:p>
            <a:r>
              <a:rPr lang="en-US" b="0" dirty="0"/>
              <a:t>More work can be done to boost effectiveness</a:t>
            </a:r>
          </a:p>
          <a:p>
            <a:endParaRPr lang="en-US" b="0" dirty="0"/>
          </a:p>
          <a:p>
            <a:r>
              <a:rPr lang="en-US" b="0" dirty="0"/>
              <a:t>Partial observability will continue to be a hot-button issue for autonomy research</a:t>
            </a:r>
          </a:p>
          <a:p>
            <a:endParaRPr lang="en-US" b="0" dirty="0"/>
          </a:p>
          <a:p>
            <a:r>
              <a:rPr lang="en-US" b="0" dirty="0"/>
              <a:t>Overall an excellent opportunity to explore this topic space</a:t>
            </a:r>
          </a:p>
        </p:txBody>
      </p:sp>
    </p:spTree>
    <p:extLst>
      <p:ext uri="{BB962C8B-B14F-4D97-AF65-F5344CB8AC3E}">
        <p14:creationId xmlns:p14="http://schemas.microsoft.com/office/powerpoint/2010/main" val="1977857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7661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5948-CDAD-40F7-B28F-C4A69DDFBD5B}"/>
              </a:ext>
            </a:extLst>
          </p:cNvPr>
          <p:cNvSpPr>
            <a:spLocks noGrp="1"/>
          </p:cNvSpPr>
          <p:nvPr>
            <p:ph type="title"/>
          </p:nvPr>
        </p:nvSpPr>
        <p:spPr/>
        <p:txBody>
          <a:bodyPr/>
          <a:lstStyle/>
          <a:p>
            <a:r>
              <a:rPr lang="en-US" dirty="0"/>
              <a:t>Sample Game Log</a:t>
            </a:r>
          </a:p>
        </p:txBody>
      </p:sp>
      <p:sp>
        <p:nvSpPr>
          <p:cNvPr id="3" name="Content Placeholder 2">
            <a:extLst>
              <a:ext uri="{FF2B5EF4-FFF2-40B4-BE49-F238E27FC236}">
                <a16:creationId xmlns:a16="http://schemas.microsoft.com/office/drawing/2014/main" id="{6C9135BD-FDFB-448C-99E5-A6BE435CC4CD}"/>
              </a:ext>
            </a:extLst>
          </p:cNvPr>
          <p:cNvSpPr>
            <a:spLocks noGrp="1"/>
          </p:cNvSpPr>
          <p:nvPr>
            <p:ph idx="1"/>
          </p:nvPr>
        </p:nvSpPr>
        <p:spPr>
          <a:xfrm>
            <a:off x="76200" y="647700"/>
            <a:ext cx="8915400" cy="4739759"/>
          </a:xfrm>
        </p:spPr>
        <p:txBody>
          <a:bodyPr/>
          <a:lstStyle/>
          <a:p>
            <a:pPr marL="0" indent="0">
              <a:buNone/>
            </a:pPr>
            <a:r>
              <a:rPr lang="en-US" sz="1400" b="0" dirty="0"/>
              <a:t>==========================================================================</a:t>
            </a:r>
          </a:p>
          <a:p>
            <a:pPr marL="0" indent="0">
              <a:buNone/>
            </a:pPr>
            <a:r>
              <a:rPr lang="en-US" sz="1400" b="0" dirty="0"/>
              <a:t>                               NEW GAME                                   </a:t>
            </a:r>
          </a:p>
          <a:p>
            <a:pPr marL="0" indent="0">
              <a:buNone/>
            </a:pPr>
            <a:r>
              <a:rPr lang="en-US" sz="1400" b="0" dirty="0"/>
              <a:t>==========================================================================</a:t>
            </a:r>
          </a:p>
          <a:p>
            <a:pPr marL="0" indent="0">
              <a:buNone/>
            </a:pPr>
            <a:r>
              <a:rPr lang="en-US" sz="1400" b="0" dirty="0"/>
              <a:t>Search and Destroy activated!</a:t>
            </a:r>
          </a:p>
          <a:p>
            <a:pPr marL="0" indent="0">
              <a:buNone/>
            </a:pPr>
            <a:r>
              <a:rPr lang="en-US" sz="1400" b="0" dirty="0"/>
              <a:t>Enemy Units:</a:t>
            </a:r>
          </a:p>
          <a:p>
            <a:pPr marL="0" indent="0">
              <a:buNone/>
            </a:pPr>
            <a:r>
              <a:rPr lang="en-US" sz="1400" b="0" dirty="0"/>
              <a:t>    </a:t>
            </a:r>
            <a:r>
              <a:rPr lang="en-US" sz="1400" b="0" dirty="0" err="1"/>
              <a:t>Protoss_Probe</a:t>
            </a:r>
            <a:r>
              <a:rPr lang="en-US" sz="1400" b="0" dirty="0"/>
              <a:t>    ID: 142    HP: 0</a:t>
            </a:r>
            <a:r>
              <a:rPr lang="en-US" sz="1400" i="1" dirty="0"/>
              <a:t> &lt;other probes omitted for space&gt;</a:t>
            </a:r>
          </a:p>
          <a:p>
            <a:pPr marL="0" indent="0">
              <a:buNone/>
            </a:pPr>
            <a:r>
              <a:rPr lang="en-US" sz="1400" b="0" dirty="0"/>
              <a:t>B: </a:t>
            </a:r>
            <a:r>
              <a:rPr lang="en-US" sz="1400" b="0" dirty="0" err="1"/>
              <a:t>Protoss_Nexus</a:t>
            </a:r>
            <a:r>
              <a:rPr lang="en-US" sz="1400" b="0" dirty="0"/>
              <a:t>    ID: 14    HP: 0</a:t>
            </a:r>
          </a:p>
          <a:p>
            <a:pPr marL="0" indent="0">
              <a:buNone/>
            </a:pPr>
            <a:r>
              <a:rPr lang="en-US" sz="1400" b="0" dirty="0" err="1"/>
              <a:t>Protoss_Zealot</a:t>
            </a:r>
            <a:r>
              <a:rPr lang="en-US" sz="1400" b="0" dirty="0"/>
              <a:t>    ID: 145    HP: 0</a:t>
            </a:r>
          </a:p>
          <a:p>
            <a:pPr marL="0" indent="0">
              <a:buNone/>
            </a:pPr>
            <a:r>
              <a:rPr lang="en-US" sz="1400" b="0" dirty="0"/>
              <a:t>B: </a:t>
            </a:r>
            <a:r>
              <a:rPr lang="en-US" sz="1400" b="0" dirty="0" err="1"/>
              <a:t>Protoss_Pylon</a:t>
            </a:r>
            <a:r>
              <a:rPr lang="en-US" sz="1400" b="0" dirty="0"/>
              <a:t>    ID: 143    HP: 0</a:t>
            </a:r>
          </a:p>
          <a:p>
            <a:pPr marL="0" indent="0">
              <a:buNone/>
            </a:pPr>
            <a:r>
              <a:rPr lang="en-US" sz="1400" b="0" dirty="0"/>
              <a:t>    B: </a:t>
            </a:r>
            <a:r>
              <a:rPr lang="en-US" sz="1400" b="0" dirty="0" err="1"/>
              <a:t>Protoss_Gateway</a:t>
            </a:r>
            <a:r>
              <a:rPr lang="en-US" sz="1400" b="0" dirty="0"/>
              <a:t>    ID: 140    HP: 0</a:t>
            </a:r>
          </a:p>
          <a:p>
            <a:pPr marL="0" indent="0">
              <a:buNone/>
            </a:pPr>
            <a:r>
              <a:rPr lang="en-US" sz="1400" b="0" dirty="0"/>
              <a:t>B: </a:t>
            </a:r>
            <a:r>
              <a:rPr lang="en-US" sz="1400" b="0" dirty="0" err="1"/>
              <a:t>Protoss_Pylon</a:t>
            </a:r>
            <a:r>
              <a:rPr lang="en-US" sz="1400" b="0" dirty="0"/>
              <a:t>    ID: 132    HP: 0</a:t>
            </a:r>
          </a:p>
          <a:p>
            <a:pPr marL="0" indent="0">
              <a:buNone/>
            </a:pPr>
            <a:r>
              <a:rPr lang="en-US" sz="1400" b="0" dirty="0"/>
              <a:t>    B: </a:t>
            </a:r>
            <a:r>
              <a:rPr lang="en-US" sz="1400" b="0" dirty="0" err="1"/>
              <a:t>Protoss_Gateway</a:t>
            </a:r>
            <a:r>
              <a:rPr lang="en-US" sz="1400" b="0" dirty="0"/>
              <a:t>    ID: 135    HP: 0</a:t>
            </a:r>
          </a:p>
          <a:p>
            <a:pPr marL="0" indent="0">
              <a:buNone/>
            </a:pPr>
            <a:r>
              <a:rPr lang="en-US" sz="1400" b="0" dirty="0"/>
              <a:t>Predicted Strategies: Gateway-</a:t>
            </a:r>
            <a:r>
              <a:rPr lang="en-US" sz="1400" b="0" dirty="0" err="1"/>
              <a:t>Two_Gates</a:t>
            </a:r>
            <a:r>
              <a:rPr lang="en-US" sz="1400" b="0" dirty="0"/>
              <a:t>, Gateway-</a:t>
            </a:r>
            <a:r>
              <a:rPr lang="en-US" sz="1400" b="0" dirty="0" err="1"/>
              <a:t>Fast_DT</a:t>
            </a:r>
            <a:r>
              <a:rPr lang="en-US" sz="1400" b="0" dirty="0"/>
              <a:t>, Gateway-Templar, Gateway-</a:t>
            </a:r>
            <a:r>
              <a:rPr lang="en-US" sz="1400" b="0" dirty="0" err="1"/>
              <a:t>Speedzeal</a:t>
            </a:r>
            <a:r>
              <a:rPr lang="en-US" sz="1400" b="0" dirty="0"/>
              <a:t>, Gateway-Corsair, </a:t>
            </a:r>
          </a:p>
          <a:p>
            <a:pPr marL="0" indent="0">
              <a:buNone/>
            </a:pPr>
            <a:r>
              <a:rPr lang="en-US" sz="1400" b="0" dirty="0"/>
              <a:t>Frames: 9891 winner: 1 enemy: </a:t>
            </a:r>
            <a:r>
              <a:rPr lang="en-US" sz="1400" b="0" dirty="0" err="1"/>
              <a:t>Protoss</a:t>
            </a:r>
            <a:r>
              <a:rPr lang="en-US" sz="1400" b="0" dirty="0"/>
              <a:t> </a:t>
            </a:r>
            <a:r>
              <a:rPr lang="en-US" sz="1400" b="0" dirty="0" err="1"/>
              <a:t>startPosition</a:t>
            </a:r>
            <a:r>
              <a:rPr lang="en-US" sz="1400" b="0" dirty="0"/>
              <a:t> (400,3032) </a:t>
            </a:r>
            <a:r>
              <a:rPr lang="en-US" sz="1400" b="0" dirty="0" err="1"/>
              <a:t>myKillScore</a:t>
            </a:r>
            <a:r>
              <a:rPr lang="en-US" sz="1400" b="0" dirty="0"/>
              <a:t>: 1600 </a:t>
            </a:r>
            <a:r>
              <a:rPr lang="en-US" sz="1400" b="0" dirty="0" err="1"/>
              <a:t>enemyKillScore</a:t>
            </a:r>
            <a:r>
              <a:rPr lang="en-US" sz="1400" b="0" dirty="0"/>
              <a:t>: 0 </a:t>
            </a:r>
            <a:r>
              <a:rPr lang="en-US" sz="1400" b="0" dirty="0" err="1"/>
              <a:t>EvaluationLastState</a:t>
            </a:r>
            <a:r>
              <a:rPr lang="en-US" sz="1400" b="0" dirty="0"/>
              <a:t>: 1 map: (2)</a:t>
            </a:r>
            <a:r>
              <a:rPr lang="en-US" sz="1400" b="0" dirty="0" err="1"/>
              <a:t>Benzene.scx</a:t>
            </a:r>
            <a:endParaRPr lang="en-US" sz="1400" b="0" dirty="0"/>
          </a:p>
          <a:p>
            <a:pPr marL="0" indent="0">
              <a:buNone/>
            </a:pPr>
            <a:endParaRPr lang="en-US" sz="1400" b="0" dirty="0"/>
          </a:p>
        </p:txBody>
      </p:sp>
    </p:spTree>
    <p:extLst>
      <p:ext uri="{BB962C8B-B14F-4D97-AF65-F5344CB8AC3E}">
        <p14:creationId xmlns:p14="http://schemas.microsoft.com/office/powerpoint/2010/main" val="29575995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47351695-499D-4184-A0B3-4E66DD9793D7}"/>
              </a:ext>
            </a:extLst>
          </p:cNvPr>
          <p:cNvGraphicFramePr/>
          <p:nvPr>
            <p:extLst/>
          </p:nvPr>
        </p:nvGraphicFramePr>
        <p:xfrm>
          <a:off x="647756" y="2313342"/>
          <a:ext cx="2524125" cy="32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4E83A27-1A36-4172-87D9-B460D7877E7D}"/>
              </a:ext>
            </a:extLst>
          </p:cNvPr>
          <p:cNvGraphicFramePr/>
          <p:nvPr>
            <p:extLst/>
          </p:nvPr>
        </p:nvGraphicFramePr>
        <p:xfrm>
          <a:off x="6172250" y="2324100"/>
          <a:ext cx="2524125" cy="3200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829CCA6-9B5B-4761-BA83-DEFF5B9A7AAF}"/>
              </a:ext>
            </a:extLst>
          </p:cNvPr>
          <p:cNvGraphicFramePr/>
          <p:nvPr>
            <p:extLst/>
          </p:nvPr>
        </p:nvGraphicFramePr>
        <p:xfrm>
          <a:off x="3372351" y="2324100"/>
          <a:ext cx="2524125" cy="32004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itle 9">
            <a:extLst>
              <a:ext uri="{FF2B5EF4-FFF2-40B4-BE49-F238E27FC236}">
                <a16:creationId xmlns:a16="http://schemas.microsoft.com/office/drawing/2014/main" id="{5FEB1CEE-DAE5-45EA-B8E2-77453D6C6A3D}"/>
              </a:ext>
            </a:extLst>
          </p:cNvPr>
          <p:cNvSpPr>
            <a:spLocks noGrp="1"/>
          </p:cNvSpPr>
          <p:nvPr>
            <p:ph type="title"/>
          </p:nvPr>
        </p:nvSpPr>
        <p:spPr/>
        <p:txBody>
          <a:bodyPr/>
          <a:lstStyle/>
          <a:p>
            <a:r>
              <a:rPr lang="en-US" dirty="0"/>
              <a:t>Tables</a:t>
            </a:r>
          </a:p>
        </p:txBody>
      </p:sp>
    </p:spTree>
    <p:extLst>
      <p:ext uri="{BB962C8B-B14F-4D97-AF65-F5344CB8AC3E}">
        <p14:creationId xmlns:p14="http://schemas.microsoft.com/office/powerpoint/2010/main" val="4207298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F94E-F6F9-4561-9955-9C8105F1E6A0}"/>
              </a:ext>
            </a:extLst>
          </p:cNvPr>
          <p:cNvSpPr>
            <a:spLocks noGrp="1"/>
          </p:cNvSpPr>
          <p:nvPr>
            <p:ph type="title"/>
          </p:nvPr>
        </p:nvSpPr>
        <p:spPr/>
        <p:txBody>
          <a:bodyPr/>
          <a:lstStyle/>
          <a:p>
            <a:r>
              <a:rPr lang="en-US" dirty="0"/>
              <a:t>References</a:t>
            </a:r>
          </a:p>
        </p:txBody>
      </p:sp>
      <p:sp>
        <p:nvSpPr>
          <p:cNvPr id="6" name="Rectangle 2">
            <a:extLst>
              <a:ext uri="{FF2B5EF4-FFF2-40B4-BE49-F238E27FC236}">
                <a16:creationId xmlns:a16="http://schemas.microsoft.com/office/drawing/2014/main" id="{1BD574FC-26BE-4A73-9FBD-B30BD74E1B90}"/>
              </a:ext>
            </a:extLst>
          </p:cNvPr>
          <p:cNvSpPr>
            <a:spLocks noGrp="1" noChangeArrowheads="1"/>
          </p:cNvSpPr>
          <p:nvPr>
            <p:ph idx="1"/>
          </p:nvPr>
        </p:nvSpPr>
        <p:spPr bwMode="auto">
          <a:xfrm>
            <a:off x="152400" y="638517"/>
            <a:ext cx="8991600" cy="4878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Alberto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Uriarte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 O. (2014).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Game-Tree Search over High-Level Game States in RTS Games</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AAIDE: http://nova.wolfwork.com</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Champandard</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(2014, August 12).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Monte-Carlo Tree Search in TOTAL WAR: ROME II’s Campaign AI.</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Ai Game Dev: http://aigamedev.com/open/coverage/mcts-rome-ii/</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J. B.-G. (2016). Opponent Modeling in Deep Reinforcement Learning.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arXiv:1609.05559</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 T. Isaacs, e. a. (2014). "GPS-optimal micro air vehicle navigation in degraded environments".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American Control Conference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 pp. 1864-1871). Portland, OR: IEEE.</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 Wendlandt, M. B. (2005). "Indoor localization with probability density functions based on Bluetooth".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IEEE 16th International Symposium on Personal, Indoor and Mobile Radio Communications, Berlin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 2040-2044 Vol. 3.</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Laviers</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K. e. (2009).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Exploiting Early Intent Recognition for Competitive Advantage.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Springfield, VA: KNEXUS RESEARCH CORP.</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Robert Grover Brown, P. Y. (2012). EXPECTATION, AVERAGES, AND CHARACTERISTIC FUNCTION. In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Introduction to Random Signals and Applied Kalman Filtering</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 13-18). John Wiley &amp; Sons, Inc.</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Venkateswaran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 a. (2013). "RF source-seeking by a micro aerial vehicle using rotation-based angle of arrival estimates".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American Control Conference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 pp. 2581-2587). Washington, DC: IEEE.</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Santiago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Ontañon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 S. (2013, 5 (4)). A Survey of Real-Time Strategy Game AI Research and Competition in StarCraft.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IEEE Transactions on Computational Intelligence and AI in games, IEEE Computational Intelligence Society</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pp.1-19.</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Uriarte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(2017).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Adversarial Search and Spatial Reasoning in Real Time Strategy Games.</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Philadelphia: Drexel University.</a:t>
            </a:r>
            <a:endParaRPr kumimoji="0" lang="en-US" altLang="en-US"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03611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graphicFrame>
        <p:nvGraphicFramePr>
          <p:cNvPr id="35" name="Table 34">
            <a:extLst>
              <a:ext uri="{FF2B5EF4-FFF2-40B4-BE49-F238E27FC236}">
                <a16:creationId xmlns:a16="http://schemas.microsoft.com/office/drawing/2014/main" id="{95814C9E-2214-422E-91AB-1F2E0A538F6C}"/>
              </a:ext>
            </a:extLst>
          </p:cNvPr>
          <p:cNvGraphicFramePr>
            <a:graphicFrameLocks noGrp="1"/>
          </p:cNvGraphicFramePr>
          <p:nvPr>
            <p:extLst/>
          </p:nvPr>
        </p:nvGraphicFramePr>
        <p:xfrm>
          <a:off x="0" y="1409700"/>
          <a:ext cx="11177972" cy="3516772"/>
        </p:xfrm>
        <a:graphic>
          <a:graphicData uri="http://schemas.openxmlformats.org/drawingml/2006/table">
            <a:tbl>
              <a:tblPr firstRow="1" bandRow="1"/>
              <a:tblGrid>
                <a:gridCol w="1190594">
                  <a:extLst>
                    <a:ext uri="{9D8B030D-6E8A-4147-A177-3AD203B41FA5}">
                      <a16:colId xmlns:a16="http://schemas.microsoft.com/office/drawing/2014/main" val="2350551349"/>
                    </a:ext>
                  </a:extLst>
                </a:gridCol>
                <a:gridCol w="4492101">
                  <a:extLst>
                    <a:ext uri="{9D8B030D-6E8A-4147-A177-3AD203B41FA5}">
                      <a16:colId xmlns:a16="http://schemas.microsoft.com/office/drawing/2014/main" val="3837764880"/>
                    </a:ext>
                  </a:extLst>
                </a:gridCol>
                <a:gridCol w="5495277">
                  <a:extLst>
                    <a:ext uri="{9D8B030D-6E8A-4147-A177-3AD203B41FA5}">
                      <a16:colId xmlns:a16="http://schemas.microsoft.com/office/drawing/2014/main" val="1650680026"/>
                    </a:ext>
                  </a:extLst>
                </a:gridCol>
              </a:tblGrid>
              <a:tr h="700363">
                <a:tc>
                  <a:txBody>
                    <a:bodyPr/>
                    <a:lstStyle>
                      <a:lvl1pPr marL="0" algn="l" defTabSz="457163" rtl="0" eaLnBrk="1" latinLnBrk="0" hangingPunct="1">
                        <a:defRPr sz="1800" b="1" kern="1200">
                          <a:solidFill>
                            <a:schemeClr val="lt1"/>
                          </a:solidFill>
                          <a:latin typeface="Calibri" panose="020F0502020204030204"/>
                        </a:defRPr>
                      </a:lvl1pPr>
                      <a:lvl2pPr marL="457163" algn="l" defTabSz="457163" rtl="0" eaLnBrk="1" latinLnBrk="0" hangingPunct="1">
                        <a:defRPr sz="1800" b="1" kern="1200">
                          <a:solidFill>
                            <a:schemeClr val="lt1"/>
                          </a:solidFill>
                          <a:latin typeface="Calibri" panose="020F0502020204030204"/>
                        </a:defRPr>
                      </a:lvl2pPr>
                      <a:lvl3pPr marL="914328" algn="l" defTabSz="457163" rtl="0" eaLnBrk="1" latinLnBrk="0" hangingPunct="1">
                        <a:defRPr sz="1800" b="1" kern="1200">
                          <a:solidFill>
                            <a:schemeClr val="lt1"/>
                          </a:solidFill>
                          <a:latin typeface="Calibri" panose="020F0502020204030204"/>
                        </a:defRPr>
                      </a:lvl3pPr>
                      <a:lvl4pPr marL="1371490" algn="l" defTabSz="457163" rtl="0" eaLnBrk="1" latinLnBrk="0" hangingPunct="1">
                        <a:defRPr sz="1800" b="1" kern="1200">
                          <a:solidFill>
                            <a:schemeClr val="lt1"/>
                          </a:solidFill>
                          <a:latin typeface="Calibri" panose="020F0502020204030204"/>
                        </a:defRPr>
                      </a:lvl4pPr>
                      <a:lvl5pPr marL="1828654" algn="l" defTabSz="457163" rtl="0" eaLnBrk="1" latinLnBrk="0" hangingPunct="1">
                        <a:defRPr sz="1800" b="1" kern="1200">
                          <a:solidFill>
                            <a:schemeClr val="lt1"/>
                          </a:solidFill>
                          <a:latin typeface="Calibri" panose="020F0502020204030204"/>
                        </a:defRPr>
                      </a:lvl5pPr>
                      <a:lvl6pPr marL="2285817" algn="l" defTabSz="457163" rtl="0" eaLnBrk="1" latinLnBrk="0" hangingPunct="1">
                        <a:defRPr sz="1800" b="1" kern="1200">
                          <a:solidFill>
                            <a:schemeClr val="lt1"/>
                          </a:solidFill>
                          <a:latin typeface="Calibri" panose="020F0502020204030204"/>
                        </a:defRPr>
                      </a:lvl6pPr>
                      <a:lvl7pPr marL="2742980" algn="l" defTabSz="457163" rtl="0" eaLnBrk="1" latinLnBrk="0" hangingPunct="1">
                        <a:defRPr sz="1800" b="1" kern="1200">
                          <a:solidFill>
                            <a:schemeClr val="lt1"/>
                          </a:solidFill>
                          <a:latin typeface="Calibri" panose="020F0502020204030204"/>
                        </a:defRPr>
                      </a:lvl7pPr>
                      <a:lvl8pPr marL="3200144" algn="l" defTabSz="457163" rtl="0" eaLnBrk="1" latinLnBrk="0" hangingPunct="1">
                        <a:defRPr sz="1800" b="1" kern="1200">
                          <a:solidFill>
                            <a:schemeClr val="lt1"/>
                          </a:solidFill>
                          <a:latin typeface="Calibri" panose="020F0502020204030204"/>
                        </a:defRPr>
                      </a:lvl8pPr>
                      <a:lvl9pPr marL="3657308" algn="l" defTabSz="457163" rtl="0" eaLnBrk="1" latinLnBrk="0" hangingPunct="1">
                        <a:defRPr sz="1800" b="1" kern="1200">
                          <a:solidFill>
                            <a:schemeClr val="lt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163" rtl="0" eaLnBrk="1" latinLnBrk="0" hangingPunct="1">
                        <a:defRPr sz="1800" b="1" kern="1200">
                          <a:solidFill>
                            <a:schemeClr val="lt1"/>
                          </a:solidFill>
                          <a:latin typeface="Calibri" panose="020F0502020204030204"/>
                        </a:defRPr>
                      </a:lvl1pPr>
                      <a:lvl2pPr marL="457163" algn="l" defTabSz="457163" rtl="0" eaLnBrk="1" latinLnBrk="0" hangingPunct="1">
                        <a:defRPr sz="1800" b="1" kern="1200">
                          <a:solidFill>
                            <a:schemeClr val="lt1"/>
                          </a:solidFill>
                          <a:latin typeface="Calibri" panose="020F0502020204030204"/>
                        </a:defRPr>
                      </a:lvl2pPr>
                      <a:lvl3pPr marL="914328" algn="l" defTabSz="457163" rtl="0" eaLnBrk="1" latinLnBrk="0" hangingPunct="1">
                        <a:defRPr sz="1800" b="1" kern="1200">
                          <a:solidFill>
                            <a:schemeClr val="lt1"/>
                          </a:solidFill>
                          <a:latin typeface="Calibri" panose="020F0502020204030204"/>
                        </a:defRPr>
                      </a:lvl3pPr>
                      <a:lvl4pPr marL="1371490" algn="l" defTabSz="457163" rtl="0" eaLnBrk="1" latinLnBrk="0" hangingPunct="1">
                        <a:defRPr sz="1800" b="1" kern="1200">
                          <a:solidFill>
                            <a:schemeClr val="lt1"/>
                          </a:solidFill>
                          <a:latin typeface="Calibri" panose="020F0502020204030204"/>
                        </a:defRPr>
                      </a:lvl4pPr>
                      <a:lvl5pPr marL="1828654" algn="l" defTabSz="457163" rtl="0" eaLnBrk="1" latinLnBrk="0" hangingPunct="1">
                        <a:defRPr sz="1800" b="1" kern="1200">
                          <a:solidFill>
                            <a:schemeClr val="lt1"/>
                          </a:solidFill>
                          <a:latin typeface="Calibri" panose="020F0502020204030204"/>
                        </a:defRPr>
                      </a:lvl5pPr>
                      <a:lvl6pPr marL="2285817" algn="l" defTabSz="457163" rtl="0" eaLnBrk="1" latinLnBrk="0" hangingPunct="1">
                        <a:defRPr sz="1800" b="1" kern="1200">
                          <a:solidFill>
                            <a:schemeClr val="lt1"/>
                          </a:solidFill>
                          <a:latin typeface="Calibri" panose="020F0502020204030204"/>
                        </a:defRPr>
                      </a:lvl6pPr>
                      <a:lvl7pPr marL="2742980" algn="l" defTabSz="457163" rtl="0" eaLnBrk="1" latinLnBrk="0" hangingPunct="1">
                        <a:defRPr sz="1800" b="1" kern="1200">
                          <a:solidFill>
                            <a:schemeClr val="lt1"/>
                          </a:solidFill>
                          <a:latin typeface="Calibri" panose="020F0502020204030204"/>
                        </a:defRPr>
                      </a:lvl7pPr>
                      <a:lvl8pPr marL="3200144" algn="l" defTabSz="457163" rtl="0" eaLnBrk="1" latinLnBrk="0" hangingPunct="1">
                        <a:defRPr sz="1800" b="1" kern="1200">
                          <a:solidFill>
                            <a:schemeClr val="lt1"/>
                          </a:solidFill>
                          <a:latin typeface="Calibri" panose="020F0502020204030204"/>
                        </a:defRPr>
                      </a:lvl8pPr>
                      <a:lvl9pPr marL="3657308" algn="l" defTabSz="457163" rtl="0" eaLnBrk="1" latinLnBrk="0" hangingPunct="1">
                        <a:defRPr sz="1800" b="1" kern="1200">
                          <a:solidFill>
                            <a:schemeClr val="lt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1    2    3    4    5    6    7    8    9    10    11    12</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163" rtl="0" eaLnBrk="1" latinLnBrk="0" hangingPunct="1">
                        <a:defRPr sz="1800" b="1" kern="1200">
                          <a:solidFill>
                            <a:schemeClr val="lt1"/>
                          </a:solidFill>
                          <a:latin typeface="Calibri" panose="020F0502020204030204"/>
                        </a:defRPr>
                      </a:lvl1pPr>
                      <a:lvl2pPr marL="457163" algn="l" defTabSz="457163" rtl="0" eaLnBrk="1" latinLnBrk="0" hangingPunct="1">
                        <a:defRPr sz="1800" b="1" kern="1200">
                          <a:solidFill>
                            <a:schemeClr val="lt1"/>
                          </a:solidFill>
                          <a:latin typeface="Calibri" panose="020F0502020204030204"/>
                        </a:defRPr>
                      </a:lvl2pPr>
                      <a:lvl3pPr marL="914328" algn="l" defTabSz="457163" rtl="0" eaLnBrk="1" latinLnBrk="0" hangingPunct="1">
                        <a:defRPr sz="1800" b="1" kern="1200">
                          <a:solidFill>
                            <a:schemeClr val="lt1"/>
                          </a:solidFill>
                          <a:latin typeface="Calibri" panose="020F0502020204030204"/>
                        </a:defRPr>
                      </a:lvl3pPr>
                      <a:lvl4pPr marL="1371490" algn="l" defTabSz="457163" rtl="0" eaLnBrk="1" latinLnBrk="0" hangingPunct="1">
                        <a:defRPr sz="1800" b="1" kern="1200">
                          <a:solidFill>
                            <a:schemeClr val="lt1"/>
                          </a:solidFill>
                          <a:latin typeface="Calibri" panose="020F0502020204030204"/>
                        </a:defRPr>
                      </a:lvl4pPr>
                      <a:lvl5pPr marL="1828654" algn="l" defTabSz="457163" rtl="0" eaLnBrk="1" latinLnBrk="0" hangingPunct="1">
                        <a:defRPr sz="1800" b="1" kern="1200">
                          <a:solidFill>
                            <a:schemeClr val="lt1"/>
                          </a:solidFill>
                          <a:latin typeface="Calibri" panose="020F0502020204030204"/>
                        </a:defRPr>
                      </a:lvl5pPr>
                      <a:lvl6pPr marL="2285817" algn="l" defTabSz="457163" rtl="0" eaLnBrk="1" latinLnBrk="0" hangingPunct="1">
                        <a:defRPr sz="1800" b="1" kern="1200">
                          <a:solidFill>
                            <a:schemeClr val="lt1"/>
                          </a:solidFill>
                          <a:latin typeface="Calibri" panose="020F0502020204030204"/>
                        </a:defRPr>
                      </a:lvl6pPr>
                      <a:lvl7pPr marL="2742980" algn="l" defTabSz="457163" rtl="0" eaLnBrk="1" latinLnBrk="0" hangingPunct="1">
                        <a:defRPr sz="1800" b="1" kern="1200">
                          <a:solidFill>
                            <a:schemeClr val="lt1"/>
                          </a:solidFill>
                          <a:latin typeface="Calibri" panose="020F0502020204030204"/>
                        </a:defRPr>
                      </a:lvl7pPr>
                      <a:lvl8pPr marL="3200144" algn="l" defTabSz="457163" rtl="0" eaLnBrk="1" latinLnBrk="0" hangingPunct="1">
                        <a:defRPr sz="1800" b="1" kern="1200">
                          <a:solidFill>
                            <a:schemeClr val="lt1"/>
                          </a:solidFill>
                          <a:latin typeface="Calibri" panose="020F0502020204030204"/>
                        </a:defRPr>
                      </a:lvl8pPr>
                      <a:lvl9pPr marL="3657308" algn="l" defTabSz="457163" rtl="0" eaLnBrk="1" latinLnBrk="0" hangingPunct="1">
                        <a:defRPr sz="1800" b="1" kern="1200">
                          <a:solidFill>
                            <a:schemeClr val="lt1"/>
                          </a:solidFill>
                          <a:latin typeface="Calibri" panose="020F0502020204030204"/>
                        </a:defRPr>
                      </a:lvl9pPr>
                    </a:lstStyle>
                    <a:p>
                      <a:pPr algn="ctr"/>
                      <a:r>
                        <a:rPr lang="en-US" dirty="0"/>
                        <a:t>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13    14    15    16    17    18    19    20    21    22    23    24</a:t>
                      </a:r>
                    </a:p>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622372536"/>
                  </a:ext>
                </a:extLst>
              </a:tr>
              <a:tr h="650593">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r>
                        <a:rPr lang="en-US" dirty="0"/>
                        <a:t>Design</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395803886"/>
                  </a:ext>
                </a:extLst>
              </a:tr>
              <a:tr h="650593">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r>
                        <a:rPr lang="en-US" dirty="0"/>
                        <a:t>Develop</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678614825"/>
                  </a:ext>
                </a:extLst>
              </a:tr>
              <a:tr h="650593">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r>
                        <a:rPr lang="en-US" dirty="0"/>
                        <a:t>Test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4700446"/>
                  </a:ext>
                </a:extLst>
              </a:tr>
              <a:tr h="650593">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Document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986406775"/>
                  </a:ext>
                </a:extLst>
              </a:tr>
            </a:tbl>
          </a:graphicData>
        </a:graphic>
      </p:graphicFrame>
      <p:sp>
        <p:nvSpPr>
          <p:cNvPr id="36" name="Rectangle 35">
            <a:extLst>
              <a:ext uri="{FF2B5EF4-FFF2-40B4-BE49-F238E27FC236}">
                <a16:creationId xmlns:a16="http://schemas.microsoft.com/office/drawing/2014/main" id="{F367B11D-4C37-4B11-B255-0092C0FE0B99}"/>
              </a:ext>
            </a:extLst>
          </p:cNvPr>
          <p:cNvSpPr/>
          <p:nvPr/>
        </p:nvSpPr>
        <p:spPr>
          <a:xfrm>
            <a:off x="1243860" y="2412306"/>
            <a:ext cx="506027"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white"/>
                </a:solidFill>
                <a:effectLst/>
                <a:uLnTx/>
                <a:uFillTx/>
                <a:latin typeface="Calibri" panose="020F0502020204030204"/>
                <a:ea typeface="+mn-ea"/>
                <a:cs typeface="+mn-cs"/>
              </a:rPr>
              <a:t>Req</a:t>
            </a: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FB3CC4F6-788D-41C4-90BB-E359A205F87A}"/>
              </a:ext>
            </a:extLst>
          </p:cNvPr>
          <p:cNvSpPr/>
          <p:nvPr/>
        </p:nvSpPr>
        <p:spPr>
          <a:xfrm>
            <a:off x="1749888" y="2634248"/>
            <a:ext cx="372862"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Arch</a:t>
            </a:r>
          </a:p>
        </p:txBody>
      </p:sp>
      <p:grpSp>
        <p:nvGrpSpPr>
          <p:cNvPr id="38" name="Group 37">
            <a:extLst>
              <a:ext uri="{FF2B5EF4-FFF2-40B4-BE49-F238E27FC236}">
                <a16:creationId xmlns:a16="http://schemas.microsoft.com/office/drawing/2014/main" id="{EA53A765-C0EA-45FB-8674-4921D2A8A57B}"/>
              </a:ext>
            </a:extLst>
          </p:cNvPr>
          <p:cNvGrpSpPr/>
          <p:nvPr/>
        </p:nvGrpSpPr>
        <p:grpSpPr>
          <a:xfrm>
            <a:off x="6553200" y="3686536"/>
            <a:ext cx="2250491" cy="290003"/>
            <a:chOff x="6169980" y="4672614"/>
            <a:chExt cx="2250491" cy="290003"/>
          </a:xfrm>
        </p:grpSpPr>
        <p:sp>
          <p:nvSpPr>
            <p:cNvPr id="39" name="Rectangle 38">
              <a:extLst>
                <a:ext uri="{FF2B5EF4-FFF2-40B4-BE49-F238E27FC236}">
                  <a16:creationId xmlns:a16="http://schemas.microsoft.com/office/drawing/2014/main" id="{CD932268-3622-4365-AE90-887CB5ABB494}"/>
                </a:ext>
              </a:extLst>
            </p:cNvPr>
            <p:cNvSpPr/>
            <p:nvPr/>
          </p:nvSpPr>
          <p:spPr>
            <a:xfrm>
              <a:off x="6169980" y="4706645"/>
              <a:ext cx="2121764"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V&amp;V for Thesis</a:t>
              </a:r>
            </a:p>
          </p:txBody>
        </p:sp>
        <p:sp>
          <p:nvSpPr>
            <p:cNvPr id="40" name="Flowchart: Decision 39">
              <a:extLst>
                <a:ext uri="{FF2B5EF4-FFF2-40B4-BE49-F238E27FC236}">
                  <a16:creationId xmlns:a16="http://schemas.microsoft.com/office/drawing/2014/main" id="{EE99D7AA-2DD3-4253-9667-BE8C6D1410F3}"/>
                </a:ext>
              </a:extLst>
            </p:cNvPr>
            <p:cNvSpPr/>
            <p:nvPr/>
          </p:nvSpPr>
          <p:spPr>
            <a:xfrm>
              <a:off x="8234040" y="4672614"/>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1" name="Group 40">
            <a:extLst>
              <a:ext uri="{FF2B5EF4-FFF2-40B4-BE49-F238E27FC236}">
                <a16:creationId xmlns:a16="http://schemas.microsoft.com/office/drawing/2014/main" id="{4B2A927A-EE5D-49AC-9C27-5886AB6AE2E9}"/>
              </a:ext>
            </a:extLst>
          </p:cNvPr>
          <p:cNvGrpSpPr/>
          <p:nvPr/>
        </p:nvGrpSpPr>
        <p:grpSpPr>
          <a:xfrm>
            <a:off x="6916691" y="4299442"/>
            <a:ext cx="3283997" cy="290003"/>
            <a:chOff x="7261935" y="5959877"/>
            <a:chExt cx="3283997" cy="290003"/>
          </a:xfrm>
        </p:grpSpPr>
        <p:sp>
          <p:nvSpPr>
            <p:cNvPr id="42" name="Rectangle 41">
              <a:extLst>
                <a:ext uri="{FF2B5EF4-FFF2-40B4-BE49-F238E27FC236}">
                  <a16:creationId xmlns:a16="http://schemas.microsoft.com/office/drawing/2014/main" id="{B526EDAF-0381-4CEA-9182-4F01C22C2D25}"/>
                </a:ext>
              </a:extLst>
            </p:cNvPr>
            <p:cNvSpPr/>
            <p:nvPr/>
          </p:nvSpPr>
          <p:spPr>
            <a:xfrm>
              <a:off x="7261935" y="5995387"/>
              <a:ext cx="3151573"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Writing                               Thesis</a:t>
              </a:r>
            </a:p>
          </p:txBody>
        </p:sp>
        <p:sp>
          <p:nvSpPr>
            <p:cNvPr id="43" name="Flowchart: Decision 42">
              <a:extLst>
                <a:ext uri="{FF2B5EF4-FFF2-40B4-BE49-F238E27FC236}">
                  <a16:creationId xmlns:a16="http://schemas.microsoft.com/office/drawing/2014/main" id="{EB14FFD2-AB50-44D8-817F-3E2F0A6C0501}"/>
                </a:ext>
              </a:extLst>
            </p:cNvPr>
            <p:cNvSpPr/>
            <p:nvPr/>
          </p:nvSpPr>
          <p:spPr>
            <a:xfrm>
              <a:off x="10359501" y="5959877"/>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Flowchart: Decision 43">
              <a:extLst>
                <a:ext uri="{FF2B5EF4-FFF2-40B4-BE49-F238E27FC236}">
                  <a16:creationId xmlns:a16="http://schemas.microsoft.com/office/drawing/2014/main" id="{D8059462-9BB5-4A25-82EE-0205E3C3CD8F}"/>
                </a:ext>
              </a:extLst>
            </p:cNvPr>
            <p:cNvSpPr/>
            <p:nvPr/>
          </p:nvSpPr>
          <p:spPr>
            <a:xfrm>
              <a:off x="9491710" y="5959877"/>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Flowchart: Decision 44">
              <a:extLst>
                <a:ext uri="{FF2B5EF4-FFF2-40B4-BE49-F238E27FC236}">
                  <a16:creationId xmlns:a16="http://schemas.microsoft.com/office/drawing/2014/main" id="{1AB08911-DF94-477E-A172-4D2EBA044B12}"/>
                </a:ext>
              </a:extLst>
            </p:cNvPr>
            <p:cNvSpPr/>
            <p:nvPr/>
          </p:nvSpPr>
          <p:spPr>
            <a:xfrm>
              <a:off x="8091997" y="5959877"/>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6" name="Group 45">
            <a:extLst>
              <a:ext uri="{FF2B5EF4-FFF2-40B4-BE49-F238E27FC236}">
                <a16:creationId xmlns:a16="http://schemas.microsoft.com/office/drawing/2014/main" id="{A368D994-5AB0-4EC2-85E1-71B3ABD36F1F}"/>
              </a:ext>
            </a:extLst>
          </p:cNvPr>
          <p:cNvGrpSpPr/>
          <p:nvPr/>
        </p:nvGrpSpPr>
        <p:grpSpPr>
          <a:xfrm>
            <a:off x="1496873" y="3044093"/>
            <a:ext cx="1750379" cy="290003"/>
            <a:chOff x="1984159" y="3215194"/>
            <a:chExt cx="1750379" cy="290003"/>
          </a:xfrm>
        </p:grpSpPr>
        <p:sp>
          <p:nvSpPr>
            <p:cNvPr id="47" name="Rectangle 46">
              <a:extLst>
                <a:ext uri="{FF2B5EF4-FFF2-40B4-BE49-F238E27FC236}">
                  <a16:creationId xmlns:a16="http://schemas.microsoft.com/office/drawing/2014/main" id="{6F755B7B-8A42-4DC1-82FE-075B9598FCA9}"/>
                </a:ext>
              </a:extLst>
            </p:cNvPr>
            <p:cNvSpPr/>
            <p:nvPr/>
          </p:nvSpPr>
          <p:spPr>
            <a:xfrm>
              <a:off x="1984159" y="3249225"/>
              <a:ext cx="1637930"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Toy Problem</a:t>
              </a:r>
            </a:p>
          </p:txBody>
        </p:sp>
        <p:sp>
          <p:nvSpPr>
            <p:cNvPr id="48" name="Flowchart: Decision 47">
              <a:extLst>
                <a:ext uri="{FF2B5EF4-FFF2-40B4-BE49-F238E27FC236}">
                  <a16:creationId xmlns:a16="http://schemas.microsoft.com/office/drawing/2014/main" id="{386128E7-E695-41E0-897D-DA719889EC02}"/>
                </a:ext>
              </a:extLst>
            </p:cNvPr>
            <p:cNvSpPr/>
            <p:nvPr/>
          </p:nvSpPr>
          <p:spPr>
            <a:xfrm>
              <a:off x="3548107" y="3215194"/>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9" name="Group 48">
            <a:extLst>
              <a:ext uri="{FF2B5EF4-FFF2-40B4-BE49-F238E27FC236}">
                <a16:creationId xmlns:a16="http://schemas.microsoft.com/office/drawing/2014/main" id="{60B0A16A-722F-45FE-BDCA-CC4AD32AA28C}"/>
              </a:ext>
            </a:extLst>
          </p:cNvPr>
          <p:cNvGrpSpPr/>
          <p:nvPr/>
        </p:nvGrpSpPr>
        <p:grpSpPr>
          <a:xfrm>
            <a:off x="3060821" y="3304785"/>
            <a:ext cx="2715088" cy="290003"/>
            <a:chOff x="3548107" y="3475886"/>
            <a:chExt cx="2715088" cy="290003"/>
          </a:xfrm>
        </p:grpSpPr>
        <p:sp>
          <p:nvSpPr>
            <p:cNvPr id="50" name="Rectangle 49">
              <a:extLst>
                <a:ext uri="{FF2B5EF4-FFF2-40B4-BE49-F238E27FC236}">
                  <a16:creationId xmlns:a16="http://schemas.microsoft.com/office/drawing/2014/main" id="{BC256F01-325D-4EAE-A147-D7E1DB428B45}"/>
                </a:ext>
              </a:extLst>
            </p:cNvPr>
            <p:cNvSpPr/>
            <p:nvPr/>
          </p:nvSpPr>
          <p:spPr>
            <a:xfrm>
              <a:off x="3548107" y="3515552"/>
              <a:ext cx="2621873"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Final Product</a:t>
              </a:r>
            </a:p>
          </p:txBody>
        </p:sp>
        <p:sp>
          <p:nvSpPr>
            <p:cNvPr id="51" name="Flowchart: Decision 50">
              <a:extLst>
                <a:ext uri="{FF2B5EF4-FFF2-40B4-BE49-F238E27FC236}">
                  <a16:creationId xmlns:a16="http://schemas.microsoft.com/office/drawing/2014/main" id="{FA88DD4A-E603-4CB5-90FB-F123E9A18521}"/>
                </a:ext>
              </a:extLst>
            </p:cNvPr>
            <p:cNvSpPr/>
            <p:nvPr/>
          </p:nvSpPr>
          <p:spPr>
            <a:xfrm>
              <a:off x="6076764" y="3475886"/>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52" name="Flowchart: Decision 51">
            <a:extLst>
              <a:ext uri="{FF2B5EF4-FFF2-40B4-BE49-F238E27FC236}">
                <a16:creationId xmlns:a16="http://schemas.microsoft.com/office/drawing/2014/main" id="{0EF0A70B-B78B-4AC1-9E2B-03D26642A67C}"/>
              </a:ext>
            </a:extLst>
          </p:cNvPr>
          <p:cNvSpPr/>
          <p:nvPr/>
        </p:nvSpPr>
        <p:spPr>
          <a:xfrm>
            <a:off x="2029534" y="2599223"/>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id="{FF65484D-111E-4160-B076-FB26C8DC5E2A}"/>
              </a:ext>
            </a:extLst>
          </p:cNvPr>
          <p:cNvSpPr txBox="1"/>
          <p:nvPr/>
        </p:nvSpPr>
        <p:spPr>
          <a:xfrm>
            <a:off x="1561537" y="2017477"/>
            <a:ext cx="1122423"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Design Done</a:t>
            </a:r>
          </a:p>
        </p:txBody>
      </p:sp>
      <p:sp>
        <p:nvSpPr>
          <p:cNvPr id="54" name="TextBox 53">
            <a:extLst>
              <a:ext uri="{FF2B5EF4-FFF2-40B4-BE49-F238E27FC236}">
                <a16:creationId xmlns:a16="http://schemas.microsoft.com/office/drawing/2014/main" id="{108C03F5-CAD0-459A-B8D1-771FEA9BDE9B}"/>
              </a:ext>
            </a:extLst>
          </p:cNvPr>
          <p:cNvSpPr txBox="1"/>
          <p:nvPr/>
        </p:nvSpPr>
        <p:spPr>
          <a:xfrm>
            <a:off x="2692083" y="2017477"/>
            <a:ext cx="923138"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Toy Demo</a:t>
            </a:r>
          </a:p>
        </p:txBody>
      </p:sp>
      <p:sp>
        <p:nvSpPr>
          <p:cNvPr id="55" name="TextBox 54">
            <a:extLst>
              <a:ext uri="{FF2B5EF4-FFF2-40B4-BE49-F238E27FC236}">
                <a16:creationId xmlns:a16="http://schemas.microsoft.com/office/drawing/2014/main" id="{C353BED5-0E50-4EA2-85DF-0805A34FD6FF}"/>
              </a:ext>
            </a:extLst>
          </p:cNvPr>
          <p:cNvSpPr txBox="1"/>
          <p:nvPr/>
        </p:nvSpPr>
        <p:spPr>
          <a:xfrm>
            <a:off x="5036875" y="2017477"/>
            <a:ext cx="1291636"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Software Done</a:t>
            </a:r>
          </a:p>
        </p:txBody>
      </p:sp>
      <p:sp>
        <p:nvSpPr>
          <p:cNvPr id="56" name="TextBox 55">
            <a:extLst>
              <a:ext uri="{FF2B5EF4-FFF2-40B4-BE49-F238E27FC236}">
                <a16:creationId xmlns:a16="http://schemas.microsoft.com/office/drawing/2014/main" id="{4C81ABD5-1350-48C4-81B8-404378E0405F}"/>
              </a:ext>
            </a:extLst>
          </p:cNvPr>
          <p:cNvSpPr txBox="1"/>
          <p:nvPr/>
        </p:nvSpPr>
        <p:spPr>
          <a:xfrm>
            <a:off x="8121032" y="2013269"/>
            <a:ext cx="1141787"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Testing Done</a:t>
            </a:r>
          </a:p>
        </p:txBody>
      </p:sp>
      <p:sp>
        <p:nvSpPr>
          <p:cNvPr id="57" name="TextBox 56">
            <a:extLst>
              <a:ext uri="{FF2B5EF4-FFF2-40B4-BE49-F238E27FC236}">
                <a16:creationId xmlns:a16="http://schemas.microsoft.com/office/drawing/2014/main" id="{C138F422-C8AA-4A3E-8D6C-9EF62F3A7AA3}"/>
              </a:ext>
            </a:extLst>
          </p:cNvPr>
          <p:cNvSpPr txBox="1"/>
          <p:nvPr/>
        </p:nvSpPr>
        <p:spPr>
          <a:xfrm>
            <a:off x="9299464" y="2023620"/>
            <a:ext cx="1537600"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Thesis Submission</a:t>
            </a:r>
          </a:p>
        </p:txBody>
      </p:sp>
      <p:sp>
        <p:nvSpPr>
          <p:cNvPr id="58" name="TextBox 57">
            <a:extLst>
              <a:ext uri="{FF2B5EF4-FFF2-40B4-BE49-F238E27FC236}">
                <a16:creationId xmlns:a16="http://schemas.microsoft.com/office/drawing/2014/main" id="{C1B7FBD9-0E11-40BB-80DD-A1CC7C934D00}"/>
              </a:ext>
            </a:extLst>
          </p:cNvPr>
          <p:cNvSpPr txBox="1"/>
          <p:nvPr/>
        </p:nvSpPr>
        <p:spPr>
          <a:xfrm>
            <a:off x="7330854" y="4606826"/>
            <a:ext cx="1018227" cy="261610"/>
          </a:xfrm>
          <a:prstGeom prst="rect">
            <a:avLst/>
          </a:prstGeom>
          <a:noFill/>
        </p:spPr>
        <p:txBody>
          <a:bodyPr wrap="none" rtlCol="0">
            <a:spAutoFit/>
          </a:bodyPr>
          <a:lstStyle/>
          <a:p>
            <a:pPr defTabSz="914400"/>
            <a:r>
              <a:rPr lang="en-US" sz="1100" i="1" dirty="0">
                <a:solidFill>
                  <a:prstClr val="black"/>
                </a:solidFill>
                <a:latin typeface="Calibri" panose="020F0502020204030204"/>
              </a:rPr>
              <a:t>Thesis Outline</a:t>
            </a:r>
          </a:p>
        </p:txBody>
      </p:sp>
      <p:sp>
        <p:nvSpPr>
          <p:cNvPr id="59" name="TextBox 58">
            <a:extLst>
              <a:ext uri="{FF2B5EF4-FFF2-40B4-BE49-F238E27FC236}">
                <a16:creationId xmlns:a16="http://schemas.microsoft.com/office/drawing/2014/main" id="{24195830-739C-45EB-8615-EDD7A5020209}"/>
              </a:ext>
            </a:extLst>
          </p:cNvPr>
          <p:cNvSpPr txBox="1"/>
          <p:nvPr/>
        </p:nvSpPr>
        <p:spPr>
          <a:xfrm>
            <a:off x="8802826" y="4609433"/>
            <a:ext cx="870751" cy="261610"/>
          </a:xfrm>
          <a:prstGeom prst="rect">
            <a:avLst/>
          </a:prstGeom>
          <a:noFill/>
        </p:spPr>
        <p:txBody>
          <a:bodyPr wrap="none" rtlCol="0">
            <a:spAutoFit/>
          </a:bodyPr>
          <a:lstStyle/>
          <a:p>
            <a:pPr defTabSz="914400"/>
            <a:r>
              <a:rPr lang="en-US" sz="1100" i="1" dirty="0">
                <a:solidFill>
                  <a:prstClr val="black"/>
                </a:solidFill>
                <a:latin typeface="Calibri" panose="020F0502020204030204"/>
              </a:rPr>
              <a:t>Thesis Rev1</a:t>
            </a:r>
          </a:p>
        </p:txBody>
      </p:sp>
      <p:cxnSp>
        <p:nvCxnSpPr>
          <p:cNvPr id="60" name="Straight Connector 59">
            <a:extLst>
              <a:ext uri="{FF2B5EF4-FFF2-40B4-BE49-F238E27FC236}">
                <a16:creationId xmlns:a16="http://schemas.microsoft.com/office/drawing/2014/main" id="{EB3D061F-1D06-4FBF-B1E5-BD83383084F9}"/>
              </a:ext>
            </a:extLst>
          </p:cNvPr>
          <p:cNvCxnSpPr>
            <a:stCxn id="52" idx="0"/>
            <a:endCxn id="53" idx="2"/>
          </p:cNvCxnSpPr>
          <p:nvPr/>
        </p:nvCxnSpPr>
        <p:spPr>
          <a:xfrm flipH="1" flipV="1">
            <a:off x="2122749" y="2325254"/>
            <a:ext cx="1" cy="273969"/>
          </a:xfrm>
          <a:prstGeom prst="line">
            <a:avLst/>
          </a:prstGeom>
          <a:noFill/>
          <a:ln w="28575" cap="flat" cmpd="sng" algn="ctr">
            <a:solidFill>
              <a:sysClr val="windowText" lastClr="000000"/>
            </a:solidFill>
            <a:prstDash val="sysDash"/>
            <a:miter lim="800000"/>
          </a:ln>
          <a:effectLst/>
        </p:spPr>
      </p:cxnSp>
      <p:cxnSp>
        <p:nvCxnSpPr>
          <p:cNvPr id="61" name="Straight Connector 60">
            <a:extLst>
              <a:ext uri="{FF2B5EF4-FFF2-40B4-BE49-F238E27FC236}">
                <a16:creationId xmlns:a16="http://schemas.microsoft.com/office/drawing/2014/main" id="{651E1D1D-F623-4300-919C-1519639B45B9}"/>
              </a:ext>
            </a:extLst>
          </p:cNvPr>
          <p:cNvCxnSpPr>
            <a:cxnSpLocks/>
            <a:stCxn id="48" idx="0"/>
            <a:endCxn id="54" idx="2"/>
          </p:cNvCxnSpPr>
          <p:nvPr/>
        </p:nvCxnSpPr>
        <p:spPr>
          <a:xfrm flipH="1" flipV="1">
            <a:off x="3153652" y="2325254"/>
            <a:ext cx="385" cy="718839"/>
          </a:xfrm>
          <a:prstGeom prst="line">
            <a:avLst/>
          </a:prstGeom>
          <a:noFill/>
          <a:ln w="28575" cap="flat" cmpd="sng" algn="ctr">
            <a:solidFill>
              <a:sysClr val="windowText" lastClr="000000"/>
            </a:solidFill>
            <a:prstDash val="sysDash"/>
            <a:miter lim="800000"/>
          </a:ln>
          <a:effectLst/>
        </p:spPr>
      </p:cxnSp>
      <p:cxnSp>
        <p:nvCxnSpPr>
          <p:cNvPr id="62" name="Straight Connector 61">
            <a:extLst>
              <a:ext uri="{FF2B5EF4-FFF2-40B4-BE49-F238E27FC236}">
                <a16:creationId xmlns:a16="http://schemas.microsoft.com/office/drawing/2014/main" id="{87B2535F-E4B3-4BC4-A494-D021F762D7BB}"/>
              </a:ext>
            </a:extLst>
          </p:cNvPr>
          <p:cNvCxnSpPr>
            <a:cxnSpLocks/>
            <a:stCxn id="51" idx="0"/>
            <a:endCxn id="55" idx="2"/>
          </p:cNvCxnSpPr>
          <p:nvPr/>
        </p:nvCxnSpPr>
        <p:spPr>
          <a:xfrm flipH="1" flipV="1">
            <a:off x="5682693" y="2325254"/>
            <a:ext cx="1" cy="979531"/>
          </a:xfrm>
          <a:prstGeom prst="line">
            <a:avLst/>
          </a:prstGeom>
          <a:noFill/>
          <a:ln w="28575" cap="flat" cmpd="sng" algn="ctr">
            <a:solidFill>
              <a:sysClr val="windowText" lastClr="000000"/>
            </a:solidFill>
            <a:prstDash val="sysDash"/>
            <a:miter lim="800000"/>
          </a:ln>
          <a:effectLst/>
        </p:spPr>
      </p:cxnSp>
      <p:cxnSp>
        <p:nvCxnSpPr>
          <p:cNvPr id="63" name="Straight Connector 62">
            <a:extLst>
              <a:ext uri="{FF2B5EF4-FFF2-40B4-BE49-F238E27FC236}">
                <a16:creationId xmlns:a16="http://schemas.microsoft.com/office/drawing/2014/main" id="{D37A02AB-6CDD-48A6-9D73-C4D6947FDCFC}"/>
              </a:ext>
            </a:extLst>
          </p:cNvPr>
          <p:cNvCxnSpPr>
            <a:cxnSpLocks/>
            <a:stCxn id="40" idx="0"/>
            <a:endCxn id="56" idx="2"/>
          </p:cNvCxnSpPr>
          <p:nvPr/>
        </p:nvCxnSpPr>
        <p:spPr>
          <a:xfrm flipH="1" flipV="1">
            <a:off x="8691926" y="2321046"/>
            <a:ext cx="18550" cy="1365490"/>
          </a:xfrm>
          <a:prstGeom prst="line">
            <a:avLst/>
          </a:prstGeom>
          <a:noFill/>
          <a:ln w="28575" cap="flat" cmpd="sng" algn="ctr">
            <a:solidFill>
              <a:sysClr val="windowText" lastClr="000000"/>
            </a:solidFill>
            <a:prstDash val="sysDash"/>
            <a:miter lim="800000"/>
          </a:ln>
          <a:effectLst/>
        </p:spPr>
      </p:cxnSp>
      <p:cxnSp>
        <p:nvCxnSpPr>
          <p:cNvPr id="64" name="Straight Connector 63">
            <a:extLst>
              <a:ext uri="{FF2B5EF4-FFF2-40B4-BE49-F238E27FC236}">
                <a16:creationId xmlns:a16="http://schemas.microsoft.com/office/drawing/2014/main" id="{0DD6C124-0B2F-4455-B44E-68BC5AD97A3F}"/>
              </a:ext>
            </a:extLst>
          </p:cNvPr>
          <p:cNvCxnSpPr>
            <a:cxnSpLocks/>
            <a:stCxn id="43" idx="0"/>
            <a:endCxn id="57" idx="2"/>
          </p:cNvCxnSpPr>
          <p:nvPr/>
        </p:nvCxnSpPr>
        <p:spPr>
          <a:xfrm flipH="1" flipV="1">
            <a:off x="10068264" y="2331397"/>
            <a:ext cx="39209" cy="1968045"/>
          </a:xfrm>
          <a:prstGeom prst="line">
            <a:avLst/>
          </a:prstGeom>
          <a:noFill/>
          <a:ln w="28575" cap="flat" cmpd="sng" algn="ctr">
            <a:solidFill>
              <a:sysClr val="windowText" lastClr="000000"/>
            </a:solidFill>
            <a:prstDash val="sysDash"/>
            <a:miter lim="800000"/>
          </a:ln>
          <a:effectLst/>
        </p:spPr>
      </p:cxnSp>
      <p:cxnSp>
        <p:nvCxnSpPr>
          <p:cNvPr id="65" name="Straight Connector 64">
            <a:extLst>
              <a:ext uri="{FF2B5EF4-FFF2-40B4-BE49-F238E27FC236}">
                <a16:creationId xmlns:a16="http://schemas.microsoft.com/office/drawing/2014/main" id="{3A1BF299-269A-4439-BF58-F1A196896DC8}"/>
              </a:ext>
            </a:extLst>
          </p:cNvPr>
          <p:cNvCxnSpPr/>
          <p:nvPr/>
        </p:nvCxnSpPr>
        <p:spPr>
          <a:xfrm>
            <a:off x="11177972" y="2318439"/>
            <a:ext cx="0" cy="2549997"/>
          </a:xfrm>
          <a:prstGeom prst="line">
            <a:avLst/>
          </a:prstGeom>
          <a:noFill/>
          <a:ln w="38100" cap="flat" cmpd="sng" algn="ctr">
            <a:solidFill>
              <a:srgbClr val="00B050"/>
            </a:solidFill>
            <a:prstDash val="dash"/>
            <a:miter lim="800000"/>
          </a:ln>
          <a:effectLst/>
        </p:spPr>
      </p:cxnSp>
    </p:spTree>
    <p:extLst>
      <p:ext uri="{BB962C8B-B14F-4D97-AF65-F5344CB8AC3E}">
        <p14:creationId xmlns:p14="http://schemas.microsoft.com/office/powerpoint/2010/main" val="2870705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 </a:t>
            </a:r>
            <a:r>
              <a:rPr lang="en-US" dirty="0" err="1"/>
              <a:t>Terran</a:t>
            </a:r>
            <a:endParaRPr lang="en-US" dirty="0"/>
          </a:p>
        </p:txBody>
      </p:sp>
      <p:graphicFrame>
        <p:nvGraphicFramePr>
          <p:cNvPr id="4" name="Content Placeholder 3"/>
          <p:cNvGraphicFramePr>
            <a:graphicFrameLocks noGrp="1"/>
          </p:cNvGraphicFramePr>
          <p:nvPr>
            <p:ph idx="1"/>
            <p:extLst/>
          </p:nvPr>
        </p:nvGraphicFramePr>
        <p:xfrm>
          <a:off x="628650" y="1654969"/>
          <a:ext cx="7886700" cy="197358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1971675">
                  <a:extLst>
                    <a:ext uri="{9D8B030D-6E8A-4147-A177-3AD203B41FA5}">
                      <a16:colId xmlns:a16="http://schemas.microsoft.com/office/drawing/2014/main" val="20003"/>
                    </a:ext>
                  </a:extLst>
                </a:gridCol>
              </a:tblGrid>
              <a:tr h="278130">
                <a:tc>
                  <a:txBody>
                    <a:bodyPr/>
                    <a:lstStyle/>
                    <a:p>
                      <a:r>
                        <a:rPr lang="en-US" sz="1400" dirty="0"/>
                        <a:t>Name</a:t>
                      </a:r>
                    </a:p>
                  </a:txBody>
                  <a:tcPr marL="68580" marR="68580" marT="34290" marB="34290"/>
                </a:tc>
                <a:tc>
                  <a:txBody>
                    <a:bodyPr/>
                    <a:lstStyle/>
                    <a:p>
                      <a:r>
                        <a:rPr lang="en-US" sz="1400" dirty="0"/>
                        <a:t>A vs AA</a:t>
                      </a:r>
                    </a:p>
                  </a:txBody>
                  <a:tcPr marL="68580" marR="68580" marT="34290" marB="34290"/>
                </a:tc>
                <a:tc>
                  <a:txBody>
                    <a:bodyPr/>
                    <a:lstStyle/>
                    <a:p>
                      <a:r>
                        <a:rPr lang="en-US" sz="1400" dirty="0"/>
                        <a:t>G vs AG</a:t>
                      </a:r>
                    </a:p>
                  </a:txBody>
                  <a:tcPr marL="68580" marR="68580" marT="34290" marB="34290"/>
                </a:tc>
                <a:tc>
                  <a:txBody>
                    <a:bodyPr/>
                    <a:lstStyle/>
                    <a:p>
                      <a:r>
                        <a:rPr lang="en-US" sz="1400" dirty="0" err="1"/>
                        <a:t>Atk</a:t>
                      </a:r>
                      <a:r>
                        <a:rPr lang="en-US" sz="1400" baseline="0" dirty="0"/>
                        <a:t> vs Def</a:t>
                      </a:r>
                      <a:endParaRPr lang="en-US" sz="1400" dirty="0"/>
                    </a:p>
                  </a:txBody>
                  <a:tcPr marL="68580" marR="68580" marT="34290" marB="34290"/>
                </a:tc>
                <a:extLst>
                  <a:ext uri="{0D108BD9-81ED-4DB2-BD59-A6C34878D82A}">
                    <a16:rowId xmlns:a16="http://schemas.microsoft.com/office/drawing/2014/main" val="10000"/>
                  </a:ext>
                </a:extLst>
              </a:tr>
              <a:tr h="278130">
                <a:tc>
                  <a:txBody>
                    <a:bodyPr/>
                    <a:lstStyle/>
                    <a:p>
                      <a:r>
                        <a:rPr lang="en-US" sz="1400" dirty="0"/>
                        <a:t>Bio (marines/medics)</a:t>
                      </a:r>
                    </a:p>
                  </a:txBody>
                  <a:tcPr marL="68580" marR="68580" marT="34290" marB="34290"/>
                </a:tc>
                <a:tc>
                  <a:txBody>
                    <a:bodyPr/>
                    <a:lstStyle/>
                    <a:p>
                      <a:r>
                        <a:rPr lang="en-US" sz="1400" dirty="0"/>
                        <a:t>-0.25</a:t>
                      </a:r>
                    </a:p>
                  </a:txBody>
                  <a:tcPr marL="68580" marR="68580" marT="34290" marB="34290"/>
                </a:tc>
                <a:tc>
                  <a:txBody>
                    <a:bodyPr/>
                    <a:lstStyle/>
                    <a:p>
                      <a:r>
                        <a:rPr lang="en-US" sz="1400" dirty="0"/>
                        <a:t>0.75</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1"/>
                  </a:ext>
                </a:extLst>
              </a:tr>
              <a:tr h="278130">
                <a:tc>
                  <a:txBody>
                    <a:bodyPr/>
                    <a:lstStyle/>
                    <a:p>
                      <a:r>
                        <a:rPr lang="en-US" sz="1400" dirty="0" err="1"/>
                        <a:t>Rax_fe</a:t>
                      </a:r>
                      <a:r>
                        <a:rPr lang="en-US" sz="1400" dirty="0"/>
                        <a:t> (second base)</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2"/>
                  </a:ext>
                </a:extLst>
              </a:tr>
              <a:tr h="278130">
                <a:tc>
                  <a:txBody>
                    <a:bodyPr/>
                    <a:lstStyle/>
                    <a:p>
                      <a:r>
                        <a:rPr lang="en-US" sz="1400" dirty="0" err="1"/>
                        <a:t>Two_facto</a:t>
                      </a:r>
                      <a:r>
                        <a:rPr lang="en-US" sz="1400" dirty="0"/>
                        <a:t>(tanks)</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0.5</a:t>
                      </a:r>
                    </a:p>
                  </a:txBody>
                  <a:tcPr marL="68580" marR="68580" marT="34290" marB="34290"/>
                </a:tc>
                <a:extLst>
                  <a:ext uri="{0D108BD9-81ED-4DB2-BD59-A6C34878D82A}">
                    <a16:rowId xmlns:a16="http://schemas.microsoft.com/office/drawing/2014/main" val="10003"/>
                  </a:ext>
                </a:extLst>
              </a:tr>
              <a:tr h="278130">
                <a:tc>
                  <a:txBody>
                    <a:bodyPr/>
                    <a:lstStyle/>
                    <a:p>
                      <a:r>
                        <a:rPr lang="en-US" sz="1400" dirty="0"/>
                        <a:t>Vultures</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0.75</a:t>
                      </a:r>
                    </a:p>
                  </a:txBody>
                  <a:tcPr marL="68580" marR="68580" marT="34290" marB="34290"/>
                </a:tc>
                <a:extLst>
                  <a:ext uri="{0D108BD9-81ED-4DB2-BD59-A6C34878D82A}">
                    <a16:rowId xmlns:a16="http://schemas.microsoft.com/office/drawing/2014/main" val="10004"/>
                  </a:ext>
                </a:extLst>
              </a:tr>
              <a:tr h="278130">
                <a:tc>
                  <a:txBody>
                    <a:bodyPr/>
                    <a:lstStyle/>
                    <a:p>
                      <a:r>
                        <a:rPr lang="en-US" sz="1400" dirty="0"/>
                        <a:t>Air(wraiths)</a:t>
                      </a:r>
                    </a:p>
                  </a:txBody>
                  <a:tcPr marL="68580" marR="68580" marT="34290" marB="34290"/>
                </a:tc>
                <a:tc>
                  <a:txBody>
                    <a:bodyPr/>
                    <a:lstStyle/>
                    <a:p>
                      <a:r>
                        <a:rPr lang="en-US" sz="1400" dirty="0"/>
                        <a:t>0.75</a:t>
                      </a:r>
                    </a:p>
                  </a:txBody>
                  <a:tcPr marL="68580" marR="68580" marT="34290" marB="34290"/>
                </a:tc>
                <a:tc>
                  <a:txBody>
                    <a:bodyPr/>
                    <a:lstStyle/>
                    <a:p>
                      <a:r>
                        <a:rPr lang="en-US" sz="1400" dirty="0"/>
                        <a:t>-0.5</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val="10005"/>
                  </a:ext>
                </a:extLst>
              </a:tr>
              <a:tr h="278130">
                <a:tc>
                  <a:txBody>
                    <a:bodyPr/>
                    <a:lstStyle/>
                    <a:p>
                      <a:r>
                        <a:rPr lang="en-US" sz="1400"/>
                        <a:t>drop</a:t>
                      </a:r>
                      <a:endParaRPr lang="en-US" sz="1400" dirty="0"/>
                    </a:p>
                  </a:txBody>
                  <a:tcPr marL="68580" marR="68580" marT="34290" marB="34290"/>
                </a:tc>
                <a:tc>
                  <a:txBody>
                    <a:bodyPr/>
                    <a:lstStyle/>
                    <a:p>
                      <a:r>
                        <a:rPr lang="en-US" sz="1400" dirty="0"/>
                        <a:t>0.25</a:t>
                      </a:r>
                    </a:p>
                  </a:txBody>
                  <a:tcPr marL="68580" marR="68580" marT="34290" marB="34290"/>
                </a:tc>
                <a:tc>
                  <a:txBody>
                    <a:bodyPr/>
                    <a:lstStyle/>
                    <a:p>
                      <a:r>
                        <a:rPr lang="en-US" sz="1400" dirty="0"/>
                        <a:t>0.25</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10505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 </a:t>
            </a:r>
            <a:r>
              <a:rPr lang="en-US" dirty="0" err="1"/>
              <a:t>Protoss</a:t>
            </a:r>
            <a:endParaRPr lang="en-US" dirty="0"/>
          </a:p>
        </p:txBody>
      </p:sp>
      <p:graphicFrame>
        <p:nvGraphicFramePr>
          <p:cNvPr id="4" name="Content Placeholder 3"/>
          <p:cNvGraphicFramePr>
            <a:graphicFrameLocks noGrp="1"/>
          </p:cNvGraphicFramePr>
          <p:nvPr>
            <p:ph idx="1"/>
            <p:extLst/>
          </p:nvPr>
        </p:nvGraphicFramePr>
        <p:xfrm>
          <a:off x="628650" y="1654969"/>
          <a:ext cx="7886700" cy="246888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1971675">
                  <a:extLst>
                    <a:ext uri="{9D8B030D-6E8A-4147-A177-3AD203B41FA5}">
                      <a16:colId xmlns:a16="http://schemas.microsoft.com/office/drawing/2014/main" val="20003"/>
                    </a:ext>
                  </a:extLst>
                </a:gridCol>
              </a:tblGrid>
              <a:tr h="278130">
                <a:tc>
                  <a:txBody>
                    <a:bodyPr/>
                    <a:lstStyle/>
                    <a:p>
                      <a:r>
                        <a:rPr lang="en-US" sz="1400" dirty="0"/>
                        <a:t>Name</a:t>
                      </a:r>
                    </a:p>
                  </a:txBody>
                  <a:tcPr marL="68580" marR="68580" marT="34290" marB="34290"/>
                </a:tc>
                <a:tc>
                  <a:txBody>
                    <a:bodyPr/>
                    <a:lstStyle/>
                    <a:p>
                      <a:r>
                        <a:rPr lang="en-US" sz="1400" dirty="0"/>
                        <a:t>A vs AA</a:t>
                      </a:r>
                    </a:p>
                  </a:txBody>
                  <a:tcPr marL="68580" marR="68580" marT="34290" marB="34290"/>
                </a:tc>
                <a:tc>
                  <a:txBody>
                    <a:bodyPr/>
                    <a:lstStyle/>
                    <a:p>
                      <a:r>
                        <a:rPr lang="en-US" sz="1400" dirty="0"/>
                        <a:t>G vs AG</a:t>
                      </a:r>
                    </a:p>
                  </a:txBody>
                  <a:tcPr marL="68580" marR="68580" marT="34290" marB="34290"/>
                </a:tc>
                <a:tc>
                  <a:txBody>
                    <a:bodyPr/>
                    <a:lstStyle/>
                    <a:p>
                      <a:r>
                        <a:rPr lang="en-US" sz="1400" dirty="0"/>
                        <a:t>Aggressive </a:t>
                      </a:r>
                      <a:r>
                        <a:rPr lang="en-US" sz="1400" baseline="0" dirty="0"/>
                        <a:t>vs Def</a:t>
                      </a:r>
                      <a:endParaRPr lang="en-US" sz="1400" dirty="0"/>
                    </a:p>
                  </a:txBody>
                  <a:tcPr marL="68580" marR="68580" marT="34290" marB="34290"/>
                </a:tc>
                <a:extLst>
                  <a:ext uri="{0D108BD9-81ED-4DB2-BD59-A6C34878D82A}">
                    <a16:rowId xmlns:a16="http://schemas.microsoft.com/office/drawing/2014/main" val="10000"/>
                  </a:ext>
                </a:extLst>
              </a:tr>
              <a:tr h="278130">
                <a:tc>
                  <a:txBody>
                    <a:bodyPr/>
                    <a:lstStyle/>
                    <a:p>
                      <a:r>
                        <a:rPr lang="en-US" sz="1400" dirty="0" err="1"/>
                        <a:t>Two_gates</a:t>
                      </a:r>
                      <a:r>
                        <a:rPr lang="en-US" sz="1400" dirty="0"/>
                        <a:t> (zealots)</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1"/>
                  </a:ext>
                </a:extLst>
              </a:tr>
              <a:tr h="278130">
                <a:tc>
                  <a:txBody>
                    <a:bodyPr/>
                    <a:lstStyle/>
                    <a:p>
                      <a:r>
                        <a:rPr lang="en-US" sz="1400" dirty="0" err="1"/>
                        <a:t>fast_dt</a:t>
                      </a:r>
                      <a:r>
                        <a:rPr lang="en-US" sz="1400" dirty="0"/>
                        <a:t> (dark </a:t>
                      </a:r>
                      <a:r>
                        <a:rPr lang="en-US" sz="1400" dirty="0" err="1"/>
                        <a:t>templars</a:t>
                      </a:r>
                      <a:r>
                        <a:rPr lang="en-US" sz="1400" dirty="0"/>
                        <a:t>)</a:t>
                      </a:r>
                    </a:p>
                  </a:txBody>
                  <a:tcPr marL="68580" marR="68580" marT="34290" marB="34290"/>
                </a:tc>
                <a:tc>
                  <a:txBody>
                    <a:bodyPr/>
                    <a:lstStyle/>
                    <a:p>
                      <a:r>
                        <a:rPr lang="en-US" sz="1400" dirty="0"/>
                        <a:t>-0.25</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extLst>
                  <a:ext uri="{0D108BD9-81ED-4DB2-BD59-A6C34878D82A}">
                    <a16:rowId xmlns:a16="http://schemas.microsoft.com/office/drawing/2014/main" val="10002"/>
                  </a:ext>
                </a:extLst>
              </a:tr>
              <a:tr h="278130">
                <a:tc>
                  <a:txBody>
                    <a:bodyPr/>
                    <a:lstStyle/>
                    <a:p>
                      <a:r>
                        <a:rPr lang="en-US" sz="1400" dirty="0"/>
                        <a:t>Templar</a:t>
                      </a:r>
                    </a:p>
                  </a:txBody>
                  <a:tcPr marL="68580" marR="68580" marT="34290" marB="34290"/>
                </a:tc>
                <a:tc>
                  <a:txBody>
                    <a:bodyPr/>
                    <a:lstStyle/>
                    <a:p>
                      <a:r>
                        <a:rPr lang="en-US" sz="1400" dirty="0"/>
                        <a:t>-0.5</a:t>
                      </a:r>
                    </a:p>
                  </a:txBody>
                  <a:tcPr marL="68580" marR="68580" marT="34290" marB="34290"/>
                </a:tc>
                <a:tc>
                  <a:txBody>
                    <a:bodyPr/>
                    <a:lstStyle/>
                    <a:p>
                      <a:r>
                        <a:rPr lang="en-US" sz="1400" dirty="0"/>
                        <a:t>0</a:t>
                      </a:r>
                    </a:p>
                  </a:txBody>
                  <a:tcPr marL="68580" marR="68580" marT="34290" marB="34290"/>
                </a:tc>
                <a:tc>
                  <a:txBody>
                    <a:bodyPr/>
                    <a:lstStyle/>
                    <a:p>
                      <a:r>
                        <a:rPr lang="en-US" sz="1400" dirty="0"/>
                        <a:t>0.5</a:t>
                      </a:r>
                    </a:p>
                  </a:txBody>
                  <a:tcPr marL="68580" marR="68580" marT="34290" marB="34290"/>
                </a:tc>
                <a:extLst>
                  <a:ext uri="{0D108BD9-81ED-4DB2-BD59-A6C34878D82A}">
                    <a16:rowId xmlns:a16="http://schemas.microsoft.com/office/drawing/2014/main" val="10003"/>
                  </a:ext>
                </a:extLst>
              </a:tr>
              <a:tr h="480060">
                <a:tc>
                  <a:txBody>
                    <a:bodyPr/>
                    <a:lstStyle/>
                    <a:p>
                      <a:r>
                        <a:rPr lang="en-US" sz="1400" dirty="0" err="1"/>
                        <a:t>Speedzeal</a:t>
                      </a:r>
                      <a:r>
                        <a:rPr lang="en-US" sz="1400" dirty="0"/>
                        <a:t> (</a:t>
                      </a:r>
                      <a:r>
                        <a:rPr lang="en-US" sz="1400" dirty="0" err="1"/>
                        <a:t>zealots+upgrades</a:t>
                      </a:r>
                      <a:r>
                        <a:rPr lang="en-US" sz="1400" dirty="0"/>
                        <a:t>)</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0.75</a:t>
                      </a:r>
                    </a:p>
                  </a:txBody>
                  <a:tcPr marL="68580" marR="68580" marT="34290" marB="34290"/>
                </a:tc>
                <a:extLst>
                  <a:ext uri="{0D108BD9-81ED-4DB2-BD59-A6C34878D82A}">
                    <a16:rowId xmlns:a16="http://schemas.microsoft.com/office/drawing/2014/main" val="10004"/>
                  </a:ext>
                </a:extLst>
              </a:tr>
              <a:tr h="278130">
                <a:tc>
                  <a:txBody>
                    <a:bodyPr/>
                    <a:lstStyle/>
                    <a:p>
                      <a:r>
                        <a:rPr lang="en-US" sz="1400" dirty="0"/>
                        <a:t>Corsair</a:t>
                      </a:r>
                    </a:p>
                  </a:txBody>
                  <a:tcPr marL="68580" marR="68580" marT="34290" marB="34290"/>
                </a:tc>
                <a:tc>
                  <a:txBody>
                    <a:bodyPr/>
                    <a:lstStyle/>
                    <a:p>
                      <a:r>
                        <a:rPr lang="en-US" sz="1400" dirty="0"/>
                        <a:t>-1</a:t>
                      </a:r>
                    </a:p>
                  </a:txBody>
                  <a:tcPr marL="68580" marR="68580" marT="34290" marB="34290"/>
                </a:tc>
                <a:tc>
                  <a:txBody>
                    <a:bodyPr/>
                    <a:lstStyle/>
                    <a:p>
                      <a:r>
                        <a:rPr lang="en-US" sz="1400" dirty="0"/>
                        <a:t>0</a:t>
                      </a:r>
                    </a:p>
                  </a:txBody>
                  <a:tcPr marL="68580" marR="68580" marT="34290" marB="34290"/>
                </a:tc>
                <a:tc>
                  <a:txBody>
                    <a:bodyPr/>
                    <a:lstStyle/>
                    <a:p>
                      <a:r>
                        <a:rPr lang="en-US" sz="1400" dirty="0"/>
                        <a:t>-0.75</a:t>
                      </a:r>
                    </a:p>
                  </a:txBody>
                  <a:tcPr marL="68580" marR="68580" marT="34290" marB="34290"/>
                </a:tc>
                <a:extLst>
                  <a:ext uri="{0D108BD9-81ED-4DB2-BD59-A6C34878D82A}">
                    <a16:rowId xmlns:a16="http://schemas.microsoft.com/office/drawing/2014/main" val="10005"/>
                  </a:ext>
                </a:extLst>
              </a:tr>
              <a:tr h="278130">
                <a:tc>
                  <a:txBody>
                    <a:bodyPr/>
                    <a:lstStyle/>
                    <a:p>
                      <a:r>
                        <a:rPr lang="en-US" sz="1400" dirty="0" err="1"/>
                        <a:t>Nony</a:t>
                      </a:r>
                      <a:r>
                        <a:rPr lang="en-US" sz="1400" dirty="0"/>
                        <a:t> (dragoons)</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0.5</a:t>
                      </a:r>
                    </a:p>
                  </a:txBody>
                  <a:tcPr marL="68580" marR="68580" marT="34290" marB="34290"/>
                </a:tc>
                <a:extLst>
                  <a:ext uri="{0D108BD9-81ED-4DB2-BD59-A6C34878D82A}">
                    <a16:rowId xmlns:a16="http://schemas.microsoft.com/office/drawing/2014/main" val="10006"/>
                  </a:ext>
                </a:extLst>
              </a:tr>
              <a:tr h="278130">
                <a:tc>
                  <a:txBody>
                    <a:bodyPr/>
                    <a:lstStyle/>
                    <a:p>
                      <a:r>
                        <a:rPr lang="en-US" sz="1400" dirty="0" err="1"/>
                        <a:t>Reaver_drop</a:t>
                      </a:r>
                      <a:endParaRPr lang="en-US" sz="1400" dirty="0"/>
                    </a:p>
                  </a:txBody>
                  <a:tcPr marL="68580" marR="68580" marT="34290" marB="34290"/>
                </a:tc>
                <a:tc>
                  <a:txBody>
                    <a:bodyPr/>
                    <a:lstStyle/>
                    <a:p>
                      <a:r>
                        <a:rPr lang="en-US" sz="1400" dirty="0"/>
                        <a:t>0.25</a:t>
                      </a:r>
                    </a:p>
                  </a:txBody>
                  <a:tcPr marL="68580" marR="68580" marT="34290" marB="34290"/>
                </a:tc>
                <a:tc>
                  <a:txBody>
                    <a:bodyPr/>
                    <a:lstStyle/>
                    <a:p>
                      <a:r>
                        <a:rPr lang="en-US" sz="1400" dirty="0"/>
                        <a:t>0</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923333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 </a:t>
            </a:r>
            <a:r>
              <a:rPr lang="en-US" dirty="0" err="1"/>
              <a:t>Zerg</a:t>
            </a:r>
            <a:endParaRPr lang="en-US" dirty="0"/>
          </a:p>
        </p:txBody>
      </p:sp>
      <p:graphicFrame>
        <p:nvGraphicFramePr>
          <p:cNvPr id="4" name="Content Placeholder 3"/>
          <p:cNvGraphicFramePr>
            <a:graphicFrameLocks noGrp="1"/>
          </p:cNvGraphicFramePr>
          <p:nvPr>
            <p:ph idx="1"/>
            <p:extLst/>
          </p:nvPr>
        </p:nvGraphicFramePr>
        <p:xfrm>
          <a:off x="628650" y="1654969"/>
          <a:ext cx="7886700" cy="169164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1971675">
                  <a:extLst>
                    <a:ext uri="{9D8B030D-6E8A-4147-A177-3AD203B41FA5}">
                      <a16:colId xmlns:a16="http://schemas.microsoft.com/office/drawing/2014/main" val="20003"/>
                    </a:ext>
                  </a:extLst>
                </a:gridCol>
              </a:tblGrid>
              <a:tr h="278130">
                <a:tc>
                  <a:txBody>
                    <a:bodyPr/>
                    <a:lstStyle/>
                    <a:p>
                      <a:r>
                        <a:rPr lang="en-US" sz="1400" dirty="0"/>
                        <a:t>Name</a:t>
                      </a:r>
                    </a:p>
                  </a:txBody>
                  <a:tcPr marL="68580" marR="68580" marT="34290" marB="34290"/>
                </a:tc>
                <a:tc>
                  <a:txBody>
                    <a:bodyPr/>
                    <a:lstStyle/>
                    <a:p>
                      <a:r>
                        <a:rPr lang="en-US" sz="1400" dirty="0"/>
                        <a:t>A vs AA</a:t>
                      </a:r>
                    </a:p>
                  </a:txBody>
                  <a:tcPr marL="68580" marR="68580" marT="34290" marB="34290"/>
                </a:tc>
                <a:tc>
                  <a:txBody>
                    <a:bodyPr/>
                    <a:lstStyle/>
                    <a:p>
                      <a:r>
                        <a:rPr lang="en-US" sz="1400" dirty="0"/>
                        <a:t>G vs AG</a:t>
                      </a:r>
                    </a:p>
                  </a:txBody>
                  <a:tcPr marL="68580" marR="68580" marT="34290" marB="34290"/>
                </a:tc>
                <a:tc>
                  <a:txBody>
                    <a:bodyPr/>
                    <a:lstStyle/>
                    <a:p>
                      <a:r>
                        <a:rPr lang="en-US" sz="1400" dirty="0" err="1"/>
                        <a:t>Atk</a:t>
                      </a:r>
                      <a:r>
                        <a:rPr lang="en-US" sz="1400" baseline="0" dirty="0"/>
                        <a:t> vs Def</a:t>
                      </a:r>
                      <a:endParaRPr lang="en-US" sz="1400" dirty="0"/>
                    </a:p>
                  </a:txBody>
                  <a:tcPr marL="68580" marR="68580" marT="34290" marB="34290"/>
                </a:tc>
                <a:extLst>
                  <a:ext uri="{0D108BD9-81ED-4DB2-BD59-A6C34878D82A}">
                    <a16:rowId xmlns:a16="http://schemas.microsoft.com/office/drawing/2014/main" val="10000"/>
                  </a:ext>
                </a:extLst>
              </a:tr>
              <a:tr h="278130">
                <a:tc>
                  <a:txBody>
                    <a:bodyPr/>
                    <a:lstStyle/>
                    <a:p>
                      <a:r>
                        <a:rPr lang="en-US" sz="1400" dirty="0" err="1"/>
                        <a:t>Speedlings</a:t>
                      </a:r>
                      <a:r>
                        <a:rPr lang="en-US" sz="1400" dirty="0"/>
                        <a:t> (</a:t>
                      </a:r>
                      <a:r>
                        <a:rPr lang="en-US" sz="1400" dirty="0" err="1"/>
                        <a:t>zerlings</a:t>
                      </a:r>
                      <a:r>
                        <a:rPr lang="en-US" sz="1400" dirty="0"/>
                        <a:t>)</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1"/>
                  </a:ext>
                </a:extLst>
              </a:tr>
              <a:tr h="278130">
                <a:tc>
                  <a:txBody>
                    <a:bodyPr/>
                    <a:lstStyle/>
                    <a:p>
                      <a:r>
                        <a:rPr lang="en-US" sz="1400" dirty="0" err="1"/>
                        <a:t>Fast_mutas</a:t>
                      </a:r>
                      <a:r>
                        <a:rPr lang="en-US" sz="1400" dirty="0"/>
                        <a:t> (</a:t>
                      </a:r>
                      <a:r>
                        <a:rPr lang="en-US" sz="1400" dirty="0" err="1"/>
                        <a:t>mutalisks</a:t>
                      </a:r>
                      <a:r>
                        <a:rPr lang="en-US" sz="1400" dirty="0"/>
                        <a:t>)</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val="10002"/>
                  </a:ext>
                </a:extLst>
              </a:tr>
              <a:tr h="278130">
                <a:tc>
                  <a:txBody>
                    <a:bodyPr/>
                    <a:lstStyle/>
                    <a:p>
                      <a:r>
                        <a:rPr lang="en-US" sz="1400" dirty="0" err="1"/>
                        <a:t>Mutas</a:t>
                      </a:r>
                      <a:r>
                        <a:rPr lang="en-US" sz="1400" dirty="0"/>
                        <a:t> (</a:t>
                      </a:r>
                      <a:r>
                        <a:rPr lang="en-US" sz="1400" dirty="0" err="1"/>
                        <a:t>expand+mutas</a:t>
                      </a:r>
                      <a:r>
                        <a:rPr lang="en-US" sz="1400" dirty="0"/>
                        <a:t>)</a:t>
                      </a:r>
                    </a:p>
                  </a:txBody>
                  <a:tcPr marL="68580" marR="68580" marT="34290" marB="34290"/>
                </a:tc>
                <a:tc>
                  <a:txBody>
                    <a:bodyPr/>
                    <a:lstStyle/>
                    <a:p>
                      <a:r>
                        <a:rPr lang="en-US" sz="1400" dirty="0"/>
                        <a:t>0.75</a:t>
                      </a:r>
                    </a:p>
                  </a:txBody>
                  <a:tcPr marL="68580" marR="68580" marT="34290" marB="34290"/>
                </a:tc>
                <a:tc>
                  <a:txBody>
                    <a:bodyPr/>
                    <a:lstStyle/>
                    <a:p>
                      <a:r>
                        <a:rPr lang="en-US" sz="1400" dirty="0"/>
                        <a:t>-0.75</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val="10003"/>
                  </a:ext>
                </a:extLst>
              </a:tr>
              <a:tr h="278130">
                <a:tc>
                  <a:txBody>
                    <a:bodyPr/>
                    <a:lstStyle/>
                    <a:p>
                      <a:r>
                        <a:rPr lang="en-US" sz="1400" dirty="0"/>
                        <a:t>Lurkers</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val="10004"/>
                  </a:ext>
                </a:extLst>
              </a:tr>
              <a:tr h="278130">
                <a:tc>
                  <a:txBody>
                    <a:bodyPr/>
                    <a:lstStyle/>
                    <a:p>
                      <a:r>
                        <a:rPr lang="en-US" sz="1400" dirty="0"/>
                        <a:t>Hydras</a:t>
                      </a:r>
                    </a:p>
                  </a:txBody>
                  <a:tcPr marL="68580" marR="68580" marT="34290" marB="34290"/>
                </a:tc>
                <a:tc>
                  <a:txBody>
                    <a:bodyPr/>
                    <a:lstStyle/>
                    <a:p>
                      <a:r>
                        <a:rPr lang="en-US" sz="1400" dirty="0"/>
                        <a:t>-0.25</a:t>
                      </a:r>
                    </a:p>
                  </a:txBody>
                  <a:tcPr marL="68580" marR="68580" marT="34290" marB="34290"/>
                </a:tc>
                <a:tc>
                  <a:txBody>
                    <a:bodyPr/>
                    <a:lstStyle/>
                    <a:p>
                      <a:r>
                        <a:rPr lang="en-US" sz="1400" dirty="0"/>
                        <a:t>1</a:t>
                      </a:r>
                    </a:p>
                  </a:txBody>
                  <a:tcPr marL="68580" marR="68580" marT="34290" marB="34290"/>
                </a:tc>
                <a:tc>
                  <a:txBody>
                    <a:bodyPr/>
                    <a:lstStyle/>
                    <a:p>
                      <a:r>
                        <a:rPr lang="en-US" sz="1400" dirty="0"/>
                        <a:t>0.75</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72520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ea typeface="ＭＳ Ｐゴシック" pitchFamily="34" charset="-128"/>
              </a:rPr>
              <a:t>Objectives</a:t>
            </a:r>
          </a:p>
        </p:txBody>
      </p:sp>
      <p:sp>
        <p:nvSpPr>
          <p:cNvPr id="4099" name="Content Placeholder 2"/>
          <p:cNvSpPr>
            <a:spLocks noGrp="1"/>
          </p:cNvSpPr>
          <p:nvPr>
            <p:ph idx="1"/>
          </p:nvPr>
        </p:nvSpPr>
        <p:spPr>
          <a:xfrm>
            <a:off x="457200" y="1046430"/>
            <a:ext cx="8382000" cy="3262432"/>
          </a:xfrm>
        </p:spPr>
        <p:txBody>
          <a:bodyPr/>
          <a:lstStyle/>
          <a:p>
            <a:r>
              <a:rPr lang="en-US" altLang="en-US" b="0" dirty="0">
                <a:ea typeface="ＭＳ Ｐゴシック" pitchFamily="34" charset="-128"/>
              </a:rPr>
              <a:t>Develop an </a:t>
            </a:r>
            <a:r>
              <a:rPr lang="en-US" altLang="en-US" dirty="0">
                <a:ea typeface="ＭＳ Ｐゴシック" pitchFamily="34" charset="-128"/>
              </a:rPr>
              <a:t>intent recognition </a:t>
            </a:r>
            <a:r>
              <a:rPr lang="en-US" altLang="en-US" b="0" dirty="0">
                <a:ea typeface="ＭＳ Ｐゴシック" pitchFamily="34" charset="-128"/>
              </a:rPr>
              <a:t>engine that, given </a:t>
            </a:r>
            <a:r>
              <a:rPr lang="en-US" altLang="en-US" dirty="0">
                <a:ea typeface="ＭＳ Ｐゴシック" pitchFamily="34" charset="-128"/>
              </a:rPr>
              <a:t>partial observability</a:t>
            </a:r>
            <a:r>
              <a:rPr lang="en-US" altLang="en-US" b="0" dirty="0">
                <a:ea typeface="ＭＳ Ｐゴシック" pitchFamily="34" charset="-128"/>
              </a:rPr>
              <a:t> of enemy forces, can build a probabilistic representation of what their overall capabilities are.</a:t>
            </a:r>
          </a:p>
          <a:p>
            <a:endParaRPr lang="en-US" altLang="en-US" b="0" dirty="0">
              <a:ea typeface="ＭＳ Ｐゴシック" pitchFamily="34" charset="-128"/>
            </a:endParaRPr>
          </a:p>
          <a:p>
            <a:r>
              <a:rPr lang="en-US" altLang="en-US" b="0" dirty="0">
                <a:ea typeface="ＭＳ Ｐゴシック" pitchFamily="34" charset="-128"/>
              </a:rPr>
              <a:t>Compare that “</a:t>
            </a:r>
            <a:r>
              <a:rPr lang="en-US" altLang="en-US" dirty="0">
                <a:ea typeface="ＭＳ Ｐゴシック" pitchFamily="34" charset="-128"/>
              </a:rPr>
              <a:t>belief state</a:t>
            </a:r>
            <a:r>
              <a:rPr lang="en-US" altLang="en-US" b="0" dirty="0">
                <a:ea typeface="ＭＳ Ｐゴシック" pitchFamily="34" charset="-128"/>
              </a:rPr>
              <a:t>” against known strategies to determine if the enemy is using a particular one.</a:t>
            </a:r>
          </a:p>
          <a:p>
            <a:endParaRPr lang="en-US" altLang="en-US" b="0" dirty="0">
              <a:ea typeface="ＭＳ Ｐゴシック" pitchFamily="34" charset="-128"/>
            </a:endParaRPr>
          </a:p>
          <a:p>
            <a:r>
              <a:rPr lang="en-US" altLang="en-US" b="0" dirty="0">
                <a:ea typeface="ＭＳ Ｐゴシック" pitchFamily="34" charset="-128"/>
              </a:rPr>
              <a:t>Apply a </a:t>
            </a:r>
            <a:r>
              <a:rPr lang="en-US" altLang="en-US" dirty="0">
                <a:ea typeface="ＭＳ Ｐゴシック" pitchFamily="34" charset="-128"/>
              </a:rPr>
              <a:t>counter-strategy</a:t>
            </a:r>
            <a:r>
              <a:rPr lang="en-US" altLang="en-US" b="0" dirty="0">
                <a:ea typeface="ＭＳ Ｐゴシック" pitchFamily="34" charset="-128"/>
              </a:rPr>
              <a:t> and show improvement in win rate.</a:t>
            </a:r>
          </a:p>
        </p:txBody>
      </p:sp>
    </p:spTree>
    <p:extLst>
      <p:ext uri="{BB962C8B-B14F-4D97-AF65-F5344CB8AC3E}">
        <p14:creationId xmlns:p14="http://schemas.microsoft.com/office/powerpoint/2010/main" val="2847546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979271" y="1104900"/>
            <a:ext cx="4287292" cy="4343400"/>
            <a:chOff x="1979269" y="1104900"/>
            <a:chExt cx="4287292" cy="4343400"/>
          </a:xfrm>
        </p:grpSpPr>
        <p:grpSp>
          <p:nvGrpSpPr>
            <p:cNvPr id="10" name="Group 9"/>
            <p:cNvGrpSpPr/>
            <p:nvPr/>
          </p:nvGrpSpPr>
          <p:grpSpPr>
            <a:xfrm>
              <a:off x="3596006" y="3228292"/>
              <a:ext cx="1092729" cy="2220008"/>
              <a:chOff x="609599" y="2181209"/>
              <a:chExt cx="1466910" cy="2980200"/>
            </a:xfrm>
          </p:grpSpPr>
          <p:grpSp>
            <p:nvGrpSpPr>
              <p:cNvPr id="3" name="Group 2"/>
              <p:cNvGrpSpPr/>
              <p:nvPr/>
            </p:nvGrpSpPr>
            <p:grpSpPr>
              <a:xfrm>
                <a:off x="609600" y="2181209"/>
                <a:ext cx="1466909" cy="2980200"/>
                <a:chOff x="609600" y="-2455210"/>
                <a:chExt cx="3749040" cy="7616619"/>
              </a:xfrm>
            </p:grpSpPr>
            <p:sp>
              <p:nvSpPr>
                <p:cNvPr id="13" name="Oval 12"/>
                <p:cNvSpPr/>
                <p:nvPr/>
              </p:nvSpPr>
              <p:spPr>
                <a:xfrm>
                  <a:off x="2237263" y="-2455210"/>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 name="Oval 13"/>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 name="Oval 15"/>
                <p:cNvSpPr/>
                <p:nvPr/>
              </p:nvSpPr>
              <p:spPr>
                <a:xfrm>
                  <a:off x="1623060" y="3383409"/>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 name="Oval 16"/>
                <p:cNvSpPr/>
                <p:nvPr/>
              </p:nvSpPr>
              <p:spPr>
                <a:xfrm>
                  <a:off x="3436620" y="2118618"/>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 name="Straight Connector 18"/>
                <p:cNvCxnSpPr>
                  <a:stCxn id="13" idx="4"/>
                  <a:endCxn id="14" idx="7"/>
                </p:cNvCxnSpPr>
                <p:nvPr/>
              </p:nvCxnSpPr>
              <p:spPr>
                <a:xfrm flipH="1">
                  <a:off x="1481213" y="-2014944"/>
                  <a:ext cx="954171" cy="41843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4"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0"/>
                  <a:endCxn id="14" idx="4"/>
                </p:cNvCxnSpPr>
                <p:nvPr/>
              </p:nvCxnSpPr>
              <p:spPr>
                <a:xfrm flipH="1" flipV="1">
                  <a:off x="1341120" y="2545209"/>
                  <a:ext cx="480060" cy="83820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4"/>
                  <a:endCxn id="17" idx="0"/>
                </p:cNvCxnSpPr>
                <p:nvPr/>
              </p:nvCxnSpPr>
              <p:spPr>
                <a:xfrm>
                  <a:off x="2435384" y="-2014944"/>
                  <a:ext cx="1199357" cy="4133562"/>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09600" y="4721142"/>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27" name="Straight Connector 26"/>
                <p:cNvCxnSpPr>
                  <a:stCxn id="26" idx="0"/>
                </p:cNvCxnSpPr>
                <p:nvPr/>
              </p:nvCxnSpPr>
              <p:spPr>
                <a:xfrm flipV="1">
                  <a:off x="807720" y="3823676"/>
                  <a:ext cx="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94894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29" name="Oval 28"/>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0" name="Straight Connector 29"/>
                <p:cNvCxnSpPr>
                  <a:stCxn id="28" idx="0"/>
                  <a:endCxn id="17" idx="4"/>
                </p:cNvCxnSpPr>
                <p:nvPr/>
              </p:nvCxnSpPr>
              <p:spPr>
                <a:xfrm flipV="1">
                  <a:off x="3147060" y="2558886"/>
                  <a:ext cx="487680" cy="824524"/>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9" idx="0"/>
                  <a:endCxn id="17"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3" name="Straight Connector 32"/>
                <p:cNvCxnSpPr>
                  <a:stCxn id="32" idx="0"/>
                  <a:endCxn id="28"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40233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5" name="Straight Connector 34"/>
                <p:cNvCxnSpPr>
                  <a:stCxn id="34" idx="0"/>
                  <a:endCxn id="28" idx="4"/>
                </p:cNvCxnSpPr>
                <p:nvPr/>
              </p:nvCxnSpPr>
              <p:spPr>
                <a:xfrm flipH="1" flipV="1">
                  <a:off x="3147060" y="3823676"/>
                  <a:ext cx="45339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55" name="Oval 54"/>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56" name="Group 55"/>
            <p:cNvGrpSpPr/>
            <p:nvPr/>
          </p:nvGrpSpPr>
          <p:grpSpPr>
            <a:xfrm rot="16200000">
              <a:off x="4618919" y="2192325"/>
              <a:ext cx="1092728" cy="2202556"/>
              <a:chOff x="609599" y="2204635"/>
              <a:chExt cx="1466910" cy="2956774"/>
            </a:xfrm>
            <a:solidFill>
              <a:schemeClr val="tx2">
                <a:lumMod val="85000"/>
              </a:schemeClr>
            </a:solidFill>
          </p:grpSpPr>
          <p:grpSp>
            <p:nvGrpSpPr>
              <p:cNvPr id="57" name="Group 56"/>
              <p:cNvGrpSpPr/>
              <p:nvPr/>
            </p:nvGrpSpPr>
            <p:grpSpPr>
              <a:xfrm>
                <a:off x="609600" y="2204635"/>
                <a:ext cx="1466909" cy="2956774"/>
                <a:chOff x="609600" y="-2395343"/>
                <a:chExt cx="3749040" cy="7556752"/>
              </a:xfrm>
              <a:grpFill/>
            </p:grpSpPr>
            <p:sp>
              <p:nvSpPr>
                <p:cNvPr id="59" name="Oval 58"/>
                <p:cNvSpPr/>
                <p:nvPr/>
              </p:nvSpPr>
              <p:spPr>
                <a:xfrm>
                  <a:off x="2237261" y="-2395343"/>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0" name="Oval 5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1" name="Oval 6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2" name="Oval 6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3" name="Straight Connector 62"/>
                <p:cNvCxnSpPr>
                  <a:stCxn id="59" idx="4"/>
                  <a:endCxn id="60" idx="7"/>
                </p:cNvCxnSpPr>
                <p:nvPr/>
              </p:nvCxnSpPr>
              <p:spPr>
                <a:xfrm rot="5400000">
                  <a:off x="-103951" y="-369911"/>
                  <a:ext cx="4124496" cy="954168"/>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1" idx="0"/>
                  <a:endCxn id="6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9" idx="4"/>
                  <a:endCxn id="62" idx="0"/>
                </p:cNvCxnSpPr>
                <p:nvPr/>
              </p:nvCxnSpPr>
              <p:spPr>
                <a:xfrm rot="5400000" flipV="1">
                  <a:off x="998212" y="-517906"/>
                  <a:ext cx="4073694" cy="1199358"/>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8" name="Straight Connector 67"/>
                <p:cNvCxnSpPr>
                  <a:stCxn id="6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0" name="Oval 6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1" name="Straight Connector 70"/>
                <p:cNvCxnSpPr>
                  <a:stCxn id="69" idx="0"/>
                  <a:endCxn id="6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70" idx="0"/>
                  <a:endCxn id="6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4" name="Straight Connector 73"/>
                <p:cNvCxnSpPr>
                  <a:stCxn id="73" idx="0"/>
                  <a:endCxn id="6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6" name="Straight Connector 75"/>
                <p:cNvCxnSpPr>
                  <a:stCxn id="75" idx="0"/>
                  <a:endCxn id="6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8" name="Oval 5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77" name="Group 76"/>
            <p:cNvGrpSpPr/>
            <p:nvPr/>
          </p:nvGrpSpPr>
          <p:grpSpPr>
            <a:xfrm rot="18613350">
              <a:off x="4417482" y="2864315"/>
              <a:ext cx="1092729" cy="2251483"/>
              <a:chOff x="609599" y="2138956"/>
              <a:chExt cx="1466910" cy="3022453"/>
            </a:xfrm>
            <a:solidFill>
              <a:schemeClr val="tx2">
                <a:lumMod val="85000"/>
              </a:schemeClr>
            </a:solidFill>
          </p:grpSpPr>
          <p:grpSp>
            <p:nvGrpSpPr>
              <p:cNvPr id="78" name="Group 77"/>
              <p:cNvGrpSpPr/>
              <p:nvPr/>
            </p:nvGrpSpPr>
            <p:grpSpPr>
              <a:xfrm>
                <a:off x="609600" y="2138956"/>
                <a:ext cx="1466909" cy="3022453"/>
                <a:chOff x="609600" y="-2563197"/>
                <a:chExt cx="3749040" cy="7724606"/>
              </a:xfrm>
              <a:grpFill/>
            </p:grpSpPr>
            <p:sp>
              <p:nvSpPr>
                <p:cNvPr id="80" name="Oval 79"/>
                <p:cNvSpPr/>
                <p:nvPr/>
              </p:nvSpPr>
              <p:spPr>
                <a:xfrm>
                  <a:off x="2237263" y="-2563197"/>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1" name="Oval 80"/>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2" name="Oval 81"/>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3" name="Oval 82"/>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4" name="Straight Connector 83"/>
                <p:cNvCxnSpPr>
                  <a:stCxn id="80" idx="4"/>
                  <a:endCxn id="81" idx="7"/>
                </p:cNvCxnSpPr>
                <p:nvPr/>
              </p:nvCxnSpPr>
              <p:spPr>
                <a:xfrm flipH="1">
                  <a:off x="1481213" y="-2122931"/>
                  <a:ext cx="954171" cy="429235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1"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2" idx="0"/>
                  <a:endCxn id="81"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0" idx="4"/>
                  <a:endCxn id="83" idx="0"/>
                </p:cNvCxnSpPr>
                <p:nvPr/>
              </p:nvCxnSpPr>
              <p:spPr>
                <a:xfrm>
                  <a:off x="2435384" y="-2122931"/>
                  <a:ext cx="1199357" cy="4241549"/>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9" name="Straight Connector 88"/>
                <p:cNvCxnSpPr>
                  <a:stCxn id="88"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1" name="Oval 90"/>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2" name="Straight Connector 91"/>
                <p:cNvCxnSpPr>
                  <a:stCxn id="90" idx="0"/>
                  <a:endCxn id="83"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0"/>
                  <a:endCxn id="83"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5" name="Straight Connector 94"/>
                <p:cNvCxnSpPr>
                  <a:stCxn id="94" idx="0"/>
                  <a:endCxn id="90"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7" name="Straight Connector 96"/>
                <p:cNvCxnSpPr>
                  <a:stCxn id="96" idx="0"/>
                  <a:endCxn id="90"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9" name="Oval 78"/>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98" name="Group 97"/>
            <p:cNvGrpSpPr/>
            <p:nvPr/>
          </p:nvGrpSpPr>
          <p:grpSpPr>
            <a:xfrm rot="8301404">
              <a:off x="2881955" y="1443232"/>
              <a:ext cx="1092729" cy="2217118"/>
              <a:chOff x="609599" y="2185087"/>
              <a:chExt cx="1466910" cy="2976322"/>
            </a:xfrm>
            <a:solidFill>
              <a:schemeClr val="tx2">
                <a:lumMod val="85000"/>
              </a:schemeClr>
            </a:solidFill>
          </p:grpSpPr>
          <p:grpSp>
            <p:nvGrpSpPr>
              <p:cNvPr id="99" name="Group 98"/>
              <p:cNvGrpSpPr/>
              <p:nvPr/>
            </p:nvGrpSpPr>
            <p:grpSpPr>
              <a:xfrm>
                <a:off x="609600" y="2185087"/>
                <a:ext cx="1466909" cy="2976322"/>
                <a:chOff x="609600" y="-2445296"/>
                <a:chExt cx="3749040" cy="7606705"/>
              </a:xfrm>
              <a:grpFill/>
            </p:grpSpPr>
            <p:sp>
              <p:nvSpPr>
                <p:cNvPr id="101" name="Oval 100"/>
                <p:cNvSpPr/>
                <p:nvPr/>
              </p:nvSpPr>
              <p:spPr>
                <a:xfrm>
                  <a:off x="2237263" y="-2445296"/>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2" name="Oval 101"/>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3" name="Oval 102"/>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4" name="Oval 103"/>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5" name="Straight Connector 104"/>
                <p:cNvCxnSpPr>
                  <a:stCxn id="101" idx="4"/>
                  <a:endCxn id="102" idx="7"/>
                </p:cNvCxnSpPr>
                <p:nvPr/>
              </p:nvCxnSpPr>
              <p:spPr>
                <a:xfrm rot="10800000" flipV="1">
                  <a:off x="1481213" y="-2005029"/>
                  <a:ext cx="954171" cy="4174449"/>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102"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3" idx="0"/>
                  <a:endCxn id="102"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1" idx="4"/>
                  <a:endCxn id="104" idx="0"/>
                </p:cNvCxnSpPr>
                <p:nvPr/>
              </p:nvCxnSpPr>
              <p:spPr>
                <a:xfrm rot="10800000" flipH="1" flipV="1">
                  <a:off x="2435384" y="-2005029"/>
                  <a:ext cx="1199357" cy="4123647"/>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0" name="Straight Connector 109"/>
                <p:cNvCxnSpPr>
                  <a:stCxn id="109"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2" name="Oval 111"/>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3" name="Straight Connector 112"/>
                <p:cNvCxnSpPr>
                  <a:stCxn id="111" idx="0"/>
                  <a:endCxn id="104"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2" idx="0"/>
                  <a:endCxn id="104"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6" name="Straight Connector 115"/>
                <p:cNvCxnSpPr>
                  <a:stCxn id="115" idx="0"/>
                  <a:endCxn id="111"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8" name="Straight Connector 117"/>
                <p:cNvCxnSpPr>
                  <a:stCxn id="117" idx="0"/>
                  <a:endCxn id="111"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119" name="Group 118"/>
            <p:cNvGrpSpPr/>
            <p:nvPr/>
          </p:nvGrpSpPr>
          <p:grpSpPr>
            <a:xfrm rot="13615746">
              <a:off x="4332873" y="1475958"/>
              <a:ext cx="1092729" cy="2240397"/>
              <a:chOff x="609599" y="2153838"/>
              <a:chExt cx="1466910" cy="3007571"/>
            </a:xfrm>
            <a:solidFill>
              <a:schemeClr val="tx2">
                <a:lumMod val="85000"/>
              </a:schemeClr>
            </a:solidFill>
          </p:grpSpPr>
          <p:grpSp>
            <p:nvGrpSpPr>
              <p:cNvPr id="120" name="Group 119"/>
              <p:cNvGrpSpPr/>
              <p:nvPr/>
            </p:nvGrpSpPr>
            <p:grpSpPr>
              <a:xfrm>
                <a:off x="609600" y="2153838"/>
                <a:ext cx="1466909" cy="3007571"/>
                <a:chOff x="609600" y="-2525162"/>
                <a:chExt cx="3749040" cy="7686571"/>
              </a:xfrm>
              <a:grpFill/>
            </p:grpSpPr>
            <p:sp>
              <p:nvSpPr>
                <p:cNvPr id="122" name="Oval 121"/>
                <p:cNvSpPr/>
                <p:nvPr/>
              </p:nvSpPr>
              <p:spPr>
                <a:xfrm>
                  <a:off x="2237263" y="-2525162"/>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3" name="Oval 122"/>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4" name="Oval 123"/>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5" name="Oval 124"/>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6" name="Straight Connector 125"/>
                <p:cNvCxnSpPr>
                  <a:stCxn id="122" idx="4"/>
                  <a:endCxn id="123" idx="7"/>
                </p:cNvCxnSpPr>
                <p:nvPr/>
              </p:nvCxnSpPr>
              <p:spPr>
                <a:xfrm rot="10800000" flipV="1">
                  <a:off x="1481213" y="-2084896"/>
                  <a:ext cx="954171" cy="4254316"/>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123"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24" idx="0"/>
                  <a:endCxn id="123"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22" idx="4"/>
                  <a:endCxn id="125" idx="0"/>
                </p:cNvCxnSpPr>
                <p:nvPr/>
              </p:nvCxnSpPr>
              <p:spPr>
                <a:xfrm rot="10800000" flipH="1" flipV="1">
                  <a:off x="2435384" y="-2084896"/>
                  <a:ext cx="1199357" cy="4203514"/>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1" name="Straight Connector 130"/>
                <p:cNvCxnSpPr>
                  <a:stCxn id="130"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3" name="Oval 132"/>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4" name="Straight Connector 133"/>
                <p:cNvCxnSpPr>
                  <a:stCxn id="132" idx="0"/>
                  <a:endCxn id="125"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3" idx="0"/>
                  <a:endCxn id="125"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7" name="Straight Connector 136"/>
                <p:cNvCxnSpPr>
                  <a:stCxn id="136" idx="0"/>
                  <a:endCxn id="132"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9" name="Straight Connector 138"/>
                <p:cNvCxnSpPr>
                  <a:stCxn id="138" idx="0"/>
                  <a:endCxn id="132"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21" name="Oval 120"/>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140" name="Group 139"/>
            <p:cNvGrpSpPr/>
            <p:nvPr/>
          </p:nvGrpSpPr>
          <p:grpSpPr>
            <a:xfrm rot="5400000">
              <a:off x="2538982" y="2244075"/>
              <a:ext cx="1092729" cy="2212155"/>
              <a:chOff x="609599" y="2191752"/>
              <a:chExt cx="1466910" cy="2969657"/>
            </a:xfrm>
            <a:solidFill>
              <a:schemeClr val="tx2">
                <a:lumMod val="85000"/>
              </a:schemeClr>
            </a:solidFill>
          </p:grpSpPr>
          <p:grpSp>
            <p:nvGrpSpPr>
              <p:cNvPr id="141" name="Group 140"/>
              <p:cNvGrpSpPr/>
              <p:nvPr/>
            </p:nvGrpSpPr>
            <p:grpSpPr>
              <a:xfrm>
                <a:off x="609600" y="2191752"/>
                <a:ext cx="1466909" cy="2969657"/>
                <a:chOff x="609600" y="-2428266"/>
                <a:chExt cx="3749040" cy="7589675"/>
              </a:xfrm>
              <a:grpFill/>
            </p:grpSpPr>
            <p:sp>
              <p:nvSpPr>
                <p:cNvPr id="143" name="Oval 142"/>
                <p:cNvSpPr/>
                <p:nvPr/>
              </p:nvSpPr>
              <p:spPr>
                <a:xfrm>
                  <a:off x="2237263" y="-2428266"/>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4" name="Oval 143"/>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5" name="Oval 144"/>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6" name="Oval 145"/>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7" name="Straight Connector 146"/>
                <p:cNvCxnSpPr>
                  <a:stCxn id="143" idx="4"/>
                  <a:endCxn id="144" idx="7"/>
                </p:cNvCxnSpPr>
                <p:nvPr/>
              </p:nvCxnSpPr>
              <p:spPr>
                <a:xfrm rot="16200000" flipH="1" flipV="1">
                  <a:off x="-120410" y="-386377"/>
                  <a:ext cx="4157420" cy="95417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endCxn id="144"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45" idx="0"/>
                  <a:endCxn id="144"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43" idx="4"/>
                  <a:endCxn id="146" idx="0"/>
                </p:cNvCxnSpPr>
                <p:nvPr/>
              </p:nvCxnSpPr>
              <p:spPr>
                <a:xfrm rot="16200000" flipH="1">
                  <a:off x="981753" y="-534369"/>
                  <a:ext cx="4106619" cy="1199353"/>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51" name="Oval 150"/>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2" name="Straight Connector 151"/>
                <p:cNvCxnSpPr>
                  <a:stCxn id="151"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4" name="Oval 153"/>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5" name="Straight Connector 154"/>
                <p:cNvCxnSpPr>
                  <a:stCxn id="153" idx="0"/>
                  <a:endCxn id="146"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154" idx="0"/>
                  <a:endCxn id="146"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8" name="Straight Connector 157"/>
                <p:cNvCxnSpPr>
                  <a:stCxn id="157" idx="0"/>
                  <a:endCxn id="153"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9" name="Oval 158"/>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0" name="Straight Connector 159"/>
                <p:cNvCxnSpPr>
                  <a:stCxn id="159" idx="0"/>
                  <a:endCxn id="153"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42" name="Oval 141"/>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161" name="Group 160"/>
            <p:cNvGrpSpPr/>
            <p:nvPr/>
          </p:nvGrpSpPr>
          <p:grpSpPr>
            <a:xfrm rot="2917177">
              <a:off x="2778241" y="2911784"/>
              <a:ext cx="1092729" cy="2272673"/>
              <a:chOff x="609599" y="2110510"/>
              <a:chExt cx="1466910" cy="3050899"/>
            </a:xfrm>
            <a:solidFill>
              <a:schemeClr val="tx2">
                <a:lumMod val="85000"/>
              </a:schemeClr>
            </a:solidFill>
          </p:grpSpPr>
          <p:grpSp>
            <p:nvGrpSpPr>
              <p:cNvPr id="162" name="Group 161"/>
              <p:cNvGrpSpPr/>
              <p:nvPr/>
            </p:nvGrpSpPr>
            <p:grpSpPr>
              <a:xfrm>
                <a:off x="609600" y="2110510"/>
                <a:ext cx="1466909" cy="3050899"/>
                <a:chOff x="609600" y="-2635898"/>
                <a:chExt cx="3749040" cy="7797307"/>
              </a:xfrm>
              <a:grpFill/>
            </p:grpSpPr>
            <p:sp>
              <p:nvSpPr>
                <p:cNvPr id="164" name="Oval 163"/>
                <p:cNvSpPr/>
                <p:nvPr/>
              </p:nvSpPr>
              <p:spPr>
                <a:xfrm>
                  <a:off x="2237263" y="-2635898"/>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5" name="Oval 164"/>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6" name="Oval 165"/>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7" name="Oval 166"/>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8" name="Straight Connector 167"/>
                <p:cNvCxnSpPr>
                  <a:stCxn id="164" idx="4"/>
                  <a:endCxn id="165" idx="7"/>
                </p:cNvCxnSpPr>
                <p:nvPr/>
              </p:nvCxnSpPr>
              <p:spPr>
                <a:xfrm flipH="1">
                  <a:off x="1481213" y="-2195632"/>
                  <a:ext cx="954171" cy="436505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endCxn id="165"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66" idx="0"/>
                  <a:endCxn id="165"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64" idx="4"/>
                  <a:endCxn id="167" idx="0"/>
                </p:cNvCxnSpPr>
                <p:nvPr/>
              </p:nvCxnSpPr>
              <p:spPr>
                <a:xfrm>
                  <a:off x="2435384" y="-2195632"/>
                  <a:ext cx="1199357" cy="4314250"/>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72" name="Oval 171"/>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3" name="Straight Connector 172"/>
                <p:cNvCxnSpPr>
                  <a:stCxn id="172"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74" name="Oval 173"/>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5" name="Oval 174"/>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6" name="Straight Connector 175"/>
                <p:cNvCxnSpPr>
                  <a:stCxn id="174" idx="0"/>
                  <a:endCxn id="167"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75" idx="0"/>
                  <a:endCxn id="167"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78" name="Oval 177"/>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9" name="Straight Connector 178"/>
                <p:cNvCxnSpPr>
                  <a:stCxn id="178" idx="0"/>
                  <a:endCxn id="174"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80" name="Oval 179"/>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1" name="Straight Connector 180"/>
                <p:cNvCxnSpPr>
                  <a:stCxn id="180" idx="0"/>
                  <a:endCxn id="174"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63" name="Oval 162"/>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182" name="Group 181"/>
            <p:cNvGrpSpPr/>
            <p:nvPr/>
          </p:nvGrpSpPr>
          <p:grpSpPr>
            <a:xfrm rot="10800000">
              <a:off x="3561182" y="1104900"/>
              <a:ext cx="1092729" cy="2274040"/>
              <a:chOff x="609599" y="2108675"/>
              <a:chExt cx="1466910" cy="3052734"/>
            </a:xfrm>
          </p:grpSpPr>
          <p:grpSp>
            <p:nvGrpSpPr>
              <p:cNvPr id="183" name="Group 182"/>
              <p:cNvGrpSpPr/>
              <p:nvPr/>
            </p:nvGrpSpPr>
            <p:grpSpPr>
              <a:xfrm>
                <a:off x="609600" y="2108675"/>
                <a:ext cx="1466909" cy="3052734"/>
                <a:chOff x="609600" y="-2640588"/>
                <a:chExt cx="3749040" cy="7801997"/>
              </a:xfrm>
            </p:grpSpPr>
            <p:sp>
              <p:nvSpPr>
                <p:cNvPr id="185" name="Oval 184"/>
                <p:cNvSpPr/>
                <p:nvPr/>
              </p:nvSpPr>
              <p:spPr>
                <a:xfrm>
                  <a:off x="2237263" y="-2640588"/>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86" name="Oval 185"/>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87" name="Oval 186"/>
                <p:cNvSpPr/>
                <p:nvPr/>
              </p:nvSpPr>
              <p:spPr>
                <a:xfrm>
                  <a:off x="1623060" y="3383409"/>
                  <a:ext cx="396240" cy="440267"/>
                </a:xfrm>
                <a:prstGeom prst="ellipse">
                  <a:avLst/>
                </a:prstGeom>
              </p:spPr>
              <p:style>
                <a:lnRef idx="2">
                  <a:schemeClr val="accent6"/>
                </a:lnRef>
                <a:fillRef idx="1">
                  <a:schemeClr val="lt1"/>
                </a:fillRef>
                <a:effectRef idx="0">
                  <a:schemeClr val="accent6"/>
                </a:effectRef>
                <a:fontRef idx="minor">
                  <a:schemeClr val="dk1"/>
                </a:fontRef>
              </p:style>
              <p:txBody>
                <a:bodyPr lIns="71323" tIns="35662" rIns="71323" bIns="35662" rtlCol="0" anchor="ctr"/>
                <a:lstStyle/>
                <a:p>
                  <a:pPr algn="ctr"/>
                  <a:endParaRPr lang="en-US"/>
                </a:p>
              </p:txBody>
            </p:sp>
            <p:sp>
              <p:nvSpPr>
                <p:cNvPr id="188" name="Oval 187"/>
                <p:cNvSpPr/>
                <p:nvPr/>
              </p:nvSpPr>
              <p:spPr>
                <a:xfrm>
                  <a:off x="3436620" y="2118618"/>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9" name="Straight Connector 188"/>
                <p:cNvCxnSpPr>
                  <a:stCxn id="185" idx="4"/>
                  <a:endCxn id="186" idx="7"/>
                </p:cNvCxnSpPr>
                <p:nvPr/>
              </p:nvCxnSpPr>
              <p:spPr>
                <a:xfrm rot="10800000" flipV="1">
                  <a:off x="1481213" y="-2200322"/>
                  <a:ext cx="954171" cy="43697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0" name="Straight Connector 189"/>
                <p:cNvCxnSpPr>
                  <a:endCxn id="186"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187" idx="0"/>
                  <a:endCxn id="186" idx="4"/>
                </p:cNvCxnSpPr>
                <p:nvPr/>
              </p:nvCxnSpPr>
              <p:spPr>
                <a:xfrm flipH="1" flipV="1">
                  <a:off x="1341120" y="2545209"/>
                  <a:ext cx="480060" cy="838200"/>
                </a:xfrm>
                <a:prstGeom prst="line">
                  <a:avLst/>
                </a:prstGeom>
                <a:ln/>
              </p:spPr>
              <p:style>
                <a:lnRef idx="2">
                  <a:schemeClr val="accent6"/>
                </a:lnRef>
                <a:fillRef idx="1">
                  <a:schemeClr val="lt1"/>
                </a:fillRef>
                <a:effectRef idx="0">
                  <a:schemeClr val="accent6"/>
                </a:effectRef>
                <a:fontRef idx="minor">
                  <a:schemeClr val="dk1"/>
                </a:fontRef>
              </p:style>
            </p:cxnSp>
            <p:cxnSp>
              <p:nvCxnSpPr>
                <p:cNvPr id="192" name="Straight Connector 191"/>
                <p:cNvCxnSpPr>
                  <a:stCxn id="185" idx="4"/>
                  <a:endCxn id="188" idx="0"/>
                </p:cNvCxnSpPr>
                <p:nvPr/>
              </p:nvCxnSpPr>
              <p:spPr>
                <a:xfrm rot="10800000" flipH="1" flipV="1">
                  <a:off x="2435384" y="-2200322"/>
                  <a:ext cx="1199357" cy="4318940"/>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193" name="Oval 192"/>
                <p:cNvSpPr/>
                <p:nvPr/>
              </p:nvSpPr>
              <p:spPr>
                <a:xfrm>
                  <a:off x="60960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4" name="Straight Connector 193"/>
                <p:cNvCxnSpPr>
                  <a:stCxn id="193" idx="0"/>
                </p:cNvCxnSpPr>
                <p:nvPr/>
              </p:nvCxnSpPr>
              <p:spPr>
                <a:xfrm flipV="1">
                  <a:off x="807720" y="3823676"/>
                  <a:ext cx="0" cy="897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5" name="Oval 194"/>
                <p:cNvSpPr/>
                <p:nvPr/>
              </p:nvSpPr>
              <p:spPr>
                <a:xfrm>
                  <a:off x="2948940" y="3383409"/>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96" name="Oval 195"/>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7" name="Straight Connector 196"/>
                <p:cNvCxnSpPr>
                  <a:stCxn id="195" idx="0"/>
                  <a:endCxn id="188" idx="4"/>
                </p:cNvCxnSpPr>
                <p:nvPr/>
              </p:nvCxnSpPr>
              <p:spPr>
                <a:xfrm flipV="1">
                  <a:off x="3147060" y="2558886"/>
                  <a:ext cx="487680" cy="824524"/>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96" idx="0"/>
                  <a:endCxn id="188"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200" name="Straight Connector 199"/>
                <p:cNvCxnSpPr>
                  <a:stCxn id="199" idx="0"/>
                  <a:endCxn id="195"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1" name="Oval 200"/>
                <p:cNvSpPr/>
                <p:nvPr/>
              </p:nvSpPr>
              <p:spPr>
                <a:xfrm>
                  <a:off x="340233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202" name="Straight Connector 201"/>
                <p:cNvCxnSpPr>
                  <a:stCxn id="201" idx="0"/>
                  <a:endCxn id="195" idx="4"/>
                </p:cNvCxnSpPr>
                <p:nvPr/>
              </p:nvCxnSpPr>
              <p:spPr>
                <a:xfrm flipH="1" flipV="1">
                  <a:off x="3147060" y="3823676"/>
                  <a:ext cx="453390" cy="897467"/>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84" name="Oval 183"/>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spTree>
    <p:extLst>
      <p:ext uri="{BB962C8B-B14F-4D97-AF65-F5344CB8AC3E}">
        <p14:creationId xmlns:p14="http://schemas.microsoft.com/office/powerpoint/2010/main" val="76010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ea typeface="ＭＳ Ｐゴシック" pitchFamily="34" charset="-128"/>
              </a:rPr>
              <a:t>Who cares?</a:t>
            </a:r>
          </a:p>
        </p:txBody>
      </p:sp>
      <p:sp>
        <p:nvSpPr>
          <p:cNvPr id="7171" name="Content Placeholder 2"/>
          <p:cNvSpPr>
            <a:spLocks noGrp="1"/>
          </p:cNvSpPr>
          <p:nvPr>
            <p:ph idx="1"/>
          </p:nvPr>
        </p:nvSpPr>
        <p:spPr>
          <a:xfrm>
            <a:off x="533400" y="1028700"/>
            <a:ext cx="7974013" cy="4154984"/>
          </a:xfrm>
        </p:spPr>
        <p:txBody>
          <a:bodyPr/>
          <a:lstStyle/>
          <a:p>
            <a:r>
              <a:rPr lang="en-US" altLang="en-US" b="0" dirty="0">
                <a:ea typeface="ＭＳ Ｐゴシック" pitchFamily="34" charset="-128"/>
              </a:rPr>
              <a:t>Intent recognition next step of autonomous operations as current planning systems reach high levels of maturity.</a:t>
            </a:r>
          </a:p>
          <a:p>
            <a:endParaRPr lang="en-US" altLang="en-US" b="0" dirty="0">
              <a:ea typeface="ＭＳ Ｐゴシック" pitchFamily="34" charset="-128"/>
            </a:endParaRPr>
          </a:p>
          <a:p>
            <a:r>
              <a:rPr lang="en-US" altLang="en-US" b="0" dirty="0">
                <a:ea typeface="ＭＳ Ｐゴシック" pitchFamily="34" charset="-128"/>
              </a:rPr>
              <a:t>Partial observability is a reality of many operational domains.</a:t>
            </a:r>
          </a:p>
          <a:p>
            <a:endParaRPr lang="en-US" altLang="en-US" b="0" dirty="0">
              <a:ea typeface="ＭＳ Ｐゴシック" pitchFamily="34" charset="-128"/>
            </a:endParaRPr>
          </a:p>
          <a:p>
            <a:r>
              <a:rPr lang="en-US" altLang="en-US" b="0" dirty="0">
                <a:ea typeface="ＭＳ Ｐゴシック" pitchFamily="34" charset="-128"/>
              </a:rPr>
              <a:t>Adversarial AI extends beyond physical into cyber domains.</a:t>
            </a:r>
          </a:p>
          <a:p>
            <a:endParaRPr lang="en-US" altLang="en-US" b="0" dirty="0">
              <a:ea typeface="ＭＳ Ｐゴシック" pitchFamily="34" charset="-128"/>
            </a:endParaRPr>
          </a:p>
          <a:p>
            <a:r>
              <a:rPr lang="en-US" altLang="en-US" b="0" dirty="0">
                <a:ea typeface="ＭＳ Ｐゴシック" pitchFamily="34" charset="-128"/>
              </a:rPr>
              <a:t>Benefits any program with potential for dealing with adversarial AI OR where autonomy is expected to reason without complete knowledge.</a:t>
            </a:r>
          </a:p>
        </p:txBody>
      </p:sp>
    </p:spTree>
    <p:extLst>
      <p:ext uri="{BB962C8B-B14F-4D97-AF65-F5344CB8AC3E}">
        <p14:creationId xmlns:p14="http://schemas.microsoft.com/office/powerpoint/2010/main" val="253056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pic>
        <p:nvPicPr>
          <p:cNvPr id="3" name="Picture 2">
            <a:extLst>
              <a:ext uri="{FF2B5EF4-FFF2-40B4-BE49-F238E27FC236}">
                <a16:creationId xmlns:a16="http://schemas.microsoft.com/office/drawing/2014/main" id="{84936F98-22ED-4B6D-9127-A3EF4F570EF8}"/>
              </a:ext>
            </a:extLst>
          </p:cNvPr>
          <p:cNvPicPr>
            <a:picLocks noChangeAspect="1"/>
          </p:cNvPicPr>
          <p:nvPr/>
        </p:nvPicPr>
        <p:blipFill>
          <a:blip r:embed="rId2"/>
          <a:stretch>
            <a:fillRect/>
          </a:stretch>
        </p:blipFill>
        <p:spPr>
          <a:xfrm>
            <a:off x="0" y="1403902"/>
            <a:ext cx="9144000" cy="2907196"/>
          </a:xfrm>
          <a:prstGeom prst="rect">
            <a:avLst/>
          </a:prstGeom>
        </p:spPr>
      </p:pic>
    </p:spTree>
    <p:extLst>
      <p:ext uri="{BB962C8B-B14F-4D97-AF65-F5344CB8AC3E}">
        <p14:creationId xmlns:p14="http://schemas.microsoft.com/office/powerpoint/2010/main" val="238335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Background</a:t>
            </a:r>
          </a:p>
        </p:txBody>
      </p:sp>
    </p:spTree>
    <p:extLst>
      <p:ext uri="{BB962C8B-B14F-4D97-AF65-F5344CB8AC3E}">
        <p14:creationId xmlns:p14="http://schemas.microsoft.com/office/powerpoint/2010/main" val="211300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StarCraft</a:t>
            </a:r>
          </a:p>
        </p:txBody>
      </p:sp>
    </p:spTree>
    <p:extLst>
      <p:ext uri="{BB962C8B-B14F-4D97-AF65-F5344CB8AC3E}">
        <p14:creationId xmlns:p14="http://schemas.microsoft.com/office/powerpoint/2010/main" val="2865205113"/>
      </p:ext>
    </p:extLst>
  </p:cSld>
  <p:clrMapOvr>
    <a:masterClrMapping/>
  </p:clrMapOvr>
</p:sld>
</file>

<file path=ppt/theme/theme1.xml><?xml version="1.0" encoding="utf-8"?>
<a:theme xmlns:a="http://schemas.openxmlformats.org/drawingml/2006/main" name="1_LM Kickoff Template-JD">
  <a:themeElements>
    <a:clrScheme name="Custom 89">
      <a:dk1>
        <a:srgbClr val="000000"/>
      </a:dk1>
      <a:lt1>
        <a:srgbClr val="000000"/>
      </a:lt1>
      <a:dk2>
        <a:srgbClr val="003478"/>
      </a:dk2>
      <a:lt2>
        <a:srgbClr val="FFFFFF"/>
      </a:lt2>
      <a:accent1>
        <a:srgbClr val="21A2DC"/>
      </a:accent1>
      <a:accent2>
        <a:srgbClr val="FDC922"/>
      </a:accent2>
      <a:accent3>
        <a:srgbClr val="DA3835"/>
      </a:accent3>
      <a:accent4>
        <a:srgbClr val="3CB038"/>
      </a:accent4>
      <a:accent5>
        <a:srgbClr val="75236E"/>
      </a:accent5>
      <a:accent6>
        <a:srgbClr val="16686B"/>
      </a:accent6>
      <a:hlink>
        <a:srgbClr val="1F7BA4"/>
      </a:hlink>
      <a:folHlink>
        <a:srgbClr val="7F7E7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spDef>
    <a:ln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279F"/>
        </a:dk2>
        <a:lt2>
          <a:srgbClr val="FFFFFF"/>
        </a:lt2>
        <a:accent1>
          <a:srgbClr val="0000FF"/>
        </a:accent1>
        <a:accent2>
          <a:srgbClr val="00AE00"/>
        </a:accent2>
        <a:accent3>
          <a:srgbClr val="AAACCD"/>
        </a:accent3>
        <a:accent4>
          <a:srgbClr val="DADADA"/>
        </a:accent4>
        <a:accent5>
          <a:srgbClr val="AAA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00279F"/>
        </a:dk2>
        <a:lt2>
          <a:srgbClr val="FFFFFF"/>
        </a:lt2>
        <a:accent1>
          <a:srgbClr val="6699FF"/>
        </a:accent1>
        <a:accent2>
          <a:srgbClr val="00AE00"/>
        </a:accent2>
        <a:accent3>
          <a:srgbClr val="AAACCD"/>
        </a:accent3>
        <a:accent4>
          <a:srgbClr val="DADADA"/>
        </a:accent4>
        <a:accent5>
          <a:srgbClr val="B8C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10717</TotalTime>
  <Words>2834</Words>
  <Application>Microsoft Office PowerPoint</Application>
  <PresentationFormat>On-screen Show (16:10)</PresentationFormat>
  <Paragraphs>407</Paragraphs>
  <Slides>50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ＭＳ Ｐゴシック</vt:lpstr>
      <vt:lpstr>Arial</vt:lpstr>
      <vt:lpstr>Calibri</vt:lpstr>
      <vt:lpstr>Times New Roman</vt:lpstr>
      <vt:lpstr>1_LM Kickoff Template-JD</vt:lpstr>
      <vt:lpstr>Video Game Strategy Inference Given Partial Observability using Discrete Probability Densities</vt:lpstr>
      <vt:lpstr>Agenda</vt:lpstr>
      <vt:lpstr>Overview</vt:lpstr>
      <vt:lpstr>Introduction</vt:lpstr>
      <vt:lpstr>Objectives</vt:lpstr>
      <vt:lpstr>Who cares?</vt:lpstr>
      <vt:lpstr>Schedule</vt:lpstr>
      <vt:lpstr>Background</vt:lpstr>
      <vt:lpstr>StarCraft</vt:lpstr>
      <vt:lpstr>Starcraft for AI</vt:lpstr>
      <vt:lpstr>Fog of War</vt:lpstr>
      <vt:lpstr>State of the Art</vt:lpstr>
      <vt:lpstr>Example Architectures</vt:lpstr>
      <vt:lpstr>Discrete Probability Densities</vt:lpstr>
      <vt:lpstr>Probability Density Functions</vt:lpstr>
      <vt:lpstr>Discrete Probability Densities</vt:lpstr>
      <vt:lpstr>Strategy Representation</vt:lpstr>
      <vt:lpstr>Tech Trees</vt:lpstr>
      <vt:lpstr>Example: Terran Tech Tree</vt:lpstr>
      <vt:lpstr>Strategies as Subtrees</vt:lpstr>
      <vt:lpstr>Strategy Templating</vt:lpstr>
      <vt:lpstr>Strategy Library</vt:lpstr>
      <vt:lpstr>Categorizing Strategies</vt:lpstr>
      <vt:lpstr>“Strategy Space”</vt:lpstr>
      <vt:lpstr>IRE and Strategy Inference</vt:lpstr>
      <vt:lpstr>Novel Approach</vt:lpstr>
      <vt:lpstr>Requirements</vt:lpstr>
      <vt:lpstr>Risks/Mitigation</vt:lpstr>
      <vt:lpstr>Coding Standards</vt:lpstr>
      <vt:lpstr>Use Case Diagram</vt:lpstr>
      <vt:lpstr>Architecture</vt:lpstr>
      <vt:lpstr>Strategy Space Convergence</vt:lpstr>
      <vt:lpstr>Strategy Space Convergence</vt:lpstr>
      <vt:lpstr>Experimental Design</vt:lpstr>
      <vt:lpstr>Measure of Success</vt:lpstr>
      <vt:lpstr>Results – Win Rate</vt:lpstr>
      <vt:lpstr>Results – Predictive Accuracy </vt:lpstr>
      <vt:lpstr>Results – Predictive Accuracy </vt:lpstr>
      <vt:lpstr>Conclusion</vt:lpstr>
      <vt:lpstr>Future Work</vt:lpstr>
      <vt:lpstr>Conclusion</vt:lpstr>
      <vt:lpstr>PowerPoint Presentation</vt:lpstr>
      <vt:lpstr>Sample Game Log</vt:lpstr>
      <vt:lpstr>Tables</vt:lpstr>
      <vt:lpstr>References</vt:lpstr>
      <vt:lpstr>Schedule</vt:lpstr>
      <vt:lpstr>Strategies - Terran</vt:lpstr>
      <vt:lpstr>Strategies - Protoss</vt:lpstr>
      <vt:lpstr>Strategies - Zerg</vt:lpstr>
      <vt:lpstr>PowerPoint Presentation</vt:lpstr>
    </vt:vector>
  </TitlesOfParts>
  <Company>Lockheed Martin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Intent Recognition Engine</dc:title>
  <dc:creator>Michael Kozak</dc:creator>
  <cp:lastModifiedBy>Michael Kozak</cp:lastModifiedBy>
  <cp:revision>291</cp:revision>
  <dcterms:created xsi:type="dcterms:W3CDTF">2018-01-31T16:08:38Z</dcterms:created>
  <dcterms:modified xsi:type="dcterms:W3CDTF">2018-06-20T03:52:54Z</dcterms:modified>
</cp:coreProperties>
</file>