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1" r:id="rId8"/>
    <p:sldId id="273" r:id="rId9"/>
    <p:sldId id="274" r:id="rId10"/>
    <p:sldId id="262" r:id="rId11"/>
    <p:sldId id="272" r:id="rId12"/>
    <p:sldId id="258" r:id="rId13"/>
    <p:sldId id="271" r:id="rId14"/>
    <p:sldId id="275" r:id="rId15"/>
    <p:sldId id="270" r:id="rId16"/>
    <p:sldId id="257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474" y="-5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8DEFD-B3C0-4D12-817A-672980A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F30D22-503B-48B4-86CB-F2B028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D6C7CF-C878-4063-8520-28BAE75A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05CBA8-3946-4106-B7BE-1A9C679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452CDD-AB4C-46BE-AF96-A4F89F5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0BE71-470D-4418-8BBA-56BC87E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D458A7-5C48-48B1-8674-1E3B59F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FF30CF-2DC0-4356-ACC2-DC5857B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4F5D84-1880-4D66-9409-B05042B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EA3C71-42CA-4318-8246-5C298A0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C911C0-596F-406E-89F9-D86536F9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F5427C-63BC-48E8-9131-FE9C4D5F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36C6B-FB42-4DE3-9515-2C21F01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5F9010-B58A-4E05-80CB-8465A10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3244B-0726-4AEF-A9D6-78C169B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D4358-492D-49F4-8353-C46623D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82704-3E1B-4A78-A667-7E5E07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08B253-52A2-4C3D-BF5D-B8E56A1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538AF5-D233-40C7-90BF-D5042A7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F52CB-805F-4DFD-8CDA-7B1787F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28634-873F-4F1F-A867-4DD9B73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CB686-6970-4E95-90E6-6FEDEDA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FBC595-CBE7-4EA9-A885-EE14A03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14EDF1-B2C2-49FE-9528-7E748E6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0E7B30-794B-44D2-9AF6-8F3EBC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52C3E-728A-4E49-88AF-B7AADC9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ABF20A-CEF3-431B-95B1-BC670901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37B622-ACD2-4627-B8FF-45D35B26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DDD691-4765-43B5-B9AD-534F109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530E5C-8595-4F7E-B13E-A3BAFC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B30A7B-8C52-420F-A1B6-C897CC2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C60E8-9FC1-42DC-8C29-EA7465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818A30-7FA1-4337-8120-C200A744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E84CA1-F2AA-4CF1-AFDA-45D2827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BA3B6D1-4E3D-4DD3-9BB7-54C5D522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42C983-E152-4F06-8C96-7E07D0F1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E601059-966A-4AC8-B04D-E3BDB85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DD1AA8-075F-40C9-9873-85A9A2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79C8F9-9FC6-415C-BF20-26F3308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9581B1-453E-4AAD-9D12-D5CD21C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DECDA6-0FFD-4C5B-B7E6-7249068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FB464C-C0C4-4823-A3E7-091DC99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716546-9DB4-4D0D-B586-6AC1ECAE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814E6B-A29F-4AE7-9237-6DF2A3A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BA391C-6DAE-4B53-B555-6CD4D8F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25249E-BF43-4AB8-A5F0-A41CC14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6ABC1E-EE30-473D-9843-97DA2B7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46249D-CC42-436D-BE0D-5625D04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8F32DE-2D90-4225-849F-71A8E161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FDD5F9-4B94-4BF2-986F-B735C9B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408356-96AD-466E-AC30-0DCC886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F5E96F-D5B9-4F8B-A9CC-7427EAB3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0F5112-278F-44E4-87C0-4C2F8A6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5EA54BB-79CA-4CC9-98CE-E5D860A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5F85B6-2DFC-4F12-B91A-B047130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D123F-5801-4632-89EF-A7048EA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93FCEA-51F8-4D51-BA8E-D42F966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B91011-BCB3-49E8-B94D-89877DA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BD9B47-EC09-49CB-91C3-4FF23C8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3AA069-5DC8-4F13-BF00-1DDB9CFE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88FF8-EF37-4E2D-8D06-B56DC972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2D3D-0B4E-4DD7-9670-155A46B4C7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212C0E-B2E5-4E9B-8071-67611BC3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DCB7D4-E33C-461E-9027-986C5814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BAF7C-DB50-417E-B55C-81858A77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9D560A-2AB0-4D6D-83D1-F0F54D6A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222">
            <a:off x="2387601" y="2891150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2067">
            <a:off x="4338320" y="1265551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536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931742">
            <a:off x="2798923" y="2457525"/>
            <a:ext cx="4017375" cy="2097557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2113105" y="3206949"/>
            <a:ext cx="1889328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75360" y="254000"/>
            <a:ext cx="7731760" cy="6421120"/>
            <a:chOff x="975360" y="254000"/>
            <a:chExt cx="7731760" cy="64211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975360" y="254000"/>
              <a:ext cx="7731760" cy="642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 rot="2931742">
            <a:off x="4420260" y="1177843"/>
            <a:ext cx="4017375" cy="3217239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6536517" y="2905435"/>
            <a:ext cx="944664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556" y="2106384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StarCraft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9414" y="2127249"/>
            <a:ext cx="3270762" cy="37518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Intent Recognition Engine (IRE)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4564" y="212725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NOVA</a:t>
            </a:r>
          </a:p>
        </p:txBody>
      </p:sp>
      <p:cxnSp>
        <p:nvCxnSpPr>
          <p:cNvPr id="12" name="Straight Arrow Connector 11"/>
          <p:cNvCxnSpPr>
            <a:cxnSpLocks/>
            <a:stCxn id="32" idx="3"/>
            <a:endCxn id="8" idx="1"/>
          </p:cNvCxnSpPr>
          <p:nvPr/>
        </p:nvCxnSpPr>
        <p:spPr>
          <a:xfrm>
            <a:off x="3541740" y="2592610"/>
            <a:ext cx="342824" cy="12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7" idx="3"/>
            <a:endCxn id="54" idx="2"/>
          </p:cNvCxnSpPr>
          <p:nvPr/>
        </p:nvCxnSpPr>
        <p:spPr>
          <a:xfrm>
            <a:off x="4825815" y="4156536"/>
            <a:ext cx="1961035" cy="11156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8" idx="3"/>
            <a:endCxn id="52" idx="2"/>
          </p:cNvCxnSpPr>
          <p:nvPr/>
        </p:nvCxnSpPr>
        <p:spPr>
          <a:xfrm>
            <a:off x="5388244" y="2604770"/>
            <a:ext cx="1398606" cy="388763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ultidocument 45"/>
          <p:cNvSpPr/>
          <p:nvPr/>
        </p:nvSpPr>
        <p:spPr>
          <a:xfrm>
            <a:off x="10238066" y="350899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Strategies</a:t>
            </a:r>
          </a:p>
        </p:txBody>
      </p:sp>
      <p:cxnSp>
        <p:nvCxnSpPr>
          <p:cNvPr id="48" name="Straight Arrow Connector 47"/>
          <p:cNvCxnSpPr>
            <a:cxnSpLocks/>
            <a:stCxn id="46" idx="1"/>
            <a:endCxn id="54" idx="6"/>
          </p:cNvCxnSpPr>
          <p:nvPr/>
        </p:nvCxnSpPr>
        <p:spPr>
          <a:xfrm rot="10800000" flipV="1">
            <a:off x="9284390" y="4101039"/>
            <a:ext cx="953676" cy="1171149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A51CCD7C-E0FB-4561-9ECB-21FA3B0B6011}"/>
              </a:ext>
            </a:extLst>
          </p:cNvPr>
          <p:cNvGrpSpPr/>
          <p:nvPr/>
        </p:nvGrpSpPr>
        <p:grpSpPr>
          <a:xfrm>
            <a:off x="3738442" y="3351038"/>
            <a:ext cx="1356462" cy="2064305"/>
            <a:chOff x="832955" y="4386262"/>
            <a:chExt cx="1356462" cy="206430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01223F7B-10CE-4717-82FD-54FCB975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045" y="4386262"/>
              <a:ext cx="818283" cy="161099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D108285C-25BE-499E-9547-DE13717298E7}"/>
                </a:ext>
              </a:extLst>
            </p:cNvPr>
            <p:cNvSpPr/>
            <p:nvPr/>
          </p:nvSpPr>
          <p:spPr>
            <a:xfrm>
              <a:off x="832955" y="5988902"/>
              <a:ext cx="13564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Evaluator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E0BF3096-B959-4382-A27C-4DDB205490B2}"/>
              </a:ext>
            </a:extLst>
          </p:cNvPr>
          <p:cNvSpPr/>
          <p:nvPr/>
        </p:nvSpPr>
        <p:spPr>
          <a:xfrm>
            <a:off x="6786850" y="2636026"/>
            <a:ext cx="2497540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ID Enemy Strategy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FDC57CFA-8D25-4707-B3DB-E4E532673A0A}"/>
              </a:ext>
            </a:extLst>
          </p:cNvPr>
          <p:cNvSpPr/>
          <p:nvPr/>
        </p:nvSpPr>
        <p:spPr>
          <a:xfrm>
            <a:off x="6786850" y="3756481"/>
            <a:ext cx="2497540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Propose Counter-Strategy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345DB287-9B46-4514-AC05-9E3901CC17ED}"/>
              </a:ext>
            </a:extLst>
          </p:cNvPr>
          <p:cNvSpPr/>
          <p:nvPr/>
        </p:nvSpPr>
        <p:spPr>
          <a:xfrm>
            <a:off x="6786850" y="4914682"/>
            <a:ext cx="2497540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Read and Write Strategies</a:t>
            </a:r>
          </a:p>
        </p:txBody>
      </p:sp>
      <p:cxnSp>
        <p:nvCxnSpPr>
          <p:cNvPr id="66" name="Straight Arrow Connector 33">
            <a:extLst>
              <a:ext uri="{FF2B5EF4-FFF2-40B4-BE49-F238E27FC236}">
                <a16:creationId xmlns:a16="http://schemas.microsoft.com/office/drawing/2014/main" xmlns="" id="{870FF5B4-0094-43D7-B747-D0F9EC5A425A}"/>
              </a:ext>
            </a:extLst>
          </p:cNvPr>
          <p:cNvCxnSpPr>
            <a:cxnSpLocks/>
            <a:stCxn id="8" idx="3"/>
            <a:endCxn id="53" idx="2"/>
          </p:cNvCxnSpPr>
          <p:nvPr/>
        </p:nvCxnSpPr>
        <p:spPr>
          <a:xfrm>
            <a:off x="5388244" y="2604770"/>
            <a:ext cx="1398606" cy="150921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25DC6E09-766C-435A-9947-62A270F44579}"/>
              </a:ext>
            </a:extLst>
          </p:cNvPr>
          <p:cNvCxnSpPr>
            <a:cxnSpLocks/>
            <a:stCxn id="54" idx="0"/>
            <a:endCxn id="53" idx="4"/>
          </p:cNvCxnSpPr>
          <p:nvPr/>
        </p:nvCxnSpPr>
        <p:spPr>
          <a:xfrm flipV="1">
            <a:off x="8035620" y="4471495"/>
            <a:ext cx="0" cy="443187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7673F6C5-5DA1-42DB-9BD1-DB5C15D667E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8035620" y="3351040"/>
            <a:ext cx="0" cy="405441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279B7F-4482-48C1-9E95-EBD3B3184E42}"/>
              </a:ext>
            </a:extLst>
          </p:cNvPr>
          <p:cNvSpPr/>
          <p:nvPr/>
        </p:nvSpPr>
        <p:spPr>
          <a:xfrm>
            <a:off x="2038060" y="211509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BWAPI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ECF8DDD-67D1-4693-AE07-22195ECB8FC2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1695236" y="2583904"/>
            <a:ext cx="342824" cy="87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4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290500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Game Interface</a:t>
            </a:r>
          </a:p>
          <a:p>
            <a:pPr algn="ctr"/>
            <a:r>
              <a:rPr lang="en-US" sz="1600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8160" y="3519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Strategy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320" y="3519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Strategy Manager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868160" y="50938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2320" y="180268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Nova AI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" y="4154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8160" y="2183664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Strategy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143760" y="3382522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143760" y="3997202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5235" y="3668371"/>
            <a:ext cx="93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UnitType</a:t>
            </a:r>
            <a:endParaRPr lang="en-US" sz="1600" dirty="0"/>
          </a:p>
          <a:p>
            <a:r>
              <a:rPr lang="en-US" sz="1600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7620000" y="3138704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104418" y="1198144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7620000" y="1843349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7620000" y="4474722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096000" y="3997202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5344160" y="2757727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1391920" y="2280206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72241" y="4013057"/>
            <a:ext cx="119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9771522" y="3405153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8371840" y="3997202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8EBDA38-3674-4766-8A9E-FC5A870C4AEE}"/>
              </a:ext>
            </a:extLst>
          </p:cNvPr>
          <p:cNvSpPr/>
          <p:nvPr/>
        </p:nvSpPr>
        <p:spPr>
          <a:xfrm>
            <a:off x="4592320" y="529005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Information Manager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BB1185D-28C9-48E3-AF83-56D19481BD9B}"/>
              </a:ext>
            </a:extLst>
          </p:cNvPr>
          <p:cNvSpPr/>
          <p:nvPr/>
        </p:nvSpPr>
        <p:spPr>
          <a:xfrm>
            <a:off x="7020560" y="52462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09860E9-C61D-4819-AC6C-EB42FB88463A}"/>
              </a:ext>
            </a:extLst>
          </p:cNvPr>
          <p:cNvSpPr/>
          <p:nvPr/>
        </p:nvSpPr>
        <p:spPr>
          <a:xfrm>
            <a:off x="7172960" y="53986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4FD98F2F-6E1F-404B-9187-1EBEA778FA8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344160" y="4474722"/>
            <a:ext cx="0" cy="815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4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60" y="2971811"/>
            <a:ext cx="2846281" cy="193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28062" y="4365382"/>
            <a:ext cx="1503680" cy="95504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Interface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(BWAPI)</a:t>
            </a:r>
          </a:p>
        </p:txBody>
      </p:sp>
      <p:sp>
        <p:nvSpPr>
          <p:cNvPr id="6" name="Rectangle 5"/>
          <p:cNvSpPr/>
          <p:nvPr/>
        </p:nvSpPr>
        <p:spPr>
          <a:xfrm>
            <a:off x="7567544" y="3352789"/>
            <a:ext cx="1503680" cy="95504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 Space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67544" y="4926974"/>
            <a:ext cx="1503680" cy="95504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 Tree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7740" y="4478069"/>
            <a:ext cx="717020" cy="364833"/>
          </a:xfrm>
          <a:prstGeom prst="rect">
            <a:avLst/>
          </a:prstGeom>
          <a:solidFill>
            <a:schemeClr val="tx2"/>
          </a:solidFill>
          <a:ln w="3175" cap="flat" cmpd="sng" algn="ctr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Nova AI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2684780"/>
            <a:ext cx="1503680" cy="95504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7544" y="2016771"/>
            <a:ext cx="1503680" cy="95504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 Reader</a:t>
            </a:r>
          </a:p>
        </p:txBody>
      </p:sp>
      <p:cxnSp>
        <p:nvCxnSpPr>
          <p:cNvPr id="11" name="Straight Arrow Connector 11"/>
          <p:cNvCxnSpPr>
            <a:stCxn id="5" idx="3"/>
            <a:endCxn id="8" idx="2"/>
          </p:cNvCxnSpPr>
          <p:nvPr/>
        </p:nvCxnSpPr>
        <p:spPr>
          <a:xfrm>
            <a:off x="3831742" y="4842902"/>
            <a:ext cx="2144508" cy="12700"/>
          </a:xfrm>
          <a:prstGeom prst="bentConnector4">
            <a:avLst>
              <a:gd name="adj1" fmla="val 16399"/>
              <a:gd name="adj2" fmla="val 1813598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" name="Straight Arrow Connector 12"/>
          <p:cNvCxnSpPr>
            <a:stCxn id="9" idx="3"/>
            <a:endCxn id="8" idx="2"/>
          </p:cNvCxnSpPr>
          <p:nvPr/>
        </p:nvCxnSpPr>
        <p:spPr>
          <a:xfrm>
            <a:off x="3865880" y="3162300"/>
            <a:ext cx="2110370" cy="1680602"/>
          </a:xfrm>
          <a:prstGeom prst="bentConnector4">
            <a:avLst>
              <a:gd name="adj1" fmla="val 15509"/>
              <a:gd name="adj2" fmla="val 113602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2"/>
            <a:endCxn id="6" idx="0"/>
          </p:cNvCxnSpPr>
          <p:nvPr/>
        </p:nvCxnSpPr>
        <p:spPr>
          <a:xfrm>
            <a:off x="8319384" y="2971811"/>
            <a:ext cx="0" cy="38097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14" name="Flowchart: Document 13"/>
          <p:cNvSpPr/>
          <p:nvPr/>
        </p:nvSpPr>
        <p:spPr>
          <a:xfrm>
            <a:off x="9799396" y="2148851"/>
            <a:ext cx="1031164" cy="690880"/>
          </a:xfrm>
          <a:prstGeom prst="flowChartDocument">
            <a:avLst/>
          </a:prstGeom>
          <a:solidFill>
            <a:schemeClr val="tx2">
              <a:lumMod val="85000"/>
            </a:schemeClr>
          </a:solidFill>
          <a:ln w="12700" cap="flat" cmpd="sng" algn="ctr">
            <a:solidFill>
              <a:schemeClr val="tx2">
                <a:lumMod val="50000"/>
              </a:scheme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PDDL File</a:t>
            </a:r>
          </a:p>
        </p:txBody>
      </p:sp>
      <p:cxnSp>
        <p:nvCxnSpPr>
          <p:cNvPr id="15" name="Straight Arrow Connector 14"/>
          <p:cNvCxnSpPr>
            <a:stCxn id="14" idx="1"/>
            <a:endCxn id="10" idx="3"/>
          </p:cNvCxnSpPr>
          <p:nvPr/>
        </p:nvCxnSpPr>
        <p:spPr>
          <a:xfrm flipH="1">
            <a:off x="9071224" y="2494291"/>
            <a:ext cx="728172" cy="0"/>
          </a:xfrm>
          <a:prstGeom prst="straightConnector1">
            <a:avLst/>
          </a:prstGeom>
          <a:noFill/>
          <a:ln w="6350" cap="flat" cmpd="sng" algn="ctr">
            <a:solidFill>
              <a:schemeClr val="tx2">
                <a:lumMod val="50000"/>
              </a:schemeClr>
            </a:solidFill>
            <a:prstDash val="dashDot"/>
            <a:miter lim="800000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8319384" y="4307829"/>
            <a:ext cx="0" cy="61914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17" name="Straight Arrow Connector 17"/>
          <p:cNvCxnSpPr>
            <a:stCxn id="4" idx="0"/>
            <a:endCxn id="6" idx="1"/>
          </p:cNvCxnSpPr>
          <p:nvPr/>
        </p:nvCxnSpPr>
        <p:spPr>
          <a:xfrm rot="16200000" flipH="1">
            <a:off x="6319073" y="2581839"/>
            <a:ext cx="858498" cy="1638443"/>
          </a:xfrm>
          <a:prstGeom prst="bentConnector4">
            <a:avLst>
              <a:gd name="adj1" fmla="val -26628"/>
              <a:gd name="adj2" fmla="val 93430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18" name="Flowchart: Multidocument 17"/>
          <p:cNvSpPr/>
          <p:nvPr/>
        </p:nvSpPr>
        <p:spPr>
          <a:xfrm>
            <a:off x="9687560" y="3238260"/>
            <a:ext cx="1381760" cy="1184097"/>
          </a:xfrm>
          <a:prstGeom prst="flowChartMultidocumen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Strategies</a:t>
            </a:r>
          </a:p>
        </p:txBody>
      </p:sp>
      <p:cxnSp>
        <p:nvCxnSpPr>
          <p:cNvPr id="19" name="Straight Arrow Connector 18"/>
          <p:cNvCxnSpPr>
            <a:stCxn id="18" idx="1"/>
            <a:endCxn id="6" idx="3"/>
          </p:cNvCxnSpPr>
          <p:nvPr/>
        </p:nvCxnSpPr>
        <p:spPr>
          <a:xfrm flipH="1">
            <a:off x="9071224" y="3830309"/>
            <a:ext cx="616336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B1185D-28C9-48E3-AF83-56D19481BD9B}"/>
              </a:ext>
            </a:extLst>
          </p:cNvPr>
          <p:cNvSpPr/>
          <p:nvPr/>
        </p:nvSpPr>
        <p:spPr>
          <a:xfrm>
            <a:off x="7719944" y="5079374"/>
            <a:ext cx="1503680" cy="95504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 Tree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09860E9-C61D-4819-AC6C-EB42FB88463A}"/>
              </a:ext>
            </a:extLst>
          </p:cNvPr>
          <p:cNvSpPr/>
          <p:nvPr/>
        </p:nvSpPr>
        <p:spPr>
          <a:xfrm>
            <a:off x="7872344" y="5231774"/>
            <a:ext cx="1503680" cy="95504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 Tech Tree Manager</a:t>
            </a: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5976250" y="4205614"/>
            <a:ext cx="0" cy="272455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dash"/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7176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5A16B-C73F-4378-AB6D-608131C0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4BDE94F-63BA-453E-9B65-76E3AD085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185583"/>
              </p:ext>
            </p:extLst>
          </p:nvPr>
        </p:nvGraphicFramePr>
        <p:xfrm>
          <a:off x="259306" y="1825625"/>
          <a:ext cx="11600596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149">
                  <a:extLst>
                    <a:ext uri="{9D8B030D-6E8A-4147-A177-3AD203B41FA5}">
                      <a16:colId xmlns:a16="http://schemas.microsoft.com/office/drawing/2014/main" xmlns="" val="1377422795"/>
                    </a:ext>
                  </a:extLst>
                </a:gridCol>
                <a:gridCol w="2531661">
                  <a:extLst>
                    <a:ext uri="{9D8B030D-6E8A-4147-A177-3AD203B41FA5}">
                      <a16:colId xmlns:a16="http://schemas.microsoft.com/office/drawing/2014/main" xmlns="" val="1598590039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xmlns="" val="3896506482"/>
                    </a:ext>
                  </a:extLst>
                </a:gridCol>
                <a:gridCol w="4067030">
                  <a:extLst>
                    <a:ext uri="{9D8B030D-6E8A-4147-A177-3AD203B41FA5}">
                      <a16:colId xmlns:a16="http://schemas.microsoft.com/office/drawing/2014/main" xmlns="" val="3170647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34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onStart</a:t>
                      </a:r>
                      <a:r>
                        <a:rPr lang="en-US" dirty="0"/>
                        <a:t>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542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  <a:p>
                      <a:r>
                        <a:rPr lang="en-US" dirty="0"/>
                        <a:t>SquadManager.cpp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onUnitShow</a:t>
                      </a:r>
                      <a:r>
                        <a:rPr lang="en-US" dirty="0"/>
                        <a:t> (533)</a:t>
                      </a:r>
                    </a:p>
                    <a:p>
                      <a:r>
                        <a:rPr lang="en-US" dirty="0" err="1"/>
                        <a:t>newEnemy</a:t>
                      </a:r>
                      <a:r>
                        <a:rPr lang="en-US" dirty="0"/>
                        <a:t> (639)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80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</a:t>
                      </a:r>
                      <a:r>
                        <a:rPr lang="en-US" dirty="0" err="1"/>
                        <a:t>enemySeen</a:t>
                      </a:r>
                      <a:r>
                        <a:rPr lang="en-US" dirty="0"/>
                        <a:t> both buildings and units?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01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 (84)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12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Identify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07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146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percentList</a:t>
                      </a:r>
                      <a:endParaRPr lang="en-US" dirty="0"/>
                    </a:p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turretList</a:t>
                      </a:r>
                      <a:endParaRPr lang="en-US" dirty="0"/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informationManager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19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2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B61F1-4D04-4BA3-880A-182E630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FE0EC76-5C3B-4492-8D2E-E1FAAD3F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9537"/>
              </p:ext>
            </p:extLst>
          </p:nvPr>
        </p:nvGraphicFramePr>
        <p:xfrm>
          <a:off x="487286" y="1474267"/>
          <a:ext cx="11177972" cy="35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4">
                  <a:extLst>
                    <a:ext uri="{9D8B030D-6E8A-4147-A177-3AD203B41FA5}">
                      <a16:colId xmlns:a16="http://schemas.microsoft.com/office/drawing/2014/main" xmlns="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xmlns="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xmlns="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237253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580388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8614825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0044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64067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D3A6304-95D1-4C9A-9D4F-D6FEB093FD04}"/>
              </a:ext>
            </a:extLst>
          </p:cNvPr>
          <p:cNvSpPr/>
          <p:nvPr/>
        </p:nvSpPr>
        <p:spPr>
          <a:xfrm>
            <a:off x="1731146" y="2476873"/>
            <a:ext cx="506027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Req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A2D1AB0-D637-49D0-8B11-798F83C57DE5}"/>
              </a:ext>
            </a:extLst>
          </p:cNvPr>
          <p:cNvSpPr/>
          <p:nvPr/>
        </p:nvSpPr>
        <p:spPr>
          <a:xfrm>
            <a:off x="2237174" y="2698815"/>
            <a:ext cx="37286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Arch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966E5F-6A7D-4692-B4A7-31B364D52472}"/>
              </a:ext>
            </a:extLst>
          </p:cNvPr>
          <p:cNvGrpSpPr/>
          <p:nvPr/>
        </p:nvGrpSpPr>
        <p:grpSpPr>
          <a:xfrm>
            <a:off x="6169979" y="3751103"/>
            <a:ext cx="2250491" cy="290003"/>
            <a:chOff x="6169980" y="4672614"/>
            <a:chExt cx="2250491" cy="290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D96FD96-30EE-42EA-AE74-FF660B4CD95E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V&amp;V for Thesis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xmlns="" id="{7DD829F6-1A9E-4763-8903-C9A0993AC38E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DAE263D-B219-4D24-932B-1ECEB1854EDA}"/>
              </a:ext>
            </a:extLst>
          </p:cNvPr>
          <p:cNvGrpSpPr/>
          <p:nvPr/>
        </p:nvGrpSpPr>
        <p:grpSpPr>
          <a:xfrm>
            <a:off x="7403977" y="4364009"/>
            <a:ext cx="3283997" cy="290003"/>
            <a:chOff x="7261935" y="5959877"/>
            <a:chExt cx="3283997" cy="2900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0085097-CCF1-4DCA-9E6D-E8FB4FF5528B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Writing                               Thesis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xmlns="" id="{2A0BE501-A964-4BB6-B7A5-2B5C26EC5DF9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xmlns="" id="{ED8A9097-3781-480B-8EA6-66A0EFFD1B0C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xmlns="" id="{FC301A33-6B6C-4638-8E7B-D2120989BE20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4119507-443D-45EE-86E7-FA578222D438}"/>
              </a:ext>
            </a:extLst>
          </p:cNvPr>
          <p:cNvGrpSpPr/>
          <p:nvPr/>
        </p:nvGrpSpPr>
        <p:grpSpPr>
          <a:xfrm>
            <a:off x="1984159" y="3108660"/>
            <a:ext cx="1750379" cy="290003"/>
            <a:chOff x="1984159" y="3215194"/>
            <a:chExt cx="1750379" cy="290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FEE3931-10A1-4CDD-810D-FC9109934B9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Toy Problem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xmlns="" id="{4E597F90-8639-4F18-85CF-7F9254DB3317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3172953-4DC1-4408-A686-B915B758B219}"/>
              </a:ext>
            </a:extLst>
          </p:cNvPr>
          <p:cNvGrpSpPr/>
          <p:nvPr/>
        </p:nvGrpSpPr>
        <p:grpSpPr>
          <a:xfrm>
            <a:off x="3548107" y="3369352"/>
            <a:ext cx="2715088" cy="290003"/>
            <a:chOff x="3548107" y="3475886"/>
            <a:chExt cx="2715088" cy="290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FA74233-BA2E-456A-86AA-CF07F73244F1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Product</a:t>
              </a: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xmlns="" id="{92959D0E-74B4-4C6C-828D-74F2B6A3D47C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xmlns="" id="{210DC1B3-53F0-4298-B209-CB2117756721}"/>
              </a:ext>
            </a:extLst>
          </p:cNvPr>
          <p:cNvSpPr/>
          <p:nvPr/>
        </p:nvSpPr>
        <p:spPr>
          <a:xfrm>
            <a:off x="2516820" y="2663790"/>
            <a:ext cx="186431" cy="2900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661C252-6A24-4EB1-8618-EC5A6E2ECFDD}"/>
              </a:ext>
            </a:extLst>
          </p:cNvPr>
          <p:cNvSpPr txBox="1"/>
          <p:nvPr/>
        </p:nvSpPr>
        <p:spPr>
          <a:xfrm>
            <a:off x="2048823" y="20820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Design Done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7314EE0-3A67-4C86-892A-2F68B23DA8DE}"/>
              </a:ext>
            </a:extLst>
          </p:cNvPr>
          <p:cNvSpPr txBox="1"/>
          <p:nvPr/>
        </p:nvSpPr>
        <p:spPr>
          <a:xfrm>
            <a:off x="3179369" y="2082044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Toy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FC08BC7-36A6-438D-B1DC-123CBDD5C0F6}"/>
              </a:ext>
            </a:extLst>
          </p:cNvPr>
          <p:cNvSpPr txBox="1"/>
          <p:nvPr/>
        </p:nvSpPr>
        <p:spPr>
          <a:xfrm>
            <a:off x="5524161" y="2082044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 Done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992DB1A-B53E-43E4-9038-42FB5B14EC93}"/>
              </a:ext>
            </a:extLst>
          </p:cNvPr>
          <p:cNvSpPr txBox="1"/>
          <p:nvPr/>
        </p:nvSpPr>
        <p:spPr>
          <a:xfrm>
            <a:off x="7737811" y="2077836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Testing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710889C-2534-4DC4-B4CE-00EC929F78F1}"/>
              </a:ext>
            </a:extLst>
          </p:cNvPr>
          <p:cNvSpPr txBox="1"/>
          <p:nvPr/>
        </p:nvSpPr>
        <p:spPr>
          <a:xfrm>
            <a:off x="9786750" y="208818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Thesis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1A6AF03-D01E-4FD5-90D9-8B5FFD612ECB}"/>
              </a:ext>
            </a:extLst>
          </p:cNvPr>
          <p:cNvSpPr txBox="1"/>
          <p:nvPr/>
        </p:nvSpPr>
        <p:spPr>
          <a:xfrm>
            <a:off x="7818140" y="467139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Outline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1F3D9F5-18A1-4BB4-8394-3037A1C456BE}"/>
              </a:ext>
            </a:extLst>
          </p:cNvPr>
          <p:cNvSpPr txBox="1"/>
          <p:nvPr/>
        </p:nvSpPr>
        <p:spPr>
          <a:xfrm>
            <a:off x="9290112" y="467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Rev1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278E7B5-CACA-4CA5-BAB7-413AB76CD5F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H="1" flipV="1">
            <a:off x="2610035" y="2389821"/>
            <a:ext cx="1" cy="2739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760B251E-E9CE-466F-9A74-481074E0795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3640938" y="2389821"/>
            <a:ext cx="385" cy="7188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B29E178-4BBD-4573-A789-253BC7408026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169979" y="2389821"/>
            <a:ext cx="1" cy="9795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1833A9CD-9D3C-4E77-BBE9-FCBD590D33A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8308705" y="2385613"/>
            <a:ext cx="18550" cy="13654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E225C-90DF-4831-BC56-FC60EC845F85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H="1" flipV="1">
            <a:off x="10555550" y="2395964"/>
            <a:ext cx="39209" cy="19680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405702" y="2369745"/>
            <a:ext cx="0" cy="254999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005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 (marines/medics)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Rax_fe</a:t>
                      </a:r>
                      <a:r>
                        <a:rPr lang="en-US" dirty="0"/>
                        <a:t> (second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Two_facto</a:t>
                      </a:r>
                      <a:r>
                        <a:rPr lang="en-US" dirty="0"/>
                        <a:t>(tanks)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Vultures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Air(wraiths)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4379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 </a:t>
                      </a:r>
                      <a:r>
                        <a:rPr lang="en-US" baseline="0" dirty="0"/>
                        <a:t>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Two_gates</a:t>
                      </a:r>
                      <a:r>
                        <a:rPr lang="en-US" dirty="0"/>
                        <a:t> (zealots)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fast_dt</a:t>
                      </a:r>
                      <a:r>
                        <a:rPr lang="en-US" dirty="0"/>
                        <a:t> (dark </a:t>
                      </a:r>
                      <a:r>
                        <a:rPr lang="en-US" dirty="0" err="1"/>
                        <a:t>templars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Speedzeal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zealots+upgrades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Nony</a:t>
                      </a:r>
                      <a:r>
                        <a:rPr lang="en-US" dirty="0"/>
                        <a:t> (dragoons)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Reaver_drop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4840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Speedlings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zerlings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mutalisks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expand+mutas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Von Mises PDF Process to graph theory to create strategy space for possible enemy strategies</a:t>
            </a:r>
          </a:p>
          <a:p>
            <a:r>
              <a:rPr lang="en-US" dirty="0"/>
              <a:t>Use observations to strengthen leaves in tree with multiplicative effect</a:t>
            </a:r>
          </a:p>
          <a:p>
            <a:r>
              <a:rPr lang="en-US" dirty="0"/>
              <a:t>A new leaf in a branch normalizes the old leaf node to be like every other inner node</a:t>
            </a:r>
          </a:p>
          <a:p>
            <a:r>
              <a:rPr lang="en-US" dirty="0"/>
              <a:t>Over time, strategy leaf nodes will emerge as obvious enemy choice</a:t>
            </a:r>
          </a:p>
          <a:p>
            <a:r>
              <a:rPr lang="en-US" dirty="0"/>
              <a:t>While strategies are still being formed, Nova can act based on what region/quadrant has the largest average height</a:t>
            </a:r>
          </a:p>
        </p:txBody>
      </p:sp>
    </p:spTree>
    <p:extLst>
      <p:ext uri="{BB962C8B-B14F-4D97-AF65-F5344CB8AC3E}">
        <p14:creationId xmlns:p14="http://schemas.microsoft.com/office/powerpoint/2010/main" val="28777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400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0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80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008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816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720949" y="1229360"/>
            <a:ext cx="1337211" cy="6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822960" y="2367280"/>
            <a:ext cx="71120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534160" y="2367280"/>
            <a:ext cx="640080" cy="1005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3058160" y="1229360"/>
            <a:ext cx="1534160" cy="626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80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82296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92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3942080" y="2383691"/>
            <a:ext cx="650240" cy="98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459232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07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327152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244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394208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0392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7992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6872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2000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3808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7430869" y="1229360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6532880" y="2367280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7244080" y="2367280"/>
            <a:ext cx="640080" cy="1005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8768080" y="1229360"/>
            <a:ext cx="1534160" cy="6260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6872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653288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8784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3912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9652000" y="2383691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1030224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728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898144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92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965200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546600" y="191283"/>
            <a:ext cx="3124874" cy="15478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546600" y="6420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0140" y="2103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Learned?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33880" y="2287786"/>
            <a:ext cx="726440" cy="527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535680" y="1518138"/>
            <a:ext cx="269240" cy="76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800" y="4060091"/>
            <a:ext cx="528320" cy="528320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408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2160" y="2542342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97494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1076960" y="3054251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1788160" y="3054251"/>
            <a:ext cx="640080" cy="10058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3312160" y="1916331"/>
            <a:ext cx="1534160" cy="62601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128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1076960" y="4588411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31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8320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4196080" y="3070662"/>
            <a:ext cx="650240" cy="98942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4846320" y="3070662"/>
            <a:ext cx="701040" cy="9894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6136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3525520" y="4588411"/>
            <a:ext cx="67056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364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4196080" y="4588411"/>
            <a:ext cx="60452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8220" y="42672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Vulture Rush</a:t>
            </a:r>
          </a:p>
        </p:txBody>
      </p:sp>
      <p:sp>
        <p:nvSpPr>
          <p:cNvPr id="24" name="Oval 23"/>
          <p:cNvSpPr/>
          <p:nvPr/>
        </p:nvSpPr>
        <p:spPr>
          <a:xfrm>
            <a:off x="887984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5584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44640" y="4060091"/>
            <a:ext cx="528320" cy="5283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95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14000" y="2542342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780678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6908800" y="3054251"/>
            <a:ext cx="711200" cy="10058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7620000" y="3054251"/>
            <a:ext cx="640080" cy="100584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9144000" y="1916331"/>
            <a:ext cx="1534160" cy="626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446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6908800" y="4588411"/>
            <a:ext cx="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76376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1504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10027920" y="3070662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10678160" y="3070662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932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9357360" y="4588411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36828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10027920" y="4588411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56953" y="42672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Marine Rush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2840" y="752008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Compiled observations about enemy base, when normalized, is compared to strategy trees using graph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7206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A: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state graph to strategies graph and select the one with the lowest graph distance (if all above threshold, stick with default strategy)</a:t>
            </a:r>
          </a:p>
        </p:txBody>
      </p:sp>
    </p:spTree>
    <p:extLst>
      <p:ext uri="{BB962C8B-B14F-4D97-AF65-F5344CB8AC3E}">
        <p14:creationId xmlns:p14="http://schemas.microsoft.com/office/powerpoint/2010/main" val="292290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r>
              <a:rPr lang="en-US"/>
              <a:t>: Strategy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 out all strategies into a single </a:t>
            </a:r>
            <a:r>
              <a:rPr lang="en-US" dirty="0" err="1"/>
              <a:t>supergraph</a:t>
            </a:r>
            <a:r>
              <a:rPr lang="en-US" dirty="0"/>
              <a:t> and let the PDF additive process </a:t>
            </a:r>
            <a:r>
              <a:rPr lang="en-US" dirty="0" err="1"/>
              <a:t>downselect</a:t>
            </a:r>
            <a:r>
              <a:rPr lang="en-US" dirty="0"/>
              <a:t> to strategy leaf nodes for “localizing” </a:t>
            </a:r>
            <a:r>
              <a:rPr lang="en-US"/>
              <a:t>on approach</a:t>
            </a:r>
          </a:p>
        </p:txBody>
      </p:sp>
    </p:spTree>
    <p:extLst>
      <p:ext uri="{BB962C8B-B14F-4D97-AF65-F5344CB8AC3E}">
        <p14:creationId xmlns:p14="http://schemas.microsoft.com/office/powerpoint/2010/main" val="5087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635509">
            <a:off x="2246420" y="200676"/>
            <a:ext cx="6451346" cy="6547365"/>
            <a:chOff x="1615267" y="269909"/>
            <a:chExt cx="6451346" cy="65473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 rot="2931742">
              <a:off x="1567257" y="317919"/>
              <a:ext cx="6547365" cy="64513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17040" y="3444240"/>
            <a:ext cx="773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2" y="254000"/>
            <a:ext cx="76198" cy="6421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0552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5494" y="22040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6020" y="2791447"/>
            <a:ext cx="140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1977" y="2805028"/>
            <a:ext cx="134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</p:spTree>
    <p:extLst>
      <p:ext uri="{BB962C8B-B14F-4D97-AF65-F5344CB8AC3E}">
        <p14:creationId xmlns:p14="http://schemas.microsoft.com/office/powerpoint/2010/main" val="18910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6731">
            <a:off x="3955435" y="3257461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47576">
            <a:off x="3987101" y="711525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692106" y="563527"/>
            <a:ext cx="1815710" cy="2778788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17040" y="3444240"/>
            <a:ext cx="773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2" y="254000"/>
            <a:ext cx="76198" cy="6421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0552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5494" y="22040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6020" y="2791447"/>
            <a:ext cx="140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1977" y="2805028"/>
            <a:ext cx="134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  <p:sp>
        <p:nvSpPr>
          <p:cNvPr id="15" name="Oval 14"/>
          <p:cNvSpPr/>
          <p:nvPr/>
        </p:nvSpPr>
        <p:spPr>
          <a:xfrm>
            <a:off x="6122309" y="2276026"/>
            <a:ext cx="770955" cy="797803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0804" y="2406126"/>
            <a:ext cx="770955" cy="797803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0804" y="3585069"/>
            <a:ext cx="770955" cy="797803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2931742">
            <a:off x="4609337" y="1560194"/>
            <a:ext cx="649660" cy="64071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6" y="1725281"/>
            <a:ext cx="3466326" cy="29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37" y="1725281"/>
            <a:ext cx="3466326" cy="29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268" y="1725279"/>
            <a:ext cx="3466326" cy="29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52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11809</TotalTime>
  <Words>559</Words>
  <Application>Microsoft Office PowerPoint</Application>
  <PresentationFormat>Custom</PresentationFormat>
  <Paragraphs>202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Inference Engine</vt:lpstr>
      <vt:lpstr>PowerPoint Presentation</vt:lpstr>
      <vt:lpstr>PowerPoint Presentation</vt:lpstr>
      <vt:lpstr>PowerPoint Presentation</vt:lpstr>
      <vt:lpstr>Option A: Distance metric</vt:lpstr>
      <vt:lpstr>Option B: Strategy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Architecture</vt:lpstr>
      <vt:lpstr>PowerPoint Presentation</vt:lpstr>
      <vt:lpstr>NOVA Mapping</vt:lpstr>
      <vt:lpstr>Schedule</vt:lpstr>
      <vt:lpstr>Strategies - Terran</vt:lpstr>
      <vt:lpstr>Strategies - Protoss</vt:lpstr>
      <vt:lpstr>Strategies - Zerg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Engine</dc:title>
  <dc:creator>Michael Kozak</dc:creator>
  <cp:lastModifiedBy>Michael Kozak</cp:lastModifiedBy>
  <cp:revision>72</cp:revision>
  <dcterms:created xsi:type="dcterms:W3CDTF">2018-01-23T04:52:59Z</dcterms:created>
  <dcterms:modified xsi:type="dcterms:W3CDTF">2018-06-14T00:37:57Z</dcterms:modified>
</cp:coreProperties>
</file>