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79" r:id="rId4"/>
    <p:sldId id="321" r:id="rId5"/>
    <p:sldId id="281" r:id="rId6"/>
    <p:sldId id="284" r:id="rId7"/>
    <p:sldId id="324" r:id="rId8"/>
    <p:sldId id="325" r:id="rId9"/>
    <p:sldId id="333" r:id="rId10"/>
    <p:sldId id="352" r:id="rId11"/>
    <p:sldId id="326" r:id="rId12"/>
    <p:sldId id="327" r:id="rId13"/>
    <p:sldId id="339" r:id="rId14"/>
    <p:sldId id="328" r:id="rId15"/>
    <p:sldId id="329" r:id="rId16"/>
    <p:sldId id="330" r:id="rId17"/>
    <p:sldId id="343" r:id="rId18"/>
    <p:sldId id="344" r:id="rId19"/>
    <p:sldId id="345" r:id="rId20"/>
    <p:sldId id="332" r:id="rId21"/>
    <p:sldId id="334" r:id="rId22"/>
    <p:sldId id="335" r:id="rId23"/>
    <p:sldId id="336" r:id="rId24"/>
    <p:sldId id="337" r:id="rId25"/>
    <p:sldId id="338" r:id="rId26"/>
    <p:sldId id="353" r:id="rId27"/>
    <p:sldId id="341" r:id="rId28"/>
    <p:sldId id="342" r:id="rId29"/>
    <p:sldId id="346" r:id="rId30"/>
    <p:sldId id="347" r:id="rId31"/>
    <p:sldId id="351" r:id="rId32"/>
    <p:sldId id="348" r:id="rId33"/>
    <p:sldId id="349" r:id="rId34"/>
    <p:sldId id="350" r:id="rId35"/>
    <p:sldId id="354" r:id="rId36"/>
    <p:sldId id="355" r:id="rId37"/>
    <p:sldId id="356" r:id="rId38"/>
    <p:sldId id="318" r:id="rId39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E07D"/>
    <a:srgbClr val="FFEDB3"/>
    <a:srgbClr val="E2CFF1"/>
    <a:srgbClr val="AFDD7D"/>
    <a:srgbClr val="FAE7A0"/>
    <a:srgbClr val="D2E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296" autoAdjust="0"/>
  </p:normalViewPr>
  <p:slideViewPr>
    <p:cSldViewPr>
      <p:cViewPr varScale="1">
        <p:scale>
          <a:sx n="107" d="100"/>
          <a:sy n="107" d="100"/>
        </p:scale>
        <p:origin x="-492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30D92-86AA-4FA1-8A37-2E0516F327F6}" type="datetimeFigureOut">
              <a:rPr lang="zh-CN" altLang="en-US" smtClean="0"/>
              <a:t>2013/1/6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50CCB-B7ED-40AE-AA52-5BCC3E644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635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17308"/>
            <a:ext cx="9144000" cy="2645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357335"/>
            <a:ext cx="6048672" cy="1225021"/>
          </a:xfrm>
        </p:spPr>
        <p:txBody>
          <a:bodyPr>
            <a:normAutofit/>
          </a:bodyPr>
          <a:lstStyle>
            <a:lvl1pPr algn="l" defTabSz="801688" rtl="0" fontAlgn="base">
              <a:spcBef>
                <a:spcPct val="0"/>
              </a:spcBef>
              <a:spcAft>
                <a:spcPct val="0"/>
              </a:spcAft>
              <a:defRPr lang="zh-CN" altLang="en-US" sz="4300" b="1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2737487"/>
            <a:ext cx="5472608" cy="6000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179512" y="5275175"/>
            <a:ext cx="3231564" cy="2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24" tIns="40063" rIns="80124" bIns="40063">
            <a:spAutoFit/>
          </a:bodyPr>
          <a:lstStyle/>
          <a:p>
            <a:pPr defTabSz="801688" eaLnBrk="0" hangingPunct="0"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Copyright 2008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rPr>
              <a:t>重庆新媒农信科技有限公司</a:t>
            </a:r>
            <a:r>
              <a:rPr lang="en-US" altLang="zh-CN" sz="1200" dirty="0" smtClean="0">
                <a:solidFill>
                  <a:schemeClr val="tx1"/>
                </a:solidFill>
                <a:latin typeface="FrutigerNext LT Bold" pitchFamily="1" charset="0"/>
                <a:ea typeface="ＭＳ Ｐゴシック" pitchFamily="34" charset="-128"/>
              </a:rPr>
              <a:t>.</a:t>
            </a:r>
            <a:endParaRPr lang="en-US" altLang="zh-CN" sz="2200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4" y="5197761"/>
            <a:ext cx="1934445" cy="3761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9" descr="d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737" y="5161756"/>
            <a:ext cx="9150351" cy="5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21196"/>
            <a:ext cx="8749250" cy="612412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41276"/>
            <a:ext cx="8749250" cy="424847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707904" y="5305772"/>
            <a:ext cx="2133600" cy="30427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039" y="5276538"/>
            <a:ext cx="1484723" cy="346436"/>
          </a:xfrm>
          <a:prstGeom prst="rect">
            <a:avLst/>
          </a:prstGeom>
        </p:spPr>
      </p:pic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395536" y="5339181"/>
            <a:ext cx="3187872" cy="26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9921" tIns="39966" rIns="79921" bIns="39966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bg1"/>
                </a:solidFill>
                <a:latin typeface="FrutigerNext LT Regular" pitchFamily="34" charset="0"/>
                <a:ea typeface="MS PGothic" pitchFamily="34" charset="-128"/>
                <a:cs typeface="+mn-cs"/>
              </a:defRPr>
            </a:lvl9pPr>
          </a:lstStyle>
          <a:p>
            <a:pPr defTabSz="800100" eaLnBrk="0" hangingPunct="0"/>
            <a:r>
              <a:rPr lang="en-US" altLang="zh-CN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Copyright 2008 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重庆新媒农信科技有限公司</a:t>
            </a:r>
            <a:endParaRPr lang="en-US" altLang="zh-CN" sz="2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file:///\\192.168.30.202\publi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192.168.30.202/content/groups/public/archetype-catalog.x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1.png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mvnrepository.com/" TargetMode="External"/><Relationship Id="rId2" Type="http://schemas.openxmlformats.org/officeDocument/2006/relationships/hyperlink" Target="http://192.168.30.202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ache.org/dyn/closer.cgi/maven/maven-3/3.0.4/binaries/apache-maven-3.0.4-bin.zi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arketplace.eclipse.org/content/maven-integration-eclipse" TargetMode="External"/><Relationship Id="rId2" Type="http://schemas.openxmlformats.org/officeDocument/2006/relationships/hyperlink" Target="http://www.eclipse.org/m2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://download.eclipse.org/technology/m2e/releas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1633364"/>
            <a:ext cx="6048672" cy="1225021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Maven</a:t>
            </a:r>
            <a:r>
              <a:rPr lang="zh-CN" altLang="en-US" dirty="0" smtClean="0">
                <a:solidFill>
                  <a:srgbClr val="C00000"/>
                </a:solidFill>
              </a:rPr>
              <a:t>工程管理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00192" y="3856320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+mj-ea"/>
                <a:ea typeface="+mj-ea"/>
              </a:rPr>
              <a:t>基础开发部架构组：</a:t>
            </a:r>
            <a:r>
              <a:rPr lang="zh-CN" altLang="en-US" dirty="0">
                <a:latin typeface="+mj-ea"/>
                <a:ea typeface="+mj-ea"/>
              </a:rPr>
              <a:t>张</a:t>
            </a:r>
            <a:r>
              <a:rPr lang="zh-CN" altLang="en-US" dirty="0" smtClean="0">
                <a:latin typeface="+mj-ea"/>
                <a:ea typeface="+mj-ea"/>
              </a:rPr>
              <a:t>浦</a:t>
            </a:r>
            <a:endParaRPr lang="en-US" altLang="zh-CN" dirty="0" smtClean="0">
              <a:latin typeface="+mj-ea"/>
              <a:ea typeface="+mj-ea"/>
            </a:endParaRPr>
          </a:p>
          <a:p>
            <a:pPr algn="ctr"/>
            <a:r>
              <a:rPr lang="en-US" altLang="zh-CN" dirty="0" smtClean="0">
                <a:latin typeface="+mj-ea"/>
                <a:ea typeface="+mj-ea"/>
              </a:rPr>
              <a:t>2012-12-24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6346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Maven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安装和配置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830205"/>
            <a:ext cx="4085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+mj-ea"/>
                <a:ea typeface="+mj-ea"/>
              </a:rPr>
              <a:t>MyEclipse Maven</a:t>
            </a:r>
            <a:r>
              <a:rPr lang="zh-CN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插件</a:t>
            </a:r>
            <a:r>
              <a:rPr lang="en-US" altLang="zh-CN" sz="2000" b="1" dirty="0" smtClean="0">
                <a:solidFill>
                  <a:srgbClr val="FF0000"/>
                </a:solidFill>
                <a:latin typeface="+mj-ea"/>
                <a:ea typeface="+mj-ea"/>
              </a:rPr>
              <a:t>m2e</a:t>
            </a:r>
            <a:r>
              <a:rPr lang="zh-CN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安装</a:t>
            </a:r>
            <a:endParaRPr lang="zh-CN" altLang="en-US" sz="2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7907" y="3250331"/>
            <a:ext cx="79485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j-ea"/>
              </a:rPr>
              <a:t>MyEclipse</a:t>
            </a:r>
            <a:r>
              <a:rPr lang="zh-CN" altLang="en-US" dirty="0" smtClean="0">
                <a:latin typeface="+mj-ea"/>
              </a:rPr>
              <a:t>版本：</a:t>
            </a:r>
            <a:r>
              <a:rPr lang="en-US" altLang="zh-CN" dirty="0" smtClean="0">
                <a:latin typeface="+mj-ea"/>
              </a:rPr>
              <a:t>MyEclipse 10.7</a:t>
            </a:r>
            <a:r>
              <a:rPr lang="zh-CN" altLang="en-US" dirty="0" smtClean="0">
                <a:latin typeface="+mj-ea"/>
              </a:rPr>
              <a:t>（基础</a:t>
            </a:r>
            <a:r>
              <a:rPr lang="en-US" altLang="zh-CN" dirty="0" smtClean="0">
                <a:latin typeface="+mj-ea"/>
              </a:rPr>
              <a:t>Eclipse</a:t>
            </a:r>
            <a:r>
              <a:rPr lang="zh-CN" altLang="en-US" dirty="0" smtClean="0">
                <a:latin typeface="+mj-ea"/>
              </a:rPr>
              <a:t>版本：</a:t>
            </a:r>
            <a:r>
              <a:rPr lang="en-US" altLang="zh-CN" dirty="0" smtClean="0">
                <a:latin typeface="+mj-ea"/>
              </a:rPr>
              <a:t>Indigo 3.7, </a:t>
            </a:r>
            <a:r>
              <a:rPr lang="zh-CN" altLang="en-US" dirty="0" smtClean="0">
                <a:latin typeface="+mj-ea"/>
              </a:rPr>
              <a:t>建议升级）</a:t>
            </a:r>
            <a:endParaRPr lang="en-US" altLang="zh-CN" dirty="0" smtClean="0">
              <a:latin typeface="+mj-ea"/>
            </a:endParaRPr>
          </a:p>
          <a:p>
            <a:r>
              <a:rPr lang="zh-CN" altLang="en-US" sz="1400" i="1" dirty="0" smtClean="0">
                <a:solidFill>
                  <a:srgbClr val="FF0000"/>
                </a:solidFill>
                <a:latin typeface="+mj-ea"/>
              </a:rPr>
              <a:t>破解版内网地址</a:t>
            </a:r>
            <a:r>
              <a:rPr lang="en-US" altLang="zh-CN" sz="1400" i="1" dirty="0" smtClean="0">
                <a:solidFill>
                  <a:srgbClr val="FF0000"/>
                </a:solidFill>
                <a:latin typeface="+mj-ea"/>
              </a:rPr>
              <a:t>: </a:t>
            </a:r>
            <a:r>
              <a:rPr lang="en-US" altLang="zh-CN" sz="1400" i="1" dirty="0" smtClean="0">
                <a:solidFill>
                  <a:srgbClr val="FF0000"/>
                </a:solidFill>
                <a:latin typeface="+mj-ea"/>
                <a:hlinkClick r:id="rId2" action="ppaction://hlinkfile"/>
              </a:rPr>
              <a:t>\\192.168.30.202\public</a:t>
            </a:r>
            <a:r>
              <a:rPr lang="en-US" altLang="zh-CN" sz="1400" i="1" dirty="0">
                <a:solidFill>
                  <a:srgbClr val="FF0000"/>
                </a:solidFill>
                <a:latin typeface="+mj-ea"/>
              </a:rPr>
              <a:t> resources\develop\eclipse\myeclipse10.7.zip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3112" y="3884398"/>
            <a:ext cx="82809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+mj-ea"/>
                <a:ea typeface="+mj-ea"/>
              </a:rPr>
              <a:t>1.</a:t>
            </a:r>
            <a:r>
              <a:rPr lang="zh-CN" altLang="en-US" sz="1400" dirty="0" smtClean="0">
                <a:latin typeface="+mj-ea"/>
                <a:ea typeface="+mj-ea"/>
              </a:rPr>
              <a:t>卸载</a:t>
            </a:r>
            <a:r>
              <a:rPr lang="en-US" altLang="zh-CN" sz="1400" dirty="0" smtClean="0">
                <a:latin typeface="+mj-ea"/>
                <a:ea typeface="+mj-ea"/>
              </a:rPr>
              <a:t>Maven Support for MyEclipse</a:t>
            </a:r>
          </a:p>
          <a:p>
            <a:r>
              <a:rPr lang="zh-CN" altLang="en-US" sz="1400" dirty="0" smtClean="0">
                <a:latin typeface="+mj-ea"/>
                <a:ea typeface="+mj-ea"/>
              </a:rPr>
              <a:t>进入：</a:t>
            </a:r>
            <a:r>
              <a:rPr lang="en-US" altLang="zh-CN" sz="1400" dirty="0" smtClean="0">
                <a:latin typeface="+mj-ea"/>
                <a:ea typeface="+mj-ea"/>
              </a:rPr>
              <a:t>Help</a:t>
            </a:r>
            <a:r>
              <a:rPr lang="zh-CN" altLang="en-US" sz="1400" dirty="0" smtClean="0">
                <a:latin typeface="+mj-ea"/>
                <a:ea typeface="+mj-ea"/>
              </a:rPr>
              <a:t>菜单 </a:t>
            </a:r>
            <a:r>
              <a:rPr lang="en-US" altLang="zh-CN" sz="1400" dirty="0" smtClean="0">
                <a:latin typeface="+mj-ea"/>
                <a:ea typeface="+mj-ea"/>
                <a:sym typeface="Wingdings" pitchFamily="2" charset="2"/>
              </a:rPr>
              <a:t> </a:t>
            </a:r>
            <a:r>
              <a:rPr lang="en-US" altLang="zh-CN" sz="1400" dirty="0" smtClean="0">
                <a:latin typeface="+mj-ea"/>
                <a:ea typeface="+mj-ea"/>
              </a:rPr>
              <a:t>MyEclipse Configuration Center </a:t>
            </a:r>
            <a:r>
              <a:rPr lang="en-US" altLang="zh-CN" sz="1400" dirty="0" smtClean="0">
                <a:latin typeface="+mj-ea"/>
                <a:ea typeface="+mj-ea"/>
                <a:sym typeface="Wingdings" pitchFamily="2" charset="2"/>
              </a:rPr>
              <a:t> Software  My Software</a:t>
            </a:r>
          </a:p>
          <a:p>
            <a:r>
              <a:rPr lang="zh-CN" altLang="en-US" sz="1400" dirty="0">
                <a:latin typeface="+mj-ea"/>
                <a:ea typeface="+mj-ea"/>
              </a:rPr>
              <a:t>任意</a:t>
            </a:r>
            <a:r>
              <a:rPr lang="zh-CN" altLang="en-US" sz="1400" dirty="0" smtClean="0">
                <a:latin typeface="+mj-ea"/>
                <a:ea typeface="+mj-ea"/>
              </a:rPr>
              <a:t>选择</a:t>
            </a:r>
            <a:r>
              <a:rPr lang="en-US" altLang="zh-CN" sz="1400" dirty="0" smtClean="0">
                <a:latin typeface="+mj-ea"/>
                <a:ea typeface="+mj-ea"/>
              </a:rPr>
              <a:t>personal Software</a:t>
            </a:r>
            <a:r>
              <a:rPr lang="zh-CN" altLang="en-US" sz="1400" dirty="0" smtClean="0">
                <a:latin typeface="+mj-ea"/>
                <a:ea typeface="+mj-ea"/>
              </a:rPr>
              <a:t>条目，输入</a:t>
            </a:r>
            <a:r>
              <a:rPr lang="en-US" altLang="zh-CN" sz="1400" dirty="0" smtClean="0">
                <a:latin typeface="+mj-ea"/>
                <a:ea typeface="+mj-ea"/>
              </a:rPr>
              <a:t>M</a:t>
            </a:r>
            <a:r>
              <a:rPr lang="zh-CN" altLang="en-US" sz="1400" dirty="0" smtClean="0">
                <a:latin typeface="+mj-ea"/>
                <a:ea typeface="+mj-ea"/>
              </a:rPr>
              <a:t>，查找并选择“</a:t>
            </a:r>
            <a:r>
              <a:rPr lang="en-US" altLang="zh-CN" sz="1400" dirty="0" smtClean="0">
                <a:latin typeface="+mj-ea"/>
                <a:ea typeface="+mj-ea"/>
              </a:rPr>
              <a:t>Maven Support for MyEclipse</a:t>
            </a:r>
            <a:r>
              <a:rPr lang="zh-CN" altLang="en-US" sz="1400" dirty="0" smtClean="0">
                <a:latin typeface="+mj-ea"/>
                <a:ea typeface="+mj-ea"/>
              </a:rPr>
              <a:t>”</a:t>
            </a:r>
            <a:r>
              <a:rPr lang="en-US" altLang="zh-CN" sz="1400" dirty="0" smtClean="0">
                <a:latin typeface="+mj-ea"/>
                <a:ea typeface="+mj-ea"/>
              </a:rPr>
              <a:t>,</a:t>
            </a:r>
            <a:r>
              <a:rPr lang="zh-CN" altLang="en-US" sz="1400" dirty="0" smtClean="0">
                <a:latin typeface="+mj-ea"/>
                <a:ea typeface="+mj-ea"/>
              </a:rPr>
              <a:t>右键选择</a:t>
            </a:r>
            <a:r>
              <a:rPr lang="en-US" altLang="zh-CN" sz="1400" dirty="0" smtClean="0">
                <a:latin typeface="+mj-ea"/>
                <a:ea typeface="+mj-ea"/>
              </a:rPr>
              <a:t>remove</a:t>
            </a:r>
            <a:r>
              <a:rPr lang="zh-CN" altLang="en-US" sz="1400" dirty="0" smtClean="0">
                <a:latin typeface="+mj-ea"/>
                <a:ea typeface="+mj-ea"/>
              </a:rPr>
              <a:t>， 然后</a:t>
            </a:r>
            <a:r>
              <a:rPr lang="en-US" altLang="zh-CN" sz="1400" dirty="0" smtClean="0">
                <a:latin typeface="+mj-ea"/>
                <a:ea typeface="+mj-ea"/>
              </a:rPr>
              <a:t>apply</a:t>
            </a:r>
            <a:r>
              <a:rPr lang="zh-CN" altLang="en-US" sz="1400" dirty="0" smtClean="0">
                <a:latin typeface="+mj-ea"/>
                <a:ea typeface="+mj-ea"/>
              </a:rPr>
              <a:t>变动，根据提示重启</a:t>
            </a:r>
            <a:r>
              <a:rPr lang="en-US" altLang="zh-CN" sz="1400" dirty="0" smtClean="0">
                <a:latin typeface="+mj-ea"/>
                <a:ea typeface="+mj-ea"/>
              </a:rPr>
              <a:t>MyEclipse</a:t>
            </a:r>
            <a:r>
              <a:rPr lang="zh-CN" altLang="en-US" sz="1400" dirty="0" smtClean="0">
                <a:latin typeface="+mj-ea"/>
                <a:ea typeface="+mj-ea"/>
              </a:rPr>
              <a:t>。</a:t>
            </a:r>
            <a:endParaRPr lang="en-US" altLang="zh-CN" sz="1400" dirty="0" smtClean="0">
              <a:latin typeface="+mj-ea"/>
              <a:ea typeface="+mj-ea"/>
            </a:endParaRPr>
          </a:p>
          <a:p>
            <a:r>
              <a:rPr lang="en-US" altLang="zh-CN" sz="1400" dirty="0" smtClean="0">
                <a:latin typeface="+mj-ea"/>
                <a:ea typeface="+mj-ea"/>
              </a:rPr>
              <a:t>2.</a:t>
            </a:r>
            <a:r>
              <a:rPr lang="zh-CN" altLang="en-US" sz="1400" dirty="0" smtClean="0">
                <a:latin typeface="+mj-ea"/>
                <a:ea typeface="+mj-ea"/>
              </a:rPr>
              <a:t>安装</a:t>
            </a:r>
            <a:r>
              <a:rPr lang="en-US" altLang="zh-CN" sz="1400" dirty="0" smtClean="0">
                <a:latin typeface="+mj-ea"/>
                <a:ea typeface="+mj-ea"/>
              </a:rPr>
              <a:t>M2E</a:t>
            </a:r>
            <a:r>
              <a:rPr lang="zh-CN" altLang="en-US" sz="1400" dirty="0" smtClean="0">
                <a:latin typeface="+mj-ea"/>
                <a:ea typeface="+mj-ea"/>
              </a:rPr>
              <a:t>官方推荐插件</a:t>
            </a:r>
            <a:r>
              <a:rPr lang="en-US" altLang="zh-CN" sz="1400" dirty="0" smtClean="0">
                <a:latin typeface="+mj-ea"/>
                <a:ea typeface="+mj-ea"/>
              </a:rPr>
              <a:t>1.2</a:t>
            </a:r>
            <a:r>
              <a:rPr lang="zh-CN" altLang="en-US" sz="1400" dirty="0" smtClean="0">
                <a:latin typeface="+mj-ea"/>
                <a:ea typeface="+mj-ea"/>
              </a:rPr>
              <a:t>稳定版本。安装方法同前面一节介绍。</a:t>
            </a:r>
            <a:endParaRPr lang="zh-CN" altLang="en-US" sz="1400" dirty="0">
              <a:latin typeface="+mj-ea"/>
              <a:ea typeface="+mj-ea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657644"/>
            <a:ext cx="3384376" cy="2140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7020275" y="1574063"/>
            <a:ext cx="1907701" cy="254737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460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80312" y="154754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>
                <a:latin typeface="+mj-ea"/>
                <a:ea typeface="+mj-ea"/>
              </a:rPr>
              <a:t>3.</a:t>
            </a:r>
            <a:r>
              <a:rPr lang="zh-CN" altLang="en-US" sz="1400" i="1" dirty="0" smtClean="0">
                <a:latin typeface="+mj-ea"/>
                <a:ea typeface="+mj-ea"/>
              </a:rPr>
              <a:t>点击</a:t>
            </a:r>
            <a:r>
              <a:rPr lang="en-US" altLang="zh-CN" sz="1400" i="1" dirty="0" smtClean="0">
                <a:latin typeface="+mj-ea"/>
                <a:ea typeface="+mj-ea"/>
              </a:rPr>
              <a:t>Install</a:t>
            </a:r>
            <a:r>
              <a:rPr lang="zh-CN" altLang="en-US" sz="1400" i="1" dirty="0" smtClean="0">
                <a:latin typeface="+mj-ea"/>
                <a:ea typeface="+mj-ea"/>
              </a:rPr>
              <a:t>安装</a:t>
            </a:r>
            <a:endParaRPr lang="zh-CN" altLang="en-US" sz="1400" i="1" dirty="0">
              <a:latin typeface="+mj-ea"/>
              <a:ea typeface="+mj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355976" y="1129308"/>
            <a:ext cx="2088231" cy="254737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460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84776" y="1101690"/>
            <a:ext cx="1859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>
                <a:latin typeface="+mj-ea"/>
                <a:ea typeface="+mj-ea"/>
              </a:rPr>
              <a:t>2.</a:t>
            </a:r>
            <a:r>
              <a:rPr lang="zh-CN" altLang="en-US" sz="1400" i="1" dirty="0" smtClean="0">
                <a:latin typeface="+mj-ea"/>
                <a:ea typeface="+mj-ea"/>
              </a:rPr>
              <a:t>输入关键字</a:t>
            </a:r>
            <a:r>
              <a:rPr lang="en-US" altLang="zh-CN" sz="1400" i="1" dirty="0" smtClean="0">
                <a:latin typeface="+mj-ea"/>
                <a:ea typeface="+mj-ea"/>
              </a:rPr>
              <a:t>:m2e</a:t>
            </a:r>
            <a:endParaRPr lang="zh-CN" altLang="en-US" sz="1400" i="1" dirty="0">
              <a:latin typeface="+mj-ea"/>
              <a:ea typeface="+mj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363856" y="1993404"/>
            <a:ext cx="220922" cy="72008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460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90493" y="2281436"/>
            <a:ext cx="2298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 smtClean="0">
                <a:latin typeface="+mj-ea"/>
                <a:ea typeface="+mj-ea"/>
              </a:rPr>
              <a:t>1.</a:t>
            </a:r>
            <a:r>
              <a:rPr lang="zh-CN" altLang="en-US" sz="1400" i="1" dirty="0" smtClean="0">
                <a:latin typeface="+mj-ea"/>
                <a:ea typeface="+mj-ea"/>
              </a:rPr>
              <a:t>选择</a:t>
            </a:r>
            <a:r>
              <a:rPr lang="en-US" altLang="zh-CN" sz="1400" i="1" dirty="0" err="1" smtClean="0">
                <a:latin typeface="+mj-ea"/>
                <a:ea typeface="+mj-ea"/>
              </a:rPr>
              <a:t>Yoxos</a:t>
            </a:r>
            <a:r>
              <a:rPr lang="en-US" altLang="zh-CN" sz="1400" i="1" dirty="0" smtClean="0">
                <a:latin typeface="+mj-ea"/>
                <a:ea typeface="+mj-ea"/>
              </a:rPr>
              <a:t> Marketplace</a:t>
            </a:r>
            <a:endParaRPr lang="zh-CN" altLang="en-US" sz="1400" i="1" dirty="0"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8" y="1053180"/>
            <a:ext cx="33843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altLang="zh-CN" dirty="0" smtClean="0">
                <a:latin typeface="+mj-ea"/>
                <a:ea typeface="+mj-ea"/>
              </a:rPr>
              <a:t>eclipse3.7</a:t>
            </a:r>
            <a:r>
              <a:rPr lang="zh-CN" altLang="en-US" dirty="0" smtClean="0">
                <a:latin typeface="+mj-ea"/>
                <a:ea typeface="+mj-ea"/>
              </a:rPr>
              <a:t>版本或</a:t>
            </a:r>
            <a:r>
              <a:rPr lang="en-US" altLang="zh-CN" dirty="0" smtClean="0">
                <a:latin typeface="+mj-ea"/>
                <a:ea typeface="+mj-ea"/>
              </a:rPr>
              <a:t>MyEclipse10</a:t>
            </a:r>
            <a:r>
              <a:rPr lang="zh-CN" altLang="en-US" dirty="0" smtClean="0">
                <a:latin typeface="+mj-ea"/>
                <a:ea typeface="+mj-ea"/>
              </a:rPr>
              <a:t>及</a:t>
            </a:r>
            <a:r>
              <a:rPr lang="zh-CN" altLang="en-US" dirty="0">
                <a:latin typeface="+mj-ea"/>
                <a:ea typeface="+mj-ea"/>
              </a:rPr>
              <a:t>以上版本直接使用</a:t>
            </a:r>
            <a:r>
              <a:rPr lang="en-US" altLang="zh-CN" dirty="0">
                <a:latin typeface="+mj-ea"/>
                <a:ea typeface="+mj-ea"/>
              </a:rPr>
              <a:t>Eclipse marketplace</a:t>
            </a:r>
            <a:r>
              <a:rPr lang="zh-CN" altLang="en-US" dirty="0">
                <a:latin typeface="+mj-ea"/>
                <a:ea typeface="+mj-ea"/>
              </a:rPr>
              <a:t>安装（</a:t>
            </a:r>
            <a:r>
              <a:rPr lang="en-US" altLang="zh-CN" dirty="0">
                <a:latin typeface="+mj-ea"/>
                <a:ea typeface="+mj-ea"/>
              </a:rPr>
              <a:t>3.7</a:t>
            </a:r>
            <a:r>
              <a:rPr lang="zh-CN" altLang="en-US" dirty="0">
                <a:latin typeface="+mj-ea"/>
                <a:ea typeface="+mj-ea"/>
              </a:rPr>
              <a:t>以上），查询关键字</a:t>
            </a:r>
            <a:r>
              <a:rPr lang="en-US" altLang="zh-CN" dirty="0">
                <a:latin typeface="+mj-ea"/>
                <a:ea typeface="+mj-ea"/>
              </a:rPr>
              <a:t>:m2e</a:t>
            </a:r>
          </a:p>
        </p:txBody>
      </p:sp>
    </p:spTree>
    <p:extLst>
      <p:ext uri="{BB962C8B-B14F-4D97-AF65-F5344CB8AC3E}">
        <p14:creationId xmlns:p14="http://schemas.microsoft.com/office/powerpoint/2010/main" val="534054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Maven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安装和配置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417919"/>
            <a:ext cx="60486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+mj-ea"/>
                <a:ea typeface="+mj-ea"/>
              </a:rPr>
              <a:t>Maven</a:t>
            </a:r>
            <a:r>
              <a:rPr lang="zh-CN" altLang="en-US" sz="1400" dirty="0" smtClean="0">
                <a:solidFill>
                  <a:srgbClr val="FF0000"/>
                </a:solidFill>
                <a:latin typeface="+mj-ea"/>
                <a:ea typeface="+mj-ea"/>
              </a:rPr>
              <a:t>插件</a:t>
            </a:r>
            <a:r>
              <a:rPr lang="en-US" altLang="zh-CN" sz="1400" dirty="0" smtClean="0">
                <a:solidFill>
                  <a:srgbClr val="FF0000"/>
                </a:solidFill>
                <a:latin typeface="+mj-ea"/>
                <a:ea typeface="+mj-ea"/>
              </a:rPr>
              <a:t>archetype-catalog</a:t>
            </a:r>
            <a:r>
              <a:rPr lang="zh-CN" altLang="en-US" sz="1400" dirty="0">
                <a:solidFill>
                  <a:srgbClr val="FF0000"/>
                </a:solidFill>
                <a:latin typeface="+mj-ea"/>
                <a:ea typeface="+mj-ea"/>
              </a:rPr>
              <a:t>：</a:t>
            </a:r>
            <a:endParaRPr lang="en-US" altLang="zh-CN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400" dirty="0" smtClean="0">
                <a:latin typeface="+mj-ea"/>
                <a:ea typeface="+mj-ea"/>
              </a:rPr>
              <a:t>1.</a:t>
            </a:r>
            <a:r>
              <a:rPr lang="en-US" altLang="zh-CN" sz="1400" i="1" dirty="0">
                <a:latin typeface="+mj-ea"/>
                <a:ea typeface="+mj-ea"/>
              </a:rPr>
              <a:t> </a:t>
            </a:r>
            <a:r>
              <a:rPr lang="zh-CN" altLang="en-US" sz="1400" i="1" dirty="0" smtClean="0">
                <a:latin typeface="+mj-ea"/>
                <a:ea typeface="+mj-ea"/>
              </a:rPr>
              <a:t>进入界面：</a:t>
            </a:r>
            <a:r>
              <a:rPr lang="en-US" altLang="zh-CN" sz="1400" i="1" dirty="0" smtClean="0">
                <a:latin typeface="+mj-ea"/>
                <a:ea typeface="+mj-ea"/>
              </a:rPr>
              <a:t>Eclipse </a:t>
            </a:r>
            <a:r>
              <a:rPr lang="en-US" altLang="zh-CN" sz="1400" i="1" dirty="0">
                <a:latin typeface="+mj-ea"/>
                <a:ea typeface="+mj-ea"/>
              </a:rPr>
              <a:t>-&gt; window</a:t>
            </a:r>
            <a:r>
              <a:rPr lang="zh-CN" altLang="en-US" sz="1400" i="1" dirty="0">
                <a:latin typeface="+mj-ea"/>
                <a:ea typeface="+mj-ea"/>
              </a:rPr>
              <a:t>菜单 </a:t>
            </a:r>
            <a:r>
              <a:rPr lang="en-US" altLang="zh-CN" sz="1400" i="1" dirty="0">
                <a:latin typeface="+mj-ea"/>
                <a:ea typeface="+mj-ea"/>
              </a:rPr>
              <a:t>-&gt; preferences -&gt; maven -&gt; </a:t>
            </a:r>
            <a:r>
              <a:rPr lang="en-US" altLang="zh-CN" sz="1400" i="1" dirty="0" smtClean="0">
                <a:latin typeface="+mj-ea"/>
                <a:ea typeface="+mj-ea"/>
              </a:rPr>
              <a:t>Archetypes</a:t>
            </a:r>
            <a:endParaRPr lang="en-US" altLang="zh-CN" sz="1400" dirty="0" smtClean="0">
              <a:latin typeface="+mj-ea"/>
              <a:ea typeface="+mj-ea"/>
            </a:endParaRPr>
          </a:p>
          <a:p>
            <a:r>
              <a:rPr lang="en-US" altLang="zh-CN" sz="1400" dirty="0" smtClean="0">
                <a:latin typeface="+mj-ea"/>
                <a:ea typeface="+mj-ea"/>
              </a:rPr>
              <a:t>2.</a:t>
            </a:r>
            <a:r>
              <a:rPr lang="zh-CN" altLang="en-US" sz="1400" dirty="0" smtClean="0">
                <a:latin typeface="+mj-ea"/>
                <a:ea typeface="+mj-ea"/>
              </a:rPr>
              <a:t>点击：“</a:t>
            </a:r>
            <a:r>
              <a:rPr lang="en-US" altLang="zh-CN" sz="1400" dirty="0" smtClean="0">
                <a:latin typeface="+mj-ea"/>
                <a:ea typeface="+mj-ea"/>
              </a:rPr>
              <a:t>Add Remote Catalog</a:t>
            </a:r>
            <a:r>
              <a:rPr lang="zh-CN" altLang="en-US" sz="1400" dirty="0" smtClean="0">
                <a:latin typeface="+mj-ea"/>
                <a:ea typeface="+mj-ea"/>
              </a:rPr>
              <a:t>”添加公司的</a:t>
            </a:r>
            <a:r>
              <a:rPr lang="en-US" altLang="zh-CN" sz="1400" dirty="0" smtClean="0">
                <a:latin typeface="+mj-ea"/>
                <a:ea typeface="+mj-ea"/>
              </a:rPr>
              <a:t>catalog,</a:t>
            </a:r>
            <a:r>
              <a:rPr lang="zh-CN" altLang="en-US" sz="1400" dirty="0" smtClean="0">
                <a:latin typeface="+mj-ea"/>
                <a:ea typeface="+mj-ea"/>
              </a:rPr>
              <a:t>用于工程创建模板查找</a:t>
            </a:r>
            <a:endParaRPr lang="en-US" altLang="zh-CN" sz="1400" dirty="0" smtClean="0">
              <a:latin typeface="+mj-ea"/>
              <a:ea typeface="+mj-ea"/>
            </a:endParaRPr>
          </a:p>
          <a:p>
            <a:r>
              <a:rPr lang="en-US" altLang="zh-CN" sz="1400" dirty="0" smtClean="0">
                <a:latin typeface="+mj-ea"/>
                <a:ea typeface="+mj-ea"/>
              </a:rPr>
              <a:t>Catalog File</a:t>
            </a:r>
            <a:r>
              <a:rPr lang="zh-CN" altLang="en-US" sz="1400" dirty="0" smtClean="0">
                <a:latin typeface="+mj-ea"/>
                <a:ea typeface="+mj-ea"/>
              </a:rPr>
              <a:t>：</a:t>
            </a:r>
            <a:r>
              <a:rPr lang="en-US" altLang="zh-CN" sz="1200" dirty="0">
                <a:latin typeface="Arial" pitchFamily="34" charset="0"/>
                <a:ea typeface="+mj-ea"/>
                <a:cs typeface="Arial" pitchFamily="34" charset="0"/>
                <a:hlinkClick r:id="rId2"/>
              </a:rPr>
              <a:t>http://</a:t>
            </a:r>
            <a:r>
              <a:rPr lang="en-US" altLang="zh-CN" sz="1200" dirty="0" smtClean="0">
                <a:latin typeface="Arial" pitchFamily="34" charset="0"/>
                <a:ea typeface="+mj-ea"/>
                <a:cs typeface="Arial" pitchFamily="34" charset="0"/>
                <a:hlinkClick r:id="rId2"/>
              </a:rPr>
              <a:t>192.168.30.202/content/groups/public/archetype-catalog.xml</a:t>
            </a:r>
            <a:endParaRPr lang="en-US" altLang="zh-CN" sz="1200" dirty="0" smtClean="0">
              <a:latin typeface="Arial" pitchFamily="34" charset="0"/>
              <a:ea typeface="+mj-ea"/>
              <a:cs typeface="Arial" pitchFamily="34" charset="0"/>
            </a:endParaRPr>
          </a:p>
          <a:p>
            <a:r>
              <a:rPr lang="en-US" altLang="zh-CN" sz="1400" dirty="0" smtClean="0">
                <a:latin typeface="+mj-ea"/>
                <a:ea typeface="+mj-ea"/>
              </a:rPr>
              <a:t>Description</a:t>
            </a:r>
            <a:r>
              <a:rPr lang="zh-CN" altLang="en-US" sz="1400" dirty="0" smtClean="0">
                <a:latin typeface="+mj-ea"/>
                <a:ea typeface="+mj-ea"/>
              </a:rPr>
              <a:t>：</a:t>
            </a:r>
            <a:r>
              <a:rPr lang="en-US" altLang="zh-CN" sz="1400" dirty="0" smtClean="0">
                <a:latin typeface="+mj-ea"/>
                <a:ea typeface="+mj-ea"/>
              </a:rPr>
              <a:t>Feinno</a:t>
            </a:r>
            <a:endParaRPr lang="zh-CN" altLang="en-US" sz="1400" dirty="0">
              <a:latin typeface="+mj-ea"/>
              <a:ea typeface="+mj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418780"/>
            <a:ext cx="2303092" cy="143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3528" y="3389507"/>
            <a:ext cx="5760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+mj-ea"/>
                <a:ea typeface="+mj-ea"/>
              </a:rPr>
              <a:t>Maven</a:t>
            </a:r>
            <a:r>
              <a:rPr lang="zh-CN" altLang="en-US" sz="1400" dirty="0" smtClean="0">
                <a:solidFill>
                  <a:srgbClr val="FF0000"/>
                </a:solidFill>
                <a:latin typeface="+mj-ea"/>
                <a:ea typeface="+mj-ea"/>
              </a:rPr>
              <a:t>插件</a:t>
            </a:r>
            <a:r>
              <a:rPr lang="en-US" altLang="zh-CN" sz="1400" dirty="0" smtClean="0">
                <a:solidFill>
                  <a:srgbClr val="FF0000"/>
                </a:solidFill>
                <a:latin typeface="+mj-ea"/>
                <a:ea typeface="+mj-ea"/>
              </a:rPr>
              <a:t>-User Setting</a:t>
            </a:r>
            <a:r>
              <a:rPr lang="zh-CN" altLang="en-US" sz="1400" dirty="0" smtClean="0">
                <a:solidFill>
                  <a:srgbClr val="FF0000"/>
                </a:solidFill>
                <a:latin typeface="+mj-ea"/>
                <a:ea typeface="+mj-ea"/>
              </a:rPr>
              <a:t>：</a:t>
            </a:r>
            <a:endParaRPr lang="en-US" altLang="zh-CN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zh-CN" altLang="en-US" sz="1400" i="1" dirty="0" smtClean="0">
                <a:latin typeface="+mj-ea"/>
                <a:ea typeface="+mj-ea"/>
              </a:rPr>
              <a:t>进入界面：</a:t>
            </a:r>
            <a:r>
              <a:rPr lang="en-US" altLang="zh-CN" sz="1400" i="1" dirty="0" smtClean="0">
                <a:latin typeface="+mj-ea"/>
                <a:ea typeface="+mj-ea"/>
              </a:rPr>
              <a:t>Eclipse </a:t>
            </a:r>
            <a:r>
              <a:rPr lang="en-US" altLang="zh-CN" sz="1400" i="1" dirty="0">
                <a:latin typeface="+mj-ea"/>
                <a:ea typeface="+mj-ea"/>
              </a:rPr>
              <a:t>-&gt; window</a:t>
            </a:r>
            <a:r>
              <a:rPr lang="zh-CN" altLang="en-US" sz="1400" i="1" dirty="0">
                <a:latin typeface="+mj-ea"/>
                <a:ea typeface="+mj-ea"/>
              </a:rPr>
              <a:t>菜单 </a:t>
            </a:r>
            <a:r>
              <a:rPr lang="en-US" altLang="zh-CN" sz="1400" i="1" dirty="0">
                <a:latin typeface="+mj-ea"/>
                <a:ea typeface="+mj-ea"/>
              </a:rPr>
              <a:t>-&gt; preferences -&gt; maven -&gt; </a:t>
            </a:r>
            <a:r>
              <a:rPr lang="en-US" altLang="zh-CN" sz="1400" i="1" dirty="0" smtClean="0">
                <a:latin typeface="+mj-ea"/>
                <a:ea typeface="+mj-ea"/>
              </a:rPr>
              <a:t>User Setting</a:t>
            </a:r>
          </a:p>
          <a:p>
            <a:pPr marL="342900" indent="-342900">
              <a:buAutoNum type="arabicPeriod"/>
            </a:pPr>
            <a:r>
              <a:rPr lang="zh-CN" altLang="en-US" sz="1400" i="1" dirty="0" smtClean="0">
                <a:latin typeface="+mj-ea"/>
                <a:ea typeface="+mj-ea"/>
              </a:rPr>
              <a:t>选择</a:t>
            </a:r>
            <a:r>
              <a:rPr lang="en-US" altLang="zh-CN" sz="1400" i="1" dirty="0" smtClean="0">
                <a:latin typeface="+mj-ea"/>
                <a:ea typeface="+mj-ea"/>
              </a:rPr>
              <a:t>User Settings : </a:t>
            </a:r>
            <a:r>
              <a:rPr lang="zh-CN" altLang="en-US" sz="1400" i="1" dirty="0" smtClean="0">
                <a:latin typeface="+mj-ea"/>
                <a:ea typeface="+mj-ea"/>
              </a:rPr>
              <a:t>本地安装的</a:t>
            </a:r>
            <a:r>
              <a:rPr lang="en-US" altLang="zh-CN" sz="1400" i="1" dirty="0" smtClean="0">
                <a:latin typeface="+mj-ea"/>
                <a:ea typeface="+mj-ea"/>
              </a:rPr>
              <a:t>Maven</a:t>
            </a:r>
            <a:r>
              <a:rPr lang="zh-CN" altLang="en-US" sz="1400" i="1" dirty="0" smtClean="0">
                <a:latin typeface="+mj-ea"/>
                <a:ea typeface="+mj-ea"/>
              </a:rPr>
              <a:t>的</a:t>
            </a:r>
            <a:r>
              <a:rPr lang="en-US" altLang="zh-CN" sz="1400" i="1" dirty="0" smtClean="0">
                <a:latin typeface="+mj-ea"/>
                <a:ea typeface="+mj-ea"/>
              </a:rPr>
              <a:t>setting.xml</a:t>
            </a:r>
            <a:r>
              <a:rPr lang="zh-CN" altLang="en-US" sz="1400" i="1" dirty="0" smtClean="0">
                <a:latin typeface="+mj-ea"/>
                <a:ea typeface="+mj-ea"/>
              </a:rPr>
              <a:t>文件（</a:t>
            </a:r>
            <a:r>
              <a:rPr lang="en-US" altLang="zh-CN" sz="1400" i="1" dirty="0">
                <a:latin typeface="+mj-ea"/>
                <a:ea typeface="+mj-ea"/>
              </a:rPr>
              <a:t>D:\</a:t>
            </a:r>
            <a:r>
              <a:rPr lang="en-US" altLang="zh-CN" sz="1400" i="1" dirty="0" smtClean="0">
                <a:latin typeface="+mj-ea"/>
                <a:ea typeface="+mj-ea"/>
              </a:rPr>
              <a:t>tools\apache-maven-3.0.4\conf\settings.xml</a:t>
            </a:r>
            <a:r>
              <a:rPr lang="zh-CN" altLang="en-US" sz="1400" i="1" dirty="0" smtClean="0">
                <a:latin typeface="+mj-ea"/>
                <a:ea typeface="+mj-ea"/>
              </a:rPr>
              <a:t>），点击</a:t>
            </a:r>
            <a:r>
              <a:rPr lang="en-US" altLang="zh-CN" sz="1400" i="1" dirty="0" smtClean="0">
                <a:latin typeface="+mj-ea"/>
                <a:ea typeface="+mj-ea"/>
              </a:rPr>
              <a:t>Update Settings</a:t>
            </a:r>
            <a:endParaRPr lang="en-US" altLang="zh-CN" sz="1400" dirty="0" smtClean="0">
              <a:latin typeface="+mj-ea"/>
              <a:ea typeface="+mj-ea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591555"/>
            <a:ext cx="2303092" cy="980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43808" y="4774502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1" dirty="0" smtClean="0">
                <a:latin typeface="+mj-ea"/>
                <a:ea typeface="+mj-ea"/>
              </a:rPr>
              <a:t>设置完成后，保存退出。</a:t>
            </a:r>
            <a:endParaRPr lang="zh-CN" altLang="en-US" sz="1600" i="1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913284"/>
            <a:ext cx="2083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+mj-ea"/>
                <a:ea typeface="+mj-ea"/>
              </a:rPr>
              <a:t>Maven</a:t>
            </a:r>
            <a:r>
              <a:rPr lang="zh-CN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插件</a:t>
            </a:r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389197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Maven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的使用</a:t>
            </a:r>
            <a:endParaRPr lang="zh-CN" altLang="en-US" dirty="0"/>
          </a:p>
        </p:txBody>
      </p: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1403648" y="1057300"/>
            <a:ext cx="5530719" cy="636737"/>
            <a:chOff x="612" y="2238"/>
            <a:chExt cx="4652" cy="412"/>
          </a:xfrm>
        </p:grpSpPr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612" y="2478"/>
              <a:ext cx="4627" cy="172"/>
            </a:xfrm>
            <a:prstGeom prst="rect">
              <a:avLst/>
            </a:prstGeom>
            <a:gradFill rotWithShape="1">
              <a:gsLst>
                <a:gs pos="0">
                  <a:srgbClr val="080808">
                    <a:alpha val="8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AutoShape 12"/>
            <p:cNvSpPr>
              <a:spLocks noChangeArrowheads="1"/>
            </p:cNvSpPr>
            <p:nvPr/>
          </p:nvSpPr>
          <p:spPr bwMode="auto">
            <a:xfrm>
              <a:off x="748" y="2238"/>
              <a:ext cx="4516" cy="412"/>
            </a:xfrm>
            <a:prstGeom prst="roundRect">
              <a:avLst>
                <a:gd name="adj" fmla="val 5444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84706"/>
                    <a:invGamma/>
                  </a:srgbClr>
                </a:gs>
              </a:gsLst>
              <a:lin ang="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80808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indent="719138"/>
              <a:r>
                <a:rPr lang="en-US" altLang="zh-CN" sz="28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Maven</a:t>
              </a:r>
              <a:r>
                <a:rPr lang="zh-CN" altLang="en-US" sz="28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的使用</a:t>
              </a:r>
              <a:endParaRPr lang="en-US" altLang="zh-CN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2" name="AutoShape 13"/>
            <p:cNvSpPr>
              <a:spLocks noChangeArrowheads="1"/>
            </p:cNvSpPr>
            <p:nvPr/>
          </p:nvSpPr>
          <p:spPr bwMode="auto">
            <a:xfrm>
              <a:off x="983" y="2251"/>
              <a:ext cx="4262" cy="102"/>
            </a:xfrm>
            <a:prstGeom prst="roundRect">
              <a:avLst>
                <a:gd name="adj" fmla="val 11273"/>
              </a:avLst>
            </a:prstGeom>
            <a:gradFill rotWithShape="1">
              <a:gsLst>
                <a:gs pos="0">
                  <a:schemeClr val="bg1">
                    <a:alpha val="75000"/>
                  </a:schemeClr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3" name="Group 28"/>
          <p:cNvGrpSpPr>
            <a:grpSpLocks/>
          </p:cNvGrpSpPr>
          <p:nvPr/>
        </p:nvGrpSpPr>
        <p:grpSpPr bwMode="auto">
          <a:xfrm>
            <a:off x="1202037" y="856684"/>
            <a:ext cx="895351" cy="771261"/>
            <a:chOff x="1037" y="1611"/>
            <a:chExt cx="1752" cy="1812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4" name="Freeform 29"/>
            <p:cNvSpPr>
              <a:spLocks/>
            </p:cNvSpPr>
            <p:nvPr/>
          </p:nvSpPr>
          <p:spPr bwMode="auto">
            <a:xfrm>
              <a:off x="1037" y="1611"/>
              <a:ext cx="1752" cy="1812"/>
            </a:xfrm>
            <a:custGeom>
              <a:avLst/>
              <a:gdLst>
                <a:gd name="T0" fmla="*/ 1262 w 1752"/>
                <a:gd name="T1" fmla="*/ 1812 h 1812"/>
                <a:gd name="T2" fmla="*/ 0 w 1752"/>
                <a:gd name="T3" fmla="*/ 1356 h 1812"/>
                <a:gd name="T4" fmla="*/ 491 w 1752"/>
                <a:gd name="T5" fmla="*/ 0 h 1812"/>
                <a:gd name="T6" fmla="*/ 1752 w 1752"/>
                <a:gd name="T7" fmla="*/ 458 h 1812"/>
                <a:gd name="T8" fmla="*/ 1262 w 1752"/>
                <a:gd name="T9" fmla="*/ 1812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2" h="1812">
                  <a:moveTo>
                    <a:pt x="1262" y="1812"/>
                  </a:moveTo>
                  <a:lnTo>
                    <a:pt x="0" y="1356"/>
                  </a:lnTo>
                  <a:lnTo>
                    <a:pt x="491" y="0"/>
                  </a:lnTo>
                  <a:lnTo>
                    <a:pt x="1752" y="458"/>
                  </a:lnTo>
                  <a:lnTo>
                    <a:pt x="1262" y="1812"/>
                  </a:lnTo>
                  <a:close/>
                </a:path>
              </a:pathLst>
            </a:custGeom>
            <a:gradFill rotWithShape="1">
              <a:gsLst>
                <a:gs pos="0">
                  <a:srgbClr val="F8F8F8"/>
                </a:gs>
                <a:gs pos="100000">
                  <a:srgbClr val="DDDDDD"/>
                </a:gs>
              </a:gsLst>
              <a:lin ang="2700000" scaled="1"/>
            </a:gradFill>
            <a:ln w="9525" cap="flat" cmpd="sng">
              <a:solidFill>
                <a:srgbClr val="C0C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30"/>
            <p:cNvSpPr>
              <a:spLocks/>
            </p:cNvSpPr>
            <p:nvPr/>
          </p:nvSpPr>
          <p:spPr bwMode="auto">
            <a:xfrm>
              <a:off x="1162" y="1677"/>
              <a:ext cx="1562" cy="1518"/>
            </a:xfrm>
            <a:custGeom>
              <a:avLst/>
              <a:gdLst>
                <a:gd name="T0" fmla="*/ 1166 w 1562"/>
                <a:gd name="T1" fmla="*/ 1518 h 1518"/>
                <a:gd name="T2" fmla="*/ 0 w 1562"/>
                <a:gd name="T3" fmla="*/ 1095 h 1518"/>
                <a:gd name="T4" fmla="*/ 397 w 1562"/>
                <a:gd name="T5" fmla="*/ 0 h 1518"/>
                <a:gd name="T6" fmla="*/ 1562 w 1562"/>
                <a:gd name="T7" fmla="*/ 422 h 1518"/>
                <a:gd name="T8" fmla="*/ 1166 w 1562"/>
                <a:gd name="T9" fmla="*/ 1518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2" h="1518">
                  <a:moveTo>
                    <a:pt x="1166" y="1518"/>
                  </a:moveTo>
                  <a:lnTo>
                    <a:pt x="0" y="1095"/>
                  </a:lnTo>
                  <a:lnTo>
                    <a:pt x="397" y="0"/>
                  </a:lnTo>
                  <a:lnTo>
                    <a:pt x="1562" y="422"/>
                  </a:lnTo>
                  <a:lnTo>
                    <a:pt x="1166" y="1518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" name="WordArt 38"/>
          <p:cNvSpPr>
            <a:spLocks noChangeArrowheads="1" noChangeShapeType="1" noTextEdit="1"/>
          </p:cNvSpPr>
          <p:nvPr/>
        </p:nvSpPr>
        <p:spPr bwMode="auto">
          <a:xfrm>
            <a:off x="1497172" y="1083552"/>
            <a:ext cx="285751" cy="30162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1400" kern="10" spc="-7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Black"/>
              </a:rPr>
              <a:t>3</a:t>
            </a:r>
            <a:endParaRPr lang="en-US" sz="1400" kern="10" spc="-70" dirty="0">
              <a:ln>
                <a:noFill/>
              </a:ln>
              <a:solidFill>
                <a:schemeClr val="bg1"/>
              </a:solidFill>
              <a:effectLst/>
              <a:latin typeface="Arial Black"/>
            </a:endParaRPr>
          </a:p>
        </p:txBody>
      </p:sp>
      <p:sp>
        <p:nvSpPr>
          <p:cNvPr id="17" name="AutoShape 12"/>
          <p:cNvSpPr>
            <a:spLocks noChangeArrowheads="1"/>
          </p:cNvSpPr>
          <p:nvPr/>
        </p:nvSpPr>
        <p:spPr bwMode="auto">
          <a:xfrm>
            <a:off x="2267744" y="3150738"/>
            <a:ext cx="4666623" cy="475089"/>
          </a:xfrm>
          <a:prstGeom prst="roundRect">
            <a:avLst>
              <a:gd name="adj" fmla="val 5444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4706"/>
                  <a:invGamma/>
                </a:srgbClr>
              </a:gs>
            </a:gsLst>
            <a:lin ang="0" scaled="1"/>
          </a:gradFill>
          <a:ln w="6350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80808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indent="719138"/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Archetype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方式创建工程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8" name="AutoShape 12"/>
          <p:cNvSpPr>
            <a:spLocks noChangeArrowheads="1"/>
          </p:cNvSpPr>
          <p:nvPr/>
        </p:nvSpPr>
        <p:spPr bwMode="auto">
          <a:xfrm>
            <a:off x="2245155" y="3771146"/>
            <a:ext cx="4666623" cy="475089"/>
          </a:xfrm>
          <a:prstGeom prst="roundRect">
            <a:avLst>
              <a:gd name="adj" fmla="val 5444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4706"/>
                  <a:invGamma/>
                </a:srgbClr>
              </a:gs>
            </a:gsLst>
            <a:lin ang="0" scaled="1"/>
          </a:gradFill>
          <a:ln w="6350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80808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indent="719138"/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Maven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插件创建工程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4" name="AutoShape 12"/>
          <p:cNvSpPr>
            <a:spLocks noChangeArrowheads="1"/>
          </p:cNvSpPr>
          <p:nvPr/>
        </p:nvSpPr>
        <p:spPr bwMode="auto">
          <a:xfrm>
            <a:off x="2245155" y="2475002"/>
            <a:ext cx="4666623" cy="475089"/>
          </a:xfrm>
          <a:prstGeom prst="roundRect">
            <a:avLst>
              <a:gd name="adj" fmla="val 5444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4706"/>
                  <a:invGamma/>
                </a:srgbClr>
              </a:gs>
            </a:gsLst>
            <a:lin ang="0" scaled="1"/>
          </a:gradFill>
          <a:ln w="6350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80808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indent="719138"/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创建简单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Maven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工程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5" name="AutoShape 12"/>
          <p:cNvSpPr>
            <a:spLocks noChangeArrowheads="1"/>
          </p:cNvSpPr>
          <p:nvPr/>
        </p:nvSpPr>
        <p:spPr bwMode="auto">
          <a:xfrm>
            <a:off x="2238022" y="4398635"/>
            <a:ext cx="4666623" cy="475089"/>
          </a:xfrm>
          <a:prstGeom prst="roundRect">
            <a:avLst>
              <a:gd name="adj" fmla="val 5444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4706"/>
                  <a:invGamma/>
                </a:srgbClr>
              </a:gs>
            </a:gsLst>
            <a:lin ang="0" scaled="1"/>
          </a:gradFill>
          <a:ln w="6350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80808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indent="719138"/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Maven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插件管理工程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6" name="AutoShape 12"/>
          <p:cNvSpPr>
            <a:spLocks noChangeArrowheads="1"/>
          </p:cNvSpPr>
          <p:nvPr/>
        </p:nvSpPr>
        <p:spPr bwMode="auto">
          <a:xfrm>
            <a:off x="2246146" y="1849388"/>
            <a:ext cx="4666623" cy="475089"/>
          </a:xfrm>
          <a:prstGeom prst="roundRect">
            <a:avLst>
              <a:gd name="adj" fmla="val 5444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4706"/>
                  <a:invGamma/>
                </a:srgbClr>
              </a:gs>
            </a:gsLst>
            <a:lin ang="0" scaled="1"/>
          </a:gradFill>
          <a:ln w="6350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80808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indent="719138"/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工程基础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POM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文件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61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1"/>
          <p:cNvSpPr>
            <a:spLocks noGrp="1"/>
          </p:cNvSpPr>
          <p:nvPr>
            <p:ph type="title"/>
          </p:nvPr>
        </p:nvSpPr>
        <p:spPr>
          <a:xfrm>
            <a:off x="179512" y="121196"/>
            <a:ext cx="8749250" cy="61241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工程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基础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POM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文件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15516" y="769268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+mj-ea"/>
                <a:ea typeface="+mj-ea"/>
              </a:rPr>
              <a:t>p</a:t>
            </a:r>
            <a:r>
              <a:rPr lang="en-US" altLang="zh-CN" sz="1600" dirty="0" smtClean="0">
                <a:latin typeface="+mj-ea"/>
                <a:ea typeface="+mj-ea"/>
              </a:rPr>
              <a:t>om.xml</a:t>
            </a:r>
            <a:r>
              <a:rPr lang="zh-CN" altLang="en-US" sz="1600" dirty="0" smtClean="0">
                <a:latin typeface="+mj-ea"/>
                <a:ea typeface="+mj-ea"/>
              </a:rPr>
              <a:t>文件是</a:t>
            </a:r>
            <a:r>
              <a:rPr lang="en-US" altLang="zh-CN" sz="1600" dirty="0" smtClean="0">
                <a:latin typeface="+mj-ea"/>
                <a:ea typeface="+mj-ea"/>
              </a:rPr>
              <a:t>Maven</a:t>
            </a:r>
            <a:r>
              <a:rPr lang="zh-CN" altLang="en-US" sz="1600" dirty="0" smtClean="0">
                <a:latin typeface="+mj-ea"/>
                <a:ea typeface="+mj-ea"/>
              </a:rPr>
              <a:t>工程的核心配置文件，配置整个工程管理生命周期相关的常规配置和活动参数。典型的配置文件请参考前面的</a:t>
            </a:r>
            <a:r>
              <a:rPr lang="en-US" altLang="zh-CN" sz="1600" dirty="0" smtClean="0">
                <a:latin typeface="+mj-ea"/>
                <a:ea typeface="+mj-ea"/>
              </a:rPr>
              <a:t>”maven</a:t>
            </a:r>
            <a:r>
              <a:rPr lang="zh-CN" altLang="en-US" sz="1600" dirty="0" smtClean="0">
                <a:latin typeface="+mj-ea"/>
                <a:ea typeface="+mj-ea"/>
              </a:rPr>
              <a:t>介绍</a:t>
            </a:r>
            <a:r>
              <a:rPr lang="en-US" altLang="zh-CN" sz="1600" dirty="0" smtClean="0">
                <a:latin typeface="+mj-ea"/>
                <a:ea typeface="+mj-ea"/>
              </a:rPr>
              <a:t>”</a:t>
            </a:r>
            <a:r>
              <a:rPr lang="zh-CN" altLang="en-US" sz="1600" dirty="0" smtClean="0">
                <a:latin typeface="+mj-ea"/>
                <a:ea typeface="+mj-ea"/>
              </a:rPr>
              <a:t>部分。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809961" y="2373903"/>
            <a:ext cx="3122977" cy="2554545"/>
          </a:xfrm>
          <a:prstGeom prst="rect">
            <a:avLst/>
          </a:prstGeom>
          <a:ln w="22225">
            <a:solidFill>
              <a:srgbClr val="FF99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&lt;groupId&gt;com.feinno&lt;/groupId&gt;</a:t>
            </a:r>
            <a:r>
              <a:rPr lang="en-US" altLang="zh-CN" sz="1000" dirty="0">
                <a:solidFill>
                  <a:srgbClr val="008080"/>
                </a:solidFill>
                <a:latin typeface="Consolas"/>
                <a:sym typeface="Wingdings" pitchFamily="2" charset="2"/>
              </a:rPr>
              <a:t>&lt;!– </a:t>
            </a:r>
            <a:r>
              <a:rPr lang="zh-CN" altLang="en-US" sz="1000" dirty="0">
                <a:solidFill>
                  <a:srgbClr val="008080"/>
                </a:solidFill>
                <a:latin typeface="Consolas"/>
                <a:sym typeface="Wingdings" pitchFamily="2" charset="2"/>
              </a:rPr>
              <a:t>组织名称</a:t>
            </a:r>
            <a:r>
              <a:rPr lang="en-US" altLang="zh-CN" sz="1000" dirty="0">
                <a:solidFill>
                  <a:srgbClr val="008080"/>
                </a:solidFill>
                <a:latin typeface="Consolas"/>
                <a:sym typeface="Wingdings" pitchFamily="2" charset="2"/>
              </a:rPr>
              <a:t> --</a:t>
            </a:r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nsolas"/>
                <a:sym typeface="Wingdings" pitchFamily="2" charset="2"/>
              </a:rPr>
              <a:t>&lt;!– </a:t>
            </a:r>
            <a:r>
              <a:rPr lang="zh-CN" altLang="en-US" sz="1000" dirty="0">
                <a:solidFill>
                  <a:srgbClr val="008080"/>
                </a:solidFill>
                <a:latin typeface="Consolas"/>
                <a:sym typeface="Wingdings" pitchFamily="2" charset="2"/>
              </a:rPr>
              <a:t>工程</a:t>
            </a:r>
            <a:r>
              <a:rPr lang="en-US" altLang="zh-CN" sz="1000" dirty="0">
                <a:solidFill>
                  <a:srgbClr val="008080"/>
                </a:solidFill>
                <a:latin typeface="Consolas"/>
                <a:sym typeface="Wingdings" pitchFamily="2" charset="2"/>
              </a:rPr>
              <a:t>Id --</a:t>
            </a:r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&lt;artifactId&gt;</a:t>
            </a:r>
            <a:r>
              <a:rPr lang="en-US" altLang="zh-CN" sz="1000" dirty="0" err="1">
                <a:solidFill>
                  <a:srgbClr val="008080"/>
                </a:solidFill>
                <a:latin typeface="Consolas"/>
              </a:rPr>
              <a:t>feinno-rinp-testproject</a:t>
            </a:r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&lt;/artifactId&gt;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&lt;version&gt;1.0.0&lt;/version&gt; &lt;!— </a:t>
            </a:r>
            <a:r>
              <a:rPr lang="zh-CN" altLang="en-US" sz="1000" dirty="0">
                <a:solidFill>
                  <a:srgbClr val="008080"/>
                </a:solidFill>
                <a:latin typeface="Consolas"/>
              </a:rPr>
              <a:t>版本号 </a:t>
            </a:r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--&gt;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&lt;packaging&gt;war&lt;/packaging&gt; &lt;!— </a:t>
            </a:r>
            <a:r>
              <a:rPr lang="zh-CN" altLang="en-US" sz="1000" dirty="0">
                <a:solidFill>
                  <a:srgbClr val="008080"/>
                </a:solidFill>
                <a:latin typeface="Consolas"/>
              </a:rPr>
              <a:t>包类型</a:t>
            </a:r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(</a:t>
            </a:r>
            <a:r>
              <a:rPr lang="en-US" altLang="zh-CN" sz="1000" dirty="0" err="1">
                <a:solidFill>
                  <a:srgbClr val="008080"/>
                </a:solidFill>
                <a:latin typeface="Consolas"/>
              </a:rPr>
              <a:t>war,jar</a:t>
            </a:r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…)</a:t>
            </a:r>
            <a:r>
              <a:rPr lang="zh-CN" altLang="en-US" sz="1000" dirty="0">
                <a:solidFill>
                  <a:srgbClr val="008080"/>
                </a:solidFill>
                <a:latin typeface="Consolas"/>
              </a:rPr>
              <a:t> </a:t>
            </a:r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--&gt;</a:t>
            </a:r>
          </a:p>
          <a:p>
            <a:endParaRPr lang="en-US" altLang="zh-CN" sz="1000" dirty="0">
              <a:solidFill>
                <a:srgbClr val="008080"/>
              </a:solidFill>
              <a:latin typeface="Consolas"/>
            </a:endParaRPr>
          </a:p>
          <a:p>
            <a:r>
              <a:rPr lang="en-US" altLang="zh-CN" sz="1000" dirty="0">
                <a:solidFill>
                  <a:srgbClr val="008080"/>
                </a:solidFill>
                <a:latin typeface="Consolas"/>
                <a:sym typeface="Wingdings" pitchFamily="2" charset="2"/>
              </a:rPr>
              <a:t>&lt;!– </a:t>
            </a:r>
            <a:r>
              <a:rPr lang="zh-CN" altLang="en-US" sz="1000" dirty="0">
                <a:solidFill>
                  <a:srgbClr val="008080"/>
                </a:solidFill>
                <a:latin typeface="Consolas"/>
                <a:sym typeface="Wingdings" pitchFamily="2" charset="2"/>
              </a:rPr>
              <a:t>工程名称</a:t>
            </a:r>
            <a:r>
              <a:rPr lang="en-US" altLang="zh-CN" sz="1000" dirty="0">
                <a:solidFill>
                  <a:srgbClr val="008080"/>
                </a:solidFill>
                <a:latin typeface="Consolas"/>
                <a:sym typeface="Wingdings" pitchFamily="2" charset="2"/>
              </a:rPr>
              <a:t> --</a:t>
            </a:r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&gt;</a:t>
            </a:r>
            <a:endParaRPr lang="zh-CN" altLang="en-US" sz="1000" dirty="0">
              <a:solidFill>
                <a:srgbClr val="008080"/>
              </a:solidFill>
              <a:latin typeface="Consolas"/>
            </a:endParaRPr>
          </a:p>
          <a:p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&lt;name&gt;</a:t>
            </a:r>
            <a:r>
              <a:rPr lang="zh-CN" altLang="en-US" sz="1000" dirty="0">
                <a:solidFill>
                  <a:srgbClr val="008080"/>
                </a:solidFill>
                <a:latin typeface="Consolas"/>
              </a:rPr>
              <a:t>农信通平台</a:t>
            </a:r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-XXX</a:t>
            </a:r>
            <a:r>
              <a:rPr lang="zh-CN" altLang="en-US" sz="1000" dirty="0">
                <a:solidFill>
                  <a:srgbClr val="008080"/>
                </a:solidFill>
                <a:latin typeface="Consolas"/>
              </a:rPr>
              <a:t>产品</a:t>
            </a:r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XX</a:t>
            </a:r>
            <a:r>
              <a:rPr lang="zh-CN" altLang="en-US" sz="1000" dirty="0">
                <a:solidFill>
                  <a:srgbClr val="008080"/>
                </a:solidFill>
                <a:latin typeface="Consolas"/>
              </a:rPr>
              <a:t>系统</a:t>
            </a:r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&lt;/name&gt;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&lt;description&gt;</a:t>
            </a:r>
            <a:r>
              <a:rPr lang="zh-CN" altLang="en-US" sz="1000" dirty="0">
                <a:solidFill>
                  <a:srgbClr val="008080"/>
                </a:solidFill>
                <a:latin typeface="Consolas"/>
              </a:rPr>
              <a:t>农信通平台</a:t>
            </a:r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-XXX</a:t>
            </a:r>
            <a:r>
              <a:rPr lang="zh-CN" altLang="en-US" sz="1000" dirty="0">
                <a:solidFill>
                  <a:srgbClr val="008080"/>
                </a:solidFill>
                <a:latin typeface="Consolas"/>
              </a:rPr>
              <a:t>产品</a:t>
            </a:r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XX</a:t>
            </a:r>
            <a:r>
              <a:rPr lang="zh-CN" altLang="en-US" sz="1000" dirty="0">
                <a:solidFill>
                  <a:srgbClr val="008080"/>
                </a:solidFill>
                <a:latin typeface="Consolas"/>
              </a:rPr>
              <a:t>系统，主要用途是提供</a:t>
            </a:r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XX</a:t>
            </a:r>
            <a:r>
              <a:rPr lang="zh-CN" altLang="en-US" sz="1000" dirty="0">
                <a:solidFill>
                  <a:srgbClr val="008080"/>
                </a:solidFill>
                <a:latin typeface="Consolas"/>
              </a:rPr>
              <a:t>服务。为</a:t>
            </a:r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XX</a:t>
            </a:r>
            <a:r>
              <a:rPr lang="zh-CN" altLang="en-US" sz="1000" dirty="0">
                <a:solidFill>
                  <a:srgbClr val="008080"/>
                </a:solidFill>
                <a:latin typeface="Consolas"/>
              </a:rPr>
              <a:t>角色提供操作</a:t>
            </a:r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XX</a:t>
            </a:r>
            <a:r>
              <a:rPr lang="zh-CN" altLang="en-US" sz="1000" dirty="0">
                <a:solidFill>
                  <a:srgbClr val="008080"/>
                </a:solidFill>
                <a:latin typeface="Consolas"/>
              </a:rPr>
              <a:t>业务的后台管理界面。</a:t>
            </a:r>
          </a:p>
          <a:p>
            <a:r>
              <a:rPr lang="zh-CN" altLang="en-US" sz="1000" dirty="0">
                <a:solidFill>
                  <a:srgbClr val="008080"/>
                </a:solidFill>
                <a:latin typeface="Consolas"/>
              </a:rPr>
              <a:t>项目采用</a:t>
            </a:r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Spring3.1 + </a:t>
            </a:r>
            <a:r>
              <a:rPr lang="en-US" altLang="zh-CN" sz="1000" dirty="0" err="1">
                <a:solidFill>
                  <a:srgbClr val="008080"/>
                </a:solidFill>
                <a:latin typeface="Consolas"/>
              </a:rPr>
              <a:t>SpringMvc</a:t>
            </a:r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 + JAP + Hibernate </a:t>
            </a:r>
            <a:r>
              <a:rPr lang="zh-CN" altLang="en-US" sz="1000" dirty="0">
                <a:solidFill>
                  <a:srgbClr val="008080"/>
                </a:solidFill>
                <a:latin typeface="Consolas"/>
              </a:rPr>
              <a:t>架构开发。</a:t>
            </a:r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&lt;/description&gt;</a:t>
            </a:r>
            <a:endParaRPr lang="zh-CN" altLang="en-US" sz="1000" dirty="0">
              <a:solidFill>
                <a:srgbClr val="008080"/>
              </a:solidFill>
              <a:latin typeface="Consola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278822" y="1400467"/>
            <a:ext cx="2232248" cy="1169551"/>
          </a:xfrm>
          <a:prstGeom prst="rect">
            <a:avLst/>
          </a:prstGeom>
          <a:ln w="22225">
            <a:solidFill>
              <a:srgbClr val="FF99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1000" dirty="0">
                <a:solidFill>
                  <a:srgbClr val="3F7F7F"/>
                </a:solidFill>
                <a:latin typeface="Consolas"/>
              </a:rPr>
              <a:t>parent</a:t>
            </a:r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1000" dirty="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zh-CN" sz="1000" dirty="0">
                <a:solidFill>
                  <a:srgbClr val="000000"/>
                </a:solidFill>
                <a:latin typeface="Consolas"/>
              </a:rPr>
              <a:t>com.feinno</a:t>
            </a:r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1000" dirty="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1000" dirty="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altLang="zh-CN" sz="10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/>
              </a:rPr>
              <a:t>feinno-parent</a:t>
            </a:r>
          </a:p>
          <a:p>
            <a:r>
              <a:rPr lang="en-US" altLang="zh-CN" sz="10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1000" dirty="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100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zh-CN" sz="1000" dirty="0">
                <a:solidFill>
                  <a:srgbClr val="000000"/>
                </a:solidFill>
                <a:latin typeface="Consolas"/>
              </a:rPr>
              <a:t>1.0.0</a:t>
            </a:r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100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1000" dirty="0">
                <a:solidFill>
                  <a:srgbClr val="3F7F7F"/>
                </a:solidFill>
                <a:latin typeface="Consolas"/>
              </a:rPr>
              <a:t>parent</a:t>
            </a:r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&gt;</a:t>
            </a:r>
            <a:endParaRPr lang="zh-CN" altLang="en-US" sz="1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3399647" y="3289548"/>
            <a:ext cx="2111422" cy="1461988"/>
            <a:chOff x="2725435" y="3654920"/>
            <a:chExt cx="2278613" cy="969681"/>
          </a:xfrm>
        </p:grpSpPr>
        <p:sp>
          <p:nvSpPr>
            <p:cNvPr id="3" name="圆角矩形 2"/>
            <p:cNvSpPr/>
            <p:nvPr/>
          </p:nvSpPr>
          <p:spPr>
            <a:xfrm>
              <a:off x="2725435" y="3654920"/>
              <a:ext cx="2278613" cy="969681"/>
            </a:xfrm>
            <a:prstGeom prst="roundRect">
              <a:avLst/>
            </a:prstGeom>
            <a:solidFill>
              <a:srgbClr val="0070C0">
                <a:alpha val="27000"/>
              </a:srgbClr>
            </a:solidFill>
            <a:ln w="27305">
              <a:solidFill>
                <a:srgbClr val="0070C0">
                  <a:alpha val="27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2843808" y="3721596"/>
              <a:ext cx="1992103" cy="79613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zh-CN" altLang="en-US" sz="2400" b="1" spc="50" dirty="0">
                  <a:ln w="11430"/>
                  <a:solidFill>
                    <a:srgbClr val="FF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+mj-ea"/>
                  <a:ea typeface="+mj-ea"/>
                </a:rPr>
                <a:t>工程</a:t>
              </a:r>
              <a:r>
                <a:rPr lang="en-US" altLang="zh-CN" sz="2400" b="1" cap="none" spc="50" dirty="0" smtClean="0">
                  <a:ln w="11430"/>
                  <a:solidFill>
                    <a:srgbClr val="FF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+mj-ea"/>
                  <a:ea typeface="+mj-ea"/>
                </a:rPr>
                <a:t>POM.XML</a:t>
              </a:r>
              <a:r>
                <a:rPr lang="zh-CN" altLang="en-US" sz="2400" b="1" cap="none" spc="50" dirty="0" smtClean="0">
                  <a:ln w="11430"/>
                  <a:solidFill>
                    <a:srgbClr val="FF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+mj-ea"/>
                  <a:ea typeface="+mj-ea"/>
                </a:rPr>
                <a:t>文件</a:t>
              </a:r>
              <a:endParaRPr lang="zh-CN" altLang="en-US" sz="2400" b="1" cap="none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23615" y="1426051"/>
            <a:ext cx="2864209" cy="3477875"/>
          </a:xfrm>
          <a:prstGeom prst="rect">
            <a:avLst/>
          </a:prstGeom>
          <a:ln w="22225">
            <a:solidFill>
              <a:srgbClr val="FF99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&lt;dependencies&gt;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&lt;dependency&gt;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&lt;groupId&gt;com.feinno&lt;/groupId&gt;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&lt;artifactId&gt;feinno-framework&lt;/artifactId&gt;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&lt;version&gt;1.0.0&lt;/version&gt;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&lt;/dependency</a:t>
            </a:r>
            <a:r>
              <a:rPr lang="en-US" altLang="zh-CN" sz="10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endParaRPr lang="zh-CN" altLang="en-US" sz="1000" dirty="0">
              <a:solidFill>
                <a:srgbClr val="008080"/>
              </a:solidFill>
              <a:latin typeface="Consolas"/>
            </a:endParaRPr>
          </a:p>
          <a:p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&lt;dependency&gt;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&lt;groupId&gt;com.feinno&lt;/groupId&gt;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&lt;artifactId&gt;feinno-module-security&lt;/artifactId&gt;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&lt;version&gt;1.0.0&lt;/version&gt;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&lt;/dependency</a:t>
            </a:r>
            <a:r>
              <a:rPr lang="en-US" altLang="zh-CN" sz="10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endParaRPr lang="zh-CN" altLang="en-US" sz="1000" dirty="0">
              <a:solidFill>
                <a:srgbClr val="008080"/>
              </a:solidFill>
              <a:latin typeface="Consolas"/>
            </a:endParaRPr>
          </a:p>
          <a:p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&lt;dependency</a:t>
            </a:r>
            <a:r>
              <a:rPr lang="en-US" altLang="zh-CN" sz="1000" dirty="0" smtClean="0">
                <a:solidFill>
                  <a:srgbClr val="008080"/>
                </a:solidFill>
                <a:latin typeface="Consolas"/>
              </a:rPr>
              <a:t>&gt;</a:t>
            </a:r>
            <a:endParaRPr lang="en-US" altLang="zh-CN" sz="1000" dirty="0">
              <a:solidFill>
                <a:srgbClr val="008080"/>
              </a:solidFill>
              <a:latin typeface="Consolas"/>
            </a:endParaRPr>
          </a:p>
          <a:p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&lt;groupId&gt;com.feinno&lt;/groupId&gt;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&lt;artifactId&gt;feinno-module-webservice&lt;/artifactId&gt;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&lt;version&gt;1.0.0&lt;/version&gt;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&lt;/dependency&gt;</a:t>
            </a:r>
          </a:p>
          <a:p>
            <a:r>
              <a:rPr lang="en-US" altLang="zh-CN" sz="1000" dirty="0">
                <a:solidFill>
                  <a:srgbClr val="008080"/>
                </a:solidFill>
                <a:latin typeface="Consolas"/>
              </a:rPr>
              <a:t>&lt;/dependencies&gt;</a:t>
            </a:r>
            <a:endParaRPr lang="zh-CN" altLang="en-US" sz="1000" dirty="0">
              <a:solidFill>
                <a:srgbClr val="008080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8822" y="4789949"/>
            <a:ext cx="1739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+mj-ea"/>
                <a:ea typeface="+mj-ea"/>
              </a:rPr>
              <a:t>完整</a:t>
            </a:r>
            <a:r>
              <a:rPr lang="en-US" altLang="zh-CN" sz="1200" dirty="0" err="1" smtClean="0">
                <a:latin typeface="+mj-ea"/>
                <a:ea typeface="+mj-ea"/>
              </a:rPr>
              <a:t>pom</a:t>
            </a:r>
            <a:r>
              <a:rPr lang="zh-CN" altLang="en-US" sz="1200" dirty="0" smtClean="0">
                <a:latin typeface="+mj-ea"/>
                <a:ea typeface="+mj-ea"/>
              </a:rPr>
              <a:t>文件</a:t>
            </a:r>
            <a:r>
              <a:rPr lang="en-US" altLang="zh-CN" sz="1200" dirty="0" smtClean="0">
                <a:latin typeface="+mj-ea"/>
                <a:ea typeface="+mj-ea"/>
              </a:rPr>
              <a:t>Demo</a:t>
            </a:r>
            <a:r>
              <a:rPr lang="zh-CN" altLang="en-US" sz="1200" dirty="0" smtClean="0">
                <a:latin typeface="+mj-ea"/>
                <a:ea typeface="+mj-ea"/>
              </a:rPr>
              <a:t>：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5544108" y="3793604"/>
            <a:ext cx="217500" cy="360040"/>
          </a:xfrm>
          <a:prstGeom prst="rightArrow">
            <a:avLst/>
          </a:prstGeom>
          <a:solidFill>
            <a:srgbClr val="0070C0">
              <a:alpha val="27000"/>
            </a:srgbClr>
          </a:solidFill>
          <a:ln w="27305">
            <a:solidFill>
              <a:srgbClr val="0070C0">
                <a:alpha val="2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0800000">
            <a:off x="3108649" y="3793603"/>
            <a:ext cx="239215" cy="360040"/>
          </a:xfrm>
          <a:prstGeom prst="rightArrow">
            <a:avLst/>
          </a:prstGeom>
          <a:solidFill>
            <a:srgbClr val="0070C0">
              <a:alpha val="27000"/>
            </a:srgbClr>
          </a:solidFill>
          <a:ln w="27305">
            <a:solidFill>
              <a:srgbClr val="0070C0">
                <a:alpha val="2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16200000">
            <a:off x="4149326" y="2731731"/>
            <a:ext cx="360040" cy="360040"/>
          </a:xfrm>
          <a:prstGeom prst="rightArrow">
            <a:avLst/>
          </a:prstGeom>
          <a:solidFill>
            <a:srgbClr val="0070C0">
              <a:alpha val="27000"/>
            </a:srgbClr>
          </a:solidFill>
          <a:ln w="27305">
            <a:solidFill>
              <a:srgbClr val="0070C0">
                <a:alpha val="2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78822" y="2779616"/>
            <a:ext cx="2232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 dirty="0" smtClean="0">
                <a:latin typeface="+mj-ea"/>
                <a:ea typeface="+mj-ea"/>
              </a:rPr>
              <a:t>父配置：统一编译环境，插件使用和工程报告</a:t>
            </a:r>
            <a:endParaRPr lang="zh-CN" altLang="en-US" sz="1200" i="1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93014" y="4032259"/>
            <a:ext cx="1220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 dirty="0" smtClean="0">
                <a:latin typeface="+mj-ea"/>
                <a:ea typeface="+mj-ea"/>
              </a:rPr>
              <a:t>工程依赖的组件和第三方</a:t>
            </a:r>
            <a:r>
              <a:rPr lang="en-US" altLang="zh-CN" sz="1200" i="1" dirty="0" smtClean="0">
                <a:latin typeface="+mj-ea"/>
                <a:ea typeface="+mj-ea"/>
              </a:rPr>
              <a:t>JAR</a:t>
            </a:r>
            <a:endParaRPr lang="zh-CN" altLang="en-US" sz="1200" i="1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24128" y="2076445"/>
            <a:ext cx="2002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 dirty="0" smtClean="0">
                <a:latin typeface="+mj-ea"/>
                <a:ea typeface="+mj-ea"/>
              </a:rPr>
              <a:t>工程信息配置</a:t>
            </a:r>
            <a:r>
              <a:rPr lang="zh-CN" altLang="en-US" sz="1200" i="1" dirty="0">
                <a:latin typeface="+mj-ea"/>
                <a:ea typeface="+mj-ea"/>
              </a:rPr>
              <a:t>：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241935"/>
              </p:ext>
            </p:extLst>
          </p:nvPr>
        </p:nvGraphicFramePr>
        <p:xfrm>
          <a:off x="5553977" y="1354043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4" name="包装程序外壳对象" showAsIcon="1" r:id="rId3" imgW="914400" imgH="828720" progId="Package">
                  <p:embed/>
                </p:oleObj>
              </mc:Choice>
              <mc:Fallback>
                <p:oleObj name="包装程序外壳对象" showAsIcon="1" r:id="rId3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53977" y="1354043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967369"/>
              </p:ext>
            </p:extLst>
          </p:nvPr>
        </p:nvGraphicFramePr>
        <p:xfrm>
          <a:off x="4556449" y="4789949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5" name="包装程序外壳对象" showAsIcon="1" r:id="rId5" imgW="914400" imgH="828720" progId="Package">
                  <p:embed/>
                </p:oleObj>
              </mc:Choice>
              <mc:Fallback>
                <p:oleObj name="包装程序外壳对象" showAsIcon="1" r:id="rId5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6449" y="4789949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330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创建简单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Maven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工程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7" y="1129308"/>
            <a:ext cx="5544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j-ea"/>
                <a:ea typeface="+mj-ea"/>
              </a:rPr>
              <a:t>第一步</a:t>
            </a:r>
            <a:r>
              <a:rPr lang="zh-CN" altLang="en-US" dirty="0" smtClean="0">
                <a:latin typeface="+mj-ea"/>
                <a:ea typeface="+mj-ea"/>
              </a:rPr>
              <a:t>：创建工程目录结构，在工程文件夹根目录下新建</a:t>
            </a:r>
            <a:r>
              <a:rPr lang="en-US" altLang="zh-CN" dirty="0" smtClean="0">
                <a:latin typeface="+mj-ea"/>
                <a:ea typeface="+mj-ea"/>
              </a:rPr>
              <a:t>pom.xml</a:t>
            </a:r>
            <a:r>
              <a:rPr lang="zh-CN" altLang="en-US" dirty="0" smtClean="0">
                <a:latin typeface="+mj-ea"/>
                <a:ea typeface="+mj-ea"/>
              </a:rPr>
              <a:t>文件，编辑工程</a:t>
            </a:r>
            <a:r>
              <a:rPr lang="en-US" altLang="zh-CN" dirty="0" smtClean="0">
                <a:latin typeface="+mj-ea"/>
                <a:ea typeface="+mj-ea"/>
              </a:rPr>
              <a:t>POM</a:t>
            </a:r>
            <a:r>
              <a:rPr lang="zh-CN" altLang="en-US" dirty="0" smtClean="0">
                <a:latin typeface="+mj-ea"/>
                <a:ea typeface="+mj-ea"/>
              </a:rPr>
              <a:t>文件</a:t>
            </a:r>
            <a:r>
              <a:rPr lang="en-US" altLang="zh-CN" dirty="0" smtClean="0">
                <a:latin typeface="+mj-ea"/>
                <a:ea typeface="+mj-ea"/>
              </a:rPr>
              <a:t>(</a:t>
            </a:r>
            <a:r>
              <a:rPr lang="zh-CN" altLang="en-US" dirty="0" smtClean="0">
                <a:latin typeface="+mj-ea"/>
                <a:ea typeface="+mj-ea"/>
              </a:rPr>
              <a:t>文本编辑器即可</a:t>
            </a:r>
            <a:r>
              <a:rPr lang="en-US" altLang="zh-CN" dirty="0" smtClean="0">
                <a:latin typeface="+mj-ea"/>
                <a:ea typeface="+mj-ea"/>
              </a:rPr>
              <a:t>)</a:t>
            </a:r>
            <a:r>
              <a:rPr lang="zh-CN" altLang="en-US" dirty="0" smtClean="0">
                <a:latin typeface="+mj-ea"/>
                <a:ea typeface="+mj-ea"/>
              </a:rPr>
              <a:t>，写入工程基本信息和依赖信息等。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7" y="2353444"/>
            <a:ext cx="55446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j-ea"/>
                <a:ea typeface="+mj-ea"/>
              </a:rPr>
              <a:t>第二步</a:t>
            </a:r>
            <a:r>
              <a:rPr lang="zh-CN" altLang="en-US" dirty="0" smtClean="0">
                <a:latin typeface="+mj-ea"/>
                <a:ea typeface="+mj-ea"/>
              </a:rPr>
              <a:t>：在</a:t>
            </a:r>
            <a:r>
              <a:rPr lang="en-US" altLang="zh-CN" dirty="0" smtClean="0">
                <a:latin typeface="+mj-ea"/>
                <a:ea typeface="+mj-ea"/>
              </a:rPr>
              <a:t>DOS</a:t>
            </a:r>
            <a:r>
              <a:rPr lang="zh-CN" altLang="en-US" dirty="0" smtClean="0">
                <a:latin typeface="+mj-ea"/>
                <a:ea typeface="+mj-ea"/>
              </a:rPr>
              <a:t>中进入工程主目录，运行</a:t>
            </a:r>
            <a:r>
              <a:rPr lang="en-US" altLang="zh-CN" dirty="0" smtClean="0">
                <a:latin typeface="+mj-ea"/>
                <a:ea typeface="+mj-ea"/>
              </a:rPr>
              <a:t>mvn </a:t>
            </a:r>
            <a:r>
              <a:rPr lang="en-US" altLang="zh-CN" dirty="0" err="1" smtClean="0">
                <a:latin typeface="+mj-ea"/>
                <a:ea typeface="+mj-ea"/>
              </a:rPr>
              <a:t>eclipse:eclipse</a:t>
            </a:r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构建</a:t>
            </a:r>
            <a:r>
              <a:rPr lang="en-US" altLang="zh-CN" dirty="0" smtClean="0">
                <a:latin typeface="+mj-ea"/>
                <a:ea typeface="+mj-ea"/>
              </a:rPr>
              <a:t>eclipse</a:t>
            </a:r>
            <a:r>
              <a:rPr lang="zh-CN" altLang="en-US" dirty="0" smtClean="0">
                <a:latin typeface="+mj-ea"/>
                <a:ea typeface="+mj-ea"/>
              </a:rPr>
              <a:t>工程（</a:t>
            </a:r>
            <a:r>
              <a:rPr lang="en-US" altLang="zh-CN" dirty="0" smtClean="0">
                <a:latin typeface="+mj-ea"/>
                <a:ea typeface="+mj-ea"/>
              </a:rPr>
              <a:t>maven</a:t>
            </a:r>
            <a:r>
              <a:rPr lang="zh-CN" altLang="en-US" dirty="0" smtClean="0">
                <a:latin typeface="+mj-ea"/>
                <a:ea typeface="+mj-ea"/>
              </a:rPr>
              <a:t>已经按照并正确配置）</a:t>
            </a:r>
            <a:r>
              <a:rPr lang="zh-CN" altLang="en-US" sz="1600" i="1" dirty="0">
                <a:solidFill>
                  <a:srgbClr val="FF9900"/>
                </a:solidFill>
                <a:latin typeface="+mj-ea"/>
              </a:rPr>
              <a:t>这里也可以使用批处理文件</a:t>
            </a:r>
            <a:r>
              <a:rPr lang="en-US" altLang="zh-CN" sz="1600" i="1" dirty="0" smtClean="0">
                <a:solidFill>
                  <a:srgbClr val="FF9900"/>
                </a:solidFill>
                <a:latin typeface="+mj-ea"/>
              </a:rPr>
              <a:t>refresh.bat</a:t>
            </a:r>
            <a:r>
              <a:rPr lang="zh-CN" altLang="en-US" sz="1600" i="1" dirty="0" smtClean="0">
                <a:solidFill>
                  <a:srgbClr val="FF9900"/>
                </a:solidFill>
                <a:latin typeface="+mj-ea"/>
              </a:rPr>
              <a:t>，参见下节说明。</a:t>
            </a:r>
            <a:endParaRPr lang="zh-CN" altLang="en-US" sz="1600" i="1" dirty="0">
              <a:solidFill>
                <a:srgbClr val="FF9900"/>
              </a:solidFill>
              <a:latin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61197" y="1345332"/>
            <a:ext cx="266429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feinno-</a:t>
            </a:r>
            <a:r>
              <a:rPr lang="en-US" altLang="zh-CN" sz="14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rinp</a:t>
            </a:r>
            <a:r>
              <a:rPr lang="en-US" altLang="zh-CN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altLang="zh-CN" sz="14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testproject</a:t>
            </a:r>
            <a:endParaRPr lang="en-US" altLang="zh-CN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│  pom.xml</a:t>
            </a:r>
          </a:p>
          <a:p>
            <a:r>
              <a:rPr lang="en-US" altLang="zh-CN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│</a:t>
            </a:r>
          </a:p>
          <a:p>
            <a:r>
              <a:rPr lang="en-US" altLang="zh-CN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└─</a:t>
            </a:r>
            <a:r>
              <a:rPr lang="en-US" altLang="zh-CN" sz="14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src</a:t>
            </a:r>
            <a:endParaRPr lang="en-US" altLang="zh-CN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├─main</a:t>
            </a:r>
          </a:p>
          <a:p>
            <a:r>
              <a:rPr lang="en-US" altLang="zh-CN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│  ├─java</a:t>
            </a:r>
          </a:p>
          <a:p>
            <a:r>
              <a:rPr lang="en-US" altLang="zh-CN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│  ├─resources</a:t>
            </a:r>
          </a:p>
          <a:p>
            <a:r>
              <a:rPr lang="en-US" altLang="zh-CN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│  └─</a:t>
            </a:r>
            <a:r>
              <a:rPr lang="en-US" altLang="zh-CN" sz="14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webapp</a:t>
            </a:r>
            <a:endParaRPr lang="en-US" altLang="zh-CN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│      └─WEB-INF</a:t>
            </a:r>
          </a:p>
          <a:p>
            <a:r>
              <a:rPr lang="en-US" altLang="zh-CN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│              web.xml</a:t>
            </a:r>
          </a:p>
          <a:p>
            <a:r>
              <a:rPr lang="en-US" altLang="zh-CN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│</a:t>
            </a:r>
          </a:p>
          <a:p>
            <a:r>
              <a:rPr lang="en-US" altLang="zh-CN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└─test</a:t>
            </a:r>
          </a:p>
          <a:p>
            <a:r>
              <a:rPr lang="en-US" altLang="zh-CN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├─java</a:t>
            </a:r>
          </a:p>
          <a:p>
            <a:r>
              <a:rPr lang="en-US" altLang="zh-CN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└─resources</a:t>
            </a:r>
            <a:endParaRPr lang="zh-CN" altLang="en-US" sz="1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6582" y="3507313"/>
            <a:ext cx="55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j-ea"/>
                <a:ea typeface="+mj-ea"/>
              </a:rPr>
              <a:t>第三步</a:t>
            </a:r>
            <a:r>
              <a:rPr lang="zh-CN" altLang="en-US" dirty="0" smtClean="0">
                <a:latin typeface="+mj-ea"/>
                <a:ea typeface="+mj-ea"/>
              </a:rPr>
              <a:t>：进入</a:t>
            </a:r>
            <a:r>
              <a:rPr lang="en-US" altLang="zh-CN" dirty="0" smtClean="0">
                <a:latin typeface="+mj-ea"/>
                <a:ea typeface="+mj-ea"/>
              </a:rPr>
              <a:t>Eclipse</a:t>
            </a:r>
            <a:r>
              <a:rPr lang="zh-CN" altLang="en-US" dirty="0" smtClean="0">
                <a:latin typeface="+mj-ea"/>
                <a:ea typeface="+mj-ea"/>
              </a:rPr>
              <a:t>主界面，选择</a:t>
            </a:r>
            <a:r>
              <a:rPr lang="en-US" altLang="zh-CN" dirty="0" smtClean="0">
                <a:latin typeface="+mj-ea"/>
                <a:ea typeface="+mj-ea"/>
              </a:rPr>
              <a:t>import</a:t>
            </a:r>
            <a:r>
              <a:rPr lang="zh-CN" altLang="en-US" dirty="0" smtClean="0">
                <a:latin typeface="+mj-ea"/>
                <a:ea typeface="+mj-ea"/>
              </a:rPr>
              <a:t>已存在的工程，导入该工程。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582" y="4297660"/>
            <a:ext cx="554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j-ea"/>
                <a:ea typeface="+mj-ea"/>
              </a:rPr>
              <a:t>第</a:t>
            </a:r>
            <a:r>
              <a:rPr lang="zh-CN" altLang="en-US" b="1" dirty="0">
                <a:latin typeface="+mj-ea"/>
                <a:ea typeface="+mj-ea"/>
              </a:rPr>
              <a:t>四</a:t>
            </a:r>
            <a:r>
              <a:rPr lang="zh-CN" altLang="en-US" b="1" dirty="0" smtClean="0">
                <a:latin typeface="+mj-ea"/>
                <a:ea typeface="+mj-ea"/>
              </a:rPr>
              <a:t>步</a:t>
            </a:r>
            <a:r>
              <a:rPr lang="zh-CN" altLang="en-US" dirty="0" smtClean="0">
                <a:latin typeface="+mj-ea"/>
                <a:ea typeface="+mj-ea"/>
              </a:rPr>
              <a:t>：建立工程后，从其他已有的工程中拷贝公共的资源文件和页面文件，修改后开始新工程开发。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190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创建简单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Maven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工程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7908" y="1705372"/>
            <a:ext cx="806489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dirty="0" smtClean="0">
                <a:latin typeface="+mj-ea"/>
                <a:ea typeface="+mj-ea"/>
              </a:rPr>
              <a:t>refresh.bat</a:t>
            </a:r>
            <a:r>
              <a:rPr lang="zh-CN" altLang="en-US" dirty="0" smtClean="0">
                <a:latin typeface="+mj-ea"/>
                <a:ea typeface="+mj-ea"/>
              </a:rPr>
              <a:t>实现根据</a:t>
            </a:r>
            <a:r>
              <a:rPr lang="en-US" altLang="zh-CN" dirty="0" err="1" smtClean="0">
                <a:latin typeface="+mj-ea"/>
                <a:ea typeface="+mj-ea"/>
              </a:rPr>
              <a:t>pom</a:t>
            </a:r>
            <a:r>
              <a:rPr lang="zh-CN" altLang="en-US" dirty="0" smtClean="0">
                <a:latin typeface="+mj-ea"/>
                <a:ea typeface="+mj-ea"/>
              </a:rPr>
              <a:t>自动清理和建立</a:t>
            </a:r>
            <a:r>
              <a:rPr lang="en-US" altLang="zh-CN" dirty="0" smtClean="0">
                <a:latin typeface="+mj-ea"/>
                <a:ea typeface="+mj-ea"/>
              </a:rPr>
              <a:t>eclipse</a:t>
            </a:r>
            <a:r>
              <a:rPr lang="zh-CN" altLang="en-US" dirty="0" smtClean="0">
                <a:latin typeface="+mj-ea"/>
                <a:ea typeface="+mj-ea"/>
              </a:rPr>
              <a:t>工程环境，免去手动执行</a:t>
            </a:r>
            <a:r>
              <a:rPr lang="en-US" altLang="zh-CN" dirty="0" smtClean="0">
                <a:latin typeface="+mj-ea"/>
                <a:ea typeface="+mj-ea"/>
              </a:rPr>
              <a:t>DOS</a:t>
            </a:r>
            <a:r>
              <a:rPr lang="zh-CN" altLang="en-US" dirty="0" smtClean="0">
                <a:latin typeface="+mj-ea"/>
                <a:ea typeface="+mj-ea"/>
              </a:rPr>
              <a:t>命令。该命令可以直接点击执行，不用进入</a:t>
            </a:r>
            <a:r>
              <a:rPr lang="en-US" altLang="zh-CN" dirty="0" smtClean="0">
                <a:latin typeface="+mj-ea"/>
                <a:ea typeface="+mj-ea"/>
              </a:rPr>
              <a:t>DOS</a:t>
            </a:r>
            <a:r>
              <a:rPr lang="zh-CN" altLang="en-US" dirty="0" smtClean="0">
                <a:latin typeface="+mj-ea"/>
                <a:ea typeface="+mj-ea"/>
              </a:rPr>
              <a:t>界面。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+mj-ea"/>
                <a:ea typeface="+mj-ea"/>
              </a:rPr>
              <a:t>主要功能：</a:t>
            </a:r>
            <a:endParaRPr lang="en-US" altLang="zh-CN" dirty="0" smtClean="0">
              <a:latin typeface="+mj-ea"/>
              <a:ea typeface="+mj-ea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 smtClean="0">
                <a:latin typeface="+mj-ea"/>
                <a:ea typeface="+mj-ea"/>
              </a:rPr>
              <a:t>根据</a:t>
            </a:r>
            <a:r>
              <a:rPr lang="en-US" altLang="zh-CN" dirty="0" err="1" smtClean="0">
                <a:latin typeface="+mj-ea"/>
                <a:ea typeface="+mj-ea"/>
              </a:rPr>
              <a:t>pom</a:t>
            </a:r>
            <a:r>
              <a:rPr lang="zh-CN" altLang="en-US" dirty="0" smtClean="0">
                <a:latin typeface="+mj-ea"/>
                <a:ea typeface="+mj-ea"/>
              </a:rPr>
              <a:t>文件和</a:t>
            </a:r>
            <a:r>
              <a:rPr lang="en-US" altLang="zh-CN" dirty="0" smtClean="0">
                <a:latin typeface="+mj-ea"/>
                <a:ea typeface="+mj-ea"/>
              </a:rPr>
              <a:t>maven</a:t>
            </a:r>
            <a:r>
              <a:rPr lang="zh-CN" altLang="en-US" dirty="0" smtClean="0">
                <a:latin typeface="+mj-ea"/>
                <a:ea typeface="+mj-ea"/>
              </a:rPr>
              <a:t>基础目录结构自动清理和建立</a:t>
            </a:r>
            <a:r>
              <a:rPr lang="en-US" altLang="zh-CN" dirty="0" smtClean="0">
                <a:latin typeface="+mj-ea"/>
                <a:ea typeface="+mj-ea"/>
              </a:rPr>
              <a:t>eclipse</a:t>
            </a:r>
            <a:r>
              <a:rPr lang="zh-CN" altLang="en-US" dirty="0" smtClean="0">
                <a:latin typeface="+mj-ea"/>
                <a:ea typeface="+mj-ea"/>
              </a:rPr>
              <a:t>工程，不依赖任何</a:t>
            </a:r>
            <a:r>
              <a:rPr lang="en-US" altLang="zh-CN" dirty="0" smtClean="0">
                <a:latin typeface="+mj-ea"/>
                <a:ea typeface="+mj-ea"/>
              </a:rPr>
              <a:t>eclipse</a:t>
            </a:r>
            <a:r>
              <a:rPr lang="zh-CN" altLang="en-US" dirty="0" smtClean="0">
                <a:latin typeface="+mj-ea"/>
                <a:ea typeface="+mj-ea"/>
              </a:rPr>
              <a:t>插件，最原始的</a:t>
            </a:r>
            <a:r>
              <a:rPr lang="en-US" altLang="zh-CN" dirty="0" smtClean="0">
                <a:latin typeface="+mj-ea"/>
                <a:ea typeface="+mj-ea"/>
              </a:rPr>
              <a:t>eclipse</a:t>
            </a:r>
            <a:r>
              <a:rPr lang="zh-CN" altLang="en-US" dirty="0" smtClean="0">
                <a:latin typeface="+mj-ea"/>
                <a:ea typeface="+mj-ea"/>
              </a:rPr>
              <a:t>环境就可以使用的干净工程。</a:t>
            </a:r>
            <a:endParaRPr lang="en-US" altLang="zh-CN" dirty="0" smtClean="0">
              <a:latin typeface="+mj-ea"/>
              <a:ea typeface="+mj-ea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 smtClean="0">
                <a:latin typeface="+mj-ea"/>
                <a:ea typeface="+mj-ea"/>
              </a:rPr>
              <a:t>下载所有的依赖包的源代码，便于程序调试的时候源代码引用。</a:t>
            </a:r>
            <a:endParaRPr lang="en-US" altLang="zh-CN" dirty="0" smtClean="0">
              <a:latin typeface="+mj-ea"/>
              <a:ea typeface="+mj-ea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>
                <a:latin typeface="+mj-ea"/>
                <a:ea typeface="+mj-ea"/>
              </a:rPr>
              <a:t>拷贝</a:t>
            </a:r>
            <a:r>
              <a:rPr lang="zh-CN" altLang="en-US" dirty="0" smtClean="0">
                <a:latin typeface="+mj-ea"/>
                <a:ea typeface="+mj-ea"/>
              </a:rPr>
              <a:t>所有的依赖包到</a:t>
            </a:r>
            <a:r>
              <a:rPr lang="en-US" altLang="zh-CN" dirty="0" smtClean="0">
                <a:latin typeface="+mj-ea"/>
                <a:ea typeface="+mj-ea"/>
              </a:rPr>
              <a:t>/</a:t>
            </a:r>
            <a:r>
              <a:rPr lang="en-US" altLang="zh-CN" dirty="0" err="1" smtClean="0">
                <a:latin typeface="+mj-ea"/>
                <a:ea typeface="+mj-ea"/>
              </a:rPr>
              <a:t>src</a:t>
            </a:r>
            <a:r>
              <a:rPr lang="en-US" altLang="zh-CN" dirty="0" smtClean="0">
                <a:latin typeface="+mj-ea"/>
                <a:ea typeface="+mj-ea"/>
              </a:rPr>
              <a:t>/main/</a:t>
            </a:r>
            <a:r>
              <a:rPr lang="en-US" altLang="zh-CN" dirty="0" err="1" smtClean="0">
                <a:latin typeface="+mj-ea"/>
                <a:ea typeface="+mj-ea"/>
              </a:rPr>
              <a:t>webapp</a:t>
            </a:r>
            <a:r>
              <a:rPr lang="en-US" altLang="zh-CN" dirty="0" smtClean="0">
                <a:latin typeface="+mj-ea"/>
                <a:ea typeface="+mj-ea"/>
              </a:rPr>
              <a:t>/WEB-INF/lib</a:t>
            </a:r>
            <a:r>
              <a:rPr lang="zh-CN" altLang="en-US" dirty="0" smtClean="0">
                <a:latin typeface="+mj-ea"/>
                <a:ea typeface="+mj-ea"/>
              </a:rPr>
              <a:t>下，让</a:t>
            </a:r>
            <a:r>
              <a:rPr lang="en-US" altLang="zh-CN" dirty="0" smtClean="0">
                <a:latin typeface="+mj-ea"/>
                <a:ea typeface="+mj-ea"/>
              </a:rPr>
              <a:t>tomcat</a:t>
            </a:r>
            <a:r>
              <a:rPr lang="zh-CN" altLang="en-US" dirty="0" smtClean="0">
                <a:latin typeface="+mj-ea"/>
                <a:ea typeface="+mj-ea"/>
              </a:rPr>
              <a:t>等插件可以直接使用外部引用方式调试程序（不用每次改动都部署后在调试）。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710" y="1057300"/>
            <a:ext cx="2433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refresh.bat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工具介绍</a:t>
            </a:r>
            <a:endParaRPr lang="zh-CN" alt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27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Archetype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方式创建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工程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907433"/>
            <a:ext cx="820891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+mj-ea"/>
                <a:ea typeface="+mj-ea"/>
              </a:rPr>
              <a:t>1.</a:t>
            </a:r>
            <a:r>
              <a:rPr lang="zh-CN" altLang="en-US" sz="1600" b="1" dirty="0" smtClean="0">
                <a:solidFill>
                  <a:srgbClr val="FF0000"/>
                </a:solidFill>
                <a:latin typeface="+mj-ea"/>
                <a:ea typeface="+mj-ea"/>
              </a:rPr>
              <a:t>进入本机的工作</a:t>
            </a:r>
            <a:r>
              <a:rPr lang="zh-CN" altLang="en-US" sz="1600" b="1" dirty="0">
                <a:solidFill>
                  <a:srgbClr val="FF0000"/>
                </a:solidFill>
                <a:latin typeface="+mj-ea"/>
                <a:ea typeface="+mj-ea"/>
              </a:rPr>
              <a:t>空间</a:t>
            </a:r>
            <a:r>
              <a:rPr lang="zh-CN" altLang="en-US" sz="1600" b="1" dirty="0" smtClean="0">
                <a:solidFill>
                  <a:srgbClr val="FF0000"/>
                </a:solidFill>
                <a:latin typeface="+mj-ea"/>
                <a:ea typeface="+mj-ea"/>
              </a:rPr>
              <a:t>目录</a:t>
            </a:r>
            <a:r>
              <a:rPr lang="en-US" altLang="zh-CN" sz="1600" b="1" dirty="0" smtClean="0">
                <a:solidFill>
                  <a:srgbClr val="FF0000"/>
                </a:solidFill>
                <a:latin typeface="+mj-ea"/>
                <a:ea typeface="+mj-ea"/>
              </a:rPr>
              <a:t>(workspace)</a:t>
            </a:r>
          </a:p>
          <a:p>
            <a:r>
              <a:rPr lang="en-US" altLang="zh-CN" sz="1600" dirty="0">
                <a:latin typeface="+mj-ea"/>
                <a:ea typeface="+mj-ea"/>
              </a:rPr>
              <a:t>D:\</a:t>
            </a:r>
            <a:r>
              <a:rPr lang="en-US" altLang="zh-CN" sz="1600" dirty="0" smtClean="0">
                <a:latin typeface="+mj-ea"/>
                <a:ea typeface="+mj-ea"/>
              </a:rPr>
              <a:t>workshop\feinno&gt;</a:t>
            </a:r>
          </a:p>
          <a:p>
            <a:r>
              <a:rPr lang="en-US" altLang="zh-CN" sz="1600" b="1" dirty="0" smtClean="0">
                <a:solidFill>
                  <a:srgbClr val="FF0000"/>
                </a:solidFill>
                <a:latin typeface="+mj-ea"/>
                <a:ea typeface="+mj-ea"/>
              </a:rPr>
              <a:t>2.</a:t>
            </a:r>
            <a:r>
              <a:rPr lang="zh-CN" altLang="en-US" sz="1600" b="1" dirty="0" smtClean="0">
                <a:solidFill>
                  <a:srgbClr val="FF0000"/>
                </a:solidFill>
                <a:latin typeface="+mj-ea"/>
                <a:ea typeface="+mj-ea"/>
              </a:rPr>
              <a:t>使用</a:t>
            </a:r>
            <a:r>
              <a:rPr lang="en-US" altLang="zh-CN" sz="1600" b="1" dirty="0" smtClean="0">
                <a:solidFill>
                  <a:srgbClr val="FF0000"/>
                </a:solidFill>
                <a:latin typeface="+mj-ea"/>
                <a:ea typeface="+mj-ea"/>
              </a:rPr>
              <a:t>archetype</a:t>
            </a:r>
            <a:r>
              <a:rPr lang="zh-CN" altLang="en-US" sz="1600" b="1" dirty="0" smtClean="0">
                <a:solidFill>
                  <a:srgbClr val="FF0000"/>
                </a:solidFill>
                <a:latin typeface="+mj-ea"/>
                <a:ea typeface="+mj-ea"/>
              </a:rPr>
              <a:t>模板生成新工程</a:t>
            </a:r>
            <a:endParaRPr lang="en-US" altLang="zh-CN" sz="16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600" dirty="0" smtClean="0">
                <a:latin typeface="+mj-ea"/>
                <a:ea typeface="+mj-ea"/>
              </a:rPr>
              <a:t>D</a:t>
            </a:r>
            <a:r>
              <a:rPr lang="en-US" altLang="zh-CN" sz="1600" dirty="0">
                <a:latin typeface="+mj-ea"/>
                <a:ea typeface="+mj-ea"/>
              </a:rPr>
              <a:t>:\</a:t>
            </a:r>
            <a:r>
              <a:rPr lang="en-US" altLang="zh-CN" sz="1600" dirty="0" smtClean="0">
                <a:latin typeface="+mj-ea"/>
                <a:ea typeface="+mj-ea"/>
              </a:rPr>
              <a:t>workshop\feinno&gt;mvn archetype:generate ^</a:t>
            </a:r>
          </a:p>
          <a:p>
            <a:r>
              <a:rPr lang="en-US" altLang="zh-CN" sz="1600" dirty="0" smtClean="0">
                <a:latin typeface="+mj-ea"/>
                <a:ea typeface="+mj-ea"/>
              </a:rPr>
              <a:t>-DarchetypeGroupId=</a:t>
            </a:r>
            <a:r>
              <a:rPr lang="en-US" altLang="zh-CN" sz="1600" dirty="0" smtClean="0">
                <a:solidFill>
                  <a:srgbClr val="FF0000"/>
                </a:solidFill>
                <a:latin typeface="+mj-ea"/>
                <a:ea typeface="+mj-ea"/>
              </a:rPr>
              <a:t>com.feinno</a:t>
            </a:r>
            <a:r>
              <a:rPr lang="en-US" altLang="zh-CN" sz="1600" dirty="0">
                <a:latin typeface="+mj-ea"/>
                <a:ea typeface="+mj-ea"/>
              </a:rPr>
              <a:t> </a:t>
            </a:r>
            <a:r>
              <a:rPr lang="en-US" altLang="zh-CN" sz="1600" dirty="0" smtClean="0">
                <a:latin typeface="+mj-ea"/>
                <a:ea typeface="+mj-ea"/>
              </a:rPr>
              <a:t>^</a:t>
            </a:r>
          </a:p>
          <a:p>
            <a:r>
              <a:rPr lang="en-US" altLang="zh-CN" sz="1600" dirty="0" smtClean="0">
                <a:latin typeface="+mj-ea"/>
                <a:ea typeface="+mj-ea"/>
              </a:rPr>
              <a:t>-DarchetypeArtifactId=</a:t>
            </a:r>
            <a:r>
              <a:rPr lang="en-US" altLang="zh-CN" sz="1600" dirty="0" smtClean="0">
                <a:solidFill>
                  <a:srgbClr val="FF0000"/>
                </a:solidFill>
                <a:latin typeface="+mj-ea"/>
                <a:ea typeface="+mj-ea"/>
              </a:rPr>
              <a:t>feinno-</a:t>
            </a:r>
            <a:r>
              <a:rPr lang="en-US" altLang="zh-CN" sz="1600" dirty="0" err="1" smtClean="0">
                <a:solidFill>
                  <a:srgbClr val="FF0000"/>
                </a:solidFill>
                <a:latin typeface="+mj-ea"/>
                <a:ea typeface="+mj-ea"/>
              </a:rPr>
              <a:t>ssh</a:t>
            </a:r>
            <a:r>
              <a:rPr lang="en-US" altLang="zh-CN" sz="1600" dirty="0" smtClean="0">
                <a:solidFill>
                  <a:srgbClr val="FF0000"/>
                </a:solidFill>
                <a:latin typeface="+mj-ea"/>
                <a:ea typeface="+mj-ea"/>
              </a:rPr>
              <a:t>-</a:t>
            </a:r>
            <a:r>
              <a:rPr lang="en-US" altLang="zh-CN" sz="1600" dirty="0" err="1" smtClean="0">
                <a:solidFill>
                  <a:srgbClr val="FF0000"/>
                </a:solidFill>
                <a:latin typeface="+mj-ea"/>
                <a:ea typeface="+mj-ea"/>
              </a:rPr>
              <a:t>webapp</a:t>
            </a:r>
            <a:r>
              <a:rPr lang="en-US" altLang="zh-CN" sz="1600" dirty="0" smtClean="0">
                <a:solidFill>
                  <a:srgbClr val="FF0000"/>
                </a:solidFill>
                <a:latin typeface="+mj-ea"/>
                <a:ea typeface="+mj-ea"/>
              </a:rPr>
              <a:t>-simple-archetype</a:t>
            </a:r>
            <a:r>
              <a:rPr lang="en-US" altLang="zh-CN" sz="1600" dirty="0" smtClean="0">
                <a:latin typeface="+mj-ea"/>
                <a:ea typeface="+mj-ea"/>
              </a:rPr>
              <a:t> ^</a:t>
            </a:r>
          </a:p>
          <a:p>
            <a:r>
              <a:rPr lang="en-US" altLang="zh-CN" sz="1600" dirty="0" smtClean="0">
                <a:latin typeface="+mj-ea"/>
                <a:ea typeface="+mj-ea"/>
              </a:rPr>
              <a:t>-DarchetypeVersion=</a:t>
            </a:r>
            <a:r>
              <a:rPr lang="en-US" altLang="zh-CN" sz="1600" dirty="0" smtClean="0">
                <a:solidFill>
                  <a:srgbClr val="FF0000"/>
                </a:solidFill>
                <a:latin typeface="+mj-ea"/>
                <a:ea typeface="+mj-ea"/>
              </a:rPr>
              <a:t>1.0.0 </a:t>
            </a:r>
            <a:r>
              <a:rPr lang="en-US" altLang="zh-CN" sz="1600" dirty="0">
                <a:latin typeface="+mj-ea"/>
              </a:rPr>
              <a:t>^</a:t>
            </a:r>
            <a:endParaRPr lang="en-US" altLang="zh-CN" sz="1600" dirty="0">
              <a:latin typeface="+mj-ea"/>
              <a:ea typeface="+mj-ea"/>
            </a:endParaRPr>
          </a:p>
          <a:p>
            <a:r>
              <a:rPr lang="en-US" altLang="zh-CN" sz="1600" dirty="0" smtClean="0">
                <a:latin typeface="+mj-ea"/>
                <a:ea typeface="+mj-ea"/>
              </a:rPr>
              <a:t>-DarchetypeRepository</a:t>
            </a:r>
            <a:r>
              <a:rPr lang="en-US" altLang="zh-CN" sz="1600" dirty="0" smtClean="0">
                <a:solidFill>
                  <a:srgbClr val="FF0000"/>
                </a:solidFill>
                <a:latin typeface="+mj-ea"/>
                <a:ea typeface="+mj-ea"/>
              </a:rPr>
              <a:t>=http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://</a:t>
            </a:r>
            <a:r>
              <a:rPr lang="en-US" altLang="zh-CN" sz="1600" dirty="0" smtClean="0">
                <a:solidFill>
                  <a:srgbClr val="FF0000"/>
                </a:solidFill>
                <a:latin typeface="+mj-ea"/>
                <a:ea typeface="+mj-ea"/>
              </a:rPr>
              <a:t>192.168.30.202/content/groups/public</a:t>
            </a:r>
          </a:p>
          <a:p>
            <a:r>
              <a:rPr lang="en-US" altLang="zh-CN" sz="1600" dirty="0" smtClean="0">
                <a:latin typeface="+mj-ea"/>
                <a:ea typeface="+mj-ea"/>
              </a:rPr>
              <a:t>……</a:t>
            </a:r>
          </a:p>
          <a:p>
            <a:pPr>
              <a:spcBef>
                <a:spcPts val="600"/>
              </a:spcBef>
            </a:pPr>
            <a:r>
              <a:rPr lang="en-US" altLang="zh-CN" sz="1600" dirty="0">
                <a:latin typeface="+mj-ea"/>
              </a:rPr>
              <a:t>Define value for property 'groupId':  </a:t>
            </a:r>
            <a:r>
              <a:rPr lang="en-US" altLang="zh-CN" sz="1600" b="1" dirty="0">
                <a:solidFill>
                  <a:srgbClr val="FF0000"/>
                </a:solidFill>
                <a:latin typeface="+mj-ea"/>
              </a:rPr>
              <a:t>com.feinno</a:t>
            </a:r>
          </a:p>
          <a:p>
            <a:pPr>
              <a:spcBef>
                <a:spcPts val="600"/>
              </a:spcBef>
            </a:pPr>
            <a:r>
              <a:rPr lang="en-US" altLang="zh-CN" sz="1600" dirty="0">
                <a:latin typeface="+mj-ea"/>
              </a:rPr>
              <a:t>Define value for property 'artifactId': </a:t>
            </a:r>
            <a:r>
              <a:rPr lang="en-US" altLang="zh-CN" sz="1600" b="1" dirty="0">
                <a:solidFill>
                  <a:srgbClr val="FF0000"/>
                </a:solidFill>
                <a:latin typeface="+mj-ea"/>
              </a:rPr>
              <a:t>feinno-rinp-testproject</a:t>
            </a:r>
          </a:p>
          <a:p>
            <a:pPr>
              <a:spcBef>
                <a:spcPts val="600"/>
              </a:spcBef>
            </a:pPr>
            <a:r>
              <a:rPr lang="en-US" altLang="zh-CN" sz="1600" dirty="0">
                <a:latin typeface="+mj-ea"/>
              </a:rPr>
              <a:t>Define value for property 'version':  1.0-SNAPSHOT: </a:t>
            </a:r>
            <a:r>
              <a:rPr lang="en-US" altLang="zh-CN" sz="1600" b="1" dirty="0">
                <a:solidFill>
                  <a:srgbClr val="FF0000"/>
                </a:solidFill>
                <a:latin typeface="+mj-ea"/>
              </a:rPr>
              <a:t>1.0.0</a:t>
            </a:r>
          </a:p>
          <a:p>
            <a:pPr>
              <a:spcBef>
                <a:spcPts val="600"/>
              </a:spcBef>
            </a:pPr>
            <a:r>
              <a:rPr lang="en-US" altLang="zh-CN" sz="1600" dirty="0">
                <a:latin typeface="+mj-ea"/>
              </a:rPr>
              <a:t>Define value for property 'package':  com.feinno: : </a:t>
            </a:r>
            <a:r>
              <a:rPr lang="en-US" altLang="zh-CN" sz="1600" b="1" dirty="0" err="1">
                <a:solidFill>
                  <a:srgbClr val="FF0000"/>
                </a:solidFill>
                <a:latin typeface="+mj-ea"/>
              </a:rPr>
              <a:t>com.feinno.testproject</a:t>
            </a:r>
            <a:endParaRPr lang="en-US" altLang="zh-CN" sz="1600" b="1" dirty="0">
              <a:solidFill>
                <a:srgbClr val="FF0000"/>
              </a:solidFill>
              <a:latin typeface="+mj-ea"/>
            </a:endParaRPr>
          </a:p>
          <a:p>
            <a:r>
              <a:rPr lang="en-US" altLang="zh-CN" sz="1600" dirty="0" smtClean="0">
                <a:latin typeface="+mj-ea"/>
                <a:ea typeface="+mj-ea"/>
              </a:rPr>
              <a:t>……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2160" y="625252"/>
            <a:ext cx="2986864" cy="1446550"/>
          </a:xfrm>
          <a:prstGeom prst="rect">
            <a:avLst/>
          </a:prstGeom>
          <a:noFill/>
          <a:ln w="22225">
            <a:solidFill>
              <a:srgbClr val="FF99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600" i="1" dirty="0" smtClean="0">
                <a:solidFill>
                  <a:srgbClr val="FF0000"/>
                </a:solidFill>
                <a:latin typeface="+mj-ea"/>
                <a:ea typeface="+mj-ea"/>
              </a:rPr>
              <a:t>什么是</a:t>
            </a:r>
            <a:r>
              <a:rPr lang="en-US" altLang="zh-CN" sz="1600" i="1" dirty="0" smtClean="0">
                <a:solidFill>
                  <a:srgbClr val="FF0000"/>
                </a:solidFill>
                <a:latin typeface="+mj-ea"/>
                <a:ea typeface="+mj-ea"/>
              </a:rPr>
              <a:t>archetype?</a:t>
            </a:r>
          </a:p>
          <a:p>
            <a:r>
              <a:rPr lang="en-US" altLang="zh-CN" sz="1200" i="1" dirty="0" smtClean="0">
                <a:latin typeface="+mj-ea"/>
                <a:ea typeface="+mj-ea"/>
              </a:rPr>
              <a:t>Archetype</a:t>
            </a:r>
            <a:r>
              <a:rPr lang="zh-CN" altLang="en-US" sz="1200" i="1" dirty="0" smtClean="0">
                <a:latin typeface="+mj-ea"/>
                <a:ea typeface="+mj-ea"/>
              </a:rPr>
              <a:t>是</a:t>
            </a:r>
            <a:r>
              <a:rPr lang="en-US" altLang="zh-CN" sz="1200" i="1" dirty="0" smtClean="0">
                <a:latin typeface="+mj-ea"/>
                <a:ea typeface="+mj-ea"/>
              </a:rPr>
              <a:t>Maven</a:t>
            </a:r>
            <a:r>
              <a:rPr lang="zh-CN" altLang="en-US" sz="1200" i="1" dirty="0" smtClean="0">
                <a:latin typeface="+mj-ea"/>
                <a:ea typeface="+mj-ea"/>
              </a:rPr>
              <a:t>提供的一种创建工程结构的模板模式。</a:t>
            </a:r>
            <a:r>
              <a:rPr lang="en-US" altLang="zh-CN" sz="1200" i="1" dirty="0" smtClean="0">
                <a:latin typeface="+mj-ea"/>
                <a:ea typeface="+mj-ea"/>
              </a:rPr>
              <a:t>Maven</a:t>
            </a:r>
            <a:r>
              <a:rPr lang="zh-CN" altLang="en-US" sz="1200" i="1" dirty="0" smtClean="0">
                <a:latin typeface="+mj-ea"/>
                <a:ea typeface="+mj-ea"/>
              </a:rPr>
              <a:t>和第三方组织提供了很多模板，对于特点的组织或公司，可以根据自己的资源（如基础框架）定义自己的</a:t>
            </a:r>
            <a:r>
              <a:rPr lang="en-US" altLang="zh-CN" sz="1200" i="1" dirty="0" smtClean="0">
                <a:latin typeface="+mj-ea"/>
                <a:ea typeface="+mj-ea"/>
              </a:rPr>
              <a:t>archetype</a:t>
            </a:r>
            <a:r>
              <a:rPr lang="zh-CN" altLang="en-US" sz="1200" i="1" dirty="0" smtClean="0">
                <a:latin typeface="+mj-ea"/>
                <a:ea typeface="+mj-ea"/>
              </a:rPr>
              <a:t>，用于规范和快速的创建工程。</a:t>
            </a:r>
            <a:endParaRPr lang="zh-CN" altLang="en-US" sz="1200" i="1" dirty="0"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923928" y="3217540"/>
            <a:ext cx="2664296" cy="24265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460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995936" y="3535659"/>
            <a:ext cx="4032448" cy="24265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460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369266" y="3855256"/>
            <a:ext cx="1656184" cy="24265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460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229934" y="4186084"/>
            <a:ext cx="3158490" cy="24265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460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220072" y="320036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i="1" dirty="0" smtClean="0">
                <a:latin typeface="+mj-ea"/>
                <a:ea typeface="+mj-ea"/>
              </a:rPr>
              <a:t>工程组织名称</a:t>
            </a:r>
            <a:endParaRPr lang="zh-CN" altLang="en-US" sz="1200" i="1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88224" y="35144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i="1" dirty="0" smtClean="0">
                <a:latin typeface="+mj-ea"/>
                <a:ea typeface="+mj-ea"/>
              </a:rPr>
              <a:t>工程名称</a:t>
            </a:r>
            <a:endParaRPr lang="zh-CN" altLang="en-US" sz="1200" i="1" dirty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54963" y="380463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i="1" dirty="0" smtClean="0">
                <a:latin typeface="+mj-ea"/>
                <a:ea typeface="+mj-ea"/>
              </a:rPr>
              <a:t>版本号</a:t>
            </a:r>
            <a:endParaRPr lang="zh-CN" altLang="en-US" sz="1200" i="1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05217" y="415791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i="1" dirty="0" smtClean="0">
                <a:latin typeface="+mj-ea"/>
                <a:ea typeface="+mj-ea"/>
              </a:rPr>
              <a:t>根包</a:t>
            </a:r>
            <a:endParaRPr lang="zh-CN" altLang="en-US" sz="1200" i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405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Archetype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方式创建工程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3692" y="913284"/>
            <a:ext cx="8076740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建立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  <a:ea typeface="+mj-ea"/>
              </a:rPr>
              <a:t>Eclipse</a:t>
            </a:r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工程</a:t>
            </a: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结构</a:t>
            </a:r>
            <a:endParaRPr lang="en-US" altLang="zh-CN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r>
              <a:rPr lang="en-US" altLang="zh-CN" sz="1600" dirty="0">
                <a:latin typeface="+mj-ea"/>
                <a:ea typeface="+mj-ea"/>
              </a:rPr>
              <a:t>1.</a:t>
            </a:r>
            <a:r>
              <a:rPr lang="zh-CN" altLang="en-US" sz="1600" dirty="0">
                <a:latin typeface="+mj-ea"/>
                <a:ea typeface="+mj-ea"/>
              </a:rPr>
              <a:t>可选使用批处理生成无</a:t>
            </a:r>
            <a:r>
              <a:rPr lang="en-US" altLang="zh-CN" sz="1600" dirty="0">
                <a:latin typeface="+mj-ea"/>
                <a:ea typeface="+mj-ea"/>
              </a:rPr>
              <a:t>Maven</a:t>
            </a:r>
            <a:r>
              <a:rPr lang="zh-CN" altLang="en-US" sz="1600" dirty="0">
                <a:latin typeface="+mj-ea"/>
                <a:ea typeface="+mj-ea"/>
              </a:rPr>
              <a:t>插件依赖的</a:t>
            </a:r>
            <a:r>
              <a:rPr lang="en-US" altLang="zh-CN" sz="1600" dirty="0">
                <a:latin typeface="+mj-ea"/>
                <a:ea typeface="+mj-ea"/>
              </a:rPr>
              <a:t>Eclipse</a:t>
            </a:r>
            <a:r>
              <a:rPr lang="zh-CN" altLang="en-US" sz="1600" dirty="0">
                <a:latin typeface="+mj-ea"/>
                <a:ea typeface="+mj-ea"/>
              </a:rPr>
              <a:t>工程</a:t>
            </a:r>
            <a:endParaRPr lang="en-US" altLang="zh-CN" sz="1600" dirty="0"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+mj-ea"/>
                <a:ea typeface="+mj-ea"/>
              </a:rPr>
              <a:t>D:\workshop\feinno&gt;refresh.bat (mvn </a:t>
            </a:r>
            <a:r>
              <a:rPr lang="en-US" altLang="zh-CN" dirty="0" err="1">
                <a:latin typeface="+mj-ea"/>
                <a:ea typeface="+mj-ea"/>
              </a:rPr>
              <a:t>eclipse:eclipse</a:t>
            </a:r>
            <a:r>
              <a:rPr lang="en-US" altLang="zh-CN" dirty="0">
                <a:latin typeface="+mj-ea"/>
                <a:ea typeface="+mj-ea"/>
              </a:rPr>
              <a:t>)   </a:t>
            </a:r>
            <a:r>
              <a:rPr lang="zh-CN" altLang="en-US" sz="1600" dirty="0" smtClean="0">
                <a:latin typeface="+mj-ea"/>
                <a:ea typeface="+mj-ea"/>
              </a:rPr>
              <a:t>这里</a:t>
            </a:r>
            <a:r>
              <a:rPr lang="zh-CN" altLang="en-US" sz="1600" dirty="0">
                <a:latin typeface="+mj-ea"/>
                <a:ea typeface="+mj-ea"/>
              </a:rPr>
              <a:t>使用命令方式，同前一</a:t>
            </a:r>
            <a:r>
              <a:rPr lang="zh-CN" altLang="en-US" sz="1600" dirty="0" smtClean="0">
                <a:latin typeface="+mj-ea"/>
                <a:ea typeface="+mj-ea"/>
              </a:rPr>
              <a:t>节。该方式，你只需要修改外部</a:t>
            </a:r>
            <a:r>
              <a:rPr lang="en-US" altLang="zh-CN" sz="1600" dirty="0" smtClean="0">
                <a:latin typeface="+mj-ea"/>
                <a:ea typeface="+mj-ea"/>
              </a:rPr>
              <a:t>tomcat</a:t>
            </a:r>
            <a:r>
              <a:rPr lang="zh-CN" altLang="en-US" sz="1600" dirty="0" smtClean="0">
                <a:latin typeface="+mj-ea"/>
                <a:ea typeface="+mj-ea"/>
              </a:rPr>
              <a:t>的</a:t>
            </a:r>
            <a:r>
              <a:rPr lang="en-US" altLang="zh-CN" sz="1600" dirty="0" smtClean="0">
                <a:latin typeface="+mj-ea"/>
                <a:ea typeface="+mj-ea"/>
              </a:rPr>
              <a:t>server.xml</a:t>
            </a:r>
            <a:r>
              <a:rPr lang="zh-CN" altLang="en-US" sz="1600" dirty="0" smtClean="0">
                <a:latin typeface="+mj-ea"/>
                <a:ea typeface="+mj-ea"/>
              </a:rPr>
              <a:t>的</a:t>
            </a:r>
            <a:r>
              <a:rPr lang="en-US" altLang="zh-CN" sz="1600" dirty="0" smtClean="0">
                <a:latin typeface="+mj-ea"/>
                <a:ea typeface="+mj-ea"/>
              </a:rPr>
              <a:t>context</a:t>
            </a:r>
            <a:r>
              <a:rPr lang="zh-CN" altLang="en-US" sz="1600" dirty="0" smtClean="0">
                <a:latin typeface="+mj-ea"/>
                <a:ea typeface="+mj-ea"/>
              </a:rPr>
              <a:t>指向</a:t>
            </a:r>
            <a:r>
              <a:rPr lang="en-US" altLang="zh-CN" sz="1600" dirty="0" smtClean="0">
                <a:latin typeface="+mj-ea"/>
                <a:ea typeface="+mj-ea"/>
              </a:rPr>
              <a:t>:${</a:t>
            </a:r>
            <a:r>
              <a:rPr lang="en-US" altLang="zh-CN" sz="1600" dirty="0" err="1" smtClean="0">
                <a:latin typeface="+mj-ea"/>
                <a:ea typeface="+mj-ea"/>
              </a:rPr>
              <a:t>project_home</a:t>
            </a:r>
            <a:r>
              <a:rPr lang="en-US" altLang="zh-CN" sz="1600" dirty="0" smtClean="0">
                <a:latin typeface="+mj-ea"/>
                <a:ea typeface="+mj-ea"/>
              </a:rPr>
              <a:t>}/</a:t>
            </a:r>
            <a:r>
              <a:rPr lang="en-US" altLang="zh-CN" sz="1600" dirty="0" err="1" smtClean="0">
                <a:latin typeface="+mj-ea"/>
                <a:ea typeface="+mj-ea"/>
              </a:rPr>
              <a:t>src</a:t>
            </a:r>
            <a:r>
              <a:rPr lang="en-US" altLang="zh-CN" sz="1600" dirty="0" smtClean="0">
                <a:latin typeface="+mj-ea"/>
                <a:ea typeface="+mj-ea"/>
              </a:rPr>
              <a:t>/main/</a:t>
            </a:r>
            <a:r>
              <a:rPr lang="en-US" altLang="zh-CN" sz="1600" dirty="0" err="1" smtClean="0">
                <a:latin typeface="+mj-ea"/>
                <a:ea typeface="+mj-ea"/>
              </a:rPr>
              <a:t>webapp</a:t>
            </a:r>
            <a:r>
              <a:rPr lang="zh-CN" altLang="en-US" sz="1600" dirty="0" smtClean="0">
                <a:latin typeface="+mj-ea"/>
                <a:ea typeface="+mj-ea"/>
              </a:rPr>
              <a:t>即可运行调试，当然你也可以使用</a:t>
            </a:r>
            <a:r>
              <a:rPr lang="en-US" altLang="zh-CN" sz="1600" dirty="0" smtClean="0">
                <a:latin typeface="+mj-ea"/>
                <a:ea typeface="+mj-ea"/>
              </a:rPr>
              <a:t>tomcat</a:t>
            </a:r>
            <a:r>
              <a:rPr lang="zh-CN" altLang="en-US" sz="1600" dirty="0" smtClean="0">
                <a:latin typeface="+mj-ea"/>
                <a:ea typeface="+mj-ea"/>
              </a:rPr>
              <a:t>插件直接在</a:t>
            </a:r>
            <a:r>
              <a:rPr lang="en-US" altLang="zh-CN" sz="1600" dirty="0" smtClean="0">
                <a:latin typeface="+mj-ea"/>
                <a:ea typeface="+mj-ea"/>
              </a:rPr>
              <a:t>IDE</a:t>
            </a:r>
            <a:r>
              <a:rPr lang="zh-CN" altLang="en-US" sz="1600" dirty="0" smtClean="0">
                <a:latin typeface="+mj-ea"/>
                <a:ea typeface="+mj-ea"/>
              </a:rPr>
              <a:t>内调试。</a:t>
            </a:r>
            <a:endParaRPr lang="en-US" altLang="zh-CN" sz="1600" dirty="0" smtClean="0"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endParaRPr lang="en-US" altLang="zh-CN" sz="1600" dirty="0" smtClean="0"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r>
              <a:rPr lang="en-US" altLang="zh-CN" sz="1600" dirty="0" smtClean="0">
                <a:latin typeface="+mj-ea"/>
                <a:ea typeface="+mj-ea"/>
              </a:rPr>
              <a:t>2.</a:t>
            </a:r>
            <a:r>
              <a:rPr lang="zh-CN" altLang="en-US" sz="1600" dirty="0" smtClean="0">
                <a:latin typeface="+mj-ea"/>
                <a:ea typeface="+mj-ea"/>
              </a:rPr>
              <a:t>可选使用</a:t>
            </a:r>
            <a:r>
              <a:rPr lang="en-US" altLang="zh-CN" sz="1600" dirty="0" smtClean="0">
                <a:latin typeface="+mj-ea"/>
                <a:ea typeface="+mj-ea"/>
              </a:rPr>
              <a:t>maven</a:t>
            </a:r>
            <a:r>
              <a:rPr lang="zh-CN" altLang="en-US" sz="1600" dirty="0" smtClean="0">
                <a:latin typeface="+mj-ea"/>
                <a:ea typeface="+mj-ea"/>
              </a:rPr>
              <a:t>标准命令生成</a:t>
            </a:r>
            <a:r>
              <a:rPr lang="en-US" altLang="zh-CN" sz="1600" dirty="0" smtClean="0">
                <a:latin typeface="+mj-ea"/>
                <a:ea typeface="+mj-ea"/>
              </a:rPr>
              <a:t>eclipse</a:t>
            </a:r>
            <a:r>
              <a:rPr lang="zh-CN" altLang="en-US" sz="1600" dirty="0" smtClean="0">
                <a:latin typeface="+mj-ea"/>
                <a:ea typeface="+mj-ea"/>
              </a:rPr>
              <a:t>工程，然后通过插件转换为插件管理工程。</a:t>
            </a:r>
            <a:endParaRPr lang="en-US" altLang="zh-CN" sz="1600" dirty="0" smtClean="0"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+mj-ea"/>
                <a:ea typeface="+mj-ea"/>
              </a:rPr>
              <a:t>D:\</a:t>
            </a:r>
            <a:r>
              <a:rPr lang="en-US" altLang="zh-CN" dirty="0" smtClean="0">
                <a:latin typeface="+mj-ea"/>
                <a:ea typeface="+mj-ea"/>
              </a:rPr>
              <a:t>workshop\feinno&gt;mvn </a:t>
            </a:r>
            <a:r>
              <a:rPr lang="en-US" altLang="zh-CN" dirty="0" err="1" smtClean="0">
                <a:latin typeface="+mj-ea"/>
                <a:ea typeface="+mj-ea"/>
              </a:rPr>
              <a:t>eclipse:clean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+mj-ea"/>
                <a:ea typeface="+mj-ea"/>
              </a:rPr>
              <a:t>D:\workshop\feinno&gt;mvn </a:t>
            </a:r>
            <a:r>
              <a:rPr lang="en-US" altLang="zh-CN" dirty="0" err="1" smtClean="0">
                <a:latin typeface="+mj-ea"/>
                <a:ea typeface="+mj-ea"/>
              </a:rPr>
              <a:t>eclipse:eclipse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r>
              <a:rPr lang="zh-CN" altLang="en-US" sz="1600" i="1" dirty="0" smtClean="0">
                <a:latin typeface="+mj-ea"/>
                <a:ea typeface="+mj-ea"/>
              </a:rPr>
              <a:t>注意：该方式下没有自动把依赖的</a:t>
            </a:r>
            <a:r>
              <a:rPr lang="en-US" altLang="zh-CN" sz="1600" i="1" dirty="0" smtClean="0">
                <a:latin typeface="+mj-ea"/>
                <a:ea typeface="+mj-ea"/>
              </a:rPr>
              <a:t>jar</a:t>
            </a:r>
            <a:r>
              <a:rPr lang="zh-CN" altLang="en-US" sz="1600" i="1" dirty="0" smtClean="0">
                <a:latin typeface="+mj-ea"/>
                <a:ea typeface="+mj-ea"/>
              </a:rPr>
              <a:t>文件拷贝到</a:t>
            </a:r>
            <a:r>
              <a:rPr lang="en-US" altLang="zh-CN" sz="1600" i="1" dirty="0" err="1" smtClean="0">
                <a:latin typeface="+mj-ea"/>
                <a:ea typeface="+mj-ea"/>
              </a:rPr>
              <a:t>src</a:t>
            </a:r>
            <a:r>
              <a:rPr lang="en-US" altLang="zh-CN" sz="1600" i="1" dirty="0" smtClean="0">
                <a:latin typeface="+mj-ea"/>
                <a:ea typeface="+mj-ea"/>
              </a:rPr>
              <a:t>/main/</a:t>
            </a:r>
            <a:r>
              <a:rPr lang="en-US" altLang="zh-CN" sz="1600" i="1" dirty="0" err="1" smtClean="0">
                <a:latin typeface="+mj-ea"/>
                <a:ea typeface="+mj-ea"/>
              </a:rPr>
              <a:t>webapp</a:t>
            </a:r>
            <a:r>
              <a:rPr lang="en-US" altLang="zh-CN" sz="1600" i="1" dirty="0" smtClean="0">
                <a:latin typeface="+mj-ea"/>
                <a:ea typeface="+mj-ea"/>
              </a:rPr>
              <a:t>/lib</a:t>
            </a:r>
            <a:r>
              <a:rPr lang="zh-CN" altLang="en-US" sz="1600" i="1" dirty="0" smtClean="0">
                <a:latin typeface="+mj-ea"/>
                <a:ea typeface="+mj-ea"/>
              </a:rPr>
              <a:t>下，所以你可以选择</a:t>
            </a:r>
            <a:r>
              <a:rPr lang="en-US" altLang="zh-CN" sz="1600" i="1" dirty="0" err="1" smtClean="0">
                <a:latin typeface="+mj-ea"/>
                <a:ea typeface="+mj-ea"/>
              </a:rPr>
              <a:t>myeclipse</a:t>
            </a:r>
            <a:r>
              <a:rPr lang="zh-CN" altLang="en-US" sz="1600" i="1" dirty="0" smtClean="0">
                <a:latin typeface="+mj-ea"/>
                <a:ea typeface="+mj-ea"/>
              </a:rPr>
              <a:t>或其他插件的模式，每次改动程序发布后在运行调试。或者使用</a:t>
            </a:r>
            <a:r>
              <a:rPr lang="en-US" altLang="zh-CN" sz="1600" i="1" dirty="0" smtClean="0">
                <a:latin typeface="+mj-ea"/>
                <a:ea typeface="+mj-ea"/>
              </a:rPr>
              <a:t>jetty</a:t>
            </a:r>
            <a:r>
              <a:rPr lang="zh-CN" altLang="en-US" sz="1600" i="1" dirty="0" smtClean="0">
                <a:latin typeface="+mj-ea"/>
                <a:ea typeface="+mj-ea"/>
              </a:rPr>
              <a:t>方式调试也是一种很好的选择。</a:t>
            </a:r>
            <a:endParaRPr lang="en-US" altLang="zh-CN" sz="1600" i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5751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Archetype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方式创建工程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3" y="806945"/>
            <a:ext cx="84969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+mj-ea"/>
                <a:ea typeface="+mj-ea"/>
              </a:rPr>
              <a:t>Import</a:t>
            </a:r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工程</a:t>
            </a:r>
            <a:endParaRPr lang="en-US" altLang="zh-CN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600" dirty="0" smtClean="0">
                <a:latin typeface="+mj-ea"/>
                <a:ea typeface="+mj-ea"/>
              </a:rPr>
              <a:t>使用</a:t>
            </a:r>
            <a:r>
              <a:rPr lang="en-US" altLang="zh-CN" sz="1600" dirty="0" smtClean="0">
                <a:latin typeface="+mj-ea"/>
                <a:ea typeface="+mj-ea"/>
              </a:rPr>
              <a:t>eclipse</a:t>
            </a:r>
            <a:r>
              <a:rPr lang="zh-CN" altLang="en-US" sz="1600" dirty="0" smtClean="0">
                <a:latin typeface="+mj-ea"/>
                <a:ea typeface="+mj-ea"/>
              </a:rPr>
              <a:t>的</a:t>
            </a:r>
            <a:r>
              <a:rPr lang="en-US" altLang="zh-CN" sz="1600" dirty="0" smtClean="0">
                <a:latin typeface="+mj-ea"/>
                <a:ea typeface="+mj-ea"/>
              </a:rPr>
              <a:t>import</a:t>
            </a:r>
            <a:r>
              <a:rPr lang="zh-CN" altLang="en-US" sz="1600" dirty="0" smtClean="0">
                <a:latin typeface="+mj-ea"/>
                <a:ea typeface="+mj-ea"/>
              </a:rPr>
              <a:t>功能导入已经建议的工程，工程的导入操作同时实用于命令方式创建工程。具体操作如</a:t>
            </a:r>
            <a:r>
              <a:rPr lang="zh-CN" altLang="en-US" sz="1600" dirty="0">
                <a:latin typeface="+mj-ea"/>
                <a:ea typeface="+mj-ea"/>
              </a:rPr>
              <a:t>下：</a:t>
            </a:r>
            <a:endParaRPr lang="en-US" altLang="zh-CN" sz="1600" dirty="0">
              <a:latin typeface="+mj-ea"/>
              <a:ea typeface="+mj-ea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49078"/>
            <a:ext cx="2592288" cy="254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57021" y="4483818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+mj-ea"/>
                <a:ea typeface="+mj-ea"/>
              </a:rPr>
              <a:t>第二步：选择“</a:t>
            </a:r>
            <a:r>
              <a:rPr lang="en-US" altLang="zh-CN" sz="1400" dirty="0" smtClean="0">
                <a:latin typeface="+mj-ea"/>
                <a:ea typeface="+mj-ea"/>
              </a:rPr>
              <a:t>Existing projects into Workspace</a:t>
            </a:r>
            <a:r>
              <a:rPr lang="zh-CN" altLang="en-US" sz="1400" dirty="0" smtClean="0">
                <a:latin typeface="+mj-ea"/>
                <a:ea typeface="+mj-ea"/>
              </a:rPr>
              <a:t>”</a:t>
            </a:r>
            <a:endParaRPr lang="zh-CN" altLang="en-US" sz="1400" dirty="0">
              <a:latin typeface="+mj-ea"/>
              <a:ea typeface="+mj-ea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843" y="1742861"/>
            <a:ext cx="2646454" cy="254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742861"/>
            <a:ext cx="2466975" cy="255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5258" y="4483818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+mj-ea"/>
                <a:ea typeface="+mj-ea"/>
              </a:rPr>
              <a:t>第一步：右键点击工程</a:t>
            </a:r>
            <a:r>
              <a:rPr lang="en-US" altLang="zh-CN" sz="1400" dirty="0" smtClean="0">
                <a:latin typeface="+mj-ea"/>
                <a:ea typeface="+mj-ea"/>
              </a:rPr>
              <a:t>package Explorer</a:t>
            </a:r>
            <a:r>
              <a:rPr lang="zh-CN" altLang="en-US" sz="1400" dirty="0" smtClean="0">
                <a:latin typeface="+mj-ea"/>
                <a:ea typeface="+mj-ea"/>
              </a:rPr>
              <a:t>或</a:t>
            </a:r>
            <a:r>
              <a:rPr lang="en-US" altLang="zh-CN" sz="1400" dirty="0" err="1" smtClean="0">
                <a:latin typeface="+mj-ea"/>
                <a:ea typeface="+mj-ea"/>
              </a:rPr>
              <a:t>workset</a:t>
            </a:r>
            <a:r>
              <a:rPr lang="zh-CN" altLang="en-US" sz="1400" dirty="0" smtClean="0">
                <a:latin typeface="+mj-ea"/>
                <a:ea typeface="+mj-ea"/>
              </a:rPr>
              <a:t>，选择</a:t>
            </a:r>
            <a:r>
              <a:rPr lang="en-US" altLang="zh-CN" sz="1400" dirty="0" smtClean="0">
                <a:latin typeface="+mj-ea"/>
                <a:ea typeface="+mj-ea"/>
              </a:rPr>
              <a:t>import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2200" y="4503085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+mj-ea"/>
                <a:ea typeface="+mj-ea"/>
              </a:rPr>
              <a:t>第</a:t>
            </a:r>
            <a:r>
              <a:rPr lang="zh-CN" altLang="en-US" sz="1400" dirty="0">
                <a:latin typeface="+mj-ea"/>
                <a:ea typeface="+mj-ea"/>
              </a:rPr>
              <a:t>三</a:t>
            </a:r>
            <a:r>
              <a:rPr lang="zh-CN" altLang="en-US" sz="1400" dirty="0" smtClean="0">
                <a:latin typeface="+mj-ea"/>
                <a:ea typeface="+mj-ea"/>
              </a:rPr>
              <a:t>步：选择新工程所有物理路径。本例是：</a:t>
            </a:r>
            <a:r>
              <a:rPr lang="en-US" altLang="zh-CN" sz="1400" dirty="0">
                <a:latin typeface="+mj-ea"/>
                <a:ea typeface="+mj-ea"/>
              </a:rPr>
              <a:t>D:\workshop\feinno\feinno-testtest</a:t>
            </a:r>
            <a:endParaRPr lang="zh-CN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513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Archetype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方式创建工程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31" y="1057300"/>
            <a:ext cx="403244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4369087"/>
            <a:ext cx="31486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+mj-ea"/>
                <a:ea typeface="+mj-ea"/>
              </a:rPr>
              <a:t>第四步：导入工程后，右击工程名称选择 </a:t>
            </a:r>
            <a:r>
              <a:rPr lang="en-US" altLang="zh-CN" sz="1400" dirty="0" smtClean="0">
                <a:latin typeface="+mj-ea"/>
                <a:ea typeface="+mj-ea"/>
              </a:rPr>
              <a:t>configure </a:t>
            </a:r>
            <a:r>
              <a:rPr lang="en-US" altLang="zh-CN" sz="1400" dirty="0" smtClean="0">
                <a:latin typeface="+mj-ea"/>
                <a:ea typeface="+mj-ea"/>
                <a:sym typeface="Wingdings" pitchFamily="2" charset="2"/>
              </a:rPr>
              <a:t> Convert to Maven Project</a:t>
            </a:r>
            <a:endParaRPr lang="zh-CN" altLang="en-US" sz="1400" dirty="0">
              <a:latin typeface="+mj-ea"/>
              <a:ea typeface="+mj-ea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057300"/>
            <a:ext cx="2232248" cy="1814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右箭头 3"/>
          <p:cNvSpPr/>
          <p:nvPr/>
        </p:nvSpPr>
        <p:spPr>
          <a:xfrm>
            <a:off x="4355976" y="1345332"/>
            <a:ext cx="648072" cy="360040"/>
          </a:xfrm>
          <a:prstGeom prst="rightArrow">
            <a:avLst/>
          </a:prstGeom>
          <a:solidFill>
            <a:srgbClr val="A2D23C"/>
          </a:solidFill>
          <a:ln w="9525" cap="flat" cmpd="sng" algn="ctr">
            <a:solidFill>
              <a:srgbClr val="A2D23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801688"/>
            <a:endParaRPr lang="zh-CN" altLang="en-US" sz="12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2821496"/>
            <a:ext cx="42484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/>
              <a:t>如果弹出错误，原因是</a:t>
            </a:r>
            <a:r>
              <a:rPr lang="en-US" altLang="zh-CN" sz="1400" i="1" dirty="0" smtClean="0"/>
              <a:t>Maven</a:t>
            </a:r>
            <a:r>
              <a:rPr lang="zh-CN" altLang="en-US" sz="1400" i="1" dirty="0" smtClean="0"/>
              <a:t>插件与</a:t>
            </a:r>
            <a:r>
              <a:rPr lang="en-US" altLang="zh-CN" sz="1400" i="1" dirty="0" smtClean="0"/>
              <a:t>Spring</a:t>
            </a:r>
            <a:r>
              <a:rPr lang="zh-CN" altLang="en-US" sz="1400" i="1" dirty="0" smtClean="0"/>
              <a:t>插件冲突。处理办法：</a:t>
            </a:r>
            <a:endParaRPr lang="en-US" altLang="zh-CN" sz="1400" i="1" dirty="0" smtClean="0"/>
          </a:p>
          <a:p>
            <a:r>
              <a:rPr lang="en-US" altLang="zh-CN" sz="1400" i="1" dirty="0" smtClean="0"/>
              <a:t>1.</a:t>
            </a:r>
            <a:r>
              <a:rPr lang="zh-CN" altLang="en-US" sz="1400" i="1" dirty="0" smtClean="0"/>
              <a:t>进入工程</a:t>
            </a:r>
            <a:r>
              <a:rPr lang="en-US" altLang="zh-CN" sz="1400" i="1" dirty="0" smtClean="0"/>
              <a:t>DOS</a:t>
            </a:r>
            <a:r>
              <a:rPr lang="zh-CN" altLang="en-US" sz="1400" i="1" dirty="0" smtClean="0"/>
              <a:t>界面，运行</a:t>
            </a:r>
            <a:r>
              <a:rPr lang="en-US" altLang="zh-CN" sz="1400" i="1" dirty="0" err="1" smtClean="0"/>
              <a:t>eclipse:clean</a:t>
            </a:r>
            <a:endParaRPr lang="en-US" altLang="zh-CN" sz="1400" i="1" dirty="0" smtClean="0"/>
          </a:p>
          <a:p>
            <a:r>
              <a:rPr lang="en-US" altLang="zh-CN" sz="1400" i="1" dirty="0"/>
              <a:t>D:\workshop\feinno&gt;mvn </a:t>
            </a:r>
            <a:r>
              <a:rPr lang="en-US" altLang="zh-CN" sz="1400" i="1" dirty="0" err="1"/>
              <a:t>eclipse:clean</a:t>
            </a:r>
            <a:endParaRPr lang="en-US" altLang="zh-CN" sz="1400" i="1" dirty="0"/>
          </a:p>
          <a:p>
            <a:r>
              <a:rPr lang="en-US" altLang="zh-CN" sz="1400" i="1" dirty="0" smtClean="0">
                <a:latin typeface="+mj-ea"/>
              </a:rPr>
              <a:t>2.</a:t>
            </a:r>
            <a:r>
              <a:rPr lang="zh-CN" altLang="en-US" sz="1400" i="1" dirty="0" smtClean="0">
                <a:latin typeface="+mj-ea"/>
              </a:rPr>
              <a:t>回到</a:t>
            </a:r>
            <a:r>
              <a:rPr lang="en-US" altLang="zh-CN" sz="1400" i="1" dirty="0" smtClean="0">
                <a:latin typeface="+mj-ea"/>
              </a:rPr>
              <a:t>Eclipse</a:t>
            </a:r>
            <a:r>
              <a:rPr lang="zh-CN" altLang="en-US" sz="1400" i="1" dirty="0" smtClean="0">
                <a:latin typeface="+mj-ea"/>
              </a:rPr>
              <a:t>界面刷新工程和更新</a:t>
            </a:r>
            <a:r>
              <a:rPr lang="en-US" altLang="zh-CN" sz="1400" i="1" dirty="0" smtClean="0">
                <a:latin typeface="+mj-ea"/>
              </a:rPr>
              <a:t>maven</a:t>
            </a:r>
            <a:r>
              <a:rPr lang="zh-CN" altLang="en-US" sz="1400" i="1" dirty="0" smtClean="0">
                <a:latin typeface="+mj-ea"/>
              </a:rPr>
              <a:t>工程即可。</a:t>
            </a:r>
            <a:endParaRPr lang="en-US" altLang="zh-CN" sz="1400" dirty="0">
              <a:latin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4153644"/>
            <a:ext cx="4212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solidFill>
                  <a:srgbClr val="FF0000"/>
                </a:solidFill>
                <a:latin typeface="+mj-ea"/>
                <a:ea typeface="+mj-ea"/>
              </a:rPr>
              <a:t>注意：如果使用</a:t>
            </a:r>
            <a:r>
              <a:rPr lang="en-US" altLang="zh-CN" sz="1400" i="1" dirty="0" smtClean="0">
                <a:solidFill>
                  <a:srgbClr val="FF0000"/>
                </a:solidFill>
                <a:latin typeface="+mj-ea"/>
                <a:ea typeface="+mj-ea"/>
              </a:rPr>
              <a:t>maven</a:t>
            </a:r>
            <a:r>
              <a:rPr lang="zh-CN" altLang="en-US" sz="1400" i="1" dirty="0" smtClean="0">
                <a:solidFill>
                  <a:srgbClr val="FF0000"/>
                </a:solidFill>
                <a:latin typeface="+mj-ea"/>
                <a:ea typeface="+mj-ea"/>
              </a:rPr>
              <a:t>插件管理工程，默认情况下</a:t>
            </a:r>
            <a:r>
              <a:rPr lang="en-US" altLang="zh-CN" sz="1400" i="1" dirty="0" smtClean="0">
                <a:solidFill>
                  <a:srgbClr val="FF0000"/>
                </a:solidFill>
                <a:latin typeface="+mj-ea"/>
                <a:ea typeface="+mj-ea"/>
              </a:rPr>
              <a:t>maven</a:t>
            </a:r>
            <a:r>
              <a:rPr lang="zh-CN" altLang="en-US" sz="1400" i="1" dirty="0" smtClean="0">
                <a:solidFill>
                  <a:srgbClr val="FF0000"/>
                </a:solidFill>
                <a:latin typeface="+mj-ea"/>
                <a:ea typeface="+mj-ea"/>
              </a:rPr>
              <a:t>插件不会拷贝依赖的</a:t>
            </a:r>
            <a:r>
              <a:rPr lang="en-US" altLang="zh-CN" sz="1400" i="1" dirty="0" smtClean="0">
                <a:solidFill>
                  <a:srgbClr val="FF0000"/>
                </a:solidFill>
                <a:latin typeface="+mj-ea"/>
                <a:ea typeface="+mj-ea"/>
              </a:rPr>
              <a:t>jar</a:t>
            </a:r>
            <a:r>
              <a:rPr lang="zh-CN" altLang="en-US" sz="1400" i="1" dirty="0" smtClean="0">
                <a:solidFill>
                  <a:srgbClr val="FF0000"/>
                </a:solidFill>
                <a:latin typeface="+mj-ea"/>
                <a:ea typeface="+mj-ea"/>
              </a:rPr>
              <a:t>到</a:t>
            </a:r>
            <a:r>
              <a:rPr lang="en-US" altLang="zh-CN" sz="1400" i="1" dirty="0" err="1" smtClean="0">
                <a:solidFill>
                  <a:srgbClr val="FF0000"/>
                </a:solidFill>
                <a:latin typeface="+mj-ea"/>
                <a:ea typeface="+mj-ea"/>
              </a:rPr>
              <a:t>webapp</a:t>
            </a:r>
            <a:r>
              <a:rPr lang="en-US" altLang="zh-CN" sz="1400" i="1" dirty="0" smtClean="0">
                <a:solidFill>
                  <a:srgbClr val="FF0000"/>
                </a:solidFill>
                <a:latin typeface="+mj-ea"/>
                <a:ea typeface="+mj-ea"/>
              </a:rPr>
              <a:t>/lib</a:t>
            </a:r>
            <a:r>
              <a:rPr lang="zh-CN" altLang="en-US" sz="1400" i="1" dirty="0" smtClean="0">
                <a:solidFill>
                  <a:srgbClr val="FF0000"/>
                </a:solidFill>
                <a:latin typeface="+mj-ea"/>
                <a:ea typeface="+mj-ea"/>
              </a:rPr>
              <a:t>目录，所以推荐使用</a:t>
            </a:r>
            <a:r>
              <a:rPr lang="en-US" altLang="zh-CN" sz="1400" i="1" dirty="0" smtClean="0">
                <a:solidFill>
                  <a:srgbClr val="FF0000"/>
                </a:solidFill>
                <a:latin typeface="+mj-ea"/>
                <a:ea typeface="+mj-ea"/>
              </a:rPr>
              <a:t>jetty</a:t>
            </a:r>
            <a:r>
              <a:rPr lang="zh-CN" altLang="en-US" sz="1400" i="1" dirty="0" smtClean="0">
                <a:solidFill>
                  <a:srgbClr val="FF0000"/>
                </a:solidFill>
                <a:latin typeface="+mj-ea"/>
                <a:ea typeface="+mj-ea"/>
              </a:rPr>
              <a:t>调试。当然你可以手动拷贝</a:t>
            </a:r>
            <a:r>
              <a:rPr lang="en-US" altLang="zh-CN" sz="1400" i="1" dirty="0" smtClean="0">
                <a:solidFill>
                  <a:srgbClr val="FF0000"/>
                </a:solidFill>
                <a:latin typeface="+mj-ea"/>
                <a:ea typeface="+mj-ea"/>
              </a:rPr>
              <a:t>jar</a:t>
            </a:r>
            <a:r>
              <a:rPr lang="zh-CN" altLang="en-US" sz="1400" i="1" dirty="0" smtClean="0">
                <a:solidFill>
                  <a:srgbClr val="FF0000"/>
                </a:solidFill>
                <a:latin typeface="+mj-ea"/>
                <a:ea typeface="+mj-ea"/>
              </a:rPr>
              <a:t>或采用每次发布的方式调试。</a:t>
            </a:r>
            <a:endParaRPr lang="zh-CN" altLang="en-US" sz="1400" i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621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目录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849593" y="1232855"/>
            <a:ext cx="5530719" cy="763633"/>
            <a:chOff x="612" y="1056"/>
            <a:chExt cx="4652" cy="41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612" y="1298"/>
              <a:ext cx="4627" cy="172"/>
            </a:xfrm>
            <a:prstGeom prst="rect">
              <a:avLst/>
            </a:prstGeom>
            <a:gradFill rotWithShape="1">
              <a:gsLst>
                <a:gs pos="0">
                  <a:srgbClr val="080808">
                    <a:alpha val="8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748" y="1056"/>
              <a:ext cx="4516" cy="333"/>
            </a:xfrm>
            <a:prstGeom prst="roundRect">
              <a:avLst>
                <a:gd name="adj" fmla="val 5444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84706"/>
                    <a:invGamma/>
                  </a:srgbClr>
                </a:gs>
              </a:gsLst>
              <a:lin ang="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80808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R="0" indent="719138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altLang="zh-CN" sz="28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Maven</a:t>
              </a:r>
              <a:r>
                <a:rPr lang="zh-CN" altLang="en-US" sz="28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介绍</a:t>
              </a:r>
              <a:endParaRPr lang="zh-CN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849593" y="2002568"/>
            <a:ext cx="5530719" cy="756707"/>
            <a:chOff x="612" y="1647"/>
            <a:chExt cx="4652" cy="413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12" y="1888"/>
              <a:ext cx="4627" cy="172"/>
            </a:xfrm>
            <a:prstGeom prst="rect">
              <a:avLst/>
            </a:prstGeom>
            <a:gradFill rotWithShape="1">
              <a:gsLst>
                <a:gs pos="0">
                  <a:srgbClr val="080808">
                    <a:alpha val="8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748" y="1647"/>
              <a:ext cx="4516" cy="333"/>
            </a:xfrm>
            <a:prstGeom prst="roundRect">
              <a:avLst>
                <a:gd name="adj" fmla="val 5444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84706"/>
                    <a:invGamma/>
                  </a:srgbClr>
                </a:gs>
              </a:gsLst>
              <a:lin ang="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80808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indent="719138"/>
              <a:r>
                <a:rPr lang="en-US" altLang="zh-CN" sz="28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Maven</a:t>
              </a:r>
              <a:r>
                <a:rPr lang="zh-CN" altLang="en-US" sz="28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安装和配置</a:t>
              </a:r>
              <a:endPara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1849593" y="2796827"/>
            <a:ext cx="5530719" cy="636737"/>
            <a:chOff x="612" y="2238"/>
            <a:chExt cx="4652" cy="412"/>
          </a:xfrm>
        </p:grpSpPr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612" y="2478"/>
              <a:ext cx="4627" cy="172"/>
            </a:xfrm>
            <a:prstGeom prst="rect">
              <a:avLst/>
            </a:prstGeom>
            <a:gradFill rotWithShape="1">
              <a:gsLst>
                <a:gs pos="0">
                  <a:srgbClr val="080808">
                    <a:alpha val="8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748" y="2238"/>
              <a:ext cx="4516" cy="412"/>
            </a:xfrm>
            <a:prstGeom prst="roundRect">
              <a:avLst>
                <a:gd name="adj" fmla="val 5444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84706"/>
                    <a:invGamma/>
                  </a:srgbClr>
                </a:gs>
              </a:gsLst>
              <a:lin ang="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80808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indent="719138"/>
              <a:r>
                <a:rPr lang="en-US" altLang="zh-CN" sz="28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Maven</a:t>
              </a:r>
              <a:r>
                <a:rPr lang="zh-CN" altLang="en-US" sz="28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的使用</a:t>
              </a:r>
              <a:endParaRPr lang="en-US" altLang="zh-CN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983" y="2251"/>
              <a:ext cx="4262" cy="102"/>
            </a:xfrm>
            <a:prstGeom prst="roundRect">
              <a:avLst>
                <a:gd name="adj" fmla="val 11273"/>
              </a:avLst>
            </a:prstGeom>
            <a:gradFill rotWithShape="1">
              <a:gsLst>
                <a:gs pos="0">
                  <a:schemeClr val="bg1">
                    <a:alpha val="75000"/>
                  </a:schemeClr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14" name="Group 22"/>
          <p:cNvGrpSpPr>
            <a:grpSpLocks/>
          </p:cNvGrpSpPr>
          <p:nvPr/>
        </p:nvGrpSpPr>
        <p:grpSpPr bwMode="auto">
          <a:xfrm>
            <a:off x="1647982" y="1031359"/>
            <a:ext cx="895351" cy="771261"/>
            <a:chOff x="1037" y="1611"/>
            <a:chExt cx="1752" cy="1812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5" name="Freeform 23"/>
            <p:cNvSpPr>
              <a:spLocks/>
            </p:cNvSpPr>
            <p:nvPr/>
          </p:nvSpPr>
          <p:spPr bwMode="auto">
            <a:xfrm>
              <a:off x="1037" y="1611"/>
              <a:ext cx="1752" cy="1812"/>
            </a:xfrm>
            <a:custGeom>
              <a:avLst/>
              <a:gdLst>
                <a:gd name="T0" fmla="*/ 1262 w 1752"/>
                <a:gd name="T1" fmla="*/ 1812 h 1812"/>
                <a:gd name="T2" fmla="*/ 0 w 1752"/>
                <a:gd name="T3" fmla="*/ 1356 h 1812"/>
                <a:gd name="T4" fmla="*/ 491 w 1752"/>
                <a:gd name="T5" fmla="*/ 0 h 1812"/>
                <a:gd name="T6" fmla="*/ 1752 w 1752"/>
                <a:gd name="T7" fmla="*/ 458 h 1812"/>
                <a:gd name="T8" fmla="*/ 1262 w 1752"/>
                <a:gd name="T9" fmla="*/ 1812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2" h="1812">
                  <a:moveTo>
                    <a:pt x="1262" y="1812"/>
                  </a:moveTo>
                  <a:lnTo>
                    <a:pt x="0" y="1356"/>
                  </a:lnTo>
                  <a:lnTo>
                    <a:pt x="491" y="0"/>
                  </a:lnTo>
                  <a:lnTo>
                    <a:pt x="1752" y="458"/>
                  </a:lnTo>
                  <a:lnTo>
                    <a:pt x="1262" y="1812"/>
                  </a:lnTo>
                  <a:close/>
                </a:path>
              </a:pathLst>
            </a:custGeom>
            <a:gradFill rotWithShape="1">
              <a:gsLst>
                <a:gs pos="0">
                  <a:srgbClr val="F8F8F8"/>
                </a:gs>
                <a:gs pos="100000">
                  <a:srgbClr val="DDDDDD"/>
                </a:gs>
              </a:gsLst>
              <a:lin ang="2700000" scaled="1"/>
            </a:gradFill>
            <a:ln w="9525" cap="flat" cmpd="sng">
              <a:solidFill>
                <a:srgbClr val="C0C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24"/>
            <p:cNvSpPr>
              <a:spLocks/>
            </p:cNvSpPr>
            <p:nvPr/>
          </p:nvSpPr>
          <p:spPr bwMode="auto">
            <a:xfrm>
              <a:off x="1162" y="1677"/>
              <a:ext cx="1562" cy="1518"/>
            </a:xfrm>
            <a:custGeom>
              <a:avLst/>
              <a:gdLst>
                <a:gd name="T0" fmla="*/ 1166 w 1562"/>
                <a:gd name="T1" fmla="*/ 1518 h 1518"/>
                <a:gd name="T2" fmla="*/ 0 w 1562"/>
                <a:gd name="T3" fmla="*/ 1095 h 1518"/>
                <a:gd name="T4" fmla="*/ 397 w 1562"/>
                <a:gd name="T5" fmla="*/ 0 h 1518"/>
                <a:gd name="T6" fmla="*/ 1562 w 1562"/>
                <a:gd name="T7" fmla="*/ 422 h 1518"/>
                <a:gd name="T8" fmla="*/ 1166 w 1562"/>
                <a:gd name="T9" fmla="*/ 1518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2" h="1518">
                  <a:moveTo>
                    <a:pt x="1166" y="1518"/>
                  </a:moveTo>
                  <a:lnTo>
                    <a:pt x="0" y="1095"/>
                  </a:lnTo>
                  <a:lnTo>
                    <a:pt x="397" y="0"/>
                  </a:lnTo>
                  <a:lnTo>
                    <a:pt x="1562" y="422"/>
                  </a:lnTo>
                  <a:lnTo>
                    <a:pt x="1166" y="1518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17" name="Group 28"/>
          <p:cNvGrpSpPr>
            <a:grpSpLocks/>
          </p:cNvGrpSpPr>
          <p:nvPr/>
        </p:nvGrpSpPr>
        <p:grpSpPr bwMode="auto">
          <a:xfrm>
            <a:off x="1647982" y="2596211"/>
            <a:ext cx="895351" cy="771261"/>
            <a:chOff x="1037" y="1611"/>
            <a:chExt cx="1752" cy="1812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8" name="Freeform 29"/>
            <p:cNvSpPr>
              <a:spLocks/>
            </p:cNvSpPr>
            <p:nvPr/>
          </p:nvSpPr>
          <p:spPr bwMode="auto">
            <a:xfrm>
              <a:off x="1037" y="1611"/>
              <a:ext cx="1752" cy="1812"/>
            </a:xfrm>
            <a:custGeom>
              <a:avLst/>
              <a:gdLst>
                <a:gd name="T0" fmla="*/ 1262 w 1752"/>
                <a:gd name="T1" fmla="*/ 1812 h 1812"/>
                <a:gd name="T2" fmla="*/ 0 w 1752"/>
                <a:gd name="T3" fmla="*/ 1356 h 1812"/>
                <a:gd name="T4" fmla="*/ 491 w 1752"/>
                <a:gd name="T5" fmla="*/ 0 h 1812"/>
                <a:gd name="T6" fmla="*/ 1752 w 1752"/>
                <a:gd name="T7" fmla="*/ 458 h 1812"/>
                <a:gd name="T8" fmla="*/ 1262 w 1752"/>
                <a:gd name="T9" fmla="*/ 1812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2" h="1812">
                  <a:moveTo>
                    <a:pt x="1262" y="1812"/>
                  </a:moveTo>
                  <a:lnTo>
                    <a:pt x="0" y="1356"/>
                  </a:lnTo>
                  <a:lnTo>
                    <a:pt x="491" y="0"/>
                  </a:lnTo>
                  <a:lnTo>
                    <a:pt x="1752" y="458"/>
                  </a:lnTo>
                  <a:lnTo>
                    <a:pt x="1262" y="1812"/>
                  </a:lnTo>
                  <a:close/>
                </a:path>
              </a:pathLst>
            </a:custGeom>
            <a:gradFill rotWithShape="1">
              <a:gsLst>
                <a:gs pos="0">
                  <a:srgbClr val="F8F8F8"/>
                </a:gs>
                <a:gs pos="100000">
                  <a:srgbClr val="DDDDDD"/>
                </a:gs>
              </a:gsLst>
              <a:lin ang="2700000" scaled="1"/>
            </a:gradFill>
            <a:ln w="9525" cap="flat" cmpd="sng">
              <a:solidFill>
                <a:srgbClr val="C0C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9" name="Freeform 30"/>
            <p:cNvSpPr>
              <a:spLocks/>
            </p:cNvSpPr>
            <p:nvPr/>
          </p:nvSpPr>
          <p:spPr bwMode="auto">
            <a:xfrm>
              <a:off x="1162" y="1677"/>
              <a:ext cx="1562" cy="1518"/>
            </a:xfrm>
            <a:custGeom>
              <a:avLst/>
              <a:gdLst>
                <a:gd name="T0" fmla="*/ 1166 w 1562"/>
                <a:gd name="T1" fmla="*/ 1518 h 1518"/>
                <a:gd name="T2" fmla="*/ 0 w 1562"/>
                <a:gd name="T3" fmla="*/ 1095 h 1518"/>
                <a:gd name="T4" fmla="*/ 397 w 1562"/>
                <a:gd name="T5" fmla="*/ 0 h 1518"/>
                <a:gd name="T6" fmla="*/ 1562 w 1562"/>
                <a:gd name="T7" fmla="*/ 422 h 1518"/>
                <a:gd name="T8" fmla="*/ 1166 w 1562"/>
                <a:gd name="T9" fmla="*/ 1518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2" h="1518">
                  <a:moveTo>
                    <a:pt x="1166" y="1518"/>
                  </a:moveTo>
                  <a:lnTo>
                    <a:pt x="0" y="1095"/>
                  </a:lnTo>
                  <a:lnTo>
                    <a:pt x="397" y="0"/>
                  </a:lnTo>
                  <a:lnTo>
                    <a:pt x="1562" y="422"/>
                  </a:lnTo>
                  <a:lnTo>
                    <a:pt x="1166" y="1518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20" name="WordArt 36"/>
          <p:cNvSpPr>
            <a:spLocks noChangeArrowheads="1" noChangeShapeType="1" noTextEdit="1"/>
          </p:cNvSpPr>
          <p:nvPr/>
        </p:nvSpPr>
        <p:spPr bwMode="auto">
          <a:xfrm>
            <a:off x="1943117" y="1266864"/>
            <a:ext cx="214313" cy="30162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kern="10" spc="-7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Black"/>
              </a:rPr>
              <a:t>1</a:t>
            </a:r>
            <a:endParaRPr lang="en-US" kern="10" spc="-70" dirty="0">
              <a:ln>
                <a:noFill/>
              </a:ln>
              <a:solidFill>
                <a:schemeClr val="bg1"/>
              </a:solidFill>
              <a:effectLst/>
              <a:latin typeface="Arial Black"/>
            </a:endParaRPr>
          </a:p>
        </p:txBody>
      </p:sp>
      <p:sp>
        <p:nvSpPr>
          <p:cNvPr id="21" name="WordArt 38"/>
          <p:cNvSpPr>
            <a:spLocks noChangeArrowheads="1" noChangeShapeType="1" noTextEdit="1"/>
          </p:cNvSpPr>
          <p:nvPr/>
        </p:nvSpPr>
        <p:spPr bwMode="auto">
          <a:xfrm>
            <a:off x="1943117" y="2823079"/>
            <a:ext cx="285751" cy="30162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kern="10" spc="-7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Black"/>
              </a:rPr>
              <a:t>3</a:t>
            </a:r>
            <a:endParaRPr lang="en-US" kern="10" spc="-70" dirty="0">
              <a:ln>
                <a:noFill/>
              </a:ln>
              <a:solidFill>
                <a:schemeClr val="bg1"/>
              </a:solidFill>
              <a:effectLst/>
              <a:latin typeface="Arial Black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647982" y="1804123"/>
            <a:ext cx="895351" cy="771260"/>
            <a:chOff x="1756585" y="1999403"/>
            <a:chExt cx="895351" cy="771260"/>
          </a:xfrm>
        </p:grpSpPr>
        <p:sp>
          <p:nvSpPr>
            <p:cNvPr id="23" name="Freeform 26"/>
            <p:cNvSpPr>
              <a:spLocks/>
            </p:cNvSpPr>
            <p:nvPr/>
          </p:nvSpPr>
          <p:spPr bwMode="auto">
            <a:xfrm>
              <a:off x="1756585" y="1999403"/>
              <a:ext cx="895351" cy="771260"/>
            </a:xfrm>
            <a:custGeom>
              <a:avLst/>
              <a:gdLst>
                <a:gd name="T0" fmla="*/ 1262 w 1752"/>
                <a:gd name="T1" fmla="*/ 1812 h 1812"/>
                <a:gd name="T2" fmla="*/ 0 w 1752"/>
                <a:gd name="T3" fmla="*/ 1356 h 1812"/>
                <a:gd name="T4" fmla="*/ 491 w 1752"/>
                <a:gd name="T5" fmla="*/ 0 h 1812"/>
                <a:gd name="T6" fmla="*/ 1752 w 1752"/>
                <a:gd name="T7" fmla="*/ 458 h 1812"/>
                <a:gd name="T8" fmla="*/ 1262 w 1752"/>
                <a:gd name="T9" fmla="*/ 1812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2" h="1812">
                  <a:moveTo>
                    <a:pt x="1262" y="1812"/>
                  </a:moveTo>
                  <a:lnTo>
                    <a:pt x="0" y="1356"/>
                  </a:lnTo>
                  <a:lnTo>
                    <a:pt x="491" y="0"/>
                  </a:lnTo>
                  <a:lnTo>
                    <a:pt x="1752" y="458"/>
                  </a:lnTo>
                  <a:lnTo>
                    <a:pt x="1262" y="1812"/>
                  </a:lnTo>
                  <a:close/>
                </a:path>
              </a:pathLst>
            </a:custGeom>
            <a:gradFill rotWithShape="1">
              <a:gsLst>
                <a:gs pos="0">
                  <a:srgbClr val="F8F8F8"/>
                </a:gs>
                <a:gs pos="100000">
                  <a:srgbClr val="DDDDDD"/>
                </a:gs>
              </a:gsLst>
              <a:lin ang="2700000" scaled="1"/>
            </a:gradFill>
            <a:ln w="9525" cap="flat" cmpd="sng">
              <a:solidFill>
                <a:srgbClr val="C0C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1800283" y="2067362"/>
              <a:ext cx="798252" cy="646122"/>
            </a:xfrm>
            <a:custGeom>
              <a:avLst/>
              <a:gdLst>
                <a:gd name="T0" fmla="*/ 1166 w 1562"/>
                <a:gd name="T1" fmla="*/ 1518 h 1518"/>
                <a:gd name="T2" fmla="*/ 0 w 1562"/>
                <a:gd name="T3" fmla="*/ 1095 h 1518"/>
                <a:gd name="T4" fmla="*/ 397 w 1562"/>
                <a:gd name="T5" fmla="*/ 0 h 1518"/>
                <a:gd name="T6" fmla="*/ 1562 w 1562"/>
                <a:gd name="T7" fmla="*/ 422 h 1518"/>
                <a:gd name="T8" fmla="*/ 1166 w 1562"/>
                <a:gd name="T9" fmla="*/ 1518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2" h="1518">
                  <a:moveTo>
                    <a:pt x="1166" y="1518"/>
                  </a:moveTo>
                  <a:lnTo>
                    <a:pt x="0" y="1095"/>
                  </a:lnTo>
                  <a:lnTo>
                    <a:pt x="397" y="0"/>
                  </a:lnTo>
                  <a:lnTo>
                    <a:pt x="1562" y="422"/>
                  </a:lnTo>
                  <a:lnTo>
                    <a:pt x="1166" y="1518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WordArt 37"/>
            <p:cNvSpPr>
              <a:spLocks noChangeArrowheads="1" noChangeShapeType="1" noTextEdit="1"/>
            </p:cNvSpPr>
            <p:nvPr/>
          </p:nvSpPr>
          <p:spPr bwMode="auto">
            <a:xfrm>
              <a:off x="2051720" y="2246682"/>
              <a:ext cx="285751" cy="301626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rtl="0">
                <a:buNone/>
              </a:pPr>
              <a:r>
                <a:rPr lang="en-US" kern="10" spc="-7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 Black"/>
                </a:rPr>
                <a:t>2</a:t>
              </a:r>
              <a:endParaRPr lang="en-US" kern="10" spc="-70" dirty="0">
                <a:ln>
                  <a:noFill/>
                </a:ln>
                <a:solidFill>
                  <a:schemeClr val="bg1"/>
                </a:solidFill>
                <a:effectLst/>
                <a:latin typeface="Arial Black"/>
              </a:endParaRPr>
            </a:p>
          </p:txBody>
        </p:sp>
      </p:grpSp>
      <p:grpSp>
        <p:nvGrpSpPr>
          <p:cNvPr id="26" name="Group 10"/>
          <p:cNvGrpSpPr>
            <a:grpSpLocks/>
          </p:cNvGrpSpPr>
          <p:nvPr/>
        </p:nvGrpSpPr>
        <p:grpSpPr bwMode="auto">
          <a:xfrm>
            <a:off x="1821283" y="3588915"/>
            <a:ext cx="5530719" cy="636737"/>
            <a:chOff x="612" y="2238"/>
            <a:chExt cx="4652" cy="412"/>
          </a:xfrm>
        </p:grpSpPr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612" y="2478"/>
              <a:ext cx="4627" cy="172"/>
            </a:xfrm>
            <a:prstGeom prst="rect">
              <a:avLst/>
            </a:prstGeom>
            <a:gradFill rotWithShape="1">
              <a:gsLst>
                <a:gs pos="0">
                  <a:srgbClr val="080808">
                    <a:alpha val="8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AutoShape 12"/>
            <p:cNvSpPr>
              <a:spLocks noChangeArrowheads="1"/>
            </p:cNvSpPr>
            <p:nvPr/>
          </p:nvSpPr>
          <p:spPr bwMode="auto">
            <a:xfrm>
              <a:off x="748" y="2238"/>
              <a:ext cx="4516" cy="412"/>
            </a:xfrm>
            <a:prstGeom prst="roundRect">
              <a:avLst>
                <a:gd name="adj" fmla="val 5444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84706"/>
                    <a:invGamma/>
                  </a:srgbClr>
                </a:gs>
              </a:gsLst>
              <a:lin ang="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80808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indent="719138"/>
              <a:r>
                <a:rPr lang="en-US" altLang="zh-CN" sz="28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Maven</a:t>
              </a:r>
              <a:r>
                <a:rPr lang="zh-CN" altLang="en-US" sz="28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工程迁移</a:t>
              </a:r>
              <a:endParaRPr lang="en-US" altLang="zh-CN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9" name="AutoShape 13"/>
            <p:cNvSpPr>
              <a:spLocks noChangeArrowheads="1"/>
            </p:cNvSpPr>
            <p:nvPr/>
          </p:nvSpPr>
          <p:spPr bwMode="auto">
            <a:xfrm>
              <a:off x="983" y="2251"/>
              <a:ext cx="4262" cy="102"/>
            </a:xfrm>
            <a:prstGeom prst="roundRect">
              <a:avLst>
                <a:gd name="adj" fmla="val 11273"/>
              </a:avLst>
            </a:prstGeom>
            <a:gradFill rotWithShape="1">
              <a:gsLst>
                <a:gs pos="0">
                  <a:schemeClr val="bg1">
                    <a:alpha val="75000"/>
                  </a:schemeClr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1619672" y="3388299"/>
            <a:ext cx="895351" cy="771261"/>
            <a:chOff x="1037" y="1611"/>
            <a:chExt cx="1752" cy="1812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1037" y="1611"/>
              <a:ext cx="1752" cy="1812"/>
            </a:xfrm>
            <a:custGeom>
              <a:avLst/>
              <a:gdLst>
                <a:gd name="T0" fmla="*/ 1262 w 1752"/>
                <a:gd name="T1" fmla="*/ 1812 h 1812"/>
                <a:gd name="T2" fmla="*/ 0 w 1752"/>
                <a:gd name="T3" fmla="*/ 1356 h 1812"/>
                <a:gd name="T4" fmla="*/ 491 w 1752"/>
                <a:gd name="T5" fmla="*/ 0 h 1812"/>
                <a:gd name="T6" fmla="*/ 1752 w 1752"/>
                <a:gd name="T7" fmla="*/ 458 h 1812"/>
                <a:gd name="T8" fmla="*/ 1262 w 1752"/>
                <a:gd name="T9" fmla="*/ 1812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2" h="1812">
                  <a:moveTo>
                    <a:pt x="1262" y="1812"/>
                  </a:moveTo>
                  <a:lnTo>
                    <a:pt x="0" y="1356"/>
                  </a:lnTo>
                  <a:lnTo>
                    <a:pt x="491" y="0"/>
                  </a:lnTo>
                  <a:lnTo>
                    <a:pt x="1752" y="458"/>
                  </a:lnTo>
                  <a:lnTo>
                    <a:pt x="1262" y="1812"/>
                  </a:lnTo>
                  <a:close/>
                </a:path>
              </a:pathLst>
            </a:custGeom>
            <a:gradFill rotWithShape="1">
              <a:gsLst>
                <a:gs pos="0">
                  <a:srgbClr val="F8F8F8"/>
                </a:gs>
                <a:gs pos="100000">
                  <a:srgbClr val="DDDDDD"/>
                </a:gs>
              </a:gsLst>
              <a:lin ang="2700000" scaled="1"/>
            </a:gradFill>
            <a:ln w="9525" cap="flat" cmpd="sng">
              <a:solidFill>
                <a:srgbClr val="C0C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1162" y="1677"/>
              <a:ext cx="1562" cy="1518"/>
            </a:xfrm>
            <a:custGeom>
              <a:avLst/>
              <a:gdLst>
                <a:gd name="T0" fmla="*/ 1166 w 1562"/>
                <a:gd name="T1" fmla="*/ 1518 h 1518"/>
                <a:gd name="T2" fmla="*/ 0 w 1562"/>
                <a:gd name="T3" fmla="*/ 1095 h 1518"/>
                <a:gd name="T4" fmla="*/ 397 w 1562"/>
                <a:gd name="T5" fmla="*/ 0 h 1518"/>
                <a:gd name="T6" fmla="*/ 1562 w 1562"/>
                <a:gd name="T7" fmla="*/ 422 h 1518"/>
                <a:gd name="T8" fmla="*/ 1166 w 1562"/>
                <a:gd name="T9" fmla="*/ 1518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2" h="1518">
                  <a:moveTo>
                    <a:pt x="1166" y="1518"/>
                  </a:moveTo>
                  <a:lnTo>
                    <a:pt x="0" y="1095"/>
                  </a:lnTo>
                  <a:lnTo>
                    <a:pt x="397" y="0"/>
                  </a:lnTo>
                  <a:lnTo>
                    <a:pt x="1562" y="422"/>
                  </a:lnTo>
                  <a:lnTo>
                    <a:pt x="1166" y="1518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33" name="WordArt 38"/>
          <p:cNvSpPr>
            <a:spLocks noChangeArrowheads="1" noChangeShapeType="1" noTextEdit="1"/>
          </p:cNvSpPr>
          <p:nvPr/>
        </p:nvSpPr>
        <p:spPr bwMode="auto">
          <a:xfrm>
            <a:off x="1914807" y="3613949"/>
            <a:ext cx="285751" cy="30162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altLang="zh-CN" kern="10" spc="-70" dirty="0">
                <a:solidFill>
                  <a:schemeClr val="bg1"/>
                </a:solidFill>
                <a:latin typeface="Arial Black"/>
              </a:rPr>
              <a:t>4</a:t>
            </a:r>
            <a:endParaRPr lang="en-US" kern="10" spc="-70" dirty="0">
              <a:ln>
                <a:noFill/>
              </a:ln>
              <a:solidFill>
                <a:schemeClr val="bg1"/>
              </a:solidFill>
              <a:effectLst/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78647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Maven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插件创建工程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841276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Maven</a:t>
            </a:r>
            <a:r>
              <a:rPr lang="zh-CN" altLang="en-US" dirty="0" smtClean="0">
                <a:latin typeface="+mj-ea"/>
                <a:ea typeface="+mj-ea"/>
              </a:rPr>
              <a:t>插件创建可选采用默认简单结构和</a:t>
            </a:r>
            <a:r>
              <a:rPr lang="en-US" altLang="zh-CN" dirty="0" smtClean="0">
                <a:latin typeface="+mj-ea"/>
                <a:ea typeface="+mj-ea"/>
              </a:rPr>
              <a:t>archetype</a:t>
            </a:r>
            <a:r>
              <a:rPr lang="zh-CN" altLang="en-US" dirty="0" smtClean="0">
                <a:latin typeface="+mj-ea"/>
                <a:ea typeface="+mj-ea"/>
              </a:rPr>
              <a:t>指定结构两种方式，其中</a:t>
            </a:r>
            <a:r>
              <a:rPr lang="en-US" altLang="zh-CN" dirty="0" smtClean="0">
                <a:latin typeface="+mj-ea"/>
                <a:ea typeface="+mj-ea"/>
              </a:rPr>
              <a:t>archetype</a:t>
            </a:r>
            <a:r>
              <a:rPr lang="zh-CN" altLang="en-US" dirty="0" smtClean="0">
                <a:latin typeface="+mj-ea"/>
                <a:ea typeface="+mj-ea"/>
              </a:rPr>
              <a:t>方式创建可以选择使用公司或其他组织自定义的</a:t>
            </a:r>
            <a:r>
              <a:rPr lang="en-US" altLang="zh-CN" dirty="0" smtClean="0">
                <a:latin typeface="+mj-ea"/>
                <a:ea typeface="+mj-ea"/>
              </a:rPr>
              <a:t>archetype</a:t>
            </a:r>
            <a:r>
              <a:rPr lang="zh-CN" altLang="en-US" dirty="0" smtClean="0">
                <a:latin typeface="+mj-ea"/>
                <a:ea typeface="+mj-ea"/>
              </a:rPr>
              <a:t>。一下是常规的创建过程。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99996"/>
            <a:ext cx="2952328" cy="234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799996"/>
            <a:ext cx="3024336" cy="230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38903" y="4297660"/>
            <a:ext cx="34889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+mj-ea"/>
                <a:ea typeface="+mj-ea"/>
              </a:rPr>
              <a:t>第一步：打开创建工程向导</a:t>
            </a:r>
            <a:endParaRPr lang="en-US" altLang="zh-CN" sz="1400" b="1" dirty="0" smtClean="0">
              <a:latin typeface="+mj-ea"/>
              <a:ea typeface="+mj-ea"/>
            </a:endParaRPr>
          </a:p>
          <a:p>
            <a:r>
              <a:rPr lang="en-US" altLang="zh-CN" sz="1400" dirty="0" smtClean="0">
                <a:latin typeface="+mj-ea"/>
                <a:ea typeface="+mj-ea"/>
              </a:rPr>
              <a:t>Eclipse -&gt; File -&gt; New - &gt; project -&gt; Maven Project</a:t>
            </a:r>
            <a:r>
              <a:rPr lang="zh-CN" altLang="en-US" sz="1400" dirty="0" smtClean="0">
                <a:latin typeface="+mj-ea"/>
                <a:ea typeface="+mj-ea"/>
              </a:rPr>
              <a:t>，点击下一步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4297660"/>
            <a:ext cx="38490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+mj-ea"/>
                <a:ea typeface="+mj-ea"/>
              </a:rPr>
              <a:t>第二步：选择工作目录和</a:t>
            </a:r>
            <a:r>
              <a:rPr lang="en-US" altLang="zh-CN" sz="1400" b="1" dirty="0" err="1" smtClean="0">
                <a:latin typeface="+mj-ea"/>
                <a:ea typeface="+mj-ea"/>
              </a:rPr>
              <a:t>workingSet</a:t>
            </a:r>
            <a:endParaRPr lang="en-US" altLang="zh-CN" sz="1400" b="1" dirty="0">
              <a:latin typeface="+mj-ea"/>
              <a:ea typeface="+mj-ea"/>
            </a:endParaRPr>
          </a:p>
          <a:p>
            <a:r>
              <a:rPr lang="zh-CN" altLang="en-US" sz="1400" i="1" dirty="0" smtClean="0">
                <a:latin typeface="+mj-ea"/>
                <a:ea typeface="+mj-ea"/>
              </a:rPr>
              <a:t>这里选择的</a:t>
            </a:r>
            <a:r>
              <a:rPr lang="en-US" altLang="zh-CN" sz="1400" i="1" dirty="0" err="1" smtClean="0">
                <a:latin typeface="+mj-ea"/>
                <a:ea typeface="+mj-ea"/>
              </a:rPr>
              <a:t>location:D</a:t>
            </a:r>
            <a:r>
              <a:rPr lang="en-US" altLang="zh-CN" sz="1400" i="1" dirty="0" smtClean="0">
                <a:latin typeface="+mj-ea"/>
                <a:ea typeface="+mj-ea"/>
              </a:rPr>
              <a:t>:\workshop\feinno</a:t>
            </a:r>
            <a:r>
              <a:rPr lang="zh-CN" altLang="en-US" sz="1400" i="1" dirty="0" smtClean="0">
                <a:latin typeface="+mj-ea"/>
                <a:ea typeface="+mj-ea"/>
              </a:rPr>
              <a:t>。</a:t>
            </a:r>
            <a:endParaRPr lang="en-US" altLang="zh-CN" sz="1400" i="1" dirty="0" smtClean="0">
              <a:latin typeface="+mj-ea"/>
              <a:ea typeface="+mj-ea"/>
            </a:endParaRPr>
          </a:p>
          <a:p>
            <a:r>
              <a:rPr lang="zh-CN" altLang="en-US" sz="1400" i="1" dirty="0" smtClean="0">
                <a:latin typeface="+mj-ea"/>
                <a:ea typeface="+mj-ea"/>
              </a:rPr>
              <a:t>配置完成后，点击</a:t>
            </a:r>
            <a:r>
              <a:rPr lang="en-US" altLang="zh-CN" sz="1400" i="1" dirty="0" smtClean="0">
                <a:latin typeface="+mj-ea"/>
                <a:ea typeface="+mj-ea"/>
              </a:rPr>
              <a:t>next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36296" y="2065412"/>
            <a:ext cx="1584176" cy="1728192"/>
          </a:xfrm>
          <a:prstGeom prst="rect">
            <a:avLst/>
          </a:prstGeom>
          <a:solidFill>
            <a:schemeClr val="accent1">
              <a:alpha val="0"/>
            </a:schemeClr>
          </a:solidFill>
          <a:ln w="1460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zh-CN" altLang="en-US" sz="1400" i="1" dirty="0">
                <a:solidFill>
                  <a:schemeClr val="tx1"/>
                </a:solidFill>
                <a:latin typeface="+mj-ea"/>
                <a:ea typeface="+mj-ea"/>
              </a:rPr>
              <a:t>这里可以勾选：“</a:t>
            </a:r>
            <a:r>
              <a:rPr lang="en-US" altLang="zh-CN" sz="1400" i="1" dirty="0">
                <a:solidFill>
                  <a:schemeClr val="tx1"/>
                </a:solidFill>
                <a:latin typeface="+mj-ea"/>
                <a:ea typeface="+mj-ea"/>
              </a:rPr>
              <a:t>create a simple project</a:t>
            </a:r>
            <a:r>
              <a:rPr lang="zh-CN" altLang="en-US" sz="1400" i="1" dirty="0">
                <a:solidFill>
                  <a:schemeClr val="tx1"/>
                </a:solidFill>
                <a:latin typeface="+mj-ea"/>
                <a:ea typeface="+mj-ea"/>
              </a:rPr>
              <a:t>”可以创建默认简单结构的工程，跳过</a:t>
            </a:r>
            <a:r>
              <a:rPr lang="en-US" altLang="zh-CN" sz="1400" i="1" dirty="0">
                <a:solidFill>
                  <a:schemeClr val="tx1"/>
                </a:solidFill>
                <a:latin typeface="+mj-ea"/>
                <a:ea typeface="+mj-ea"/>
              </a:rPr>
              <a:t>archetype</a:t>
            </a:r>
            <a:r>
              <a:rPr lang="zh-CN" altLang="en-US" sz="1400" i="1" dirty="0">
                <a:solidFill>
                  <a:schemeClr val="tx1"/>
                </a:solidFill>
                <a:latin typeface="+mj-ea"/>
                <a:ea typeface="+mj-ea"/>
              </a:rPr>
              <a:t>的选择和设置。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572000" y="2353444"/>
            <a:ext cx="1800200" cy="144016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460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12" idx="3"/>
            <a:endCxn id="11" idx="1"/>
          </p:cNvCxnSpPr>
          <p:nvPr/>
        </p:nvCxnSpPr>
        <p:spPr>
          <a:xfrm>
            <a:off x="6372200" y="2425452"/>
            <a:ext cx="864096" cy="504056"/>
          </a:xfrm>
          <a:prstGeom prst="straightConnector1">
            <a:avLst/>
          </a:prstGeom>
          <a:ln w="2413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0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Maven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插件创建工程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75286"/>
            <a:ext cx="3744415" cy="2611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9" y="1175286"/>
            <a:ext cx="3528392" cy="2585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4625277" y="4033003"/>
            <a:ext cx="417646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latin typeface="+mj-ea"/>
                <a:ea typeface="+mj-ea"/>
              </a:rPr>
              <a:t>第四步：配置</a:t>
            </a:r>
            <a:r>
              <a:rPr lang="en-US" altLang="zh-CN" sz="1400" b="1" dirty="0" smtClean="0">
                <a:latin typeface="+mj-ea"/>
                <a:ea typeface="+mj-ea"/>
              </a:rPr>
              <a:t>feinno</a:t>
            </a:r>
            <a:r>
              <a:rPr lang="zh-CN" altLang="en-US" sz="1400" b="1" dirty="0" smtClean="0">
                <a:latin typeface="+mj-ea"/>
                <a:ea typeface="+mj-ea"/>
              </a:rPr>
              <a:t>自己的</a:t>
            </a:r>
            <a:r>
              <a:rPr lang="en-US" altLang="zh-CN" sz="1400" b="1" dirty="0" smtClean="0">
                <a:latin typeface="+mj-ea"/>
                <a:ea typeface="+mj-ea"/>
              </a:rPr>
              <a:t>archetype-catalog</a:t>
            </a:r>
            <a:r>
              <a:rPr lang="zh-CN" altLang="en-US" sz="1400" dirty="0" smtClean="0">
                <a:latin typeface="+mj-ea"/>
                <a:ea typeface="+mj-ea"/>
              </a:rPr>
              <a:t>（本步可选，如果已经配置则跳过）</a:t>
            </a:r>
            <a:endParaRPr lang="en-US" altLang="zh-CN" sz="1400" dirty="0" smtClean="0">
              <a:latin typeface="+mj-ea"/>
              <a:ea typeface="+mj-ea"/>
            </a:endParaRPr>
          </a:p>
          <a:p>
            <a:r>
              <a:rPr lang="en-US" altLang="zh-CN" sz="1400" dirty="0" smtClean="0">
                <a:latin typeface="+mj-ea"/>
                <a:ea typeface="+mj-ea"/>
              </a:rPr>
              <a:t>Catalog File: http</a:t>
            </a:r>
            <a:r>
              <a:rPr lang="en-US" altLang="zh-CN" sz="1400" dirty="0">
                <a:latin typeface="+mj-ea"/>
                <a:ea typeface="+mj-ea"/>
              </a:rPr>
              <a:t>://192.168.30.202/content/groups/public/archetype-catalog.xml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4033003"/>
            <a:ext cx="41764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latin typeface="+mj-ea"/>
                <a:ea typeface="+mj-ea"/>
              </a:rPr>
              <a:t>第三步：选择</a:t>
            </a:r>
            <a:r>
              <a:rPr lang="en-US" altLang="zh-CN" sz="1400" b="1" dirty="0" smtClean="0">
                <a:latin typeface="+mj-ea"/>
                <a:ea typeface="+mj-ea"/>
              </a:rPr>
              <a:t>archetype-catalog</a:t>
            </a:r>
          </a:p>
          <a:p>
            <a:r>
              <a:rPr lang="zh-CN" altLang="en-US" sz="1400" dirty="0" smtClean="0">
                <a:latin typeface="+mj-ea"/>
                <a:ea typeface="+mj-ea"/>
              </a:rPr>
              <a:t>选择</a:t>
            </a:r>
            <a:r>
              <a:rPr lang="en-US" altLang="zh-CN" sz="1400" dirty="0" smtClean="0">
                <a:latin typeface="+mj-ea"/>
                <a:ea typeface="+mj-ea"/>
              </a:rPr>
              <a:t>feinno</a:t>
            </a:r>
            <a:r>
              <a:rPr lang="zh-CN" altLang="en-US" sz="1400" dirty="0" smtClean="0">
                <a:latin typeface="+mj-ea"/>
                <a:ea typeface="+mj-ea"/>
              </a:rPr>
              <a:t>自己的</a:t>
            </a:r>
            <a:r>
              <a:rPr lang="en-US" altLang="zh-CN" sz="1400" dirty="0" smtClean="0">
                <a:latin typeface="+mj-ea"/>
                <a:ea typeface="+mj-ea"/>
              </a:rPr>
              <a:t>archetype-catalog,</a:t>
            </a:r>
            <a:r>
              <a:rPr lang="zh-CN" altLang="en-US" sz="1400" dirty="0" smtClean="0">
                <a:latin typeface="+mj-ea"/>
                <a:ea typeface="+mj-ea"/>
              </a:rPr>
              <a:t>如果没有则配置一个。当然，你可以尝试使用</a:t>
            </a:r>
            <a:r>
              <a:rPr lang="en-US" altLang="zh-CN" sz="1400" dirty="0" smtClean="0">
                <a:latin typeface="+mj-ea"/>
                <a:ea typeface="+mj-ea"/>
              </a:rPr>
              <a:t>maven</a:t>
            </a:r>
            <a:r>
              <a:rPr lang="zh-CN" altLang="en-US" sz="1400" dirty="0" smtClean="0">
                <a:latin typeface="+mj-ea"/>
                <a:ea typeface="+mj-ea"/>
              </a:rPr>
              <a:t>内置或第三方提供的</a:t>
            </a:r>
            <a:r>
              <a:rPr lang="en-US" altLang="zh-CN" sz="1400" dirty="0" smtClean="0">
                <a:latin typeface="+mj-ea"/>
                <a:ea typeface="+mj-ea"/>
              </a:rPr>
              <a:t>archetype.</a:t>
            </a:r>
            <a:endParaRPr lang="zh-CN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1538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Maven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插件创建工程</a:t>
            </a:r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16" y="879619"/>
            <a:ext cx="4020608" cy="2306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79512" y="3361556"/>
            <a:ext cx="403244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latin typeface="+mj-ea"/>
                <a:ea typeface="+mj-ea"/>
              </a:rPr>
              <a:t>第五步：选择</a:t>
            </a:r>
            <a:r>
              <a:rPr lang="en-US" altLang="zh-CN" sz="1400" b="1" dirty="0">
                <a:latin typeface="+mj-ea"/>
                <a:ea typeface="+mj-ea"/>
              </a:rPr>
              <a:t>A</a:t>
            </a:r>
            <a:r>
              <a:rPr lang="en-US" altLang="zh-CN" sz="1400" b="1" dirty="0" smtClean="0">
                <a:latin typeface="+mj-ea"/>
                <a:ea typeface="+mj-ea"/>
              </a:rPr>
              <a:t>rchetype</a:t>
            </a:r>
          </a:p>
          <a:p>
            <a:r>
              <a:rPr lang="zh-CN" altLang="en-US" sz="1400" dirty="0">
                <a:latin typeface="+mj-ea"/>
                <a:ea typeface="+mj-ea"/>
              </a:rPr>
              <a:t>建议</a:t>
            </a:r>
            <a:r>
              <a:rPr lang="zh-CN" altLang="en-US" sz="1400" dirty="0" smtClean="0">
                <a:latin typeface="+mj-ea"/>
                <a:ea typeface="+mj-ea"/>
              </a:rPr>
              <a:t>选择</a:t>
            </a:r>
            <a:r>
              <a:rPr lang="en-US" altLang="zh-CN" sz="1400" dirty="0" smtClean="0">
                <a:latin typeface="+mj-ea"/>
                <a:ea typeface="+mj-ea"/>
              </a:rPr>
              <a:t>feinno</a:t>
            </a:r>
            <a:r>
              <a:rPr lang="zh-CN" altLang="en-US" sz="1400" dirty="0" smtClean="0">
                <a:latin typeface="+mj-ea"/>
                <a:ea typeface="+mj-ea"/>
              </a:rPr>
              <a:t>公司开发的 </a:t>
            </a:r>
            <a:r>
              <a:rPr lang="en-US" altLang="zh-CN" sz="1400" dirty="0" smtClean="0">
                <a:latin typeface="+mj-ea"/>
                <a:ea typeface="+mj-ea"/>
              </a:rPr>
              <a:t>Archetype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b="1" dirty="0" smtClean="0">
                <a:latin typeface="+mj-ea"/>
                <a:ea typeface="+mj-ea"/>
              </a:rPr>
              <a:t>feinno-</a:t>
            </a:r>
            <a:r>
              <a:rPr lang="en-US" altLang="zh-CN" sz="1400" b="1" dirty="0" err="1" smtClean="0">
                <a:latin typeface="+mj-ea"/>
                <a:ea typeface="+mj-ea"/>
              </a:rPr>
              <a:t>ssh</a:t>
            </a:r>
            <a:r>
              <a:rPr lang="en-US" altLang="zh-CN" sz="1400" b="1" dirty="0" smtClean="0">
                <a:latin typeface="+mj-ea"/>
                <a:ea typeface="+mj-ea"/>
              </a:rPr>
              <a:t>-</a:t>
            </a:r>
            <a:r>
              <a:rPr lang="en-US" altLang="zh-CN" sz="1400" b="1" dirty="0" err="1" smtClean="0">
                <a:latin typeface="+mj-ea"/>
                <a:ea typeface="+mj-ea"/>
              </a:rPr>
              <a:t>webapp</a:t>
            </a:r>
            <a:r>
              <a:rPr lang="en-US" altLang="zh-CN" sz="1400" b="1" dirty="0" smtClean="0">
                <a:latin typeface="+mj-ea"/>
                <a:ea typeface="+mj-ea"/>
              </a:rPr>
              <a:t>-archetype </a:t>
            </a:r>
            <a:r>
              <a:rPr lang="en-US" altLang="zh-CN" sz="1400" dirty="0" smtClean="0">
                <a:latin typeface="+mj-ea"/>
                <a:ea typeface="+mj-ea"/>
              </a:rPr>
              <a:t/>
            </a:r>
            <a:br>
              <a:rPr lang="en-US" altLang="zh-CN" sz="1400" dirty="0" smtClean="0">
                <a:latin typeface="+mj-ea"/>
                <a:ea typeface="+mj-ea"/>
              </a:rPr>
            </a:br>
            <a:r>
              <a:rPr lang="zh-CN" altLang="en-US" sz="1400" dirty="0" smtClean="0">
                <a:latin typeface="+mj-ea"/>
                <a:ea typeface="+mj-ea"/>
              </a:rPr>
              <a:t>基于</a:t>
            </a:r>
            <a:r>
              <a:rPr lang="en-US" altLang="zh-CN" sz="1400" dirty="0" smtClean="0">
                <a:latin typeface="+mj-ea"/>
                <a:ea typeface="+mj-ea"/>
              </a:rPr>
              <a:t>SSH</a:t>
            </a:r>
            <a:r>
              <a:rPr lang="zh-CN" altLang="en-US" sz="1400" dirty="0" smtClean="0">
                <a:latin typeface="+mj-ea"/>
                <a:ea typeface="+mj-ea"/>
              </a:rPr>
              <a:t>的公司统一基础</a:t>
            </a:r>
            <a:r>
              <a:rPr lang="en-US" altLang="zh-CN" sz="1400" dirty="0" smtClean="0">
                <a:latin typeface="+mj-ea"/>
                <a:ea typeface="+mj-ea"/>
              </a:rPr>
              <a:t>web</a:t>
            </a:r>
            <a:r>
              <a:rPr lang="zh-CN" altLang="en-US" sz="1400" dirty="0" smtClean="0">
                <a:latin typeface="+mj-ea"/>
                <a:ea typeface="+mj-ea"/>
              </a:rPr>
              <a:t>开发工程</a:t>
            </a:r>
            <a:endParaRPr lang="en-US" altLang="zh-CN" sz="1400" dirty="0" smtClean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b="1" dirty="0" smtClean="0">
                <a:latin typeface="+mj-ea"/>
                <a:ea typeface="+mj-ea"/>
              </a:rPr>
              <a:t>feinno-</a:t>
            </a:r>
            <a:r>
              <a:rPr lang="en-US" altLang="zh-CN" sz="1400" b="1" dirty="0" err="1" smtClean="0">
                <a:latin typeface="+mj-ea"/>
                <a:ea typeface="+mj-ea"/>
              </a:rPr>
              <a:t>ssh</a:t>
            </a:r>
            <a:r>
              <a:rPr lang="en-US" altLang="zh-CN" sz="1400" b="1" dirty="0" smtClean="0">
                <a:latin typeface="+mj-ea"/>
                <a:ea typeface="+mj-ea"/>
              </a:rPr>
              <a:t>-</a:t>
            </a:r>
            <a:r>
              <a:rPr lang="en-US" altLang="zh-CN" sz="1400" b="1" dirty="0" err="1" smtClean="0">
                <a:latin typeface="+mj-ea"/>
                <a:ea typeface="+mj-ea"/>
              </a:rPr>
              <a:t>webapp</a:t>
            </a:r>
            <a:r>
              <a:rPr lang="en-US" altLang="zh-CN" sz="1400" b="1" dirty="0" smtClean="0">
                <a:latin typeface="+mj-ea"/>
                <a:ea typeface="+mj-ea"/>
              </a:rPr>
              <a:t>-simple-archetype</a:t>
            </a:r>
            <a:r>
              <a:rPr lang="en-US" altLang="zh-CN" sz="1400" dirty="0" smtClean="0">
                <a:latin typeface="+mj-ea"/>
                <a:ea typeface="+mj-ea"/>
              </a:rPr>
              <a:t/>
            </a:r>
            <a:br>
              <a:rPr lang="en-US" altLang="zh-CN" sz="1400" dirty="0" smtClean="0">
                <a:latin typeface="+mj-ea"/>
                <a:ea typeface="+mj-ea"/>
              </a:rPr>
            </a:br>
            <a:r>
              <a:rPr lang="zh-CN" altLang="en-US" sz="1400" dirty="0" smtClean="0">
                <a:latin typeface="+mj-ea"/>
                <a:ea typeface="+mj-ea"/>
              </a:rPr>
              <a:t>基于</a:t>
            </a:r>
            <a:r>
              <a:rPr lang="en-US" altLang="zh-CN" sz="1400" dirty="0" smtClean="0">
                <a:latin typeface="+mj-ea"/>
                <a:ea typeface="+mj-ea"/>
              </a:rPr>
              <a:t>SSH</a:t>
            </a:r>
            <a:r>
              <a:rPr lang="zh-CN" altLang="en-US" sz="1400" dirty="0" smtClean="0">
                <a:latin typeface="+mj-ea"/>
                <a:ea typeface="+mj-ea"/>
              </a:rPr>
              <a:t>的空工程，提供</a:t>
            </a:r>
            <a:r>
              <a:rPr lang="en-US" altLang="zh-CN" sz="1400" dirty="0" smtClean="0">
                <a:latin typeface="+mj-ea"/>
                <a:ea typeface="+mj-ea"/>
              </a:rPr>
              <a:t>SSH</a:t>
            </a:r>
            <a:r>
              <a:rPr lang="zh-CN" altLang="en-US" sz="1400" dirty="0" smtClean="0">
                <a:latin typeface="+mj-ea"/>
                <a:ea typeface="+mj-ea"/>
              </a:rPr>
              <a:t>相关的常规配置，可作为工程迁移到</a:t>
            </a:r>
            <a:r>
              <a:rPr lang="en-US" altLang="zh-CN" sz="1400" dirty="0" smtClean="0">
                <a:latin typeface="+mj-ea"/>
                <a:ea typeface="+mj-ea"/>
              </a:rPr>
              <a:t>MAVEN</a:t>
            </a:r>
            <a:r>
              <a:rPr lang="zh-CN" altLang="en-US" sz="1400" dirty="0" smtClean="0">
                <a:latin typeface="+mj-ea"/>
                <a:ea typeface="+mj-ea"/>
              </a:rPr>
              <a:t>的基础工程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55976" y="3361556"/>
            <a:ext cx="417646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latin typeface="+mj-ea"/>
                <a:ea typeface="+mj-ea"/>
              </a:rPr>
              <a:t>第</a:t>
            </a:r>
            <a:r>
              <a:rPr lang="zh-CN" altLang="en-US" sz="1400" b="1" dirty="0">
                <a:latin typeface="+mj-ea"/>
                <a:ea typeface="+mj-ea"/>
              </a:rPr>
              <a:t>六</a:t>
            </a:r>
            <a:r>
              <a:rPr lang="zh-CN" altLang="en-US" sz="1400" b="1" dirty="0" smtClean="0">
                <a:latin typeface="+mj-ea"/>
                <a:ea typeface="+mj-ea"/>
              </a:rPr>
              <a:t>步：填写项目信息</a:t>
            </a:r>
            <a:endParaRPr lang="en-US" altLang="zh-CN" sz="1400" b="1" dirty="0" smtClean="0">
              <a:latin typeface="+mj-ea"/>
              <a:ea typeface="+mj-ea"/>
            </a:endParaRPr>
          </a:p>
          <a:p>
            <a:pPr marL="285750" indent="-285750">
              <a:buFont typeface="Wingdings" pitchFamily="2" charset="2"/>
              <a:buChar char="n"/>
            </a:pPr>
            <a:r>
              <a:rPr lang="en-US" altLang="zh-CN" sz="1200" dirty="0" smtClean="0">
                <a:latin typeface="+mj-ea"/>
                <a:ea typeface="+mj-ea"/>
              </a:rPr>
              <a:t>groupId: </a:t>
            </a:r>
            <a:r>
              <a:rPr lang="zh-CN" altLang="en-US" sz="1200" dirty="0" smtClean="0">
                <a:latin typeface="+mj-ea"/>
                <a:ea typeface="+mj-ea"/>
              </a:rPr>
              <a:t>机构标准，公司项目一般使用域名，这里统一使用</a:t>
            </a:r>
            <a:r>
              <a:rPr lang="en-US" altLang="zh-CN" sz="1200" dirty="0" smtClean="0">
                <a:latin typeface="+mj-ea"/>
                <a:ea typeface="+mj-ea"/>
              </a:rPr>
              <a:t>com.feinno</a:t>
            </a:r>
          </a:p>
          <a:p>
            <a:pPr marL="285750" indent="-285750">
              <a:buFont typeface="Wingdings" pitchFamily="2" charset="2"/>
              <a:buChar char="n"/>
            </a:pPr>
            <a:r>
              <a:rPr lang="en-US" altLang="zh-CN" sz="1200" dirty="0" smtClean="0">
                <a:latin typeface="+mj-ea"/>
                <a:ea typeface="+mj-ea"/>
              </a:rPr>
              <a:t>artifactId:</a:t>
            </a:r>
            <a:r>
              <a:rPr lang="zh-CN" altLang="en-US" sz="1200" dirty="0" smtClean="0">
                <a:latin typeface="+mj-ea"/>
                <a:ea typeface="+mj-ea"/>
              </a:rPr>
              <a:t>项目工程名称，推荐：公司标志</a:t>
            </a:r>
            <a:r>
              <a:rPr lang="en-US" altLang="zh-CN" sz="1200" dirty="0" smtClean="0">
                <a:latin typeface="+mj-ea"/>
                <a:ea typeface="+mj-ea"/>
              </a:rPr>
              <a:t>-</a:t>
            </a:r>
            <a:r>
              <a:rPr lang="zh-CN" altLang="en-US" sz="1200" dirty="0" smtClean="0">
                <a:latin typeface="+mj-ea"/>
                <a:ea typeface="+mj-ea"/>
              </a:rPr>
              <a:t>平台</a:t>
            </a:r>
            <a:r>
              <a:rPr lang="en-US" altLang="zh-CN" sz="1200" dirty="0" smtClean="0">
                <a:latin typeface="+mj-ea"/>
                <a:ea typeface="+mj-ea"/>
              </a:rPr>
              <a:t>/</a:t>
            </a:r>
            <a:r>
              <a:rPr lang="zh-CN" altLang="en-US" sz="1200" dirty="0" smtClean="0">
                <a:latin typeface="+mj-ea"/>
                <a:ea typeface="+mj-ea"/>
              </a:rPr>
              <a:t>项目标志</a:t>
            </a:r>
            <a:r>
              <a:rPr lang="en-US" altLang="zh-CN" sz="1200" dirty="0" smtClean="0">
                <a:latin typeface="+mj-ea"/>
                <a:ea typeface="+mj-ea"/>
              </a:rPr>
              <a:t>-</a:t>
            </a:r>
            <a:r>
              <a:rPr lang="zh-CN" altLang="en-US" sz="1200" dirty="0" smtClean="0">
                <a:latin typeface="+mj-ea"/>
                <a:ea typeface="+mj-ea"/>
              </a:rPr>
              <a:t>子系统标志。这里名称为：</a:t>
            </a:r>
            <a:r>
              <a:rPr lang="en-US" altLang="zh-CN" sz="1200" dirty="0" smtClean="0">
                <a:latin typeface="+mj-ea"/>
                <a:ea typeface="+mj-ea"/>
              </a:rPr>
              <a:t>feinno-</a:t>
            </a:r>
            <a:r>
              <a:rPr lang="en-US" altLang="zh-CN" sz="1200" dirty="0" err="1" smtClean="0">
                <a:latin typeface="+mj-ea"/>
                <a:ea typeface="+mj-ea"/>
              </a:rPr>
              <a:t>rinp</a:t>
            </a:r>
            <a:r>
              <a:rPr lang="en-US" altLang="zh-CN" sz="1200" dirty="0" smtClean="0">
                <a:latin typeface="+mj-ea"/>
                <a:ea typeface="+mj-ea"/>
              </a:rPr>
              <a:t>-testproject, </a:t>
            </a:r>
            <a:r>
              <a:rPr lang="zh-CN" altLang="en-US" sz="1200" dirty="0" smtClean="0">
                <a:latin typeface="+mj-ea"/>
                <a:ea typeface="+mj-ea"/>
              </a:rPr>
              <a:t>表示</a:t>
            </a:r>
            <a:r>
              <a:rPr lang="en-US" altLang="zh-CN" sz="1200" dirty="0" smtClean="0">
                <a:latin typeface="+mj-ea"/>
                <a:ea typeface="+mj-ea"/>
              </a:rPr>
              <a:t>feinno</a:t>
            </a:r>
            <a:r>
              <a:rPr lang="zh-CN" altLang="en-US" sz="1200" dirty="0" smtClean="0">
                <a:latin typeface="+mj-ea"/>
                <a:ea typeface="+mj-ea"/>
              </a:rPr>
              <a:t>公司</a:t>
            </a:r>
            <a:r>
              <a:rPr lang="en-US" altLang="zh-CN" sz="1200" dirty="0" err="1" smtClean="0">
                <a:latin typeface="+mj-ea"/>
                <a:ea typeface="+mj-ea"/>
              </a:rPr>
              <a:t>rinp</a:t>
            </a:r>
            <a:r>
              <a:rPr lang="zh-CN" altLang="en-US" sz="1200" dirty="0" smtClean="0">
                <a:latin typeface="+mj-ea"/>
                <a:ea typeface="+mj-ea"/>
              </a:rPr>
              <a:t>平台下的某的系统。</a:t>
            </a:r>
            <a:endParaRPr lang="en-US" altLang="zh-CN" sz="1200" dirty="0" smtClean="0">
              <a:latin typeface="+mj-ea"/>
              <a:ea typeface="+mj-ea"/>
            </a:endParaRPr>
          </a:p>
          <a:p>
            <a:pPr marL="285750" indent="-285750">
              <a:buFont typeface="Wingdings" pitchFamily="2" charset="2"/>
              <a:buChar char="n"/>
            </a:pPr>
            <a:r>
              <a:rPr lang="en-US" altLang="zh-CN" sz="1200" dirty="0" err="1" smtClean="0">
                <a:latin typeface="+mj-ea"/>
                <a:ea typeface="+mj-ea"/>
              </a:rPr>
              <a:t>Vertion</a:t>
            </a:r>
            <a:r>
              <a:rPr lang="en-US" altLang="zh-CN" sz="1200" dirty="0" smtClean="0">
                <a:latin typeface="+mj-ea"/>
                <a:ea typeface="+mj-ea"/>
              </a:rPr>
              <a:t>:</a:t>
            </a:r>
            <a:r>
              <a:rPr lang="zh-CN" altLang="en-US" sz="1200" dirty="0" smtClean="0">
                <a:latin typeface="+mj-ea"/>
                <a:ea typeface="+mj-ea"/>
              </a:rPr>
              <a:t>版本号。</a:t>
            </a:r>
            <a:endParaRPr lang="en-US" altLang="zh-CN" sz="1200" dirty="0" smtClean="0">
              <a:latin typeface="+mj-ea"/>
              <a:ea typeface="+mj-ea"/>
            </a:endParaRPr>
          </a:p>
          <a:p>
            <a:endParaRPr lang="en-US" altLang="zh-CN" sz="1200" dirty="0" smtClean="0">
              <a:latin typeface="+mj-ea"/>
              <a:ea typeface="+mj-ea"/>
            </a:endParaRPr>
          </a:p>
          <a:p>
            <a:r>
              <a:rPr lang="zh-CN" altLang="en-US" sz="1200" dirty="0" smtClean="0">
                <a:latin typeface="+mj-ea"/>
                <a:ea typeface="+mj-ea"/>
              </a:rPr>
              <a:t>填写完成后，点击</a:t>
            </a:r>
            <a:r>
              <a:rPr lang="en-US" altLang="zh-CN" sz="1200" dirty="0" smtClean="0">
                <a:latin typeface="+mj-ea"/>
                <a:ea typeface="+mj-ea"/>
              </a:rPr>
              <a:t>Finish</a:t>
            </a:r>
            <a:r>
              <a:rPr lang="zh-CN" altLang="en-US" sz="1200" dirty="0" smtClean="0">
                <a:latin typeface="+mj-ea"/>
                <a:ea typeface="+mj-ea"/>
              </a:rPr>
              <a:t>，查看你的工程</a:t>
            </a:r>
            <a:r>
              <a:rPr lang="en-US" altLang="zh-CN" sz="1200" dirty="0" err="1" smtClean="0">
                <a:latin typeface="+mj-ea"/>
                <a:ea typeface="+mj-ea"/>
              </a:rPr>
              <a:t>Excplorer</a:t>
            </a:r>
            <a:endParaRPr lang="en-US" altLang="zh-CN" sz="1200" dirty="0" smtClean="0">
              <a:latin typeface="+mj-ea"/>
              <a:ea typeface="+mj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79619"/>
            <a:ext cx="3888432" cy="2306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961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Maven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插件创建工程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1688" y="728618"/>
            <a:ext cx="5775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j-ea"/>
              </a:rPr>
              <a:t>模板工程结构说明：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</a:rPr>
              <a:t>feinno-</a:t>
            </a:r>
            <a:r>
              <a:rPr lang="en-US" altLang="zh-CN" b="1" dirty="0" err="1" smtClean="0">
                <a:solidFill>
                  <a:srgbClr val="FF0000"/>
                </a:solidFill>
                <a:latin typeface="+mj-ea"/>
              </a:rPr>
              <a:t>ssh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</a:rPr>
              <a:t>-</a:t>
            </a:r>
            <a:r>
              <a:rPr lang="en-US" altLang="zh-CN" b="1" dirty="0" err="1" smtClean="0">
                <a:solidFill>
                  <a:srgbClr val="FF0000"/>
                </a:solidFill>
                <a:latin typeface="+mj-ea"/>
              </a:rPr>
              <a:t>webapp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</a:rPr>
              <a:t>-archetype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774" y="1134649"/>
            <a:ext cx="3695700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550122" y="2038872"/>
            <a:ext cx="4401542" cy="338554"/>
          </a:xfrm>
          <a:prstGeom prst="rect">
            <a:avLst/>
          </a:prstGeom>
          <a:noFill/>
          <a:ln w="12700">
            <a:solidFill>
              <a:srgbClr val="AFDD7D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j-ea"/>
                <a:ea typeface="+mj-ea"/>
              </a:rPr>
              <a:t>1. </a:t>
            </a:r>
            <a:r>
              <a:rPr lang="zh-CN" altLang="en-US" sz="1600" dirty="0" smtClean="0">
                <a:latin typeface="+mj-ea"/>
                <a:ea typeface="+mj-ea"/>
              </a:rPr>
              <a:t>创建项目的数据库用户</a:t>
            </a:r>
            <a:r>
              <a:rPr lang="en-US" altLang="zh-CN" sz="1600" dirty="0" smtClean="0">
                <a:latin typeface="+mj-ea"/>
                <a:ea typeface="+mj-ea"/>
              </a:rPr>
              <a:t>:testproject</a:t>
            </a:r>
            <a:endParaRPr lang="zh-CN" altLang="en-US" sz="1600" dirty="0">
              <a:latin typeface="+mj-ea"/>
              <a:ea typeface="+mj-ea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870772"/>
              </p:ext>
            </p:extLst>
          </p:nvPr>
        </p:nvGraphicFramePr>
        <p:xfrm>
          <a:off x="7605023" y="2002878"/>
          <a:ext cx="1323976" cy="410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4" name="包装程序外壳对象" showAsIcon="1" r:id="rId4" imgW="2298600" imgH="712440" progId="Package">
                  <p:embed/>
                </p:oleObj>
              </mc:Choice>
              <mc:Fallback>
                <p:oleObj name="包装程序外壳对象" showAsIcon="1" r:id="rId4" imgW="2298600" imgH="712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05023" y="2002878"/>
                        <a:ext cx="1323976" cy="4105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550124" y="2620419"/>
            <a:ext cx="4401540" cy="338554"/>
          </a:xfrm>
          <a:prstGeom prst="rect">
            <a:avLst/>
          </a:prstGeom>
          <a:noFill/>
          <a:ln w="12700">
            <a:solidFill>
              <a:srgbClr val="AFDD7D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dirty="0" smtClean="0"/>
              <a:t>2. </a:t>
            </a:r>
            <a:r>
              <a:rPr lang="zh-CN" altLang="en-US" dirty="0" smtClean="0"/>
              <a:t>导</a:t>
            </a:r>
            <a:r>
              <a:rPr lang="zh-CN" altLang="en-US" dirty="0"/>
              <a:t>入安全相关的数据库</a:t>
            </a:r>
            <a:r>
              <a:rPr lang="en-US" altLang="zh-CN" dirty="0" err="1"/>
              <a:t>schem</a:t>
            </a:r>
            <a:r>
              <a:rPr lang="zh-CN" altLang="en-US" dirty="0"/>
              <a:t>和初始数据。</a:t>
            </a:r>
          </a:p>
        </p:txBody>
      </p:sp>
      <p:sp>
        <p:nvSpPr>
          <p:cNvPr id="25" name="任意多边形 24"/>
          <p:cNvSpPr/>
          <p:nvPr/>
        </p:nvSpPr>
        <p:spPr>
          <a:xfrm>
            <a:off x="3623071" y="2774350"/>
            <a:ext cx="927051" cy="1676800"/>
          </a:xfrm>
          <a:custGeom>
            <a:avLst/>
            <a:gdLst>
              <a:gd name="connsiteX0" fmla="*/ 2046084 w 2046084"/>
              <a:gd name="connsiteY0" fmla="*/ 0 h 2400118"/>
              <a:gd name="connsiteX1" fmla="*/ 660903 w 2046084"/>
              <a:gd name="connsiteY1" fmla="*/ 2037030 h 2400118"/>
              <a:gd name="connsiteX2" fmla="*/ 0 w 2046084"/>
              <a:gd name="connsiteY2" fmla="*/ 2399168 h 2400118"/>
              <a:gd name="connsiteX3" fmla="*/ 0 w 2046084"/>
              <a:gd name="connsiteY3" fmla="*/ 2399168 h 2400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6084" h="2400118">
                <a:moveTo>
                  <a:pt x="2046084" y="0"/>
                </a:moveTo>
                <a:cubicBezTo>
                  <a:pt x="1524000" y="818584"/>
                  <a:pt x="1001917" y="1637169"/>
                  <a:pt x="660903" y="2037030"/>
                </a:cubicBezTo>
                <a:cubicBezTo>
                  <a:pt x="319889" y="2436891"/>
                  <a:pt x="0" y="2399168"/>
                  <a:pt x="0" y="2399168"/>
                </a:cubicBezTo>
                <a:lnTo>
                  <a:pt x="0" y="2399168"/>
                </a:lnTo>
              </a:path>
            </a:pathLst>
          </a:custGeom>
          <a:noFill/>
          <a:ln w="27305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550122" y="3221744"/>
            <a:ext cx="4401542" cy="338554"/>
          </a:xfrm>
          <a:prstGeom prst="rect">
            <a:avLst/>
          </a:prstGeom>
          <a:noFill/>
          <a:ln w="12700">
            <a:solidFill>
              <a:srgbClr val="AFDD7D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dirty="0" smtClean="0"/>
              <a:t>3. </a:t>
            </a:r>
            <a:r>
              <a:rPr lang="zh-CN" altLang="en-US" dirty="0" smtClean="0"/>
              <a:t>更改</a:t>
            </a:r>
            <a:r>
              <a:rPr lang="zh-CN" altLang="en-US" dirty="0"/>
              <a:t>项目的数据库配置文件</a:t>
            </a:r>
          </a:p>
        </p:txBody>
      </p:sp>
      <p:sp>
        <p:nvSpPr>
          <p:cNvPr id="27" name="任意多边形 26"/>
          <p:cNvSpPr/>
          <p:nvPr/>
        </p:nvSpPr>
        <p:spPr>
          <a:xfrm>
            <a:off x="3695080" y="2146893"/>
            <a:ext cx="855044" cy="1244127"/>
          </a:xfrm>
          <a:custGeom>
            <a:avLst/>
            <a:gdLst>
              <a:gd name="connsiteX0" fmla="*/ 1883120 w 1883120"/>
              <a:gd name="connsiteY0" fmla="*/ 452673 h 476447"/>
              <a:gd name="connsiteX1" fmla="*/ 353085 w 1883120"/>
              <a:gd name="connsiteY1" fmla="*/ 425513 h 476447"/>
              <a:gd name="connsiteX2" fmla="*/ 0 w 1883120"/>
              <a:gd name="connsiteY2" fmla="*/ 0 h 476447"/>
              <a:gd name="connsiteX3" fmla="*/ 0 w 1883120"/>
              <a:gd name="connsiteY3" fmla="*/ 0 h 47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3120" h="476447">
                <a:moveTo>
                  <a:pt x="1883120" y="452673"/>
                </a:moveTo>
                <a:cubicBezTo>
                  <a:pt x="1275029" y="476816"/>
                  <a:pt x="666938" y="500959"/>
                  <a:pt x="353085" y="425513"/>
                </a:cubicBezTo>
                <a:cubicBezTo>
                  <a:pt x="39232" y="350067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7305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76420" y="2447120"/>
            <a:ext cx="1152128" cy="707886"/>
          </a:xfrm>
          <a:prstGeom prst="rect">
            <a:avLst/>
          </a:prstGeom>
          <a:noFill/>
          <a:ln w="12700">
            <a:solidFill>
              <a:srgbClr val="AFDD7D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+mj-ea"/>
                <a:ea typeface="+mj-ea"/>
              </a:defRPr>
            </a:lvl1pPr>
          </a:lstStyle>
          <a:p>
            <a:r>
              <a:rPr lang="zh-CN" altLang="en-US" sz="1400" dirty="0"/>
              <a:t>可选</a:t>
            </a:r>
            <a:r>
              <a:rPr lang="en-US" altLang="zh-CN" sz="1400" dirty="0"/>
              <a:t>Jetty</a:t>
            </a:r>
            <a:r>
              <a:rPr lang="zh-CN" altLang="en-US" sz="1400" dirty="0"/>
              <a:t>开发</a:t>
            </a:r>
            <a:r>
              <a:rPr lang="en-US" altLang="zh-CN" sz="1400" dirty="0"/>
              <a:t>Web</a:t>
            </a:r>
            <a:r>
              <a:rPr lang="zh-CN" altLang="en-US" sz="1400" dirty="0" smtClean="0"/>
              <a:t>应用</a:t>
            </a:r>
            <a:endParaRPr lang="en-US" altLang="zh-CN" sz="1400" dirty="0" smtClean="0"/>
          </a:p>
          <a:p>
            <a:r>
              <a:rPr lang="en-US" altLang="zh-CN" sz="1200" dirty="0"/>
              <a:t>m</a:t>
            </a:r>
            <a:r>
              <a:rPr lang="en-US" altLang="zh-CN" sz="1200" dirty="0" smtClean="0"/>
              <a:t>vn </a:t>
            </a:r>
            <a:r>
              <a:rPr lang="en-US" altLang="zh-CN" sz="1200" dirty="0" err="1" smtClean="0"/>
              <a:t>jetty:run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4550123" y="3653792"/>
            <a:ext cx="44015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jdbc.url=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jdbc:oracle:thin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:</a:t>
            </a:r>
            <a:r>
              <a:rPr lang="en-US" altLang="zh-CN" sz="1600" u="sng" dirty="0">
                <a:latin typeface="Arial" pitchFamily="34" charset="0"/>
                <a:cs typeface="Arial" pitchFamily="34" charset="0"/>
              </a:rPr>
              <a:t>@</a:t>
            </a:r>
            <a:r>
              <a:rPr lang="en-US" altLang="zh-CN" sz="1600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localhost</a:t>
            </a:r>
            <a:r>
              <a:rPr lang="en-US" altLang="zh-CN" sz="1600" u="sng" dirty="0">
                <a:latin typeface="Arial" pitchFamily="34" charset="0"/>
                <a:cs typeface="Arial" pitchFamily="34" charset="0"/>
              </a:rPr>
              <a:t>:</a:t>
            </a:r>
            <a:r>
              <a:rPr lang="en-US" altLang="zh-CN" sz="1600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1521</a:t>
            </a:r>
            <a:r>
              <a:rPr lang="en-US" altLang="zh-CN" sz="1600" u="sng" dirty="0">
                <a:latin typeface="Arial" pitchFamily="34" charset="0"/>
                <a:cs typeface="Arial" pitchFamily="34" charset="0"/>
              </a:rPr>
              <a:t>:</a:t>
            </a:r>
            <a:r>
              <a:rPr lang="en-US" altLang="zh-CN" sz="1600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xe</a:t>
            </a:r>
          </a:p>
          <a:p>
            <a:r>
              <a:rPr lang="en-US" altLang="zh-CN" sz="1600" u="sng" dirty="0" err="1" smtClean="0">
                <a:latin typeface="Arial" pitchFamily="34" charset="0"/>
                <a:cs typeface="Arial" pitchFamily="34" charset="0"/>
              </a:rPr>
              <a:t>jdbc.username</a:t>
            </a:r>
            <a:r>
              <a:rPr lang="en-US" altLang="zh-CN" sz="1600" u="sng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16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testproject</a:t>
            </a:r>
            <a:endParaRPr lang="en-US" altLang="zh-CN" sz="16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jdbc.password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1600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testproject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6615" y="3244436"/>
            <a:ext cx="1141933" cy="1169551"/>
          </a:xfrm>
          <a:prstGeom prst="rect">
            <a:avLst/>
          </a:prstGeom>
          <a:noFill/>
          <a:ln w="12700">
            <a:solidFill>
              <a:srgbClr val="AFDD7D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+mj-ea"/>
                <a:ea typeface="+mj-ea"/>
              </a:defRPr>
            </a:lvl1pPr>
          </a:lstStyle>
          <a:p>
            <a:r>
              <a:rPr lang="zh-CN" altLang="en-US" sz="1400" dirty="0" smtClean="0"/>
              <a:t>可选</a:t>
            </a:r>
            <a:r>
              <a:rPr lang="en-US" altLang="zh-CN" sz="1400" dirty="0" smtClean="0"/>
              <a:t>Tomcat</a:t>
            </a:r>
            <a:r>
              <a:rPr lang="zh-CN" altLang="en-US" sz="1400" dirty="0" smtClean="0"/>
              <a:t>插件开发</a:t>
            </a:r>
            <a:r>
              <a:rPr lang="en-US" altLang="zh-CN" sz="1400" dirty="0" smtClean="0"/>
              <a:t>Web</a:t>
            </a:r>
            <a:r>
              <a:rPr lang="zh-CN" altLang="en-US" sz="1400" dirty="0" smtClean="0"/>
              <a:t>应用</a:t>
            </a:r>
            <a:endParaRPr lang="en-US" altLang="zh-CN" sz="1400" dirty="0" smtClean="0"/>
          </a:p>
          <a:p>
            <a:endParaRPr lang="en-US" altLang="zh-CN" sz="1400" dirty="0" smtClean="0"/>
          </a:p>
        </p:txBody>
      </p:sp>
      <p:sp>
        <p:nvSpPr>
          <p:cNvPr id="31" name="任意多边形 30"/>
          <p:cNvSpPr/>
          <p:nvPr/>
        </p:nvSpPr>
        <p:spPr>
          <a:xfrm>
            <a:off x="1528548" y="2397490"/>
            <a:ext cx="432283" cy="392206"/>
          </a:xfrm>
          <a:custGeom>
            <a:avLst/>
            <a:gdLst>
              <a:gd name="connsiteX0" fmla="*/ 0 w 452673"/>
              <a:gd name="connsiteY0" fmla="*/ 117695 h 117695"/>
              <a:gd name="connsiteX1" fmla="*/ 452673 w 452673"/>
              <a:gd name="connsiteY1" fmla="*/ 0 h 117695"/>
              <a:gd name="connsiteX2" fmla="*/ 452673 w 452673"/>
              <a:gd name="connsiteY2" fmla="*/ 0 h 117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673" h="117695">
                <a:moveTo>
                  <a:pt x="0" y="117695"/>
                </a:moveTo>
                <a:lnTo>
                  <a:pt x="452673" y="0"/>
                </a:lnTo>
                <a:lnTo>
                  <a:pt x="452673" y="0"/>
                </a:lnTo>
              </a:path>
            </a:pathLst>
          </a:custGeom>
          <a:noFill/>
          <a:ln w="27305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528549" y="3675770"/>
            <a:ext cx="419844" cy="45719"/>
          </a:xfrm>
          <a:custGeom>
            <a:avLst/>
            <a:gdLst>
              <a:gd name="connsiteX0" fmla="*/ 0 w 479833"/>
              <a:gd name="connsiteY0" fmla="*/ 271604 h 271604"/>
              <a:gd name="connsiteX1" fmla="*/ 479833 w 479833"/>
              <a:gd name="connsiteY1" fmla="*/ 0 h 271604"/>
              <a:gd name="connsiteX2" fmla="*/ 479833 w 479833"/>
              <a:gd name="connsiteY2" fmla="*/ 0 h 271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833" h="271604">
                <a:moveTo>
                  <a:pt x="0" y="271604"/>
                </a:moveTo>
                <a:lnTo>
                  <a:pt x="479833" y="0"/>
                </a:lnTo>
                <a:lnTo>
                  <a:pt x="479833" y="0"/>
                </a:lnTo>
              </a:path>
            </a:pathLst>
          </a:custGeom>
          <a:noFill/>
          <a:ln w="27305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65" y="4173134"/>
            <a:ext cx="7143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矩形 33"/>
          <p:cNvSpPr/>
          <p:nvPr/>
        </p:nvSpPr>
        <p:spPr>
          <a:xfrm>
            <a:off x="238696" y="1786854"/>
            <a:ext cx="1427722" cy="2800767"/>
          </a:xfrm>
          <a:prstGeom prst="rect">
            <a:avLst/>
          </a:prstGeom>
          <a:noFill/>
          <a:ln w="12700">
            <a:solidFill>
              <a:srgbClr val="AFDD7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+mj-ea"/>
                <a:ea typeface="+mj-ea"/>
              </a:rPr>
              <a:t>4. </a:t>
            </a:r>
            <a:r>
              <a:rPr lang="zh-CN" altLang="en-US" sz="1600" dirty="0" smtClean="0">
                <a:solidFill>
                  <a:schemeClr val="tx1"/>
                </a:solidFill>
                <a:latin typeface="+mj-ea"/>
                <a:ea typeface="+mj-ea"/>
              </a:rPr>
              <a:t>启动</a:t>
            </a:r>
            <a:r>
              <a:rPr lang="en-US" altLang="zh-CN" sz="1600" dirty="0" smtClean="0">
                <a:solidFill>
                  <a:schemeClr val="tx1"/>
                </a:solidFill>
                <a:latin typeface="+mj-ea"/>
                <a:ea typeface="+mj-ea"/>
              </a:rPr>
              <a:t>Web</a:t>
            </a:r>
            <a:r>
              <a:rPr lang="zh-CN" altLang="en-US" sz="1600" dirty="0" smtClean="0">
                <a:latin typeface="+mj-ea"/>
                <a:ea typeface="+mj-ea"/>
              </a:rPr>
              <a:t>服务器</a:t>
            </a:r>
            <a:endParaRPr lang="en-US" altLang="zh-CN" sz="1600" dirty="0" smtClean="0">
              <a:latin typeface="+mj-ea"/>
              <a:ea typeface="+mj-ea"/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zh-CN" sz="1600" dirty="0" smtClean="0">
              <a:latin typeface="+mj-ea"/>
              <a:ea typeface="+mj-ea"/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zh-CN" sz="1600" dirty="0" smtClean="0">
              <a:latin typeface="+mj-ea"/>
              <a:ea typeface="+mj-ea"/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zh-CN" sz="1600" dirty="0" smtClean="0">
              <a:latin typeface="+mj-ea"/>
              <a:ea typeface="+mj-ea"/>
            </a:endParaRPr>
          </a:p>
          <a:p>
            <a:pPr algn="ctr"/>
            <a:endParaRPr lang="en-US" altLang="zh-CN" sz="16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zh-CN" sz="16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983112" y="1185171"/>
            <a:ext cx="41764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+mj-ea"/>
                <a:ea typeface="+mj-ea"/>
              </a:rPr>
              <a:t>第七步：配置</a:t>
            </a:r>
            <a:r>
              <a:rPr lang="zh-CN" altLang="en-US" sz="1600" dirty="0">
                <a:latin typeface="+mj-ea"/>
                <a:ea typeface="+mj-ea"/>
              </a:rPr>
              <a:t>工程</a:t>
            </a:r>
          </a:p>
        </p:txBody>
      </p:sp>
    </p:spTree>
    <p:extLst>
      <p:ext uri="{BB962C8B-B14F-4D97-AF65-F5344CB8AC3E}">
        <p14:creationId xmlns:p14="http://schemas.microsoft.com/office/powerpoint/2010/main" val="220253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Maven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插件创建工程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1688" y="728618"/>
            <a:ext cx="7031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+mj-ea"/>
              </a:rPr>
              <a:t>feinno-</a:t>
            </a:r>
            <a:r>
              <a:rPr lang="en-US" altLang="zh-CN" b="1" dirty="0" err="1" smtClean="0">
                <a:solidFill>
                  <a:srgbClr val="FF0000"/>
                </a:solidFill>
                <a:latin typeface="+mj-ea"/>
              </a:rPr>
              <a:t>ssh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</a:rPr>
              <a:t>-</a:t>
            </a:r>
            <a:r>
              <a:rPr lang="en-US" altLang="zh-CN" b="1" dirty="0" err="1" smtClean="0">
                <a:solidFill>
                  <a:srgbClr val="FF0000"/>
                </a:solidFill>
                <a:latin typeface="+mj-ea"/>
              </a:rPr>
              <a:t>webapp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</a:rPr>
              <a:t>-simple-archetype </a:t>
            </a:r>
            <a:r>
              <a:rPr lang="zh-CN" altLang="en-US" b="1" dirty="0" smtClean="0">
                <a:solidFill>
                  <a:srgbClr val="FF0000"/>
                </a:solidFill>
                <a:latin typeface="+mj-ea"/>
              </a:rPr>
              <a:t>可用于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</a:rPr>
              <a:t>Maven</a:t>
            </a:r>
            <a:r>
              <a:rPr lang="zh-CN" altLang="en-US" b="1" dirty="0" smtClean="0">
                <a:solidFill>
                  <a:srgbClr val="FF0000"/>
                </a:solidFill>
                <a:latin typeface="+mj-ea"/>
              </a:rPr>
              <a:t>工程迁移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256" y="1273324"/>
            <a:ext cx="302895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2195736" y="2065412"/>
            <a:ext cx="3888432" cy="36004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460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87339" y="2104156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 smtClean="0">
                <a:latin typeface="+mj-ea"/>
                <a:ea typeface="+mj-ea"/>
              </a:rPr>
              <a:t>Spring</a:t>
            </a:r>
            <a:r>
              <a:rPr lang="zh-CN" altLang="en-US" sz="1400" i="1" dirty="0" smtClean="0">
                <a:latin typeface="+mj-ea"/>
                <a:ea typeface="+mj-ea"/>
              </a:rPr>
              <a:t>基本配置</a:t>
            </a:r>
            <a:endParaRPr lang="zh-CN" altLang="en-US" sz="1400" i="1" dirty="0">
              <a:latin typeface="+mj-ea"/>
              <a:ea typeface="+mj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763688" y="4729216"/>
            <a:ext cx="1152128" cy="18002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460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1960" y="2641476"/>
            <a:ext cx="3888432" cy="1224136"/>
          </a:xfrm>
          <a:prstGeom prst="rect">
            <a:avLst/>
          </a:prstGeom>
          <a:solidFill>
            <a:schemeClr val="accent1">
              <a:alpha val="0"/>
            </a:schemeClr>
          </a:solidFill>
          <a:ln w="1460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400" i="1" dirty="0">
                <a:solidFill>
                  <a:schemeClr val="tx1"/>
                </a:solidFill>
                <a:latin typeface="+mj-ea"/>
                <a:ea typeface="+mj-ea"/>
              </a:rPr>
              <a:t>POM.xml</a:t>
            </a:r>
            <a:r>
              <a:rPr lang="zh-CN" altLang="en-US" sz="1400" i="1" dirty="0">
                <a:solidFill>
                  <a:schemeClr val="tx1"/>
                </a:solidFill>
                <a:latin typeface="+mj-ea"/>
                <a:ea typeface="+mj-ea"/>
              </a:rPr>
              <a:t>文件规范的引用</a:t>
            </a:r>
            <a:r>
              <a:rPr lang="en-US" altLang="zh-CN" sz="1400" i="1" dirty="0">
                <a:solidFill>
                  <a:schemeClr val="tx1"/>
                </a:solidFill>
                <a:latin typeface="+mj-ea"/>
                <a:ea typeface="+mj-ea"/>
              </a:rPr>
              <a:t>feinno-</a:t>
            </a:r>
            <a:r>
              <a:rPr lang="en-US" altLang="zh-CN" sz="1400" i="1" dirty="0" err="1">
                <a:solidFill>
                  <a:schemeClr val="tx1"/>
                </a:solidFill>
                <a:latin typeface="+mj-ea"/>
                <a:ea typeface="+mj-ea"/>
              </a:rPr>
              <a:t>parent.pom</a:t>
            </a:r>
            <a:r>
              <a:rPr lang="zh-CN" altLang="en-US" sz="1400" i="1" dirty="0">
                <a:solidFill>
                  <a:schemeClr val="tx1"/>
                </a:solidFill>
                <a:latin typeface="+mj-ea"/>
                <a:ea typeface="+mj-ea"/>
              </a:rPr>
              <a:t>，同时配置了常规的依赖关系，如：</a:t>
            </a:r>
            <a:r>
              <a:rPr lang="en-US" altLang="zh-CN" sz="1400" i="1" dirty="0">
                <a:solidFill>
                  <a:schemeClr val="tx1"/>
                </a:solidFill>
                <a:latin typeface="+mj-ea"/>
                <a:ea typeface="+mj-ea"/>
              </a:rPr>
              <a:t>Spring, Hibernate, </a:t>
            </a:r>
            <a:r>
              <a:rPr lang="en-US" altLang="zh-CN" sz="1400" i="1" dirty="0" err="1">
                <a:solidFill>
                  <a:schemeClr val="tx1"/>
                </a:solidFill>
                <a:latin typeface="+mj-ea"/>
                <a:ea typeface="+mj-ea"/>
              </a:rPr>
              <a:t>Ehcache</a:t>
            </a:r>
            <a:r>
              <a:rPr lang="en-US" altLang="zh-CN" sz="1400" i="1" dirty="0">
                <a:solidFill>
                  <a:schemeClr val="tx1"/>
                </a:solidFill>
                <a:latin typeface="+mj-ea"/>
                <a:ea typeface="+mj-ea"/>
              </a:rPr>
              <a:t>, CXF, log4j</a:t>
            </a:r>
            <a:r>
              <a:rPr lang="zh-CN" altLang="en-US" sz="1400" i="1" dirty="0">
                <a:solidFill>
                  <a:schemeClr val="tx1"/>
                </a:solidFill>
                <a:latin typeface="+mj-ea"/>
                <a:ea typeface="+mj-ea"/>
              </a:rPr>
              <a:t>等。各项目可以根据自己的依赖版本，修改对应的</a:t>
            </a:r>
            <a:r>
              <a:rPr lang="en-US" altLang="zh-CN" sz="1400" i="1" dirty="0">
                <a:solidFill>
                  <a:schemeClr val="tx1"/>
                </a:solidFill>
                <a:latin typeface="+mj-ea"/>
                <a:ea typeface="+mj-ea"/>
              </a:rPr>
              <a:t>properties</a:t>
            </a:r>
            <a:r>
              <a:rPr lang="zh-CN" altLang="en-US" sz="1400" i="1" dirty="0">
                <a:solidFill>
                  <a:schemeClr val="tx1"/>
                </a:solidFill>
                <a:latin typeface="+mj-ea"/>
                <a:ea typeface="+mj-ea"/>
              </a:rPr>
              <a:t>版本配置。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765162" y="4934884"/>
            <a:ext cx="1152128" cy="18002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460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箭头连接符 10"/>
          <p:cNvCxnSpPr>
            <a:stCxn id="8" idx="3"/>
            <a:endCxn id="9" idx="1"/>
          </p:cNvCxnSpPr>
          <p:nvPr/>
        </p:nvCxnSpPr>
        <p:spPr>
          <a:xfrm flipV="1">
            <a:off x="2915816" y="3253544"/>
            <a:ext cx="1296144" cy="1565682"/>
          </a:xfrm>
          <a:prstGeom prst="straightConnector1">
            <a:avLst/>
          </a:prstGeom>
          <a:ln w="2413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11960" y="4216761"/>
            <a:ext cx="3888432" cy="808133"/>
          </a:xfrm>
          <a:prstGeom prst="rect">
            <a:avLst/>
          </a:prstGeom>
          <a:solidFill>
            <a:schemeClr val="accent1">
              <a:alpha val="0"/>
            </a:schemeClr>
          </a:solidFill>
          <a:ln w="1460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zh-CN" altLang="en-US" sz="1400" i="1" dirty="0" smtClean="0">
                <a:solidFill>
                  <a:schemeClr val="tx1"/>
                </a:solidFill>
                <a:latin typeface="+mj-ea"/>
                <a:ea typeface="+mj-ea"/>
              </a:rPr>
              <a:t>自动刷新和创建</a:t>
            </a:r>
            <a:r>
              <a:rPr lang="en-US" altLang="zh-CN" sz="1400" i="1" dirty="0" smtClean="0">
                <a:solidFill>
                  <a:schemeClr val="tx1"/>
                </a:solidFill>
                <a:latin typeface="+mj-ea"/>
                <a:ea typeface="+mj-ea"/>
              </a:rPr>
              <a:t>eclipse</a:t>
            </a:r>
            <a:r>
              <a:rPr lang="zh-CN" altLang="en-US" sz="1400" i="1" dirty="0" smtClean="0">
                <a:solidFill>
                  <a:schemeClr val="tx1"/>
                </a:solidFill>
                <a:latin typeface="+mj-ea"/>
                <a:ea typeface="+mj-ea"/>
              </a:rPr>
              <a:t>工程，如果没有</a:t>
            </a:r>
            <a:r>
              <a:rPr lang="en-US" altLang="zh-CN" sz="1400" i="1" dirty="0" smtClean="0">
                <a:solidFill>
                  <a:schemeClr val="tx1"/>
                </a:solidFill>
                <a:latin typeface="+mj-ea"/>
                <a:ea typeface="+mj-ea"/>
              </a:rPr>
              <a:t>Maven</a:t>
            </a:r>
            <a:r>
              <a:rPr lang="zh-CN" altLang="en-US" sz="1400" i="1" dirty="0" smtClean="0">
                <a:solidFill>
                  <a:schemeClr val="tx1"/>
                </a:solidFill>
                <a:latin typeface="+mj-ea"/>
                <a:ea typeface="+mj-ea"/>
              </a:rPr>
              <a:t>插件的情况下使用。当</a:t>
            </a:r>
            <a:r>
              <a:rPr lang="en-US" altLang="zh-CN" sz="1400" i="1" dirty="0" smtClean="0">
                <a:solidFill>
                  <a:schemeClr val="tx1"/>
                </a:solidFill>
                <a:latin typeface="+mj-ea"/>
                <a:ea typeface="+mj-ea"/>
              </a:rPr>
              <a:t>pom.xml</a:t>
            </a:r>
            <a:r>
              <a:rPr lang="zh-CN" altLang="en-US" sz="1400" i="1" dirty="0" smtClean="0">
                <a:solidFill>
                  <a:schemeClr val="tx1"/>
                </a:solidFill>
                <a:latin typeface="+mj-ea"/>
                <a:ea typeface="+mj-ea"/>
              </a:rPr>
              <a:t>的配置和依赖改变，需要手动点击运行该命令。</a:t>
            </a:r>
            <a:endParaRPr lang="zh-CN" altLang="en-US" sz="1400" i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7" name="直接箭头连接符 16"/>
          <p:cNvCxnSpPr>
            <a:stCxn id="10" idx="3"/>
          </p:cNvCxnSpPr>
          <p:nvPr/>
        </p:nvCxnSpPr>
        <p:spPr>
          <a:xfrm flipV="1">
            <a:off x="2917290" y="4620828"/>
            <a:ext cx="1294670" cy="404066"/>
          </a:xfrm>
          <a:prstGeom prst="straightConnector1">
            <a:avLst/>
          </a:prstGeom>
          <a:ln w="2413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26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Maven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插件管理工程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913284"/>
            <a:ext cx="41764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j-ea"/>
                <a:ea typeface="+mj-ea"/>
              </a:rPr>
              <a:t>转换普通工程为</a:t>
            </a:r>
            <a:r>
              <a:rPr lang="en-US" altLang="zh-CN" b="1" dirty="0" smtClean="0">
                <a:latin typeface="+mj-ea"/>
                <a:ea typeface="+mj-ea"/>
              </a:rPr>
              <a:t>maven</a:t>
            </a:r>
            <a:r>
              <a:rPr lang="zh-CN" altLang="en-US" b="1" dirty="0" smtClean="0">
                <a:latin typeface="+mj-ea"/>
                <a:ea typeface="+mj-ea"/>
              </a:rPr>
              <a:t>工程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sz="1600" dirty="0" smtClean="0">
                <a:latin typeface="+mj-ea"/>
                <a:ea typeface="+mj-ea"/>
              </a:rPr>
              <a:t>右键点击工程名称，选择</a:t>
            </a:r>
            <a:r>
              <a:rPr lang="en-US" altLang="zh-CN" sz="1600" dirty="0" smtClean="0">
                <a:latin typeface="+mj-ea"/>
                <a:ea typeface="+mj-ea"/>
              </a:rPr>
              <a:t>Configure </a:t>
            </a:r>
            <a:r>
              <a:rPr lang="en-US" altLang="zh-CN" sz="1600" dirty="0" smtClean="0">
                <a:latin typeface="+mj-ea"/>
                <a:ea typeface="+mj-ea"/>
                <a:sym typeface="Wingdings" pitchFamily="2" charset="2"/>
              </a:rPr>
              <a:t> Convert to Maven Project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635" y="1768634"/>
            <a:ext cx="80095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j-ea"/>
                <a:ea typeface="+mj-ea"/>
              </a:rPr>
              <a:t>更新</a:t>
            </a:r>
            <a:r>
              <a:rPr lang="en-US" altLang="zh-CN" b="1" dirty="0" smtClean="0">
                <a:latin typeface="+mj-ea"/>
                <a:ea typeface="+mj-ea"/>
              </a:rPr>
              <a:t>Maven</a:t>
            </a:r>
            <a:r>
              <a:rPr lang="zh-CN" altLang="en-US" b="1" dirty="0" smtClean="0">
                <a:latin typeface="+mj-ea"/>
                <a:ea typeface="+mj-ea"/>
              </a:rPr>
              <a:t>工程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sz="1600" dirty="0" smtClean="0">
                <a:latin typeface="+mj-ea"/>
                <a:ea typeface="+mj-ea"/>
              </a:rPr>
              <a:t>右键点击工程名称，选择</a:t>
            </a:r>
            <a:r>
              <a:rPr lang="en-US" altLang="zh-CN" sz="1600" dirty="0" smtClean="0">
                <a:latin typeface="+mj-ea"/>
                <a:ea typeface="+mj-ea"/>
              </a:rPr>
              <a:t>Maven </a:t>
            </a:r>
            <a:r>
              <a:rPr lang="en-US" altLang="zh-CN" sz="1600" dirty="0" smtClean="0">
                <a:latin typeface="+mj-ea"/>
                <a:ea typeface="+mj-ea"/>
                <a:sym typeface="Wingdings" pitchFamily="2" charset="2"/>
              </a:rPr>
              <a:t> Update Project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6016" y="891470"/>
            <a:ext cx="36351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j-ea"/>
                <a:ea typeface="+mj-ea"/>
              </a:rPr>
              <a:t>释放</a:t>
            </a:r>
            <a:r>
              <a:rPr lang="en-US" altLang="zh-CN" b="1" dirty="0" smtClean="0">
                <a:latin typeface="+mj-ea"/>
                <a:ea typeface="+mj-ea"/>
              </a:rPr>
              <a:t>Maven</a:t>
            </a:r>
            <a:r>
              <a:rPr lang="zh-CN" altLang="en-US" b="1" dirty="0" smtClean="0">
                <a:latin typeface="+mj-ea"/>
                <a:ea typeface="+mj-ea"/>
              </a:rPr>
              <a:t>工程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sz="1600" dirty="0" smtClean="0">
                <a:latin typeface="+mj-ea"/>
                <a:ea typeface="+mj-ea"/>
              </a:rPr>
              <a:t>右键点击工程名称，选择</a:t>
            </a:r>
            <a:r>
              <a:rPr lang="en-US" altLang="zh-CN" sz="1600" dirty="0" smtClean="0">
                <a:latin typeface="+mj-ea"/>
                <a:ea typeface="+mj-ea"/>
              </a:rPr>
              <a:t>Maven </a:t>
            </a:r>
            <a:r>
              <a:rPr lang="en-US" altLang="zh-CN" sz="1600" dirty="0" smtClean="0">
                <a:latin typeface="+mj-ea"/>
                <a:ea typeface="+mj-ea"/>
                <a:sym typeface="Wingdings" pitchFamily="2" charset="2"/>
              </a:rPr>
              <a:t> Disable Maven </a:t>
            </a:r>
            <a:r>
              <a:rPr lang="en-US" altLang="zh-CN" sz="1600" dirty="0" err="1" smtClean="0">
                <a:latin typeface="+mj-ea"/>
                <a:ea typeface="+mj-ea"/>
                <a:sym typeface="Wingdings" pitchFamily="2" charset="2"/>
              </a:rPr>
              <a:t>Natrue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406" y="2425452"/>
            <a:ext cx="812821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j-ea"/>
                <a:ea typeface="+mj-ea"/>
              </a:rPr>
              <a:t>运行</a:t>
            </a:r>
            <a:r>
              <a:rPr lang="en-US" altLang="zh-CN" b="1" dirty="0" smtClean="0">
                <a:latin typeface="+mj-ea"/>
                <a:ea typeface="+mj-ea"/>
              </a:rPr>
              <a:t>Maven</a:t>
            </a:r>
            <a:r>
              <a:rPr lang="zh-CN" altLang="en-US" b="1" dirty="0" smtClean="0">
                <a:latin typeface="+mj-ea"/>
                <a:ea typeface="+mj-ea"/>
              </a:rPr>
              <a:t>管理命令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sz="1600" dirty="0" smtClean="0">
                <a:latin typeface="+mj-ea"/>
                <a:ea typeface="+mj-ea"/>
              </a:rPr>
              <a:t>右键点击工程工程的</a:t>
            </a:r>
            <a:r>
              <a:rPr lang="en-US" altLang="zh-CN" sz="1600" dirty="0" smtClean="0">
                <a:latin typeface="+mj-ea"/>
                <a:ea typeface="+mj-ea"/>
              </a:rPr>
              <a:t>pom.xml</a:t>
            </a:r>
            <a:r>
              <a:rPr lang="zh-CN" altLang="en-US" sz="1600" dirty="0" smtClean="0">
                <a:latin typeface="+mj-ea"/>
                <a:ea typeface="+mj-ea"/>
              </a:rPr>
              <a:t>文件，选择</a:t>
            </a:r>
            <a:r>
              <a:rPr lang="en-US" altLang="zh-CN" sz="1600" dirty="0" smtClean="0">
                <a:latin typeface="+mj-ea"/>
                <a:ea typeface="+mj-ea"/>
              </a:rPr>
              <a:t>Run As </a:t>
            </a:r>
            <a:r>
              <a:rPr lang="zh-CN" altLang="en-US" sz="1600" dirty="0" smtClean="0">
                <a:latin typeface="+mj-ea"/>
                <a:ea typeface="+mj-ea"/>
              </a:rPr>
              <a:t>或 </a:t>
            </a:r>
            <a:r>
              <a:rPr lang="en-US" altLang="zh-CN" sz="1600" dirty="0" smtClean="0">
                <a:latin typeface="+mj-ea"/>
                <a:ea typeface="+mj-ea"/>
              </a:rPr>
              <a:t>Debug As</a:t>
            </a:r>
            <a:r>
              <a:rPr lang="zh-CN" altLang="en-US" sz="1600" dirty="0" smtClean="0">
                <a:latin typeface="+mj-ea"/>
                <a:ea typeface="+mj-ea"/>
              </a:rPr>
              <a:t>，选择对应的命令。</a:t>
            </a:r>
            <a:endParaRPr lang="en-US" altLang="zh-CN" sz="1600" dirty="0">
              <a:latin typeface="+mj-ea"/>
              <a:ea typeface="+mj-ea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CN" sz="1400" dirty="0" smtClean="0">
                <a:latin typeface="+mj-ea"/>
                <a:ea typeface="+mj-ea"/>
              </a:rPr>
              <a:t>mvn clean : </a:t>
            </a:r>
            <a:r>
              <a:rPr lang="zh-CN" altLang="en-US" sz="1400" dirty="0" smtClean="0">
                <a:latin typeface="+mj-ea"/>
                <a:ea typeface="+mj-ea"/>
              </a:rPr>
              <a:t>清空</a:t>
            </a:r>
            <a:r>
              <a:rPr lang="en-US" altLang="zh-CN" sz="1400" dirty="0" smtClean="0">
                <a:latin typeface="+mj-ea"/>
                <a:ea typeface="+mj-ea"/>
              </a:rPr>
              <a:t>maven</a:t>
            </a:r>
            <a:r>
              <a:rPr lang="zh-CN" altLang="en-US" sz="1400" dirty="0" smtClean="0">
                <a:latin typeface="+mj-ea"/>
                <a:ea typeface="+mj-ea"/>
              </a:rPr>
              <a:t>编译和构建目录。</a:t>
            </a:r>
            <a:endParaRPr lang="en-US" altLang="zh-CN" sz="1400" dirty="0" smtClean="0">
              <a:latin typeface="+mj-ea"/>
              <a:ea typeface="+mj-ea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CN" sz="1400" dirty="0">
                <a:latin typeface="+mj-ea"/>
                <a:ea typeface="+mj-ea"/>
              </a:rPr>
              <a:t>m</a:t>
            </a:r>
            <a:r>
              <a:rPr lang="en-US" altLang="zh-CN" sz="1400" dirty="0" smtClean="0">
                <a:latin typeface="+mj-ea"/>
                <a:ea typeface="+mj-ea"/>
              </a:rPr>
              <a:t>vn test :  </a:t>
            </a:r>
            <a:r>
              <a:rPr lang="zh-CN" altLang="en-US" sz="1400" dirty="0" smtClean="0">
                <a:latin typeface="+mj-ea"/>
                <a:ea typeface="+mj-ea"/>
              </a:rPr>
              <a:t>运行工程单元测试</a:t>
            </a:r>
            <a:endParaRPr lang="en-US" altLang="zh-CN" sz="1400" dirty="0" smtClean="0">
              <a:latin typeface="+mj-ea"/>
              <a:ea typeface="+mj-ea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CN" sz="1400" dirty="0">
                <a:latin typeface="+mj-ea"/>
                <a:ea typeface="+mj-ea"/>
              </a:rPr>
              <a:t>m</a:t>
            </a:r>
            <a:r>
              <a:rPr lang="en-US" altLang="zh-CN" sz="1400" dirty="0" smtClean="0">
                <a:latin typeface="+mj-ea"/>
                <a:ea typeface="+mj-ea"/>
              </a:rPr>
              <a:t>vn package: </a:t>
            </a:r>
            <a:r>
              <a:rPr lang="zh-CN" altLang="en-US" sz="1400" dirty="0" smtClean="0">
                <a:latin typeface="+mj-ea"/>
                <a:ea typeface="+mj-ea"/>
              </a:rPr>
              <a:t>编译，测试和打包工程到</a:t>
            </a:r>
            <a:r>
              <a:rPr lang="en-US" altLang="zh-CN" sz="1400" dirty="0" smtClean="0">
                <a:latin typeface="+mj-ea"/>
                <a:ea typeface="+mj-ea"/>
              </a:rPr>
              <a:t>target</a:t>
            </a:r>
            <a:r>
              <a:rPr lang="zh-CN" altLang="en-US" sz="1400" dirty="0" smtClean="0">
                <a:latin typeface="+mj-ea"/>
                <a:ea typeface="+mj-ea"/>
              </a:rPr>
              <a:t>目录</a:t>
            </a:r>
            <a:endParaRPr lang="en-US" altLang="zh-CN" sz="1400" dirty="0" smtClean="0">
              <a:latin typeface="+mj-ea"/>
              <a:ea typeface="+mj-ea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CN" sz="1400" dirty="0">
                <a:latin typeface="+mj-ea"/>
                <a:ea typeface="+mj-ea"/>
              </a:rPr>
              <a:t>m</a:t>
            </a:r>
            <a:r>
              <a:rPr lang="en-US" altLang="zh-CN" sz="1400" dirty="0" smtClean="0">
                <a:latin typeface="+mj-ea"/>
                <a:ea typeface="+mj-ea"/>
              </a:rPr>
              <a:t>vn install: </a:t>
            </a:r>
            <a:r>
              <a:rPr lang="zh-CN" altLang="en-US" sz="1400" dirty="0" smtClean="0">
                <a:latin typeface="+mj-ea"/>
                <a:ea typeface="+mj-ea"/>
              </a:rPr>
              <a:t>编译，测试和打包工程到</a:t>
            </a:r>
            <a:r>
              <a:rPr lang="en-US" altLang="zh-CN" sz="1400" dirty="0" smtClean="0">
                <a:latin typeface="+mj-ea"/>
                <a:ea typeface="+mj-ea"/>
              </a:rPr>
              <a:t>target</a:t>
            </a:r>
            <a:r>
              <a:rPr lang="zh-CN" altLang="en-US" sz="1400" dirty="0" smtClean="0">
                <a:latin typeface="+mj-ea"/>
                <a:ea typeface="+mj-ea"/>
              </a:rPr>
              <a:t>目录后，安装到本地仓库</a:t>
            </a:r>
            <a:endParaRPr lang="en-US" altLang="zh-CN" sz="1400" dirty="0" smtClean="0">
              <a:latin typeface="+mj-ea"/>
              <a:ea typeface="+mj-ea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CN" sz="1400" dirty="0">
                <a:latin typeface="+mj-ea"/>
                <a:ea typeface="+mj-ea"/>
              </a:rPr>
              <a:t>m</a:t>
            </a:r>
            <a:r>
              <a:rPr lang="en-US" altLang="zh-CN" sz="1400" dirty="0" smtClean="0">
                <a:latin typeface="+mj-ea"/>
                <a:ea typeface="+mj-ea"/>
              </a:rPr>
              <a:t>vn deploy: </a:t>
            </a:r>
            <a:r>
              <a:rPr lang="zh-CN" altLang="en-US" sz="1400" dirty="0" smtClean="0">
                <a:latin typeface="+mj-ea"/>
                <a:ea typeface="+mj-ea"/>
              </a:rPr>
              <a:t>编译，测试，打包工程到</a:t>
            </a:r>
            <a:r>
              <a:rPr lang="en-US" altLang="zh-CN" sz="1400" dirty="0" smtClean="0">
                <a:latin typeface="+mj-ea"/>
                <a:ea typeface="+mj-ea"/>
              </a:rPr>
              <a:t>target</a:t>
            </a:r>
            <a:r>
              <a:rPr lang="zh-CN" altLang="en-US" sz="1400" dirty="0" smtClean="0">
                <a:latin typeface="+mj-ea"/>
                <a:ea typeface="+mj-ea"/>
              </a:rPr>
              <a:t>目录，安装到本地仓库，然后部署到</a:t>
            </a:r>
            <a:r>
              <a:rPr lang="en-US" altLang="zh-CN" sz="1400" dirty="0" err="1">
                <a:latin typeface="+mj-ea"/>
                <a:ea typeface="+mj-ea"/>
              </a:rPr>
              <a:t>distributionManagement</a:t>
            </a:r>
            <a:r>
              <a:rPr lang="zh-CN" altLang="en-US" sz="1400" dirty="0" smtClean="0">
                <a:latin typeface="+mj-ea"/>
                <a:ea typeface="+mj-ea"/>
              </a:rPr>
              <a:t>指定的服务器地址。</a:t>
            </a:r>
            <a:endParaRPr lang="en-US" altLang="zh-CN" sz="1600" dirty="0">
              <a:latin typeface="+mj-ea"/>
              <a:ea typeface="+mj-ea"/>
            </a:endParaRPr>
          </a:p>
          <a:p>
            <a:r>
              <a:rPr lang="zh-CN" altLang="en-US" sz="1600" i="1" dirty="0" smtClean="0">
                <a:latin typeface="+mj-ea"/>
                <a:ea typeface="+mj-ea"/>
              </a:rPr>
              <a:t>以上命令也可以通过命令行方式运行。</a:t>
            </a:r>
            <a:endParaRPr lang="en-US" altLang="zh-CN" sz="1600" i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9750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Maven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的使用</a:t>
            </a:r>
            <a:endParaRPr lang="zh-CN" altLang="en-US" dirty="0"/>
          </a:p>
        </p:txBody>
      </p: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1403648" y="1057300"/>
            <a:ext cx="5530719" cy="636737"/>
            <a:chOff x="612" y="2238"/>
            <a:chExt cx="4652" cy="412"/>
          </a:xfrm>
        </p:grpSpPr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612" y="2478"/>
              <a:ext cx="4627" cy="172"/>
            </a:xfrm>
            <a:prstGeom prst="rect">
              <a:avLst/>
            </a:prstGeom>
            <a:gradFill rotWithShape="1">
              <a:gsLst>
                <a:gs pos="0">
                  <a:srgbClr val="080808">
                    <a:alpha val="80000"/>
                  </a:srgb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AutoShape 12"/>
            <p:cNvSpPr>
              <a:spLocks noChangeArrowheads="1"/>
            </p:cNvSpPr>
            <p:nvPr/>
          </p:nvSpPr>
          <p:spPr bwMode="auto">
            <a:xfrm>
              <a:off x="748" y="2238"/>
              <a:ext cx="4516" cy="412"/>
            </a:xfrm>
            <a:prstGeom prst="roundRect">
              <a:avLst>
                <a:gd name="adj" fmla="val 5444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84706"/>
                    <a:invGamma/>
                  </a:srgbClr>
                </a:gs>
              </a:gsLst>
              <a:lin ang="0" scaled="1"/>
            </a:gradFill>
            <a:ln w="6350" algn="ctr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80808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indent="719138"/>
              <a:r>
                <a:rPr lang="en-US" altLang="zh-CN" sz="28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Maven</a:t>
              </a:r>
              <a:r>
                <a:rPr lang="zh-CN" altLang="en-US" sz="28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工程迁移</a:t>
              </a:r>
              <a:endParaRPr lang="en-US" altLang="zh-CN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2" name="AutoShape 13"/>
            <p:cNvSpPr>
              <a:spLocks noChangeArrowheads="1"/>
            </p:cNvSpPr>
            <p:nvPr/>
          </p:nvSpPr>
          <p:spPr bwMode="auto">
            <a:xfrm>
              <a:off x="983" y="2251"/>
              <a:ext cx="4262" cy="102"/>
            </a:xfrm>
            <a:prstGeom prst="roundRect">
              <a:avLst>
                <a:gd name="adj" fmla="val 11273"/>
              </a:avLst>
            </a:prstGeom>
            <a:gradFill rotWithShape="1">
              <a:gsLst>
                <a:gs pos="0">
                  <a:schemeClr val="bg1">
                    <a:alpha val="75000"/>
                  </a:schemeClr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3" name="Group 28"/>
          <p:cNvGrpSpPr>
            <a:grpSpLocks/>
          </p:cNvGrpSpPr>
          <p:nvPr/>
        </p:nvGrpSpPr>
        <p:grpSpPr bwMode="auto">
          <a:xfrm>
            <a:off x="1202037" y="856684"/>
            <a:ext cx="895351" cy="771261"/>
            <a:chOff x="1037" y="1611"/>
            <a:chExt cx="1752" cy="1812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4" name="Freeform 29"/>
            <p:cNvSpPr>
              <a:spLocks/>
            </p:cNvSpPr>
            <p:nvPr/>
          </p:nvSpPr>
          <p:spPr bwMode="auto">
            <a:xfrm>
              <a:off x="1037" y="1611"/>
              <a:ext cx="1752" cy="1812"/>
            </a:xfrm>
            <a:custGeom>
              <a:avLst/>
              <a:gdLst>
                <a:gd name="T0" fmla="*/ 1262 w 1752"/>
                <a:gd name="T1" fmla="*/ 1812 h 1812"/>
                <a:gd name="T2" fmla="*/ 0 w 1752"/>
                <a:gd name="T3" fmla="*/ 1356 h 1812"/>
                <a:gd name="T4" fmla="*/ 491 w 1752"/>
                <a:gd name="T5" fmla="*/ 0 h 1812"/>
                <a:gd name="T6" fmla="*/ 1752 w 1752"/>
                <a:gd name="T7" fmla="*/ 458 h 1812"/>
                <a:gd name="T8" fmla="*/ 1262 w 1752"/>
                <a:gd name="T9" fmla="*/ 1812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2" h="1812">
                  <a:moveTo>
                    <a:pt x="1262" y="1812"/>
                  </a:moveTo>
                  <a:lnTo>
                    <a:pt x="0" y="1356"/>
                  </a:lnTo>
                  <a:lnTo>
                    <a:pt x="491" y="0"/>
                  </a:lnTo>
                  <a:lnTo>
                    <a:pt x="1752" y="458"/>
                  </a:lnTo>
                  <a:lnTo>
                    <a:pt x="1262" y="1812"/>
                  </a:lnTo>
                  <a:close/>
                </a:path>
              </a:pathLst>
            </a:custGeom>
            <a:gradFill rotWithShape="1">
              <a:gsLst>
                <a:gs pos="0">
                  <a:srgbClr val="F8F8F8"/>
                </a:gs>
                <a:gs pos="100000">
                  <a:srgbClr val="DDDDDD"/>
                </a:gs>
              </a:gsLst>
              <a:lin ang="2700000" scaled="1"/>
            </a:gradFill>
            <a:ln w="9525" cap="flat" cmpd="sng">
              <a:solidFill>
                <a:srgbClr val="C0C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30"/>
            <p:cNvSpPr>
              <a:spLocks/>
            </p:cNvSpPr>
            <p:nvPr/>
          </p:nvSpPr>
          <p:spPr bwMode="auto">
            <a:xfrm>
              <a:off x="1162" y="1677"/>
              <a:ext cx="1562" cy="1518"/>
            </a:xfrm>
            <a:custGeom>
              <a:avLst/>
              <a:gdLst>
                <a:gd name="T0" fmla="*/ 1166 w 1562"/>
                <a:gd name="T1" fmla="*/ 1518 h 1518"/>
                <a:gd name="T2" fmla="*/ 0 w 1562"/>
                <a:gd name="T3" fmla="*/ 1095 h 1518"/>
                <a:gd name="T4" fmla="*/ 397 w 1562"/>
                <a:gd name="T5" fmla="*/ 0 h 1518"/>
                <a:gd name="T6" fmla="*/ 1562 w 1562"/>
                <a:gd name="T7" fmla="*/ 422 h 1518"/>
                <a:gd name="T8" fmla="*/ 1166 w 1562"/>
                <a:gd name="T9" fmla="*/ 1518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2" h="1518">
                  <a:moveTo>
                    <a:pt x="1166" y="1518"/>
                  </a:moveTo>
                  <a:lnTo>
                    <a:pt x="0" y="1095"/>
                  </a:lnTo>
                  <a:lnTo>
                    <a:pt x="397" y="0"/>
                  </a:lnTo>
                  <a:lnTo>
                    <a:pt x="1562" y="422"/>
                  </a:lnTo>
                  <a:lnTo>
                    <a:pt x="1166" y="1518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" name="WordArt 38"/>
          <p:cNvSpPr>
            <a:spLocks noChangeArrowheads="1" noChangeShapeType="1" noTextEdit="1"/>
          </p:cNvSpPr>
          <p:nvPr/>
        </p:nvSpPr>
        <p:spPr bwMode="auto">
          <a:xfrm>
            <a:off x="1497172" y="1083552"/>
            <a:ext cx="285751" cy="30162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buNone/>
            </a:pPr>
            <a:r>
              <a:rPr lang="en-US" sz="1400" kern="10" spc="-7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Black"/>
              </a:rPr>
              <a:t>4</a:t>
            </a:r>
            <a:endParaRPr lang="en-US" sz="1400" kern="10" spc="-70" dirty="0">
              <a:ln>
                <a:noFill/>
              </a:ln>
              <a:solidFill>
                <a:schemeClr val="bg1"/>
              </a:solidFill>
              <a:effectLst/>
              <a:latin typeface="Arial Black"/>
            </a:endParaRPr>
          </a:p>
        </p:txBody>
      </p:sp>
      <p:sp>
        <p:nvSpPr>
          <p:cNvPr id="17" name="AutoShape 12"/>
          <p:cNvSpPr>
            <a:spLocks noChangeArrowheads="1"/>
          </p:cNvSpPr>
          <p:nvPr/>
        </p:nvSpPr>
        <p:spPr bwMode="auto">
          <a:xfrm>
            <a:off x="2232337" y="2713484"/>
            <a:ext cx="4666623" cy="402989"/>
          </a:xfrm>
          <a:prstGeom prst="roundRect">
            <a:avLst>
              <a:gd name="adj" fmla="val 5444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4706"/>
                  <a:invGamma/>
                </a:srgbClr>
              </a:gs>
            </a:gsLst>
            <a:lin ang="0" scaled="1"/>
          </a:gradFill>
          <a:ln w="6350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80808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indent="719138"/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3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.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迁移工程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资源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8" name="AutoShape 12"/>
          <p:cNvSpPr>
            <a:spLocks noChangeArrowheads="1"/>
          </p:cNvSpPr>
          <p:nvPr/>
        </p:nvSpPr>
        <p:spPr bwMode="auto">
          <a:xfrm>
            <a:off x="2230135" y="3208662"/>
            <a:ext cx="4666623" cy="359523"/>
          </a:xfrm>
          <a:prstGeom prst="roundRect">
            <a:avLst>
              <a:gd name="adj" fmla="val 5444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4706"/>
                  <a:invGamma/>
                </a:srgbClr>
              </a:gs>
            </a:gsLst>
            <a:lin ang="0" scaled="1"/>
          </a:gradFill>
          <a:ln w="6350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80808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indent="719138"/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4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.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维护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JAR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依赖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关系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4" name="AutoShape 12"/>
          <p:cNvSpPr>
            <a:spLocks noChangeArrowheads="1"/>
          </p:cNvSpPr>
          <p:nvPr/>
        </p:nvSpPr>
        <p:spPr bwMode="auto">
          <a:xfrm>
            <a:off x="2245155" y="2281436"/>
            <a:ext cx="4666623" cy="376447"/>
          </a:xfrm>
          <a:prstGeom prst="roundRect">
            <a:avLst>
              <a:gd name="adj" fmla="val 5444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4706"/>
                  <a:invGamma/>
                </a:srgbClr>
              </a:gs>
            </a:gsLst>
            <a:lin ang="0" scaled="1"/>
          </a:gradFill>
          <a:ln w="6350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80808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indent="719138"/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2.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创建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Maven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新工程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5" name="AutoShape 12"/>
          <p:cNvSpPr>
            <a:spLocks noChangeArrowheads="1"/>
          </p:cNvSpPr>
          <p:nvPr/>
        </p:nvSpPr>
        <p:spPr bwMode="auto">
          <a:xfrm>
            <a:off x="2230134" y="3647595"/>
            <a:ext cx="4666623" cy="397545"/>
          </a:xfrm>
          <a:prstGeom prst="roundRect">
            <a:avLst>
              <a:gd name="adj" fmla="val 5444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4706"/>
                  <a:invGamma/>
                </a:srgbClr>
              </a:gs>
            </a:gsLst>
            <a:lin ang="0" scaled="1"/>
          </a:gradFill>
          <a:ln w="6350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80808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indent="719138"/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5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.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测试新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工程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6" name="AutoShape 12"/>
          <p:cNvSpPr>
            <a:spLocks noChangeArrowheads="1"/>
          </p:cNvSpPr>
          <p:nvPr/>
        </p:nvSpPr>
        <p:spPr bwMode="auto">
          <a:xfrm>
            <a:off x="2246146" y="1806347"/>
            <a:ext cx="4666623" cy="403081"/>
          </a:xfrm>
          <a:prstGeom prst="roundRect">
            <a:avLst>
              <a:gd name="adj" fmla="val 5444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4706"/>
                  <a:invGamma/>
                </a:srgbClr>
              </a:gs>
            </a:gsLst>
            <a:lin ang="0" scaled="1"/>
          </a:gradFill>
          <a:ln w="6350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80808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indent="719138"/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.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备份现有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工程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9" name="AutoShape 12"/>
          <p:cNvSpPr>
            <a:spLocks noChangeArrowheads="1"/>
          </p:cNvSpPr>
          <p:nvPr/>
        </p:nvSpPr>
        <p:spPr bwMode="auto">
          <a:xfrm>
            <a:off x="2232336" y="4107383"/>
            <a:ext cx="4666623" cy="407285"/>
          </a:xfrm>
          <a:prstGeom prst="roundRect">
            <a:avLst>
              <a:gd name="adj" fmla="val 5444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4706"/>
                  <a:invGamma/>
                </a:srgbClr>
              </a:gs>
            </a:gsLst>
            <a:lin ang="0" scaled="1"/>
          </a:gradFill>
          <a:ln w="6350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80808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indent="719138"/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6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.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新工程入库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SVN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0" name="AutoShape 12"/>
          <p:cNvSpPr>
            <a:spLocks noChangeArrowheads="1"/>
          </p:cNvSpPr>
          <p:nvPr/>
        </p:nvSpPr>
        <p:spPr bwMode="auto">
          <a:xfrm>
            <a:off x="2230133" y="4585692"/>
            <a:ext cx="4666623" cy="407285"/>
          </a:xfrm>
          <a:prstGeom prst="roundRect">
            <a:avLst>
              <a:gd name="adj" fmla="val 5444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4706"/>
                  <a:invGamma/>
                </a:srgbClr>
              </a:gs>
            </a:gsLst>
            <a:lin ang="0" scaled="1"/>
          </a:gradFill>
          <a:ln w="6350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80808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indent="719138"/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7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.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从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SVN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创建工程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05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备份现有工程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5602" y="697260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j-ea"/>
                <a:ea typeface="+mj-ea"/>
              </a:rPr>
              <a:t>为降低工程结构迁移的总体风险，建议先对现有工程备份，备份方式这里建议采用</a:t>
            </a:r>
            <a:r>
              <a:rPr lang="en-US" altLang="zh-CN" sz="1600" dirty="0" smtClean="0">
                <a:latin typeface="+mj-ea"/>
                <a:ea typeface="+mj-ea"/>
              </a:rPr>
              <a:t>SVN tag</a:t>
            </a:r>
            <a:r>
              <a:rPr lang="zh-CN" altLang="en-US" sz="1600" dirty="0" smtClean="0">
                <a:latin typeface="+mj-ea"/>
                <a:ea typeface="+mj-ea"/>
              </a:rPr>
              <a:t>方式（当然这不不限定，你也可以在本地拷贝一份备份）。</a:t>
            </a:r>
            <a:endParaRPr lang="en-US" altLang="zh-CN" sz="1600" dirty="0" smtClean="0">
              <a:latin typeface="+mj-ea"/>
              <a:ea typeface="+mj-ea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09825"/>
            <a:ext cx="3646335" cy="288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14" y="1609825"/>
            <a:ext cx="2747934" cy="2759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211960" y="4617318"/>
            <a:ext cx="46394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+mj-ea"/>
                <a:ea typeface="+mj-ea"/>
              </a:rPr>
              <a:t>在“到</a:t>
            </a:r>
            <a:r>
              <a:rPr lang="en-US" altLang="zh-CN" sz="1400" dirty="0" smtClean="0">
                <a:latin typeface="+mj-ea"/>
                <a:ea typeface="+mj-ea"/>
              </a:rPr>
              <a:t>URL</a:t>
            </a:r>
            <a:r>
              <a:rPr lang="zh-CN" altLang="en-US" sz="1400" dirty="0" smtClean="0">
                <a:latin typeface="+mj-ea"/>
                <a:ea typeface="+mj-ea"/>
              </a:rPr>
              <a:t>”中输入</a:t>
            </a:r>
            <a:r>
              <a:rPr lang="en-US" altLang="zh-CN" sz="1400" dirty="0" smtClean="0">
                <a:latin typeface="+mj-ea"/>
                <a:ea typeface="+mj-ea"/>
              </a:rPr>
              <a:t>${</a:t>
            </a:r>
            <a:r>
              <a:rPr lang="zh-CN" altLang="en-US" sz="1400" dirty="0" smtClean="0">
                <a:latin typeface="+mj-ea"/>
                <a:ea typeface="+mj-ea"/>
              </a:rPr>
              <a:t>工程</a:t>
            </a:r>
            <a:r>
              <a:rPr lang="en-US" altLang="zh-CN" sz="1400" dirty="0" smtClean="0">
                <a:latin typeface="+mj-ea"/>
                <a:ea typeface="+mj-ea"/>
              </a:rPr>
              <a:t>SVN</a:t>
            </a:r>
            <a:r>
              <a:rPr lang="zh-CN" altLang="en-US" sz="1400" dirty="0" smtClean="0">
                <a:latin typeface="+mj-ea"/>
                <a:ea typeface="+mj-ea"/>
              </a:rPr>
              <a:t>主目录</a:t>
            </a:r>
            <a:r>
              <a:rPr lang="en-US" altLang="zh-CN" sz="1400" dirty="0" smtClean="0">
                <a:latin typeface="+mj-ea"/>
                <a:ea typeface="+mj-ea"/>
              </a:rPr>
              <a:t>}/tags/</a:t>
            </a:r>
            <a:r>
              <a:rPr lang="en-US" altLang="zh-CN" sz="1400" dirty="0" err="1" smtClean="0">
                <a:latin typeface="+mj-ea"/>
                <a:ea typeface="+mj-ea"/>
              </a:rPr>
              <a:t>tagName</a:t>
            </a:r>
            <a:r>
              <a:rPr lang="en-US" altLang="zh-CN" sz="1400" dirty="0" smtClean="0">
                <a:latin typeface="+mj-ea"/>
                <a:ea typeface="+mj-ea"/>
              </a:rPr>
              <a:t>.</a:t>
            </a:r>
          </a:p>
          <a:p>
            <a:r>
              <a:rPr lang="en-US" altLang="zh-CN" sz="1400" dirty="0" err="1" smtClean="0">
                <a:latin typeface="+mj-ea"/>
                <a:ea typeface="+mj-ea"/>
              </a:rPr>
              <a:t>tagName</a:t>
            </a:r>
            <a:r>
              <a:rPr lang="zh-CN" altLang="en-US" sz="1400" dirty="0" smtClean="0">
                <a:latin typeface="+mj-ea"/>
                <a:ea typeface="+mj-ea"/>
              </a:rPr>
              <a:t>建议为</a:t>
            </a:r>
            <a:r>
              <a:rPr lang="zh-CN" altLang="en-US" sz="1400" dirty="0">
                <a:latin typeface="+mj-ea"/>
                <a:ea typeface="+mj-ea"/>
              </a:rPr>
              <a:t>时间戳结尾。如：</a:t>
            </a:r>
            <a:r>
              <a:rPr lang="en-US" altLang="zh-CN" sz="1400" dirty="0">
                <a:latin typeface="+mj-ea"/>
                <a:ea typeface="+mj-ea"/>
              </a:rPr>
              <a:t>tag_20130105</a:t>
            </a:r>
          </a:p>
        </p:txBody>
      </p:sp>
      <p:sp>
        <p:nvSpPr>
          <p:cNvPr id="6" name="矩形 5"/>
          <p:cNvSpPr/>
          <p:nvPr/>
        </p:nvSpPr>
        <p:spPr>
          <a:xfrm>
            <a:off x="306853" y="1271069"/>
            <a:ext cx="1369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+mj-ea"/>
                <a:ea typeface="+mj-ea"/>
              </a:rPr>
              <a:t>Tag</a:t>
            </a:r>
            <a:r>
              <a:rPr lang="zh-CN" altLang="en-US" sz="1600" b="1" dirty="0">
                <a:solidFill>
                  <a:srgbClr val="FF0000"/>
                </a:solidFill>
                <a:latin typeface="+mj-ea"/>
                <a:ea typeface="+mj-ea"/>
              </a:rPr>
              <a:t>方式备份</a:t>
            </a:r>
            <a:endParaRPr lang="en-US" altLang="zh-CN" sz="16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991431" y="3548829"/>
            <a:ext cx="971922" cy="199433"/>
          </a:xfrm>
          <a:custGeom>
            <a:avLst/>
            <a:gdLst>
              <a:gd name="connsiteX0" fmla="*/ 292912 w 971922"/>
              <a:gd name="connsiteY0" fmla="*/ 257 h 199433"/>
              <a:gd name="connsiteX1" fmla="*/ 129949 w 971922"/>
              <a:gd name="connsiteY1" fmla="*/ 9311 h 199433"/>
              <a:gd name="connsiteX2" fmla="*/ 102789 w 971922"/>
              <a:gd name="connsiteY2" fmla="*/ 18364 h 199433"/>
              <a:gd name="connsiteX3" fmla="*/ 30361 w 971922"/>
              <a:gd name="connsiteY3" fmla="*/ 36471 h 199433"/>
              <a:gd name="connsiteX4" fmla="*/ 12254 w 971922"/>
              <a:gd name="connsiteY4" fmla="*/ 99845 h 199433"/>
              <a:gd name="connsiteX5" fmla="*/ 66575 w 971922"/>
              <a:gd name="connsiteY5" fmla="*/ 136059 h 199433"/>
              <a:gd name="connsiteX6" fmla="*/ 93735 w 971922"/>
              <a:gd name="connsiteY6" fmla="*/ 154166 h 199433"/>
              <a:gd name="connsiteX7" fmla="*/ 175217 w 971922"/>
              <a:gd name="connsiteY7" fmla="*/ 145112 h 199433"/>
              <a:gd name="connsiteX8" fmla="*/ 292912 w 971922"/>
              <a:gd name="connsiteY8" fmla="*/ 163219 h 199433"/>
              <a:gd name="connsiteX9" fmla="*/ 374393 w 971922"/>
              <a:gd name="connsiteY9" fmla="*/ 172273 h 199433"/>
              <a:gd name="connsiteX10" fmla="*/ 464928 w 971922"/>
              <a:gd name="connsiteY10" fmla="*/ 199433 h 199433"/>
              <a:gd name="connsiteX11" fmla="*/ 718425 w 971922"/>
              <a:gd name="connsiteY11" fmla="*/ 181326 h 199433"/>
              <a:gd name="connsiteX12" fmla="*/ 818013 w 971922"/>
              <a:gd name="connsiteY12" fmla="*/ 163219 h 199433"/>
              <a:gd name="connsiteX13" fmla="*/ 917601 w 971922"/>
              <a:gd name="connsiteY13" fmla="*/ 154166 h 199433"/>
              <a:gd name="connsiteX14" fmla="*/ 944761 w 971922"/>
              <a:gd name="connsiteY14" fmla="*/ 136059 h 199433"/>
              <a:gd name="connsiteX15" fmla="*/ 971922 w 971922"/>
              <a:gd name="connsiteY15" fmla="*/ 81738 h 199433"/>
              <a:gd name="connsiteX16" fmla="*/ 917601 w 971922"/>
              <a:gd name="connsiteY16" fmla="*/ 63631 h 199433"/>
              <a:gd name="connsiteX17" fmla="*/ 863280 w 971922"/>
              <a:gd name="connsiteY17" fmla="*/ 36471 h 199433"/>
              <a:gd name="connsiteX18" fmla="*/ 483034 w 971922"/>
              <a:gd name="connsiteY18" fmla="*/ 18364 h 199433"/>
              <a:gd name="connsiteX19" fmla="*/ 292912 w 971922"/>
              <a:gd name="connsiteY19" fmla="*/ 257 h 19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71922" h="199433">
                <a:moveTo>
                  <a:pt x="292912" y="257"/>
                </a:moveTo>
                <a:cubicBezTo>
                  <a:pt x="234065" y="-1252"/>
                  <a:pt x="184109" y="4153"/>
                  <a:pt x="129949" y="9311"/>
                </a:cubicBezTo>
                <a:cubicBezTo>
                  <a:pt x="120449" y="10216"/>
                  <a:pt x="112047" y="16050"/>
                  <a:pt x="102789" y="18364"/>
                </a:cubicBezTo>
                <a:lnTo>
                  <a:pt x="30361" y="36471"/>
                </a:lnTo>
                <a:cubicBezTo>
                  <a:pt x="11084" y="55748"/>
                  <a:pt x="-16116" y="67422"/>
                  <a:pt x="12254" y="99845"/>
                </a:cubicBezTo>
                <a:cubicBezTo>
                  <a:pt x="26584" y="116223"/>
                  <a:pt x="48468" y="123988"/>
                  <a:pt x="66575" y="136059"/>
                </a:cubicBezTo>
                <a:lnTo>
                  <a:pt x="93735" y="154166"/>
                </a:lnTo>
                <a:cubicBezTo>
                  <a:pt x="120896" y="151148"/>
                  <a:pt x="147889" y="145112"/>
                  <a:pt x="175217" y="145112"/>
                </a:cubicBezTo>
                <a:cubicBezTo>
                  <a:pt x="287369" y="145112"/>
                  <a:pt x="221852" y="152287"/>
                  <a:pt x="292912" y="163219"/>
                </a:cubicBezTo>
                <a:cubicBezTo>
                  <a:pt x="319922" y="167374"/>
                  <a:pt x="347233" y="169255"/>
                  <a:pt x="374393" y="172273"/>
                </a:cubicBezTo>
                <a:cubicBezTo>
                  <a:pt x="440518" y="194315"/>
                  <a:pt x="410197" y="185751"/>
                  <a:pt x="464928" y="199433"/>
                </a:cubicBezTo>
                <a:cubicBezTo>
                  <a:pt x="549427" y="193397"/>
                  <a:pt x="635356" y="197939"/>
                  <a:pt x="718425" y="181326"/>
                </a:cubicBezTo>
                <a:cubicBezTo>
                  <a:pt x="747004" y="175610"/>
                  <a:pt x="789894" y="166527"/>
                  <a:pt x="818013" y="163219"/>
                </a:cubicBezTo>
                <a:cubicBezTo>
                  <a:pt x="851118" y="159324"/>
                  <a:pt x="884405" y="157184"/>
                  <a:pt x="917601" y="154166"/>
                </a:cubicBezTo>
                <a:cubicBezTo>
                  <a:pt x="926654" y="148130"/>
                  <a:pt x="937067" y="143753"/>
                  <a:pt x="944761" y="136059"/>
                </a:cubicBezTo>
                <a:cubicBezTo>
                  <a:pt x="962312" y="118508"/>
                  <a:pt x="964558" y="103829"/>
                  <a:pt x="971922" y="81738"/>
                </a:cubicBezTo>
                <a:lnTo>
                  <a:pt x="917601" y="63631"/>
                </a:lnTo>
                <a:cubicBezTo>
                  <a:pt x="837483" y="36925"/>
                  <a:pt x="940244" y="51864"/>
                  <a:pt x="863280" y="36471"/>
                </a:cubicBezTo>
                <a:cubicBezTo>
                  <a:pt x="752086" y="14232"/>
                  <a:pt x="540051" y="19314"/>
                  <a:pt x="483034" y="18364"/>
                </a:cubicBezTo>
                <a:cubicBezTo>
                  <a:pt x="407599" y="17107"/>
                  <a:pt x="351759" y="1766"/>
                  <a:pt x="292912" y="257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 w="1460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524711" y="1765426"/>
            <a:ext cx="706560" cy="217283"/>
          </a:xfrm>
          <a:custGeom>
            <a:avLst/>
            <a:gdLst>
              <a:gd name="connsiteX0" fmla="*/ 290101 w 706560"/>
              <a:gd name="connsiteY0" fmla="*/ 18107 h 217283"/>
              <a:gd name="connsiteX1" fmla="*/ 136192 w 706560"/>
              <a:gd name="connsiteY1" fmla="*/ 27160 h 217283"/>
              <a:gd name="connsiteX2" fmla="*/ 99978 w 706560"/>
              <a:gd name="connsiteY2" fmla="*/ 45267 h 217283"/>
              <a:gd name="connsiteX3" fmla="*/ 72818 w 706560"/>
              <a:gd name="connsiteY3" fmla="*/ 54321 h 217283"/>
              <a:gd name="connsiteX4" fmla="*/ 18497 w 706560"/>
              <a:gd name="connsiteY4" fmla="*/ 81481 h 217283"/>
              <a:gd name="connsiteX5" fmla="*/ 390 w 706560"/>
              <a:gd name="connsiteY5" fmla="*/ 108641 h 217283"/>
              <a:gd name="connsiteX6" fmla="*/ 63764 w 706560"/>
              <a:gd name="connsiteY6" fmla="*/ 172016 h 217283"/>
              <a:gd name="connsiteX7" fmla="*/ 118085 w 706560"/>
              <a:gd name="connsiteY7" fmla="*/ 190123 h 217283"/>
              <a:gd name="connsiteX8" fmla="*/ 172406 w 706560"/>
              <a:gd name="connsiteY8" fmla="*/ 208229 h 217283"/>
              <a:gd name="connsiteX9" fmla="*/ 217673 w 706560"/>
              <a:gd name="connsiteY9" fmla="*/ 217283 h 217283"/>
              <a:gd name="connsiteX10" fmla="*/ 597919 w 706560"/>
              <a:gd name="connsiteY10" fmla="*/ 208229 h 217283"/>
              <a:gd name="connsiteX11" fmla="*/ 652239 w 706560"/>
              <a:gd name="connsiteY11" fmla="*/ 190123 h 217283"/>
              <a:gd name="connsiteX12" fmla="*/ 679400 w 706560"/>
              <a:gd name="connsiteY12" fmla="*/ 172016 h 217283"/>
              <a:gd name="connsiteX13" fmla="*/ 706560 w 706560"/>
              <a:gd name="connsiteY13" fmla="*/ 117695 h 217283"/>
              <a:gd name="connsiteX14" fmla="*/ 697507 w 706560"/>
              <a:gd name="connsiteY14" fmla="*/ 54321 h 217283"/>
              <a:gd name="connsiteX15" fmla="*/ 661293 w 706560"/>
              <a:gd name="connsiteY15" fmla="*/ 45267 h 217283"/>
              <a:gd name="connsiteX16" fmla="*/ 606972 w 706560"/>
              <a:gd name="connsiteY16" fmla="*/ 27160 h 217283"/>
              <a:gd name="connsiteX17" fmla="*/ 552651 w 706560"/>
              <a:gd name="connsiteY17" fmla="*/ 0 h 217283"/>
              <a:gd name="connsiteX18" fmla="*/ 480224 w 706560"/>
              <a:gd name="connsiteY18" fmla="*/ 9053 h 217283"/>
              <a:gd name="connsiteX19" fmla="*/ 371582 w 706560"/>
              <a:gd name="connsiteY19" fmla="*/ 18107 h 217283"/>
              <a:gd name="connsiteX20" fmla="*/ 344422 w 706560"/>
              <a:gd name="connsiteY20" fmla="*/ 27160 h 217283"/>
              <a:gd name="connsiteX21" fmla="*/ 217673 w 706560"/>
              <a:gd name="connsiteY21" fmla="*/ 36214 h 21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06560" h="217283">
                <a:moveTo>
                  <a:pt x="290101" y="18107"/>
                </a:moveTo>
                <a:cubicBezTo>
                  <a:pt x="238798" y="21125"/>
                  <a:pt x="187067" y="19892"/>
                  <a:pt x="136192" y="27160"/>
                </a:cubicBezTo>
                <a:cubicBezTo>
                  <a:pt x="122831" y="29069"/>
                  <a:pt x="112383" y="39950"/>
                  <a:pt x="99978" y="45267"/>
                </a:cubicBezTo>
                <a:cubicBezTo>
                  <a:pt x="91207" y="49026"/>
                  <a:pt x="81354" y="50053"/>
                  <a:pt x="72818" y="54321"/>
                </a:cubicBezTo>
                <a:cubicBezTo>
                  <a:pt x="2616" y="89421"/>
                  <a:pt x="86764" y="58724"/>
                  <a:pt x="18497" y="81481"/>
                </a:cubicBezTo>
                <a:cubicBezTo>
                  <a:pt x="12461" y="90534"/>
                  <a:pt x="2179" y="97908"/>
                  <a:pt x="390" y="108641"/>
                </a:cubicBezTo>
                <a:cubicBezTo>
                  <a:pt x="-5188" y="142106"/>
                  <a:pt x="50557" y="163211"/>
                  <a:pt x="63764" y="172016"/>
                </a:cubicBezTo>
                <a:cubicBezTo>
                  <a:pt x="79645" y="182603"/>
                  <a:pt x="99978" y="184087"/>
                  <a:pt x="118085" y="190123"/>
                </a:cubicBezTo>
                <a:lnTo>
                  <a:pt x="172406" y="208229"/>
                </a:lnTo>
                <a:cubicBezTo>
                  <a:pt x="187004" y="213095"/>
                  <a:pt x="202584" y="214265"/>
                  <a:pt x="217673" y="217283"/>
                </a:cubicBezTo>
                <a:cubicBezTo>
                  <a:pt x="344422" y="214265"/>
                  <a:pt x="471381" y="216137"/>
                  <a:pt x="597919" y="208229"/>
                </a:cubicBezTo>
                <a:cubicBezTo>
                  <a:pt x="616968" y="207038"/>
                  <a:pt x="652239" y="190123"/>
                  <a:pt x="652239" y="190123"/>
                </a:cubicBezTo>
                <a:cubicBezTo>
                  <a:pt x="661293" y="184087"/>
                  <a:pt x="671706" y="179710"/>
                  <a:pt x="679400" y="172016"/>
                </a:cubicBezTo>
                <a:cubicBezTo>
                  <a:pt x="696950" y="154466"/>
                  <a:pt x="699197" y="139785"/>
                  <a:pt x="706560" y="117695"/>
                </a:cubicBezTo>
                <a:cubicBezTo>
                  <a:pt x="703542" y="96570"/>
                  <a:pt x="708817" y="72417"/>
                  <a:pt x="697507" y="54321"/>
                </a:cubicBezTo>
                <a:cubicBezTo>
                  <a:pt x="690912" y="43769"/>
                  <a:pt x="673211" y="48842"/>
                  <a:pt x="661293" y="45267"/>
                </a:cubicBezTo>
                <a:cubicBezTo>
                  <a:pt x="643012" y="39782"/>
                  <a:pt x="622853" y="37747"/>
                  <a:pt x="606972" y="27160"/>
                </a:cubicBezTo>
                <a:cubicBezTo>
                  <a:pt x="571872" y="3759"/>
                  <a:pt x="590135" y="12494"/>
                  <a:pt x="552651" y="0"/>
                </a:cubicBezTo>
                <a:cubicBezTo>
                  <a:pt x="528509" y="3018"/>
                  <a:pt x="504433" y="6632"/>
                  <a:pt x="480224" y="9053"/>
                </a:cubicBezTo>
                <a:cubicBezTo>
                  <a:pt x="444065" y="12669"/>
                  <a:pt x="407603" y="13304"/>
                  <a:pt x="371582" y="18107"/>
                </a:cubicBezTo>
                <a:cubicBezTo>
                  <a:pt x="362123" y="19368"/>
                  <a:pt x="353835" y="25591"/>
                  <a:pt x="344422" y="27160"/>
                </a:cubicBezTo>
                <a:cubicBezTo>
                  <a:pt x="280100" y="37880"/>
                  <a:pt x="272513" y="36214"/>
                  <a:pt x="217673" y="36214"/>
                </a:cubicBezTo>
              </a:path>
            </a:pathLst>
          </a:custGeom>
          <a:solidFill>
            <a:schemeClr val="accent1">
              <a:alpha val="0"/>
            </a:schemeClr>
          </a:solidFill>
          <a:ln w="1460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302046" y="2515566"/>
            <a:ext cx="1775767" cy="251354"/>
          </a:xfrm>
          <a:custGeom>
            <a:avLst/>
            <a:gdLst>
              <a:gd name="connsiteX0" fmla="*/ 72428 w 1991763"/>
              <a:gd name="connsiteY0" fmla="*/ 37286 h 251354"/>
              <a:gd name="connsiteX1" fmla="*/ 27161 w 1991763"/>
              <a:gd name="connsiteY1" fmla="*/ 73499 h 251354"/>
              <a:gd name="connsiteX2" fmla="*/ 0 w 1991763"/>
              <a:gd name="connsiteY2" fmla="*/ 136874 h 251354"/>
              <a:gd name="connsiteX3" fmla="*/ 81481 w 1991763"/>
              <a:gd name="connsiteY3" fmla="*/ 182141 h 251354"/>
              <a:gd name="connsiteX4" fmla="*/ 108642 w 1991763"/>
              <a:gd name="connsiteY4" fmla="*/ 200248 h 251354"/>
              <a:gd name="connsiteX5" fmla="*/ 208230 w 1991763"/>
              <a:gd name="connsiteY5" fmla="*/ 218355 h 251354"/>
              <a:gd name="connsiteX6" fmla="*/ 371192 w 1991763"/>
              <a:gd name="connsiteY6" fmla="*/ 227408 h 251354"/>
              <a:gd name="connsiteX7" fmla="*/ 796705 w 1991763"/>
              <a:gd name="connsiteY7" fmla="*/ 245515 h 251354"/>
              <a:gd name="connsiteX8" fmla="*/ 1222218 w 1991763"/>
              <a:gd name="connsiteY8" fmla="*/ 236462 h 251354"/>
              <a:gd name="connsiteX9" fmla="*/ 1448555 w 1991763"/>
              <a:gd name="connsiteY9" fmla="*/ 218355 h 251354"/>
              <a:gd name="connsiteX10" fmla="*/ 1475715 w 1991763"/>
              <a:gd name="connsiteY10" fmla="*/ 209301 h 251354"/>
              <a:gd name="connsiteX11" fmla="*/ 1520982 w 1991763"/>
              <a:gd name="connsiteY11" fmla="*/ 200248 h 251354"/>
              <a:gd name="connsiteX12" fmla="*/ 1629624 w 1991763"/>
              <a:gd name="connsiteY12" fmla="*/ 173088 h 251354"/>
              <a:gd name="connsiteX13" fmla="*/ 1765426 w 1991763"/>
              <a:gd name="connsiteY13" fmla="*/ 182141 h 251354"/>
              <a:gd name="connsiteX14" fmla="*/ 1828800 w 1991763"/>
              <a:gd name="connsiteY14" fmla="*/ 200248 h 251354"/>
              <a:gd name="connsiteX15" fmla="*/ 1883121 w 1991763"/>
              <a:gd name="connsiteY15" fmla="*/ 209301 h 251354"/>
              <a:gd name="connsiteX16" fmla="*/ 1982709 w 1991763"/>
              <a:gd name="connsiteY16" fmla="*/ 182141 h 251354"/>
              <a:gd name="connsiteX17" fmla="*/ 1991763 w 1991763"/>
              <a:gd name="connsiteY17" fmla="*/ 154981 h 251354"/>
              <a:gd name="connsiteX18" fmla="*/ 1973656 w 1991763"/>
              <a:gd name="connsiteY18" fmla="*/ 100660 h 251354"/>
              <a:gd name="connsiteX19" fmla="*/ 1964602 w 1991763"/>
              <a:gd name="connsiteY19" fmla="*/ 55392 h 251354"/>
              <a:gd name="connsiteX20" fmla="*/ 1937442 w 1991763"/>
              <a:gd name="connsiteY20" fmla="*/ 46339 h 251354"/>
              <a:gd name="connsiteX21" fmla="*/ 1901228 w 1991763"/>
              <a:gd name="connsiteY21" fmla="*/ 37286 h 251354"/>
              <a:gd name="connsiteX22" fmla="*/ 1874068 w 1991763"/>
              <a:gd name="connsiteY22" fmla="*/ 28232 h 251354"/>
              <a:gd name="connsiteX23" fmla="*/ 1303699 w 1991763"/>
              <a:gd name="connsiteY23" fmla="*/ 19179 h 251354"/>
              <a:gd name="connsiteX24" fmla="*/ 1041149 w 1991763"/>
              <a:gd name="connsiteY24" fmla="*/ 1072 h 251354"/>
              <a:gd name="connsiteX25" fmla="*/ 144856 w 1991763"/>
              <a:gd name="connsiteY25" fmla="*/ 10125 h 251354"/>
              <a:gd name="connsiteX26" fmla="*/ 81481 w 1991763"/>
              <a:gd name="connsiteY26" fmla="*/ 28232 h 251354"/>
              <a:gd name="connsiteX27" fmla="*/ 54321 w 1991763"/>
              <a:gd name="connsiteY27" fmla="*/ 46339 h 251354"/>
              <a:gd name="connsiteX28" fmla="*/ 18107 w 1991763"/>
              <a:gd name="connsiteY28" fmla="*/ 64446 h 25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991763" h="251354">
                <a:moveTo>
                  <a:pt x="72428" y="37286"/>
                </a:moveTo>
                <a:cubicBezTo>
                  <a:pt x="57339" y="49357"/>
                  <a:pt x="39885" y="58957"/>
                  <a:pt x="27161" y="73499"/>
                </a:cubicBezTo>
                <a:cubicBezTo>
                  <a:pt x="15114" y="87267"/>
                  <a:pt x="6019" y="118817"/>
                  <a:pt x="0" y="136874"/>
                </a:cubicBezTo>
                <a:cubicBezTo>
                  <a:pt x="62261" y="178382"/>
                  <a:pt x="33676" y="166207"/>
                  <a:pt x="81481" y="182141"/>
                </a:cubicBezTo>
                <a:cubicBezTo>
                  <a:pt x="90535" y="188177"/>
                  <a:pt x="98910" y="195382"/>
                  <a:pt x="108642" y="200248"/>
                </a:cubicBezTo>
                <a:cubicBezTo>
                  <a:pt x="135440" y="213647"/>
                  <a:pt x="186105" y="216653"/>
                  <a:pt x="208230" y="218355"/>
                </a:cubicBezTo>
                <a:cubicBezTo>
                  <a:pt x="262474" y="222528"/>
                  <a:pt x="316871" y="224390"/>
                  <a:pt x="371192" y="227408"/>
                </a:cubicBezTo>
                <a:cubicBezTo>
                  <a:pt x="529749" y="267050"/>
                  <a:pt x="432334" y="245515"/>
                  <a:pt x="796705" y="245515"/>
                </a:cubicBezTo>
                <a:cubicBezTo>
                  <a:pt x="938575" y="245515"/>
                  <a:pt x="1080380" y="239480"/>
                  <a:pt x="1222218" y="236462"/>
                </a:cubicBezTo>
                <a:cubicBezTo>
                  <a:pt x="1316514" y="205028"/>
                  <a:pt x="1211385" y="237329"/>
                  <a:pt x="1448555" y="218355"/>
                </a:cubicBezTo>
                <a:cubicBezTo>
                  <a:pt x="1458068" y="217594"/>
                  <a:pt x="1466457" y="211616"/>
                  <a:pt x="1475715" y="209301"/>
                </a:cubicBezTo>
                <a:cubicBezTo>
                  <a:pt x="1490643" y="205569"/>
                  <a:pt x="1506136" y="204297"/>
                  <a:pt x="1520982" y="200248"/>
                </a:cubicBezTo>
                <a:cubicBezTo>
                  <a:pt x="1633710" y="169504"/>
                  <a:pt x="1517051" y="191849"/>
                  <a:pt x="1629624" y="173088"/>
                </a:cubicBezTo>
                <a:cubicBezTo>
                  <a:pt x="1674891" y="176106"/>
                  <a:pt x="1720307" y="177392"/>
                  <a:pt x="1765426" y="182141"/>
                </a:cubicBezTo>
                <a:cubicBezTo>
                  <a:pt x="1802903" y="186086"/>
                  <a:pt x="1795967" y="192952"/>
                  <a:pt x="1828800" y="200248"/>
                </a:cubicBezTo>
                <a:cubicBezTo>
                  <a:pt x="1846720" y="204230"/>
                  <a:pt x="1865014" y="206283"/>
                  <a:pt x="1883121" y="209301"/>
                </a:cubicBezTo>
                <a:cubicBezTo>
                  <a:pt x="1911385" y="205768"/>
                  <a:pt x="1959884" y="210672"/>
                  <a:pt x="1982709" y="182141"/>
                </a:cubicBezTo>
                <a:cubicBezTo>
                  <a:pt x="1988671" y="174689"/>
                  <a:pt x="1988745" y="164034"/>
                  <a:pt x="1991763" y="154981"/>
                </a:cubicBezTo>
                <a:cubicBezTo>
                  <a:pt x="1985727" y="136874"/>
                  <a:pt x="1977399" y="119376"/>
                  <a:pt x="1973656" y="100660"/>
                </a:cubicBezTo>
                <a:cubicBezTo>
                  <a:pt x="1970638" y="85571"/>
                  <a:pt x="1973138" y="68196"/>
                  <a:pt x="1964602" y="55392"/>
                </a:cubicBezTo>
                <a:cubicBezTo>
                  <a:pt x="1959308" y="47452"/>
                  <a:pt x="1946618" y="48961"/>
                  <a:pt x="1937442" y="46339"/>
                </a:cubicBezTo>
                <a:cubicBezTo>
                  <a:pt x="1925478" y="42921"/>
                  <a:pt x="1913192" y="40704"/>
                  <a:pt x="1901228" y="37286"/>
                </a:cubicBezTo>
                <a:cubicBezTo>
                  <a:pt x="1892052" y="34664"/>
                  <a:pt x="1883607" y="28521"/>
                  <a:pt x="1874068" y="28232"/>
                </a:cubicBezTo>
                <a:cubicBezTo>
                  <a:pt x="1684008" y="22473"/>
                  <a:pt x="1493822" y="22197"/>
                  <a:pt x="1303699" y="19179"/>
                </a:cubicBezTo>
                <a:cubicBezTo>
                  <a:pt x="1200529" y="-6615"/>
                  <a:pt x="1241719" y="1072"/>
                  <a:pt x="1041149" y="1072"/>
                </a:cubicBezTo>
                <a:cubicBezTo>
                  <a:pt x="742369" y="1072"/>
                  <a:pt x="443620" y="7107"/>
                  <a:pt x="144856" y="10125"/>
                </a:cubicBezTo>
                <a:cubicBezTo>
                  <a:pt x="133259" y="13024"/>
                  <a:pt x="94465" y="21740"/>
                  <a:pt x="81481" y="28232"/>
                </a:cubicBezTo>
                <a:cubicBezTo>
                  <a:pt x="71749" y="33098"/>
                  <a:pt x="64053" y="41473"/>
                  <a:pt x="54321" y="46339"/>
                </a:cubicBezTo>
                <a:cubicBezTo>
                  <a:pt x="12708" y="67145"/>
                  <a:pt x="38562" y="43991"/>
                  <a:pt x="18107" y="64446"/>
                </a:cubicBezTo>
              </a:path>
            </a:pathLst>
          </a:custGeom>
          <a:solidFill>
            <a:schemeClr val="accent1">
              <a:alpha val="0"/>
            </a:schemeClr>
          </a:solidFill>
          <a:ln w="1460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0839" y="4390517"/>
            <a:ext cx="3185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+mj-ea"/>
                <a:ea typeface="+mj-ea"/>
              </a:rPr>
              <a:t>进入</a:t>
            </a:r>
            <a:r>
              <a:rPr lang="en-US" altLang="zh-CN" sz="1400" dirty="0" smtClean="0">
                <a:latin typeface="+mj-ea"/>
                <a:ea typeface="+mj-ea"/>
              </a:rPr>
              <a:t>SVN</a:t>
            </a:r>
            <a:r>
              <a:rPr lang="zh-CN" altLang="en-US" sz="1400" dirty="0" smtClean="0">
                <a:latin typeface="+mj-ea"/>
                <a:ea typeface="+mj-ea"/>
              </a:rPr>
              <a:t>资料库界面，选择本工程最新版本</a:t>
            </a:r>
            <a:r>
              <a:rPr lang="en-US" altLang="zh-CN" sz="1400" dirty="0" smtClean="0">
                <a:latin typeface="+mj-ea"/>
                <a:ea typeface="+mj-ea"/>
              </a:rPr>
              <a:t>trunk</a:t>
            </a:r>
            <a:r>
              <a:rPr lang="zh-CN" altLang="en-US" sz="1400" dirty="0" smtClean="0">
                <a:latin typeface="+mj-ea"/>
                <a:ea typeface="+mj-ea"/>
              </a:rPr>
              <a:t>目录，右键下拉中选择“分支</a:t>
            </a:r>
            <a:r>
              <a:rPr lang="en-US" altLang="zh-CN" sz="1400" dirty="0" smtClean="0">
                <a:latin typeface="+mj-ea"/>
                <a:ea typeface="+mj-ea"/>
              </a:rPr>
              <a:t>/</a:t>
            </a:r>
            <a:r>
              <a:rPr lang="zh-CN" altLang="en-US" sz="1400" dirty="0" smtClean="0">
                <a:latin typeface="+mj-ea"/>
                <a:ea typeface="+mj-ea"/>
              </a:rPr>
              <a:t>标记”</a:t>
            </a:r>
            <a:endParaRPr lang="zh-CN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6408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创建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Maven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新工程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7028" y="913284"/>
            <a:ext cx="799288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dirty="0" smtClean="0">
                <a:latin typeface="+mj-ea"/>
                <a:ea typeface="+mj-ea"/>
              </a:rPr>
              <a:t>创建新的</a:t>
            </a:r>
            <a:r>
              <a:rPr lang="en-US" altLang="zh-CN" dirty="0" smtClean="0">
                <a:latin typeface="+mj-ea"/>
                <a:ea typeface="+mj-ea"/>
              </a:rPr>
              <a:t>Maven</a:t>
            </a:r>
            <a:r>
              <a:rPr lang="zh-CN" altLang="en-US" dirty="0" smtClean="0">
                <a:latin typeface="+mj-ea"/>
                <a:ea typeface="+mj-ea"/>
              </a:rPr>
              <a:t>工程。可选使用插件或命令</a:t>
            </a:r>
            <a:r>
              <a:rPr lang="en-US" altLang="zh-CN" dirty="0" smtClean="0">
                <a:latin typeface="+mj-ea"/>
                <a:ea typeface="+mj-ea"/>
              </a:rPr>
              <a:t>(mvn archetype:generate)</a:t>
            </a:r>
            <a:r>
              <a:rPr lang="zh-CN" altLang="en-US" dirty="0" smtClean="0">
                <a:latin typeface="+mj-ea"/>
                <a:ea typeface="+mj-ea"/>
              </a:rPr>
              <a:t>方式创建，这里以插件方式为例。具体操作过程请参见“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Maven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插件创建工程</a:t>
            </a:r>
            <a:r>
              <a:rPr lang="zh-CN" altLang="en-US" dirty="0" smtClean="0">
                <a:latin typeface="+mj-ea"/>
                <a:ea typeface="+mj-ea"/>
              </a:rPr>
              <a:t>”一节。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endParaRPr lang="en-US" altLang="zh-CN" sz="1600" dirty="0"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r>
              <a:rPr lang="zh-CN" altLang="en-US" sz="1600" dirty="0" smtClean="0">
                <a:latin typeface="+mj-ea"/>
                <a:ea typeface="+mj-ea"/>
              </a:rPr>
              <a:t>需要注意的几点：</a:t>
            </a:r>
            <a:endParaRPr lang="en-US" altLang="zh-CN" sz="1600" dirty="0">
              <a:latin typeface="+mj-ea"/>
              <a:ea typeface="+mj-ea"/>
            </a:endParaRP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zh-CN" altLang="en-US" sz="1600" dirty="0" smtClean="0">
                <a:latin typeface="+mj-ea"/>
                <a:ea typeface="+mj-ea"/>
              </a:rPr>
              <a:t>如果你没有打算使用统一基础框架，</a:t>
            </a:r>
            <a:r>
              <a:rPr lang="en-US" altLang="zh-CN" sz="1600" dirty="0" smtClean="0">
                <a:latin typeface="+mj-ea"/>
                <a:ea typeface="+mj-ea"/>
              </a:rPr>
              <a:t> </a:t>
            </a:r>
            <a:r>
              <a:rPr lang="zh-CN" altLang="en-US" sz="1600" dirty="0" smtClean="0">
                <a:latin typeface="+mj-ea"/>
                <a:ea typeface="+mj-ea"/>
              </a:rPr>
              <a:t>在第五步</a:t>
            </a:r>
            <a:r>
              <a:rPr lang="zh-CN" altLang="en-US" sz="1600" dirty="0">
                <a:latin typeface="+mj-ea"/>
                <a:ea typeface="+mj-ea"/>
              </a:rPr>
              <a:t>选择</a:t>
            </a:r>
            <a:r>
              <a:rPr lang="en-US" altLang="zh-CN" sz="1600" dirty="0" smtClean="0">
                <a:latin typeface="+mj-ea"/>
                <a:ea typeface="+mj-ea"/>
              </a:rPr>
              <a:t>Archetype</a:t>
            </a:r>
            <a:r>
              <a:rPr lang="zh-CN" altLang="en-US" sz="1600" dirty="0" smtClean="0">
                <a:latin typeface="+mj-ea"/>
                <a:ea typeface="+mj-ea"/>
              </a:rPr>
              <a:t>时，选择：“</a:t>
            </a:r>
            <a:r>
              <a:rPr lang="en-US" altLang="zh-CN" sz="1600" b="1" dirty="0">
                <a:latin typeface="+mj-ea"/>
              </a:rPr>
              <a:t>feinno-</a:t>
            </a:r>
            <a:r>
              <a:rPr lang="en-US" altLang="zh-CN" sz="1600" b="1" dirty="0" err="1">
                <a:latin typeface="+mj-ea"/>
              </a:rPr>
              <a:t>ssh</a:t>
            </a:r>
            <a:r>
              <a:rPr lang="en-US" altLang="zh-CN" sz="1600" b="1" dirty="0">
                <a:latin typeface="+mj-ea"/>
              </a:rPr>
              <a:t>-</a:t>
            </a:r>
            <a:r>
              <a:rPr lang="en-US" altLang="zh-CN" sz="1600" b="1" dirty="0" err="1">
                <a:latin typeface="+mj-ea"/>
              </a:rPr>
              <a:t>webapp</a:t>
            </a:r>
            <a:r>
              <a:rPr lang="en-US" altLang="zh-CN" sz="1600" b="1" dirty="0">
                <a:latin typeface="+mj-ea"/>
              </a:rPr>
              <a:t>-simple-archetype</a:t>
            </a:r>
            <a:r>
              <a:rPr lang="zh-CN" altLang="en-US" sz="1600" dirty="0" smtClean="0">
                <a:latin typeface="+mj-ea"/>
                <a:ea typeface="+mj-ea"/>
              </a:rPr>
              <a:t>”，建立基于</a:t>
            </a:r>
            <a:r>
              <a:rPr lang="en-US" altLang="zh-CN" sz="1600" dirty="0" smtClean="0">
                <a:latin typeface="+mj-ea"/>
                <a:ea typeface="+mj-ea"/>
              </a:rPr>
              <a:t>SSH</a:t>
            </a:r>
            <a:r>
              <a:rPr lang="zh-CN" altLang="en-US" sz="1600" dirty="0" smtClean="0">
                <a:latin typeface="+mj-ea"/>
                <a:ea typeface="+mj-ea"/>
              </a:rPr>
              <a:t>的空工程和基本依赖。</a:t>
            </a:r>
            <a:endParaRPr lang="en-US" altLang="zh-CN" sz="1600" dirty="0" smtClean="0">
              <a:latin typeface="+mj-ea"/>
              <a:ea typeface="+mj-ea"/>
            </a:endParaRP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zh-CN" altLang="en-US" sz="1600" dirty="0" smtClean="0">
                <a:latin typeface="+mj-ea"/>
                <a:ea typeface="+mj-ea"/>
              </a:rPr>
              <a:t>如果你使用命令方式创建，请参考：“</a:t>
            </a:r>
            <a:r>
              <a:rPr lang="en-US" altLang="zh-CN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Archetype</a:t>
            </a:r>
            <a:r>
              <a:rPr lang="zh-CN" altLang="en-US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方式创建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工程</a:t>
            </a:r>
            <a:r>
              <a:rPr lang="zh-CN" altLang="en-US" sz="1600" dirty="0" smtClean="0">
                <a:latin typeface="+mj-ea"/>
                <a:ea typeface="+mj-ea"/>
              </a:rPr>
              <a:t>”。注意命令执行的工作目录是你本机</a:t>
            </a:r>
            <a:r>
              <a:rPr lang="en-US" altLang="zh-CN" sz="1600" dirty="0" smtClean="0">
                <a:latin typeface="+mj-ea"/>
                <a:ea typeface="+mj-ea"/>
              </a:rPr>
              <a:t>eclipse</a:t>
            </a:r>
            <a:r>
              <a:rPr lang="zh-CN" altLang="en-US" sz="1600" dirty="0" smtClean="0">
                <a:latin typeface="+mj-ea"/>
                <a:ea typeface="+mj-ea"/>
              </a:rPr>
              <a:t>的工作目录（首次启动</a:t>
            </a:r>
            <a:r>
              <a:rPr lang="en-US" altLang="zh-CN" sz="1600" dirty="0" smtClean="0">
                <a:latin typeface="+mj-ea"/>
                <a:ea typeface="+mj-ea"/>
              </a:rPr>
              <a:t>eclipse</a:t>
            </a:r>
            <a:r>
              <a:rPr lang="zh-CN" altLang="en-US" sz="1600" dirty="0" smtClean="0">
                <a:latin typeface="+mj-ea"/>
                <a:ea typeface="+mj-ea"/>
              </a:rPr>
              <a:t>时候选择的</a:t>
            </a:r>
            <a:r>
              <a:rPr lang="en-US" altLang="zh-CN" sz="1600" dirty="0" smtClean="0">
                <a:latin typeface="+mj-ea"/>
                <a:ea typeface="+mj-ea"/>
              </a:rPr>
              <a:t>workspace</a:t>
            </a:r>
            <a:r>
              <a:rPr lang="zh-CN" altLang="en-US" sz="1600" dirty="0" smtClean="0">
                <a:latin typeface="+mj-ea"/>
                <a:ea typeface="+mj-ea"/>
              </a:rPr>
              <a:t>）</a:t>
            </a:r>
            <a:endParaRPr lang="en-US" altLang="zh-CN" sz="1600" dirty="0" smtClean="0">
              <a:latin typeface="+mj-ea"/>
              <a:ea typeface="+mj-ea"/>
            </a:endParaRP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zh-CN" altLang="en-US" sz="1600" dirty="0" smtClean="0">
                <a:latin typeface="+mj-ea"/>
                <a:ea typeface="+mj-ea"/>
              </a:rPr>
              <a:t>如果使用命令方式创建，完成工程创建后，可选使用</a:t>
            </a:r>
            <a:r>
              <a:rPr lang="en-US" altLang="zh-CN" sz="1600" dirty="0" smtClean="0">
                <a:latin typeface="+mj-ea"/>
                <a:ea typeface="+mj-ea"/>
              </a:rPr>
              <a:t>refresh.bat</a:t>
            </a:r>
            <a:r>
              <a:rPr lang="zh-CN" altLang="en-US" sz="1600" dirty="0" smtClean="0">
                <a:latin typeface="+mj-ea"/>
                <a:ea typeface="+mj-ea"/>
              </a:rPr>
              <a:t>构建无</a:t>
            </a:r>
            <a:r>
              <a:rPr lang="en-US" altLang="zh-CN" sz="1600" dirty="0" smtClean="0">
                <a:latin typeface="+mj-ea"/>
                <a:ea typeface="+mj-ea"/>
              </a:rPr>
              <a:t>maven</a:t>
            </a:r>
            <a:r>
              <a:rPr lang="zh-CN" altLang="en-US" sz="1600" dirty="0" smtClean="0">
                <a:latin typeface="+mj-ea"/>
                <a:ea typeface="+mj-ea"/>
              </a:rPr>
              <a:t>插件的</a:t>
            </a:r>
            <a:r>
              <a:rPr lang="en-US" altLang="zh-CN" sz="1600" dirty="0" smtClean="0">
                <a:latin typeface="+mj-ea"/>
                <a:ea typeface="+mj-ea"/>
              </a:rPr>
              <a:t>maven</a:t>
            </a:r>
            <a:r>
              <a:rPr lang="zh-CN" altLang="en-US" sz="1600" dirty="0" smtClean="0">
                <a:latin typeface="+mj-ea"/>
                <a:ea typeface="+mj-ea"/>
              </a:rPr>
              <a:t>工程；或者使用纯</a:t>
            </a:r>
            <a:r>
              <a:rPr lang="en-US" altLang="zh-CN" sz="1600" dirty="0" smtClean="0">
                <a:latin typeface="+mj-ea"/>
                <a:ea typeface="+mj-ea"/>
              </a:rPr>
              <a:t>maven</a:t>
            </a:r>
            <a:r>
              <a:rPr lang="zh-CN" altLang="en-US" sz="1600" dirty="0" smtClean="0">
                <a:latin typeface="+mj-ea"/>
                <a:ea typeface="+mj-ea"/>
              </a:rPr>
              <a:t>插件方式</a:t>
            </a:r>
            <a:r>
              <a:rPr lang="en-US" altLang="zh-CN" sz="1600" dirty="0" smtClean="0">
                <a:latin typeface="+mj-ea"/>
                <a:ea typeface="+mj-ea"/>
              </a:rPr>
              <a:t>+jetty</a:t>
            </a:r>
            <a:r>
              <a:rPr lang="zh-CN" altLang="en-US" sz="1600" dirty="0" smtClean="0">
                <a:latin typeface="+mj-ea"/>
                <a:ea typeface="+mj-ea"/>
              </a:rPr>
              <a:t>调试，请各位开发者根据个人喜好选择。</a:t>
            </a:r>
            <a:endParaRPr lang="en-US" altLang="zh-CN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73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迁移工程资源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73324"/>
            <a:ext cx="302895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51520" y="811659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新工程建立后，结构如下，分别迁移相关的资源进新工程，具体请参见图示。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293612" y="1858266"/>
            <a:ext cx="920655" cy="216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460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1474123"/>
            <a:ext cx="3384376" cy="954107"/>
          </a:xfrm>
          <a:prstGeom prst="rect">
            <a:avLst/>
          </a:prstGeom>
          <a:noFill/>
          <a:ln w="1460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latin typeface="+mj-ea"/>
                <a:ea typeface="+mj-ea"/>
              </a:rPr>
              <a:t>拷贝</a:t>
            </a:r>
            <a:r>
              <a:rPr lang="en-US" altLang="zh-CN" sz="1400" i="1" dirty="0" smtClean="0">
                <a:latin typeface="+mj-ea"/>
                <a:ea typeface="+mj-ea"/>
              </a:rPr>
              <a:t>spring</a:t>
            </a:r>
            <a:r>
              <a:rPr lang="zh-CN" altLang="en-US" sz="1400" i="1" dirty="0" smtClean="0">
                <a:latin typeface="+mj-ea"/>
                <a:ea typeface="+mj-ea"/>
              </a:rPr>
              <a:t>配置文件到</a:t>
            </a:r>
            <a:r>
              <a:rPr lang="en-US" altLang="zh-CN" sz="1400" i="1" dirty="0" smtClean="0">
                <a:latin typeface="+mj-ea"/>
                <a:ea typeface="+mj-ea"/>
              </a:rPr>
              <a:t>spring</a:t>
            </a:r>
            <a:r>
              <a:rPr lang="zh-CN" altLang="en-US" sz="1400" i="1" dirty="0" smtClean="0">
                <a:latin typeface="+mj-ea"/>
                <a:ea typeface="+mj-ea"/>
              </a:rPr>
              <a:t>目录，然后修改</a:t>
            </a:r>
            <a:r>
              <a:rPr lang="en-US" altLang="zh-CN" sz="1400" i="1" dirty="0" smtClean="0">
                <a:latin typeface="+mj-ea"/>
                <a:ea typeface="+mj-ea"/>
              </a:rPr>
              <a:t>applicationContext-main.xml</a:t>
            </a:r>
            <a:r>
              <a:rPr lang="zh-CN" altLang="en-US" sz="1400" i="1" dirty="0" smtClean="0">
                <a:latin typeface="+mj-ea"/>
                <a:ea typeface="+mj-ea"/>
              </a:rPr>
              <a:t>，使用</a:t>
            </a:r>
            <a:r>
              <a:rPr lang="en-US" altLang="zh-CN" sz="1400" i="1" dirty="0" smtClean="0">
                <a:latin typeface="+mj-ea"/>
                <a:ea typeface="+mj-ea"/>
              </a:rPr>
              <a:t>import</a:t>
            </a:r>
            <a:r>
              <a:rPr lang="zh-CN" altLang="en-US" sz="1400" i="1" dirty="0" smtClean="0">
                <a:latin typeface="+mj-ea"/>
                <a:ea typeface="+mj-ea"/>
              </a:rPr>
              <a:t>导入你需要加载的</a:t>
            </a:r>
            <a:r>
              <a:rPr lang="en-US" altLang="zh-CN" sz="1400" i="1" dirty="0" smtClean="0">
                <a:latin typeface="+mj-ea"/>
                <a:ea typeface="+mj-ea"/>
              </a:rPr>
              <a:t>spring</a:t>
            </a:r>
            <a:r>
              <a:rPr lang="zh-CN" altLang="en-US" sz="1400" i="1" dirty="0" smtClean="0">
                <a:latin typeface="+mj-ea"/>
                <a:ea typeface="+mj-ea"/>
              </a:rPr>
              <a:t>配置文件。</a:t>
            </a:r>
            <a:endParaRPr lang="zh-CN" altLang="en-US" sz="1400" i="1" dirty="0">
              <a:latin typeface="+mj-ea"/>
              <a:ea typeface="+mj-ea"/>
            </a:endParaRPr>
          </a:p>
        </p:txBody>
      </p:sp>
      <p:cxnSp>
        <p:nvCxnSpPr>
          <p:cNvPr id="9" name="直接箭头连接符 8"/>
          <p:cNvCxnSpPr>
            <a:stCxn id="6" idx="3"/>
            <a:endCxn id="7" idx="1"/>
          </p:cNvCxnSpPr>
          <p:nvPr/>
        </p:nvCxnSpPr>
        <p:spPr>
          <a:xfrm flipV="1">
            <a:off x="4214267" y="1951177"/>
            <a:ext cx="1365845" cy="15101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 w="14605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圆角矩形 9"/>
          <p:cNvSpPr/>
          <p:nvPr/>
        </p:nvSpPr>
        <p:spPr>
          <a:xfrm>
            <a:off x="3059832" y="1483001"/>
            <a:ext cx="1154435" cy="216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460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1273324"/>
            <a:ext cx="2448272" cy="738664"/>
          </a:xfrm>
          <a:prstGeom prst="rect">
            <a:avLst/>
          </a:prstGeom>
          <a:noFill/>
          <a:ln w="1460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400" i="1" dirty="0" err="1" smtClean="0">
                <a:latin typeface="+mj-ea"/>
                <a:ea typeface="+mj-ea"/>
              </a:rPr>
              <a:t>src</a:t>
            </a:r>
            <a:r>
              <a:rPr lang="en-US" altLang="zh-CN" sz="1400" i="1" dirty="0" smtClean="0">
                <a:latin typeface="+mj-ea"/>
                <a:ea typeface="+mj-ea"/>
              </a:rPr>
              <a:t>/main/java</a:t>
            </a:r>
            <a:r>
              <a:rPr lang="zh-CN" altLang="en-US" sz="1400" i="1" dirty="0" smtClean="0">
                <a:latin typeface="+mj-ea"/>
                <a:ea typeface="+mj-ea"/>
              </a:rPr>
              <a:t>目录是</a:t>
            </a:r>
            <a:r>
              <a:rPr lang="en-US" altLang="zh-CN" sz="1400" i="1" dirty="0" smtClean="0">
                <a:latin typeface="+mj-ea"/>
                <a:ea typeface="+mj-ea"/>
              </a:rPr>
              <a:t>java</a:t>
            </a:r>
            <a:r>
              <a:rPr lang="zh-CN" altLang="en-US" sz="1400" i="1" dirty="0" smtClean="0">
                <a:latin typeface="+mj-ea"/>
                <a:ea typeface="+mj-ea"/>
              </a:rPr>
              <a:t>程序主目录，拷贝所有程序</a:t>
            </a:r>
            <a:r>
              <a:rPr lang="en-US" altLang="zh-CN" sz="1400" i="1" dirty="0" smtClean="0">
                <a:latin typeface="+mj-ea"/>
                <a:ea typeface="+mj-ea"/>
              </a:rPr>
              <a:t>java</a:t>
            </a:r>
            <a:r>
              <a:rPr lang="zh-CN" altLang="en-US" sz="1400" i="1" dirty="0" smtClean="0">
                <a:latin typeface="+mj-ea"/>
                <a:ea typeface="+mj-ea"/>
              </a:rPr>
              <a:t>文件到该目录。</a:t>
            </a:r>
            <a:endParaRPr lang="zh-CN" altLang="en-US" sz="1400" i="1" dirty="0">
              <a:latin typeface="+mj-ea"/>
              <a:ea typeface="+mj-ea"/>
            </a:endParaRPr>
          </a:p>
        </p:txBody>
      </p:sp>
      <p:cxnSp>
        <p:nvCxnSpPr>
          <p:cNvPr id="12" name="直接箭头连接符 11"/>
          <p:cNvCxnSpPr>
            <a:endCxn id="11" idx="3"/>
          </p:cNvCxnSpPr>
          <p:nvPr/>
        </p:nvCxnSpPr>
        <p:spPr>
          <a:xfrm flipH="1">
            <a:off x="2699792" y="1591013"/>
            <a:ext cx="360040" cy="51643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 w="14605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/>
          <p:cNvSpPr txBox="1"/>
          <p:nvPr/>
        </p:nvSpPr>
        <p:spPr>
          <a:xfrm>
            <a:off x="251520" y="2164388"/>
            <a:ext cx="2448272" cy="523220"/>
          </a:xfrm>
          <a:prstGeom prst="rect">
            <a:avLst/>
          </a:prstGeom>
          <a:noFill/>
          <a:ln w="1460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latin typeface="+mj-ea"/>
                <a:ea typeface="+mj-ea"/>
              </a:rPr>
              <a:t>其他配置文件，包括国际化资源文件或</a:t>
            </a:r>
            <a:r>
              <a:rPr lang="en-US" altLang="zh-CN" sz="1400" i="1" dirty="0" smtClean="0">
                <a:latin typeface="+mj-ea"/>
                <a:ea typeface="+mj-ea"/>
              </a:rPr>
              <a:t>struts</a:t>
            </a:r>
            <a:r>
              <a:rPr lang="zh-CN" altLang="en-US" sz="1400" i="1" dirty="0" smtClean="0">
                <a:latin typeface="+mj-ea"/>
                <a:ea typeface="+mj-ea"/>
              </a:rPr>
              <a:t>配置文件等</a:t>
            </a:r>
            <a:endParaRPr lang="zh-CN" altLang="en-US" sz="1400" i="1" dirty="0">
              <a:latin typeface="+mj-ea"/>
              <a:ea typeface="+mj-ea"/>
            </a:endParaRPr>
          </a:p>
        </p:txBody>
      </p:sp>
      <p:cxnSp>
        <p:nvCxnSpPr>
          <p:cNvPr id="18" name="直接箭头连接符 17"/>
          <p:cNvCxnSpPr>
            <a:endCxn id="15" idx="3"/>
          </p:cNvCxnSpPr>
          <p:nvPr/>
        </p:nvCxnSpPr>
        <p:spPr>
          <a:xfrm flipH="1">
            <a:off x="2699792" y="1743413"/>
            <a:ext cx="512440" cy="682585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 w="14605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圆角矩形 20"/>
          <p:cNvSpPr/>
          <p:nvPr/>
        </p:nvSpPr>
        <p:spPr>
          <a:xfrm>
            <a:off x="3040923" y="2659368"/>
            <a:ext cx="3619309" cy="342147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460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02154" y="2659368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1" dirty="0" smtClean="0"/>
              <a:t>单元测试代码和资源文件</a:t>
            </a:r>
            <a:endParaRPr lang="zh-CN" altLang="en-US" sz="1400" i="1" dirty="0"/>
          </a:p>
        </p:txBody>
      </p:sp>
      <p:sp>
        <p:nvSpPr>
          <p:cNvPr id="24" name="圆角矩形 23"/>
          <p:cNvSpPr/>
          <p:nvPr/>
        </p:nvSpPr>
        <p:spPr>
          <a:xfrm>
            <a:off x="3326496" y="3758092"/>
            <a:ext cx="920655" cy="19974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460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3648884" y="3984344"/>
            <a:ext cx="920655" cy="19974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460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1520" y="3613092"/>
            <a:ext cx="2448272" cy="523220"/>
          </a:xfrm>
          <a:prstGeom prst="rect">
            <a:avLst/>
          </a:prstGeom>
          <a:noFill/>
          <a:ln w="1460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400" i="1" dirty="0" err="1">
                <a:latin typeface="+mj-ea"/>
                <a:ea typeface="+mj-ea"/>
              </a:rPr>
              <a:t>w</a:t>
            </a:r>
            <a:r>
              <a:rPr lang="en-US" altLang="zh-CN" sz="1400" i="1" dirty="0" err="1" smtClean="0">
                <a:latin typeface="+mj-ea"/>
                <a:ea typeface="+mj-ea"/>
              </a:rPr>
              <a:t>ebapp</a:t>
            </a:r>
            <a:r>
              <a:rPr lang="zh-CN" altLang="en-US" sz="1400" i="1" dirty="0" smtClean="0">
                <a:latin typeface="+mj-ea"/>
                <a:ea typeface="+mj-ea"/>
              </a:rPr>
              <a:t>目录用于迁移</a:t>
            </a:r>
            <a:r>
              <a:rPr lang="en-US" altLang="zh-CN" sz="1400" i="1" dirty="0" err="1" smtClean="0">
                <a:latin typeface="+mj-ea"/>
                <a:ea typeface="+mj-ea"/>
              </a:rPr>
              <a:t>jsp</a:t>
            </a:r>
            <a:r>
              <a:rPr lang="zh-CN" altLang="en-US" sz="1400" i="1" dirty="0" smtClean="0">
                <a:latin typeface="+mj-ea"/>
                <a:ea typeface="+mj-ea"/>
              </a:rPr>
              <a:t>或其他视图界面文件</a:t>
            </a:r>
            <a:endParaRPr lang="zh-CN" altLang="en-US" sz="1400" i="1" dirty="0">
              <a:latin typeface="+mj-ea"/>
              <a:ea typeface="+mj-ea"/>
            </a:endParaRPr>
          </a:p>
        </p:txBody>
      </p:sp>
      <p:cxnSp>
        <p:nvCxnSpPr>
          <p:cNvPr id="28" name="直接箭头连接符 27"/>
          <p:cNvCxnSpPr>
            <a:stCxn id="24" idx="1"/>
            <a:endCxn id="27" idx="3"/>
          </p:cNvCxnSpPr>
          <p:nvPr/>
        </p:nvCxnSpPr>
        <p:spPr>
          <a:xfrm flipH="1">
            <a:off x="2699792" y="3857964"/>
            <a:ext cx="626704" cy="16738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 w="14605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TextBox 30"/>
          <p:cNvSpPr txBox="1"/>
          <p:nvPr/>
        </p:nvSpPr>
        <p:spPr>
          <a:xfrm>
            <a:off x="5580112" y="3822606"/>
            <a:ext cx="2664296" cy="523220"/>
          </a:xfrm>
          <a:prstGeom prst="rect">
            <a:avLst/>
          </a:prstGeom>
          <a:noFill/>
          <a:ln w="1460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>
                <a:latin typeface="+mj-ea"/>
                <a:ea typeface="+mj-ea"/>
              </a:rPr>
              <a:t>WEB-INF</a:t>
            </a:r>
            <a:r>
              <a:rPr lang="zh-CN" altLang="en-US" sz="1400" i="1" dirty="0" smtClean="0">
                <a:latin typeface="+mj-ea"/>
                <a:ea typeface="+mj-ea"/>
              </a:rPr>
              <a:t>用于迁移</a:t>
            </a:r>
            <a:r>
              <a:rPr lang="en-US" altLang="zh-CN" sz="1400" i="1" dirty="0" smtClean="0">
                <a:latin typeface="+mj-ea"/>
                <a:ea typeface="+mj-ea"/>
              </a:rPr>
              <a:t>Web</a:t>
            </a:r>
            <a:r>
              <a:rPr lang="zh-CN" altLang="en-US" sz="1400" i="1" dirty="0" smtClean="0">
                <a:latin typeface="+mj-ea"/>
                <a:ea typeface="+mj-ea"/>
              </a:rPr>
              <a:t>相关的配置文件，包括</a:t>
            </a:r>
            <a:r>
              <a:rPr lang="en-US" altLang="zh-CN" sz="1400" i="1" dirty="0" err="1" smtClean="0">
                <a:latin typeface="+mj-ea"/>
                <a:ea typeface="+mj-ea"/>
              </a:rPr>
              <a:t>taglib</a:t>
            </a:r>
            <a:r>
              <a:rPr lang="zh-CN" altLang="en-US" sz="1400" i="1" dirty="0" smtClean="0">
                <a:latin typeface="+mj-ea"/>
                <a:ea typeface="+mj-ea"/>
              </a:rPr>
              <a:t>等。</a:t>
            </a:r>
            <a:endParaRPr lang="zh-CN" altLang="en-US" sz="1400" i="1" dirty="0">
              <a:latin typeface="+mj-ea"/>
              <a:ea typeface="+mj-ea"/>
            </a:endParaRPr>
          </a:p>
        </p:txBody>
      </p:sp>
      <p:cxnSp>
        <p:nvCxnSpPr>
          <p:cNvPr id="32" name="直接箭头连接符 31"/>
          <p:cNvCxnSpPr>
            <a:endCxn id="31" idx="1"/>
          </p:cNvCxnSpPr>
          <p:nvPr/>
        </p:nvCxnSpPr>
        <p:spPr>
          <a:xfrm flipV="1">
            <a:off x="4569539" y="4084216"/>
            <a:ext cx="1010573" cy="23549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 w="14605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5740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Maven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介绍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1436"/>
            <a:ext cx="604867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项目生命周期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  <a:ea typeface="+mj-ea"/>
              </a:rPr>
              <a:t>(Project Lifecycle)</a:t>
            </a:r>
          </a:p>
          <a:p>
            <a:r>
              <a:rPr lang="zh-CN" altLang="en-US" dirty="0" smtClean="0">
                <a:latin typeface="+mj-ea"/>
                <a:ea typeface="+mj-ea"/>
              </a:rPr>
              <a:t>     </a:t>
            </a:r>
            <a:r>
              <a:rPr lang="zh-CN" altLang="en-US" sz="1600" i="1" dirty="0" smtClean="0">
                <a:latin typeface="+mj-ea"/>
                <a:ea typeface="+mj-ea"/>
              </a:rPr>
              <a:t>规范统一项目工程管理模式，提高团队开发效率和质量。</a:t>
            </a:r>
            <a:endParaRPr lang="en-US" altLang="zh-CN" sz="1600" i="1" dirty="0" smtClean="0">
              <a:latin typeface="+mj-ea"/>
              <a:ea typeface="+mj-ea"/>
            </a:endParaRPr>
          </a:p>
          <a:p>
            <a:pPr marL="285750" indent="-285750"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依赖管理系统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  <a:ea typeface="+mj-ea"/>
              </a:rPr>
              <a:t>(Dependency Management System)</a:t>
            </a:r>
          </a:p>
          <a:p>
            <a:r>
              <a:rPr lang="zh-CN" altLang="en-US" sz="1600" i="1" dirty="0" smtClean="0">
                <a:latin typeface="+mj-ea"/>
                <a:ea typeface="+mj-ea"/>
              </a:rPr>
              <a:t>      开源和公共组件包</a:t>
            </a:r>
            <a:r>
              <a:rPr lang="en-US" altLang="zh-CN" sz="1600" i="1" dirty="0" smtClean="0">
                <a:latin typeface="+mj-ea"/>
                <a:ea typeface="+mj-ea"/>
              </a:rPr>
              <a:t>(JAR)</a:t>
            </a:r>
            <a:r>
              <a:rPr lang="zh-CN" altLang="en-US" sz="1600" i="1" dirty="0" smtClean="0">
                <a:latin typeface="+mj-ea"/>
                <a:ea typeface="+mj-ea"/>
              </a:rPr>
              <a:t>的版本和依赖关系管理</a:t>
            </a:r>
            <a:endParaRPr lang="en-US" altLang="zh-CN" sz="1600" i="1" dirty="0" smtClean="0">
              <a:latin typeface="+mj-ea"/>
              <a:ea typeface="+mj-ea"/>
            </a:endParaRPr>
          </a:p>
          <a:p>
            <a:r>
              <a:rPr lang="en-US" altLang="zh-CN" sz="1600" dirty="0" smtClean="0">
                <a:latin typeface="+mj-ea"/>
                <a:ea typeface="+mj-ea"/>
              </a:rPr>
              <a:t>     </a:t>
            </a:r>
            <a:r>
              <a:rPr lang="zh-CN" altLang="en-US" sz="1600" i="1" dirty="0" smtClean="0">
                <a:latin typeface="+mj-ea"/>
                <a:ea typeface="+mj-ea"/>
              </a:rPr>
              <a:t>避免因为大量的依赖包或包版本问题引起软件故障和问题</a:t>
            </a:r>
            <a:endParaRPr lang="en-US" altLang="zh-CN" sz="1600" i="1" dirty="0" smtClean="0">
              <a:latin typeface="+mj-ea"/>
              <a:ea typeface="+mj-ea"/>
            </a:endParaRPr>
          </a:p>
          <a:p>
            <a:r>
              <a:rPr lang="en-US" altLang="zh-CN" sz="1600" b="1" i="1" dirty="0" smtClean="0">
                <a:solidFill>
                  <a:srgbClr val="FF0000"/>
                </a:solidFill>
                <a:latin typeface="+mj-ea"/>
                <a:ea typeface="+mj-ea"/>
              </a:rPr>
              <a:t>     </a:t>
            </a:r>
            <a:r>
              <a:rPr lang="en-US" altLang="zh-CN" sz="1600" i="1" dirty="0" smtClean="0">
                <a:latin typeface="+mj-ea"/>
                <a:ea typeface="+mj-ea"/>
              </a:rPr>
              <a:t>SCM</a:t>
            </a:r>
            <a:r>
              <a:rPr lang="zh-CN" altLang="en-US" sz="1600" i="1" dirty="0">
                <a:latin typeface="+mj-ea"/>
                <a:ea typeface="+mj-ea"/>
              </a:rPr>
              <a:t>不用再管理工程依赖的大量</a:t>
            </a:r>
            <a:r>
              <a:rPr lang="en-US" altLang="zh-CN" sz="1600" i="1" dirty="0">
                <a:latin typeface="+mj-ea"/>
                <a:ea typeface="+mj-ea"/>
              </a:rPr>
              <a:t>JAR</a:t>
            </a:r>
            <a:r>
              <a:rPr lang="zh-CN" altLang="en-US" sz="1600" i="1" dirty="0">
                <a:latin typeface="+mj-ea"/>
                <a:ea typeface="+mj-ea"/>
              </a:rPr>
              <a:t>包</a:t>
            </a:r>
            <a:r>
              <a:rPr lang="en-US" altLang="zh-CN" sz="1600" i="1" dirty="0">
                <a:latin typeface="+mj-ea"/>
                <a:ea typeface="+mj-ea"/>
              </a:rPr>
              <a:t>(</a:t>
            </a:r>
            <a:r>
              <a:rPr lang="zh-CN" altLang="en-US" sz="1600" i="1" dirty="0">
                <a:latin typeface="+mj-ea"/>
                <a:ea typeface="+mj-ea"/>
              </a:rPr>
              <a:t>不是我们的资源</a:t>
            </a:r>
            <a:r>
              <a:rPr lang="en-US" altLang="zh-CN" sz="1600" i="1" dirty="0">
                <a:latin typeface="+mj-ea"/>
                <a:ea typeface="+mj-ea"/>
              </a:rPr>
              <a:t>)</a:t>
            </a:r>
          </a:p>
          <a:p>
            <a:pPr marL="285750" indent="-285750"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插件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  <a:ea typeface="+mj-ea"/>
              </a:rPr>
              <a:t>(plugin)</a:t>
            </a:r>
          </a:p>
          <a:p>
            <a:r>
              <a:rPr lang="zh-CN" altLang="en-US" dirty="0" smtClean="0">
                <a:latin typeface="+mj-ea"/>
                <a:ea typeface="+mj-ea"/>
              </a:rPr>
              <a:t>    </a:t>
            </a:r>
            <a:r>
              <a:rPr lang="zh-CN" altLang="en-US" sz="1600" i="1" dirty="0" smtClean="0">
                <a:latin typeface="+mj-ea"/>
                <a:ea typeface="+mj-ea"/>
              </a:rPr>
              <a:t>软件工程项目的自动构建，测试，报告</a:t>
            </a:r>
            <a:endParaRPr lang="zh-CN" altLang="en-US" sz="1600" i="1" dirty="0">
              <a:latin typeface="+mj-ea"/>
              <a:ea typeface="+mj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31" y="1099046"/>
            <a:ext cx="4219575" cy="904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4603077" y="1081911"/>
            <a:ext cx="424683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+mj-ea"/>
                <a:ea typeface="+mj-ea"/>
              </a:rPr>
              <a:t>什么是</a:t>
            </a:r>
            <a:r>
              <a:rPr lang="en-US" altLang="zh-CN" sz="2000" b="1" dirty="0">
                <a:latin typeface="+mj-ea"/>
                <a:ea typeface="+mj-ea"/>
              </a:rPr>
              <a:t>Maven</a:t>
            </a:r>
            <a:r>
              <a:rPr lang="zh-CN" altLang="en-US" sz="2000" b="1" dirty="0">
                <a:latin typeface="+mj-ea"/>
                <a:ea typeface="+mj-ea"/>
              </a:rPr>
              <a:t>？</a:t>
            </a:r>
            <a:endParaRPr lang="en-US" altLang="zh-CN" sz="2000" b="1" dirty="0">
              <a:latin typeface="+mj-ea"/>
              <a:ea typeface="+mj-ea"/>
            </a:endParaRPr>
          </a:p>
          <a:p>
            <a:r>
              <a:rPr lang="en-US" altLang="zh-CN" sz="1400" dirty="0">
                <a:latin typeface="+mj-ea"/>
                <a:ea typeface="+mj-ea"/>
              </a:rPr>
              <a:t>Maven</a:t>
            </a:r>
            <a:r>
              <a:rPr lang="zh-CN" altLang="en-US" sz="1400" dirty="0">
                <a:latin typeface="+mj-ea"/>
                <a:ea typeface="+mj-ea"/>
              </a:rPr>
              <a:t>是基于项目对象模型</a:t>
            </a:r>
            <a:r>
              <a:rPr lang="en-US" altLang="zh-CN" sz="1400" dirty="0">
                <a:latin typeface="+mj-ea"/>
                <a:ea typeface="+mj-ea"/>
              </a:rPr>
              <a:t>(POM)</a:t>
            </a:r>
            <a:r>
              <a:rPr lang="zh-CN" altLang="en-US" sz="1400" dirty="0">
                <a:latin typeface="+mj-ea"/>
                <a:ea typeface="+mj-ea"/>
              </a:rPr>
              <a:t>，可以通过一小段描述信息（</a:t>
            </a:r>
            <a:r>
              <a:rPr lang="en-US" altLang="zh-CN" sz="1400" dirty="0">
                <a:latin typeface="+mj-ea"/>
                <a:ea typeface="+mj-ea"/>
              </a:rPr>
              <a:t>POM.xml</a:t>
            </a:r>
            <a:r>
              <a:rPr lang="zh-CN" altLang="en-US" sz="1400" dirty="0">
                <a:latin typeface="+mj-ea"/>
                <a:ea typeface="+mj-ea"/>
              </a:rPr>
              <a:t>）来管理项目的构建，报告和文档的软件项目管理工具</a:t>
            </a:r>
            <a:r>
              <a:rPr lang="zh-CN" altLang="en-US" sz="1400" dirty="0" smtClean="0">
                <a:latin typeface="+mj-ea"/>
                <a:ea typeface="+mj-ea"/>
              </a:rPr>
              <a:t>。</a:t>
            </a:r>
            <a:endParaRPr lang="en-US" altLang="zh-CN" sz="1400" dirty="0"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5536" y="4595854"/>
            <a:ext cx="273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  <a:hlinkClick r:id="rId3"/>
              </a:rPr>
              <a:t>http://</a:t>
            </a:r>
            <a:r>
              <a:rPr lang="en-US" altLang="zh-CN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hlinkClick r:id="rId3"/>
              </a:rPr>
              <a:t>maven.apache.org</a:t>
            </a:r>
            <a:endParaRPr lang="zh-CN" altLang="en-US" i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6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维护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JAR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依赖关系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112" y="913284"/>
            <a:ext cx="3384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j-ea"/>
                <a:ea typeface="+mj-ea"/>
              </a:rPr>
              <a:t>打开工程的</a:t>
            </a:r>
            <a:r>
              <a:rPr lang="en-US" altLang="zh-CN" sz="1600" dirty="0" err="1" smtClean="0">
                <a:latin typeface="+mj-ea"/>
                <a:ea typeface="+mj-ea"/>
              </a:rPr>
              <a:t>pom</a:t>
            </a:r>
            <a:r>
              <a:rPr lang="zh-CN" altLang="en-US" sz="1600" dirty="0" smtClean="0">
                <a:latin typeface="+mj-ea"/>
                <a:ea typeface="+mj-ea"/>
              </a:rPr>
              <a:t>文件，对于常用的</a:t>
            </a:r>
            <a:r>
              <a:rPr lang="en-US" altLang="zh-CN" sz="1600" dirty="0" smtClean="0">
                <a:latin typeface="+mj-ea"/>
                <a:ea typeface="+mj-ea"/>
              </a:rPr>
              <a:t>spring</a:t>
            </a:r>
            <a:r>
              <a:rPr lang="zh-CN" altLang="en-US" sz="1600" dirty="0" smtClean="0">
                <a:latin typeface="+mj-ea"/>
                <a:ea typeface="+mj-ea"/>
              </a:rPr>
              <a:t>，</a:t>
            </a:r>
            <a:r>
              <a:rPr lang="en-US" altLang="zh-CN" sz="1600" dirty="0" smtClean="0">
                <a:latin typeface="+mj-ea"/>
                <a:ea typeface="+mj-ea"/>
              </a:rPr>
              <a:t>hibernate</a:t>
            </a:r>
            <a:r>
              <a:rPr lang="zh-CN" altLang="en-US" sz="1600" dirty="0" smtClean="0">
                <a:latin typeface="+mj-ea"/>
                <a:ea typeface="+mj-ea"/>
              </a:rPr>
              <a:t>的依赖已经有了基本的配置，你需要根据你原有工程中依赖的</a:t>
            </a:r>
            <a:r>
              <a:rPr lang="en-US" altLang="zh-CN" sz="1600" dirty="0" smtClean="0">
                <a:latin typeface="+mj-ea"/>
                <a:ea typeface="+mj-ea"/>
              </a:rPr>
              <a:t>jar</a:t>
            </a:r>
            <a:r>
              <a:rPr lang="zh-CN" altLang="en-US" sz="1600" dirty="0" smtClean="0">
                <a:latin typeface="+mj-ea"/>
                <a:ea typeface="+mj-ea"/>
              </a:rPr>
              <a:t>包版本修改对应的属性参数</a:t>
            </a:r>
            <a:r>
              <a:rPr lang="en-US" altLang="zh-CN" sz="1600" dirty="0" smtClean="0">
                <a:latin typeface="+mj-ea"/>
                <a:ea typeface="+mj-ea"/>
              </a:rPr>
              <a:t>(</a:t>
            </a:r>
            <a:r>
              <a:rPr lang="en-US" altLang="zh-CN" sz="1600" dirty="0">
                <a:latin typeface="+mj-ea"/>
                <a:ea typeface="+mj-ea"/>
              </a:rPr>
              <a:t>properties</a:t>
            </a:r>
            <a:r>
              <a:rPr lang="en-US" altLang="zh-CN" sz="1600" dirty="0" smtClean="0">
                <a:latin typeface="+mj-ea"/>
                <a:ea typeface="+mj-ea"/>
              </a:rPr>
              <a:t>),</a:t>
            </a:r>
            <a:r>
              <a:rPr lang="zh-CN" altLang="en-US" sz="1600" dirty="0">
                <a:latin typeface="+mj-ea"/>
                <a:ea typeface="+mj-ea"/>
              </a:rPr>
              <a:t>如图所</a:t>
            </a:r>
            <a:r>
              <a:rPr lang="zh-CN" altLang="en-US" sz="1600" dirty="0" smtClean="0">
                <a:latin typeface="+mj-ea"/>
                <a:ea typeface="+mj-ea"/>
              </a:rPr>
              <a:t>示：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48488" y="790173"/>
            <a:ext cx="511256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1100" dirty="0">
                <a:solidFill>
                  <a:srgbClr val="3F7F7F"/>
                </a:solidFill>
                <a:latin typeface="Consolas"/>
              </a:rPr>
              <a:t>properties</a:t>
            </a:r>
            <a:r>
              <a:rPr lang="en-US" altLang="zh-CN" sz="11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altLang="zh-CN" sz="1100" dirty="0">
                <a:solidFill>
                  <a:srgbClr val="3F5FBF"/>
                </a:solidFill>
                <a:latin typeface="Consolas"/>
              </a:rPr>
              <a:t>&lt;!-- Spring 3.x</a:t>
            </a:r>
            <a:r>
              <a:rPr lang="zh-CN" altLang="en-US" sz="1100" dirty="0">
                <a:solidFill>
                  <a:srgbClr val="3F5FBF"/>
                </a:solidFill>
                <a:latin typeface="Consolas"/>
              </a:rPr>
              <a:t>版本 </a:t>
            </a:r>
            <a:r>
              <a:rPr lang="en-US" altLang="zh-CN" sz="1100" dirty="0">
                <a:solidFill>
                  <a:srgbClr val="3F5FBF"/>
                </a:solidFill>
                <a:latin typeface="Consolas"/>
              </a:rPr>
              <a:t>--&gt;</a:t>
            </a:r>
          </a:p>
          <a:p>
            <a:pPr lvl="1"/>
            <a:r>
              <a:rPr lang="en-US" altLang="zh-CN" sz="11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1100" dirty="0" err="1">
                <a:solidFill>
                  <a:srgbClr val="3F7F7F"/>
                </a:solidFill>
                <a:latin typeface="Consolas"/>
              </a:rPr>
              <a:t>spring.version</a:t>
            </a:r>
            <a:r>
              <a:rPr lang="en-US" altLang="zh-CN" sz="11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3.1.2.RELEASE</a:t>
            </a:r>
            <a:r>
              <a:rPr lang="en-US" altLang="zh-CN" sz="11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1100" dirty="0" err="1">
                <a:solidFill>
                  <a:srgbClr val="3F7F7F"/>
                </a:solidFill>
                <a:latin typeface="Consolas"/>
              </a:rPr>
              <a:t>spring.version</a:t>
            </a:r>
            <a:r>
              <a:rPr lang="en-US" altLang="zh-CN" sz="11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altLang="zh-CN" sz="11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1100" dirty="0" err="1">
                <a:solidFill>
                  <a:srgbClr val="3F7F7F"/>
                </a:solidFill>
                <a:latin typeface="Consolas"/>
              </a:rPr>
              <a:t>hibernate.version</a:t>
            </a:r>
            <a:r>
              <a:rPr lang="en-US" altLang="zh-CN" sz="11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4.1.7.Final</a:t>
            </a:r>
            <a:r>
              <a:rPr lang="en-US" altLang="zh-CN" sz="11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1100" dirty="0" err="1">
                <a:solidFill>
                  <a:srgbClr val="3F7F7F"/>
                </a:solidFill>
                <a:latin typeface="Consolas"/>
              </a:rPr>
              <a:t>hibernate.version</a:t>
            </a:r>
            <a:r>
              <a:rPr lang="en-US" altLang="zh-CN" sz="11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altLang="zh-CN" sz="11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1100" dirty="0" err="1">
                <a:solidFill>
                  <a:srgbClr val="3F7F7F"/>
                </a:solidFill>
                <a:latin typeface="Consolas"/>
              </a:rPr>
              <a:t>ehcache.version</a:t>
            </a:r>
            <a:r>
              <a:rPr lang="en-US" altLang="zh-CN" sz="11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2.6.0</a:t>
            </a:r>
            <a:r>
              <a:rPr lang="en-US" altLang="zh-CN" sz="11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1100" dirty="0" err="1">
                <a:solidFill>
                  <a:srgbClr val="3F7F7F"/>
                </a:solidFill>
                <a:latin typeface="Consolas"/>
              </a:rPr>
              <a:t>ehcache.version</a:t>
            </a:r>
            <a:r>
              <a:rPr lang="en-US" altLang="zh-CN" sz="11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altLang="zh-CN" sz="11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1100" dirty="0" err="1">
                <a:solidFill>
                  <a:srgbClr val="3F7F7F"/>
                </a:solidFill>
                <a:latin typeface="Consolas"/>
              </a:rPr>
              <a:t>cxf.version</a:t>
            </a:r>
            <a:r>
              <a:rPr lang="en-US" altLang="zh-CN" sz="11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zh-CN" sz="1100" dirty="0">
                <a:solidFill>
                  <a:srgbClr val="000000"/>
                </a:solidFill>
                <a:latin typeface="Consolas"/>
              </a:rPr>
              <a:t>2.7.0</a:t>
            </a:r>
            <a:r>
              <a:rPr lang="en-US" altLang="zh-CN" sz="11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1100" dirty="0" err="1">
                <a:solidFill>
                  <a:srgbClr val="3F7F7F"/>
                </a:solidFill>
                <a:latin typeface="Consolas"/>
              </a:rPr>
              <a:t>cxf.version</a:t>
            </a:r>
            <a:r>
              <a:rPr lang="en-US" altLang="zh-CN" sz="11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/>
            <a:r>
              <a:rPr lang="en-US" altLang="zh-CN" sz="1100" dirty="0">
                <a:solidFill>
                  <a:srgbClr val="008080"/>
                </a:solidFill>
                <a:latin typeface="Consolas"/>
              </a:rPr>
              <a:t>……</a:t>
            </a:r>
          </a:p>
          <a:p>
            <a:r>
              <a:rPr lang="en-US" altLang="zh-CN" sz="11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1100" dirty="0">
                <a:solidFill>
                  <a:srgbClr val="3F7F7F"/>
                </a:solidFill>
                <a:latin typeface="Consolas"/>
              </a:rPr>
              <a:t>properties</a:t>
            </a:r>
            <a:r>
              <a:rPr lang="en-US" altLang="zh-CN" sz="1100" dirty="0">
                <a:solidFill>
                  <a:srgbClr val="008080"/>
                </a:solidFill>
                <a:latin typeface="Consolas"/>
              </a:rPr>
              <a:t>&gt;</a:t>
            </a:r>
            <a:endParaRPr lang="zh-CN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264112" y="2569468"/>
            <a:ext cx="335847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600" dirty="0" smtClean="0">
                <a:latin typeface="+mj-ea"/>
                <a:ea typeface="+mj-ea"/>
              </a:rPr>
              <a:t>对于其他的</a:t>
            </a:r>
            <a:r>
              <a:rPr lang="en-US" altLang="zh-CN" sz="1600" dirty="0" smtClean="0">
                <a:latin typeface="+mj-ea"/>
                <a:ea typeface="+mj-ea"/>
              </a:rPr>
              <a:t>jar</a:t>
            </a:r>
            <a:r>
              <a:rPr lang="zh-CN" altLang="en-US" sz="1600" dirty="0" smtClean="0">
                <a:latin typeface="+mj-ea"/>
                <a:ea typeface="+mj-ea"/>
              </a:rPr>
              <a:t>包的依赖，可以通过公司的</a:t>
            </a:r>
            <a:r>
              <a:rPr lang="en-US" altLang="zh-CN" sz="1600" dirty="0" smtClean="0">
                <a:latin typeface="+mj-ea"/>
                <a:ea typeface="+mj-ea"/>
              </a:rPr>
              <a:t>maven</a:t>
            </a:r>
            <a:r>
              <a:rPr lang="zh-CN" altLang="en-US" sz="1600" dirty="0" smtClean="0">
                <a:latin typeface="+mj-ea"/>
                <a:ea typeface="+mj-ea"/>
              </a:rPr>
              <a:t>仓库查询，如果公司本地仓库没有对应的依赖，可以通过</a:t>
            </a:r>
            <a:r>
              <a:rPr lang="en-US" altLang="zh-CN" sz="1600" dirty="0" err="1" smtClean="0">
                <a:latin typeface="+mj-ea"/>
                <a:ea typeface="+mj-ea"/>
              </a:rPr>
              <a:t>MvnRepository</a:t>
            </a:r>
            <a:r>
              <a:rPr lang="zh-CN" altLang="en-US" sz="1600" dirty="0" smtClean="0">
                <a:latin typeface="+mj-ea"/>
                <a:ea typeface="+mj-ea"/>
              </a:rPr>
              <a:t>网站查询。</a:t>
            </a:r>
            <a:endParaRPr lang="en-US" altLang="zh-CN" sz="1600" dirty="0" smtClean="0"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r>
              <a:rPr lang="en-US" altLang="zh-CN" sz="1600" dirty="0" smtClean="0">
                <a:latin typeface="+mj-ea"/>
                <a:ea typeface="+mj-ea"/>
              </a:rPr>
              <a:t>1.</a:t>
            </a:r>
            <a:r>
              <a:rPr lang="zh-CN" altLang="en-US" sz="1600" dirty="0" smtClean="0">
                <a:latin typeface="+mj-ea"/>
                <a:ea typeface="+mj-ea"/>
              </a:rPr>
              <a:t>公司</a:t>
            </a:r>
            <a:r>
              <a:rPr lang="en-US" altLang="zh-CN" sz="1600" dirty="0" smtClean="0">
                <a:latin typeface="+mj-ea"/>
                <a:ea typeface="+mj-ea"/>
              </a:rPr>
              <a:t>maven</a:t>
            </a:r>
            <a:r>
              <a:rPr lang="zh-CN" altLang="en-US" sz="1600" dirty="0" smtClean="0">
                <a:latin typeface="+mj-ea"/>
                <a:ea typeface="+mj-ea"/>
              </a:rPr>
              <a:t>仓库地址：</a:t>
            </a:r>
            <a:r>
              <a:rPr lang="en-US" altLang="zh-CN" sz="1600" dirty="0">
                <a:latin typeface="+mj-ea"/>
                <a:ea typeface="+mj-ea"/>
                <a:hlinkClick r:id="rId2"/>
              </a:rPr>
              <a:t>http://</a:t>
            </a:r>
            <a:r>
              <a:rPr lang="en-US" altLang="zh-CN" sz="1600" dirty="0" smtClean="0">
                <a:latin typeface="+mj-ea"/>
                <a:ea typeface="+mj-ea"/>
                <a:hlinkClick r:id="rId2"/>
              </a:rPr>
              <a:t>192.168.30.202</a:t>
            </a:r>
            <a:endParaRPr lang="en-US" altLang="zh-CN" sz="1600" dirty="0" smtClean="0"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r>
              <a:rPr lang="en-US" altLang="zh-CN" sz="1600" dirty="0" smtClean="0">
                <a:latin typeface="+mj-ea"/>
                <a:ea typeface="+mj-ea"/>
              </a:rPr>
              <a:t>2.Mvnrepository</a:t>
            </a:r>
            <a:r>
              <a:rPr lang="zh-CN" altLang="en-US" sz="1600" dirty="0" smtClean="0">
                <a:latin typeface="+mj-ea"/>
                <a:ea typeface="+mj-ea"/>
              </a:rPr>
              <a:t>网站地址：</a:t>
            </a:r>
            <a:r>
              <a:rPr lang="en-US" altLang="zh-CN" sz="1600" dirty="0" smtClean="0">
                <a:latin typeface="+mj-ea"/>
                <a:ea typeface="+mj-ea"/>
                <a:hlinkClick r:id="rId3"/>
              </a:rPr>
              <a:t>http</a:t>
            </a:r>
            <a:r>
              <a:rPr lang="en-US" altLang="zh-CN" sz="1600" dirty="0">
                <a:latin typeface="+mj-ea"/>
                <a:ea typeface="+mj-ea"/>
                <a:hlinkClick r:id="rId3"/>
              </a:rPr>
              <a:t>://</a:t>
            </a:r>
            <a:r>
              <a:rPr lang="en-US" altLang="zh-CN" sz="1600" dirty="0" smtClean="0">
                <a:latin typeface="+mj-ea"/>
                <a:ea typeface="+mj-ea"/>
                <a:hlinkClick r:id="rId3"/>
              </a:rPr>
              <a:t>mvnrepository.com/</a:t>
            </a:r>
            <a:endParaRPr lang="zh-CN" altLang="en-US" sz="1600" dirty="0">
              <a:latin typeface="+mj-ea"/>
              <a:ea typeface="+mj-ea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819" y="3677463"/>
            <a:ext cx="4883906" cy="12951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819" y="2281436"/>
            <a:ext cx="4883906" cy="9928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23928" y="3332758"/>
            <a:ext cx="3474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1" dirty="0" smtClean="0">
                <a:latin typeface="+mj-ea"/>
                <a:ea typeface="+mj-ea"/>
              </a:rPr>
              <a:t>关键字：</a:t>
            </a:r>
            <a:r>
              <a:rPr lang="en-US" altLang="zh-CN" sz="1400" i="1" dirty="0" smtClean="0">
                <a:latin typeface="+mj-ea"/>
                <a:ea typeface="+mj-ea"/>
              </a:rPr>
              <a:t>jar</a:t>
            </a:r>
            <a:r>
              <a:rPr lang="zh-CN" altLang="en-US" sz="1400" i="1" dirty="0" smtClean="0">
                <a:latin typeface="+mj-ea"/>
                <a:ea typeface="+mj-ea"/>
              </a:rPr>
              <a:t>包名称，如：</a:t>
            </a:r>
            <a:r>
              <a:rPr lang="en-US" altLang="zh-CN" sz="1400" i="1" dirty="0" smtClean="0">
                <a:latin typeface="+mj-ea"/>
                <a:ea typeface="+mj-ea"/>
              </a:rPr>
              <a:t>common-</a:t>
            </a:r>
            <a:r>
              <a:rPr lang="en-US" altLang="zh-CN" sz="1400" i="1" dirty="0" err="1" smtClean="0">
                <a:latin typeface="+mj-ea"/>
                <a:ea typeface="+mj-ea"/>
              </a:rPr>
              <a:t>dbcp</a:t>
            </a:r>
            <a:endParaRPr lang="zh-CN" altLang="en-US" sz="1400" i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383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维护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JAR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依赖关系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6615" y="1201316"/>
            <a:ext cx="2239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+mj-ea"/>
                <a:ea typeface="+mj-ea"/>
              </a:rPr>
              <a:t>Spring2.x</a:t>
            </a:r>
            <a:r>
              <a:rPr lang="zh-CN" altLang="en-US" sz="1400" dirty="0" smtClean="0">
                <a:latin typeface="+mj-ea"/>
                <a:ea typeface="+mj-ea"/>
              </a:rPr>
              <a:t>版本的依赖需要重新配置，可以选择使用</a:t>
            </a:r>
            <a:r>
              <a:rPr lang="en-US" altLang="zh-CN" sz="1400" dirty="0" smtClean="0">
                <a:latin typeface="+mj-ea"/>
                <a:ea typeface="+mj-ea"/>
              </a:rPr>
              <a:t>spring</a:t>
            </a:r>
            <a:r>
              <a:rPr lang="zh-CN" altLang="en-US" sz="1400" dirty="0" smtClean="0">
                <a:latin typeface="+mj-ea"/>
                <a:ea typeface="+mj-ea"/>
              </a:rPr>
              <a:t>提供的</a:t>
            </a:r>
            <a:r>
              <a:rPr lang="en-US" altLang="zh-CN" sz="1400" dirty="0" smtClean="0">
                <a:latin typeface="+mj-ea"/>
                <a:ea typeface="+mj-ea"/>
              </a:rPr>
              <a:t>All-In-One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2016919"/>
            <a:ext cx="3024336" cy="3000821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900" dirty="0">
                <a:solidFill>
                  <a:srgbClr val="3F7F7F"/>
                </a:solidFill>
                <a:latin typeface="Consolas"/>
              </a:rPr>
              <a:t>properties</a:t>
            </a:r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900" dirty="0" smtClean="0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altLang="zh-CN" sz="900" dirty="0">
                <a:solidFill>
                  <a:srgbClr val="3F7F7F"/>
                </a:solidFill>
                <a:latin typeface="Consolas"/>
              </a:rPr>
              <a:t>spring2-version</a:t>
            </a:r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zh-CN" sz="900" dirty="0">
                <a:solidFill>
                  <a:srgbClr val="000000"/>
                </a:solidFill>
                <a:latin typeface="Consolas"/>
              </a:rPr>
              <a:t>2.5</a:t>
            </a:r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900" dirty="0">
                <a:solidFill>
                  <a:srgbClr val="3F7F7F"/>
                </a:solidFill>
                <a:latin typeface="Consolas"/>
              </a:rPr>
              <a:t>spring2-version</a:t>
            </a:r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900" dirty="0">
                <a:solidFill>
                  <a:srgbClr val="3F7F7F"/>
                </a:solidFill>
                <a:latin typeface="Consolas"/>
              </a:rPr>
              <a:t>properties</a:t>
            </a:r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9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900" dirty="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900" dirty="0" smtClean="0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altLang="zh-CN" sz="900" dirty="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zh-CN" sz="900" dirty="0" err="1">
                <a:solidFill>
                  <a:srgbClr val="000000"/>
                </a:solidFill>
                <a:latin typeface="Consolas"/>
              </a:rPr>
              <a:t>org.springframework</a:t>
            </a:r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900" dirty="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900" dirty="0" smtClean="0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altLang="zh-CN" sz="900" dirty="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zh-CN" sz="900" dirty="0">
                <a:solidFill>
                  <a:srgbClr val="000000"/>
                </a:solidFill>
                <a:latin typeface="Consolas"/>
              </a:rPr>
              <a:t>spring</a:t>
            </a:r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900" dirty="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900" dirty="0" smtClean="0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altLang="zh-CN" sz="90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zh-CN" sz="900" dirty="0">
                <a:solidFill>
                  <a:srgbClr val="000000"/>
                </a:solidFill>
                <a:latin typeface="Consolas"/>
              </a:rPr>
              <a:t>${spring2-version}</a:t>
            </a:r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90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900" dirty="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900" dirty="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900" dirty="0" smtClean="0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altLang="zh-CN" sz="900" dirty="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zh-CN" sz="900" dirty="0" err="1">
                <a:solidFill>
                  <a:srgbClr val="000000"/>
                </a:solidFill>
                <a:latin typeface="Consolas"/>
              </a:rPr>
              <a:t>org.springframework</a:t>
            </a:r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900" dirty="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900" dirty="0" smtClean="0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altLang="zh-CN" sz="900" dirty="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zh-CN" sz="900" dirty="0">
                <a:solidFill>
                  <a:srgbClr val="000000"/>
                </a:solidFill>
                <a:latin typeface="Consolas"/>
              </a:rPr>
              <a:t>spring-</a:t>
            </a:r>
            <a:r>
              <a:rPr lang="en-US" altLang="zh-CN" sz="900" u="sng" dirty="0" err="1">
                <a:solidFill>
                  <a:srgbClr val="000000"/>
                </a:solidFill>
                <a:latin typeface="Consolas"/>
              </a:rPr>
              <a:t>webmvc</a:t>
            </a:r>
            <a:r>
              <a:rPr lang="en-US" altLang="zh-CN" sz="900" u="sng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900" u="sng" dirty="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altLang="zh-CN" sz="900" u="sng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900" dirty="0" smtClean="0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altLang="zh-CN" sz="90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zh-CN" sz="900" dirty="0">
                <a:solidFill>
                  <a:srgbClr val="000000"/>
                </a:solidFill>
                <a:latin typeface="Consolas"/>
              </a:rPr>
              <a:t>${spring2-version}</a:t>
            </a:r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90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900" dirty="0" smtClean="0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altLang="zh-CN" sz="900" dirty="0">
                <a:solidFill>
                  <a:srgbClr val="3F7F7F"/>
                </a:solidFill>
                <a:latin typeface="Consolas"/>
              </a:rPr>
              <a:t>exclusions</a:t>
            </a:r>
            <a:r>
              <a:rPr lang="en-US" altLang="zh-CN" sz="9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 </a:t>
            </a:r>
            <a:r>
              <a:rPr lang="en-US" altLang="zh-CN" sz="900" dirty="0" smtClean="0">
                <a:solidFill>
                  <a:srgbClr val="008080"/>
                </a:solidFill>
                <a:latin typeface="Consolas"/>
              </a:rPr>
              <a:t>   ……</a:t>
            </a:r>
            <a:endParaRPr lang="en-US" altLang="zh-CN" sz="900" dirty="0">
              <a:solidFill>
                <a:srgbClr val="008080"/>
              </a:solidFill>
              <a:latin typeface="Consolas"/>
            </a:endParaRPr>
          </a:p>
          <a:p>
            <a:r>
              <a:rPr lang="en-US" altLang="zh-CN" sz="900" dirty="0" smtClean="0">
                <a:solidFill>
                  <a:srgbClr val="008080"/>
                </a:solidFill>
                <a:latin typeface="Consolas"/>
              </a:rPr>
              <a:t>  &lt;/</a:t>
            </a:r>
            <a:r>
              <a:rPr lang="en-US" altLang="zh-CN" sz="900" dirty="0" smtClean="0">
                <a:solidFill>
                  <a:srgbClr val="3F7F7F"/>
                </a:solidFill>
                <a:latin typeface="Consolas"/>
              </a:rPr>
              <a:t>exclusions</a:t>
            </a:r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&gt;</a:t>
            </a:r>
            <a:endParaRPr lang="en-US" altLang="zh-CN" sz="900" dirty="0" smtClean="0">
              <a:solidFill>
                <a:srgbClr val="008080"/>
              </a:solidFill>
              <a:latin typeface="Consolas"/>
            </a:endParaRPr>
          </a:p>
          <a:p>
            <a:r>
              <a:rPr lang="en-US" altLang="zh-CN" sz="9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900" dirty="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altLang="zh-CN" sz="900" dirty="0" smtClean="0">
                <a:solidFill>
                  <a:srgbClr val="008080"/>
                </a:solidFill>
                <a:latin typeface="Consolas"/>
              </a:rPr>
              <a:t>&gt;</a:t>
            </a:r>
            <a:endParaRPr lang="zh-CN" altLang="en-US" sz="900" dirty="0">
              <a:latin typeface="Consolas"/>
            </a:endParaRPr>
          </a:p>
          <a:p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altLang="zh-CN" sz="900" dirty="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900" dirty="0" smtClean="0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altLang="zh-CN" sz="900" dirty="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zh-CN" sz="900" dirty="0" err="1">
                <a:solidFill>
                  <a:srgbClr val="000000"/>
                </a:solidFill>
                <a:latin typeface="Consolas"/>
              </a:rPr>
              <a:t>org.springframework</a:t>
            </a:r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900" dirty="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900" dirty="0" smtClean="0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altLang="zh-CN" sz="900" dirty="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zh-CN" sz="900" dirty="0">
                <a:solidFill>
                  <a:srgbClr val="000000"/>
                </a:solidFill>
                <a:latin typeface="Consolas"/>
              </a:rPr>
              <a:t>spring-test</a:t>
            </a:r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900" dirty="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900" dirty="0" smtClean="0">
                <a:solidFill>
                  <a:srgbClr val="008080"/>
                </a:solidFill>
                <a:latin typeface="Consolas"/>
              </a:rPr>
              <a:t>  &lt;</a:t>
            </a:r>
            <a:r>
              <a:rPr lang="en-US" altLang="zh-CN" sz="90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altLang="zh-CN" sz="900" dirty="0">
                <a:solidFill>
                  <a:srgbClr val="000000"/>
                </a:solidFill>
                <a:latin typeface="Consolas"/>
              </a:rPr>
              <a:t>${spring2-version}</a:t>
            </a:r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90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altLang="zh-CN" sz="900" dirty="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&gt;</a:t>
            </a:r>
            <a:endParaRPr lang="zh-CN" altLang="en-US" sz="9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595872"/>
              </p:ext>
            </p:extLst>
          </p:nvPr>
        </p:nvGraphicFramePr>
        <p:xfrm>
          <a:off x="2433464" y="1256593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0" name="包装程序外壳对象" showAsIcon="1" r:id="rId3" imgW="914400" imgH="828720" progId="Package">
                  <p:embed/>
                </p:oleObj>
              </mc:Choice>
              <mc:Fallback>
                <p:oleObj name="包装程序外壳对象" showAsIcon="1" r:id="rId3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3464" y="1256593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4283968" y="2000851"/>
            <a:ext cx="3754278" cy="3000821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&lt;properties&gt;</a:t>
            </a:r>
          </a:p>
          <a:p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&lt;struts-version&gt;2.3.4&lt;/struts-version&gt;</a:t>
            </a:r>
          </a:p>
          <a:p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&lt;/properties&gt;</a:t>
            </a:r>
            <a:endParaRPr lang="zh-CN" altLang="en-US" sz="900" dirty="0">
              <a:solidFill>
                <a:srgbClr val="008080"/>
              </a:solidFill>
              <a:latin typeface="Consolas"/>
            </a:endParaRPr>
          </a:p>
          <a:p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&lt;dependencies&gt;</a:t>
            </a:r>
            <a:endParaRPr lang="zh-CN" altLang="en-US" sz="900" dirty="0">
              <a:solidFill>
                <a:srgbClr val="008080"/>
              </a:solidFill>
              <a:latin typeface="Consolas"/>
            </a:endParaRPr>
          </a:p>
          <a:p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&lt;dependency&gt;</a:t>
            </a:r>
          </a:p>
          <a:p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&lt;groupId&gt;</a:t>
            </a:r>
            <a:r>
              <a:rPr lang="en-US" altLang="zh-CN" sz="900" dirty="0" err="1">
                <a:solidFill>
                  <a:srgbClr val="008080"/>
                </a:solidFill>
                <a:latin typeface="Consolas"/>
              </a:rPr>
              <a:t>org.apache.struts</a:t>
            </a:r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&lt;/groupId&gt;</a:t>
            </a:r>
          </a:p>
          <a:p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&lt;artifactId&gt;struts2-core&lt;/artifactId&gt;</a:t>
            </a:r>
          </a:p>
          <a:p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&lt;version&gt;${struts-version}&lt;/version&gt;</a:t>
            </a:r>
          </a:p>
          <a:p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&lt;/dependency&gt;</a:t>
            </a:r>
          </a:p>
          <a:p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&lt;dependency&gt;</a:t>
            </a:r>
          </a:p>
          <a:p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&lt;groupId&gt;</a:t>
            </a:r>
            <a:r>
              <a:rPr lang="en-US" altLang="zh-CN" sz="900" dirty="0" err="1">
                <a:solidFill>
                  <a:srgbClr val="008080"/>
                </a:solidFill>
                <a:latin typeface="Consolas"/>
              </a:rPr>
              <a:t>org.apache.struts</a:t>
            </a:r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&lt;/groupId&gt;</a:t>
            </a:r>
          </a:p>
          <a:p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&lt;artifactId&gt;struts2-convention-plugin&lt;/artifactId&gt;</a:t>
            </a:r>
          </a:p>
          <a:p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&lt;version&gt;${struts-version}&lt;/version&gt;</a:t>
            </a:r>
          </a:p>
          <a:p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&lt;/dependency&gt;</a:t>
            </a:r>
          </a:p>
          <a:p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&lt;dependency&gt;</a:t>
            </a:r>
          </a:p>
          <a:p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&lt;groupId&gt;</a:t>
            </a:r>
            <a:r>
              <a:rPr lang="en-US" altLang="zh-CN" sz="900" dirty="0" err="1">
                <a:solidFill>
                  <a:srgbClr val="008080"/>
                </a:solidFill>
                <a:latin typeface="Consolas"/>
              </a:rPr>
              <a:t>org.apache.struts</a:t>
            </a:r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&lt;/groupId&gt;</a:t>
            </a:r>
          </a:p>
          <a:p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&lt;artifactId&gt;struts2-config-browser-plugin&lt;/artifactId&gt;</a:t>
            </a:r>
          </a:p>
          <a:p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&lt;version&gt;${struts-version}&lt;/version&gt;</a:t>
            </a:r>
          </a:p>
          <a:p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&lt;/dependency&gt;</a:t>
            </a:r>
          </a:p>
          <a:p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……</a:t>
            </a:r>
          </a:p>
          <a:p>
            <a:r>
              <a:rPr lang="en-US" altLang="zh-CN" sz="900" dirty="0">
                <a:solidFill>
                  <a:srgbClr val="008080"/>
                </a:solidFill>
                <a:latin typeface="Consolas"/>
              </a:rPr>
              <a:t>&lt;/dependencies&gt;</a:t>
            </a:r>
            <a:endParaRPr lang="zh-CN" altLang="en-US" sz="900" dirty="0">
              <a:solidFill>
                <a:srgbClr val="00808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3968" y="1509093"/>
            <a:ext cx="2239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+mj-ea"/>
                <a:ea typeface="+mj-ea"/>
              </a:rPr>
              <a:t>Struts</a:t>
            </a:r>
            <a:r>
              <a:rPr lang="zh-CN" altLang="en-US" sz="1400" dirty="0" smtClean="0">
                <a:latin typeface="+mj-ea"/>
                <a:ea typeface="+mj-ea"/>
              </a:rPr>
              <a:t>的常规依赖配置：</a:t>
            </a:r>
            <a:endParaRPr lang="zh-CN" altLang="en-US" sz="1400" dirty="0">
              <a:latin typeface="+mj-ea"/>
              <a:ea typeface="+mj-ea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017978"/>
              </p:ext>
            </p:extLst>
          </p:nvPr>
        </p:nvGraphicFramePr>
        <p:xfrm>
          <a:off x="6523129" y="1248643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1" name="包装程序外壳对象" showAsIcon="1" r:id="rId5" imgW="914400" imgH="828720" progId="Package">
                  <p:embed/>
                </p:oleObj>
              </mc:Choice>
              <mc:Fallback>
                <p:oleObj name="包装程序外壳对象" showAsIcon="1" r:id="rId5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23129" y="1248643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528" y="790754"/>
            <a:ext cx="2239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+mj-ea"/>
                <a:ea typeface="+mj-ea"/>
              </a:rPr>
              <a:t>SSH</a:t>
            </a:r>
            <a:r>
              <a:rPr lang="zh-CN" altLang="en-US" sz="1600" dirty="0" smtClean="0">
                <a:solidFill>
                  <a:srgbClr val="FF0000"/>
                </a:solidFill>
                <a:latin typeface="+mj-ea"/>
                <a:ea typeface="+mj-ea"/>
              </a:rPr>
              <a:t>核心依赖配置参考</a:t>
            </a:r>
            <a:endParaRPr lang="zh-CN" altLang="en-US" sz="1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4094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测试新工程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769268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j-ea"/>
                <a:ea typeface="+mj-ea"/>
              </a:rPr>
              <a:t>对于</a:t>
            </a:r>
            <a:r>
              <a:rPr lang="en-US" altLang="zh-CN" sz="1600" dirty="0" smtClean="0">
                <a:latin typeface="+mj-ea"/>
                <a:ea typeface="+mj-ea"/>
              </a:rPr>
              <a:t>Web</a:t>
            </a:r>
            <a:r>
              <a:rPr lang="zh-CN" altLang="en-US" sz="1600" dirty="0" smtClean="0">
                <a:latin typeface="+mj-ea"/>
                <a:ea typeface="+mj-ea"/>
              </a:rPr>
              <a:t>工程，一般是需要启动</a:t>
            </a:r>
            <a:r>
              <a:rPr lang="en-US" altLang="zh-CN" sz="1600" dirty="0" smtClean="0">
                <a:latin typeface="+mj-ea"/>
                <a:ea typeface="+mj-ea"/>
              </a:rPr>
              <a:t>WEB</a:t>
            </a:r>
            <a:r>
              <a:rPr lang="zh-CN" altLang="en-US" sz="1600" dirty="0" smtClean="0">
                <a:latin typeface="+mj-ea"/>
                <a:ea typeface="+mj-ea"/>
              </a:rPr>
              <a:t>容器进行测试。常见的几种</a:t>
            </a:r>
            <a:r>
              <a:rPr lang="en-US" altLang="zh-CN" sz="1600" dirty="0" smtClean="0">
                <a:latin typeface="+mj-ea"/>
                <a:ea typeface="+mj-ea"/>
              </a:rPr>
              <a:t>WEB</a:t>
            </a:r>
            <a:r>
              <a:rPr lang="zh-CN" altLang="en-US" sz="1600" dirty="0" smtClean="0">
                <a:latin typeface="+mj-ea"/>
                <a:ea typeface="+mj-ea"/>
              </a:rPr>
              <a:t>容器使用方式包括：</a:t>
            </a:r>
            <a:r>
              <a:rPr lang="en-US" altLang="zh-CN" sz="1600" dirty="0" smtClean="0">
                <a:latin typeface="+mj-ea"/>
                <a:ea typeface="+mj-ea"/>
              </a:rPr>
              <a:t>Tomcat</a:t>
            </a:r>
            <a:r>
              <a:rPr lang="zh-CN" altLang="en-US" sz="1600" dirty="0" smtClean="0">
                <a:latin typeface="+mj-ea"/>
                <a:ea typeface="+mj-ea"/>
              </a:rPr>
              <a:t>插件或外部启动</a:t>
            </a:r>
            <a:r>
              <a:rPr lang="zh-CN" altLang="en-US" sz="1600" dirty="0">
                <a:latin typeface="+mj-ea"/>
                <a:ea typeface="+mj-ea"/>
              </a:rPr>
              <a:t>，</a:t>
            </a:r>
            <a:r>
              <a:rPr lang="en-US" altLang="zh-CN" sz="1600" dirty="0" smtClean="0">
                <a:latin typeface="+mj-ea"/>
                <a:ea typeface="+mj-ea"/>
              </a:rPr>
              <a:t>Jetty</a:t>
            </a:r>
            <a:r>
              <a:rPr lang="zh-CN" altLang="en-US" sz="1600" dirty="0" smtClean="0">
                <a:latin typeface="+mj-ea"/>
                <a:ea typeface="+mj-ea"/>
              </a:rPr>
              <a:t>运行时环境启动</a:t>
            </a:r>
            <a:r>
              <a:rPr lang="zh-CN" altLang="en-US" sz="1600" dirty="0">
                <a:latin typeface="+mj-ea"/>
                <a:ea typeface="+mj-ea"/>
              </a:rPr>
              <a:t>或</a:t>
            </a:r>
            <a:r>
              <a:rPr lang="zh-CN" altLang="en-US" sz="1600" dirty="0" smtClean="0">
                <a:latin typeface="+mj-ea"/>
                <a:ea typeface="+mj-ea"/>
              </a:rPr>
              <a:t>部署方式启动。本例中以</a:t>
            </a:r>
            <a:r>
              <a:rPr lang="en-US" altLang="zh-CN" sz="1600" dirty="0" smtClean="0">
                <a:latin typeface="+mj-ea"/>
                <a:ea typeface="+mj-ea"/>
              </a:rPr>
              <a:t>jetty</a:t>
            </a:r>
            <a:r>
              <a:rPr lang="zh-CN" altLang="en-US" sz="1600" dirty="0" smtClean="0">
                <a:latin typeface="+mj-ea"/>
                <a:ea typeface="+mj-ea"/>
              </a:rPr>
              <a:t>运行方式进行测试说明。</a:t>
            </a:r>
            <a:endParaRPr lang="zh-CN" altLang="en-US" sz="1600" dirty="0">
              <a:latin typeface="+mj-ea"/>
              <a:ea typeface="+mj-ea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3747"/>
            <a:ext cx="3816424" cy="293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1703746"/>
            <a:ext cx="4002859" cy="293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任意多边形 4"/>
          <p:cNvSpPr/>
          <p:nvPr/>
        </p:nvSpPr>
        <p:spPr>
          <a:xfrm>
            <a:off x="408373" y="2857500"/>
            <a:ext cx="569698" cy="239697"/>
          </a:xfrm>
          <a:custGeom>
            <a:avLst/>
            <a:gdLst>
              <a:gd name="connsiteX0" fmla="*/ 168676 w 569698"/>
              <a:gd name="connsiteY0" fmla="*/ 8878 h 239697"/>
              <a:gd name="connsiteX1" fmla="*/ 88777 w 569698"/>
              <a:gd name="connsiteY1" fmla="*/ 17756 h 239697"/>
              <a:gd name="connsiteX2" fmla="*/ 71021 w 569698"/>
              <a:gd name="connsiteY2" fmla="*/ 35511 h 239697"/>
              <a:gd name="connsiteX3" fmla="*/ 35510 w 569698"/>
              <a:gd name="connsiteY3" fmla="*/ 44389 h 239697"/>
              <a:gd name="connsiteX4" fmla="*/ 8877 w 569698"/>
              <a:gd name="connsiteY4" fmla="*/ 71022 h 239697"/>
              <a:gd name="connsiteX5" fmla="*/ 0 w 569698"/>
              <a:gd name="connsiteY5" fmla="*/ 97655 h 239697"/>
              <a:gd name="connsiteX6" fmla="*/ 8877 w 569698"/>
              <a:gd name="connsiteY6" fmla="*/ 142043 h 239697"/>
              <a:gd name="connsiteX7" fmla="*/ 26633 w 569698"/>
              <a:gd name="connsiteY7" fmla="*/ 159798 h 239697"/>
              <a:gd name="connsiteX8" fmla="*/ 79899 w 569698"/>
              <a:gd name="connsiteY8" fmla="*/ 186431 h 239697"/>
              <a:gd name="connsiteX9" fmla="*/ 159798 w 569698"/>
              <a:gd name="connsiteY9" fmla="*/ 221942 h 239697"/>
              <a:gd name="connsiteX10" fmla="*/ 186431 w 569698"/>
              <a:gd name="connsiteY10" fmla="*/ 230820 h 239697"/>
              <a:gd name="connsiteX11" fmla="*/ 213064 w 569698"/>
              <a:gd name="connsiteY11" fmla="*/ 239697 h 239697"/>
              <a:gd name="connsiteX12" fmla="*/ 479394 w 569698"/>
              <a:gd name="connsiteY12" fmla="*/ 221942 h 239697"/>
              <a:gd name="connsiteX13" fmla="*/ 506027 w 569698"/>
              <a:gd name="connsiteY13" fmla="*/ 213064 h 239697"/>
              <a:gd name="connsiteX14" fmla="*/ 559293 w 569698"/>
              <a:gd name="connsiteY14" fmla="*/ 177554 h 239697"/>
              <a:gd name="connsiteX15" fmla="*/ 559293 w 569698"/>
              <a:gd name="connsiteY15" fmla="*/ 88777 h 239697"/>
              <a:gd name="connsiteX16" fmla="*/ 541538 w 569698"/>
              <a:gd name="connsiteY16" fmla="*/ 35511 h 239697"/>
              <a:gd name="connsiteX17" fmla="*/ 488272 w 569698"/>
              <a:gd name="connsiteY17" fmla="*/ 17756 h 239697"/>
              <a:gd name="connsiteX18" fmla="*/ 461639 w 569698"/>
              <a:gd name="connsiteY18" fmla="*/ 8878 h 239697"/>
              <a:gd name="connsiteX19" fmla="*/ 426128 w 569698"/>
              <a:gd name="connsiteY19" fmla="*/ 0 h 239697"/>
              <a:gd name="connsiteX20" fmla="*/ 168676 w 569698"/>
              <a:gd name="connsiteY20" fmla="*/ 8878 h 239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9698" h="239697">
                <a:moveTo>
                  <a:pt x="168676" y="8878"/>
                </a:moveTo>
                <a:cubicBezTo>
                  <a:pt x="142043" y="11837"/>
                  <a:pt x="114630" y="10705"/>
                  <a:pt x="88777" y="17756"/>
                </a:cubicBezTo>
                <a:cubicBezTo>
                  <a:pt x="80702" y="19958"/>
                  <a:pt x="78507" y="31768"/>
                  <a:pt x="71021" y="35511"/>
                </a:cubicBezTo>
                <a:cubicBezTo>
                  <a:pt x="60108" y="40968"/>
                  <a:pt x="47347" y="41430"/>
                  <a:pt x="35510" y="44389"/>
                </a:cubicBezTo>
                <a:cubicBezTo>
                  <a:pt x="26632" y="53267"/>
                  <a:pt x="15841" y="60576"/>
                  <a:pt x="8877" y="71022"/>
                </a:cubicBezTo>
                <a:cubicBezTo>
                  <a:pt x="3686" y="78808"/>
                  <a:pt x="0" y="88297"/>
                  <a:pt x="0" y="97655"/>
                </a:cubicBezTo>
                <a:cubicBezTo>
                  <a:pt x="0" y="112744"/>
                  <a:pt x="2933" y="128174"/>
                  <a:pt x="8877" y="142043"/>
                </a:cubicBezTo>
                <a:cubicBezTo>
                  <a:pt x="12174" y="149736"/>
                  <a:pt x="20097" y="154569"/>
                  <a:pt x="26633" y="159798"/>
                </a:cubicBezTo>
                <a:cubicBezTo>
                  <a:pt x="51221" y="179468"/>
                  <a:pt x="51766" y="177054"/>
                  <a:pt x="79899" y="186431"/>
                </a:cubicBezTo>
                <a:cubicBezTo>
                  <a:pt x="122105" y="214569"/>
                  <a:pt x="96409" y="200812"/>
                  <a:pt x="159798" y="221942"/>
                </a:cubicBezTo>
                <a:lnTo>
                  <a:pt x="186431" y="230820"/>
                </a:lnTo>
                <a:lnTo>
                  <a:pt x="213064" y="239697"/>
                </a:lnTo>
                <a:cubicBezTo>
                  <a:pt x="284133" y="236607"/>
                  <a:pt x="397116" y="238398"/>
                  <a:pt x="479394" y="221942"/>
                </a:cubicBezTo>
                <a:cubicBezTo>
                  <a:pt x="488570" y="220107"/>
                  <a:pt x="497847" y="217609"/>
                  <a:pt x="506027" y="213064"/>
                </a:cubicBezTo>
                <a:cubicBezTo>
                  <a:pt x="524681" y="202701"/>
                  <a:pt x="559293" y="177554"/>
                  <a:pt x="559293" y="177554"/>
                </a:cubicBezTo>
                <a:cubicBezTo>
                  <a:pt x="573129" y="136046"/>
                  <a:pt x="573204" y="149057"/>
                  <a:pt x="559293" y="88777"/>
                </a:cubicBezTo>
                <a:cubicBezTo>
                  <a:pt x="555085" y="70541"/>
                  <a:pt x="559293" y="41429"/>
                  <a:pt x="541538" y="35511"/>
                </a:cubicBezTo>
                <a:lnTo>
                  <a:pt x="488272" y="17756"/>
                </a:lnTo>
                <a:cubicBezTo>
                  <a:pt x="479394" y="14797"/>
                  <a:pt x="470717" y="11148"/>
                  <a:pt x="461639" y="8878"/>
                </a:cubicBezTo>
                <a:lnTo>
                  <a:pt x="426128" y="0"/>
                </a:lnTo>
                <a:lnTo>
                  <a:pt x="168676" y="8878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1460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2771800" y="4369668"/>
            <a:ext cx="1368152" cy="239697"/>
          </a:xfrm>
          <a:custGeom>
            <a:avLst/>
            <a:gdLst>
              <a:gd name="connsiteX0" fmla="*/ 168676 w 569698"/>
              <a:gd name="connsiteY0" fmla="*/ 8878 h 239697"/>
              <a:gd name="connsiteX1" fmla="*/ 88777 w 569698"/>
              <a:gd name="connsiteY1" fmla="*/ 17756 h 239697"/>
              <a:gd name="connsiteX2" fmla="*/ 71021 w 569698"/>
              <a:gd name="connsiteY2" fmla="*/ 35511 h 239697"/>
              <a:gd name="connsiteX3" fmla="*/ 35510 w 569698"/>
              <a:gd name="connsiteY3" fmla="*/ 44389 h 239697"/>
              <a:gd name="connsiteX4" fmla="*/ 8877 w 569698"/>
              <a:gd name="connsiteY4" fmla="*/ 71022 h 239697"/>
              <a:gd name="connsiteX5" fmla="*/ 0 w 569698"/>
              <a:gd name="connsiteY5" fmla="*/ 97655 h 239697"/>
              <a:gd name="connsiteX6" fmla="*/ 8877 w 569698"/>
              <a:gd name="connsiteY6" fmla="*/ 142043 h 239697"/>
              <a:gd name="connsiteX7" fmla="*/ 26633 w 569698"/>
              <a:gd name="connsiteY7" fmla="*/ 159798 h 239697"/>
              <a:gd name="connsiteX8" fmla="*/ 79899 w 569698"/>
              <a:gd name="connsiteY8" fmla="*/ 186431 h 239697"/>
              <a:gd name="connsiteX9" fmla="*/ 159798 w 569698"/>
              <a:gd name="connsiteY9" fmla="*/ 221942 h 239697"/>
              <a:gd name="connsiteX10" fmla="*/ 186431 w 569698"/>
              <a:gd name="connsiteY10" fmla="*/ 230820 h 239697"/>
              <a:gd name="connsiteX11" fmla="*/ 213064 w 569698"/>
              <a:gd name="connsiteY11" fmla="*/ 239697 h 239697"/>
              <a:gd name="connsiteX12" fmla="*/ 479394 w 569698"/>
              <a:gd name="connsiteY12" fmla="*/ 221942 h 239697"/>
              <a:gd name="connsiteX13" fmla="*/ 506027 w 569698"/>
              <a:gd name="connsiteY13" fmla="*/ 213064 h 239697"/>
              <a:gd name="connsiteX14" fmla="*/ 559293 w 569698"/>
              <a:gd name="connsiteY14" fmla="*/ 177554 h 239697"/>
              <a:gd name="connsiteX15" fmla="*/ 559293 w 569698"/>
              <a:gd name="connsiteY15" fmla="*/ 88777 h 239697"/>
              <a:gd name="connsiteX16" fmla="*/ 541538 w 569698"/>
              <a:gd name="connsiteY16" fmla="*/ 35511 h 239697"/>
              <a:gd name="connsiteX17" fmla="*/ 488272 w 569698"/>
              <a:gd name="connsiteY17" fmla="*/ 17756 h 239697"/>
              <a:gd name="connsiteX18" fmla="*/ 461639 w 569698"/>
              <a:gd name="connsiteY18" fmla="*/ 8878 h 239697"/>
              <a:gd name="connsiteX19" fmla="*/ 426128 w 569698"/>
              <a:gd name="connsiteY19" fmla="*/ 0 h 239697"/>
              <a:gd name="connsiteX20" fmla="*/ 168676 w 569698"/>
              <a:gd name="connsiteY20" fmla="*/ 8878 h 239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9698" h="239697">
                <a:moveTo>
                  <a:pt x="168676" y="8878"/>
                </a:moveTo>
                <a:cubicBezTo>
                  <a:pt x="142043" y="11837"/>
                  <a:pt x="114630" y="10705"/>
                  <a:pt x="88777" y="17756"/>
                </a:cubicBezTo>
                <a:cubicBezTo>
                  <a:pt x="80702" y="19958"/>
                  <a:pt x="78507" y="31768"/>
                  <a:pt x="71021" y="35511"/>
                </a:cubicBezTo>
                <a:cubicBezTo>
                  <a:pt x="60108" y="40968"/>
                  <a:pt x="47347" y="41430"/>
                  <a:pt x="35510" y="44389"/>
                </a:cubicBezTo>
                <a:cubicBezTo>
                  <a:pt x="26632" y="53267"/>
                  <a:pt x="15841" y="60576"/>
                  <a:pt x="8877" y="71022"/>
                </a:cubicBezTo>
                <a:cubicBezTo>
                  <a:pt x="3686" y="78808"/>
                  <a:pt x="0" y="88297"/>
                  <a:pt x="0" y="97655"/>
                </a:cubicBezTo>
                <a:cubicBezTo>
                  <a:pt x="0" y="112744"/>
                  <a:pt x="2933" y="128174"/>
                  <a:pt x="8877" y="142043"/>
                </a:cubicBezTo>
                <a:cubicBezTo>
                  <a:pt x="12174" y="149736"/>
                  <a:pt x="20097" y="154569"/>
                  <a:pt x="26633" y="159798"/>
                </a:cubicBezTo>
                <a:cubicBezTo>
                  <a:pt x="51221" y="179468"/>
                  <a:pt x="51766" y="177054"/>
                  <a:pt x="79899" y="186431"/>
                </a:cubicBezTo>
                <a:cubicBezTo>
                  <a:pt x="122105" y="214569"/>
                  <a:pt x="96409" y="200812"/>
                  <a:pt x="159798" y="221942"/>
                </a:cubicBezTo>
                <a:lnTo>
                  <a:pt x="186431" y="230820"/>
                </a:lnTo>
                <a:lnTo>
                  <a:pt x="213064" y="239697"/>
                </a:lnTo>
                <a:cubicBezTo>
                  <a:pt x="284133" y="236607"/>
                  <a:pt x="397116" y="238398"/>
                  <a:pt x="479394" y="221942"/>
                </a:cubicBezTo>
                <a:cubicBezTo>
                  <a:pt x="488570" y="220107"/>
                  <a:pt x="497847" y="217609"/>
                  <a:pt x="506027" y="213064"/>
                </a:cubicBezTo>
                <a:cubicBezTo>
                  <a:pt x="524681" y="202701"/>
                  <a:pt x="559293" y="177554"/>
                  <a:pt x="559293" y="177554"/>
                </a:cubicBezTo>
                <a:cubicBezTo>
                  <a:pt x="573129" y="136046"/>
                  <a:pt x="573204" y="149057"/>
                  <a:pt x="559293" y="88777"/>
                </a:cubicBezTo>
                <a:cubicBezTo>
                  <a:pt x="555085" y="70541"/>
                  <a:pt x="559293" y="41429"/>
                  <a:pt x="541538" y="35511"/>
                </a:cubicBezTo>
                <a:lnTo>
                  <a:pt x="488272" y="17756"/>
                </a:lnTo>
                <a:cubicBezTo>
                  <a:pt x="479394" y="14797"/>
                  <a:pt x="470717" y="11148"/>
                  <a:pt x="461639" y="8878"/>
                </a:cubicBezTo>
                <a:lnTo>
                  <a:pt x="426128" y="0"/>
                </a:lnTo>
                <a:lnTo>
                  <a:pt x="168676" y="8878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1460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5868144" y="2497460"/>
            <a:ext cx="1368152" cy="239697"/>
          </a:xfrm>
          <a:custGeom>
            <a:avLst/>
            <a:gdLst>
              <a:gd name="connsiteX0" fmla="*/ 168676 w 569698"/>
              <a:gd name="connsiteY0" fmla="*/ 8878 h 239697"/>
              <a:gd name="connsiteX1" fmla="*/ 88777 w 569698"/>
              <a:gd name="connsiteY1" fmla="*/ 17756 h 239697"/>
              <a:gd name="connsiteX2" fmla="*/ 71021 w 569698"/>
              <a:gd name="connsiteY2" fmla="*/ 35511 h 239697"/>
              <a:gd name="connsiteX3" fmla="*/ 35510 w 569698"/>
              <a:gd name="connsiteY3" fmla="*/ 44389 h 239697"/>
              <a:gd name="connsiteX4" fmla="*/ 8877 w 569698"/>
              <a:gd name="connsiteY4" fmla="*/ 71022 h 239697"/>
              <a:gd name="connsiteX5" fmla="*/ 0 w 569698"/>
              <a:gd name="connsiteY5" fmla="*/ 97655 h 239697"/>
              <a:gd name="connsiteX6" fmla="*/ 8877 w 569698"/>
              <a:gd name="connsiteY6" fmla="*/ 142043 h 239697"/>
              <a:gd name="connsiteX7" fmla="*/ 26633 w 569698"/>
              <a:gd name="connsiteY7" fmla="*/ 159798 h 239697"/>
              <a:gd name="connsiteX8" fmla="*/ 79899 w 569698"/>
              <a:gd name="connsiteY8" fmla="*/ 186431 h 239697"/>
              <a:gd name="connsiteX9" fmla="*/ 159798 w 569698"/>
              <a:gd name="connsiteY9" fmla="*/ 221942 h 239697"/>
              <a:gd name="connsiteX10" fmla="*/ 186431 w 569698"/>
              <a:gd name="connsiteY10" fmla="*/ 230820 h 239697"/>
              <a:gd name="connsiteX11" fmla="*/ 213064 w 569698"/>
              <a:gd name="connsiteY11" fmla="*/ 239697 h 239697"/>
              <a:gd name="connsiteX12" fmla="*/ 479394 w 569698"/>
              <a:gd name="connsiteY12" fmla="*/ 221942 h 239697"/>
              <a:gd name="connsiteX13" fmla="*/ 506027 w 569698"/>
              <a:gd name="connsiteY13" fmla="*/ 213064 h 239697"/>
              <a:gd name="connsiteX14" fmla="*/ 559293 w 569698"/>
              <a:gd name="connsiteY14" fmla="*/ 177554 h 239697"/>
              <a:gd name="connsiteX15" fmla="*/ 559293 w 569698"/>
              <a:gd name="connsiteY15" fmla="*/ 88777 h 239697"/>
              <a:gd name="connsiteX16" fmla="*/ 541538 w 569698"/>
              <a:gd name="connsiteY16" fmla="*/ 35511 h 239697"/>
              <a:gd name="connsiteX17" fmla="*/ 488272 w 569698"/>
              <a:gd name="connsiteY17" fmla="*/ 17756 h 239697"/>
              <a:gd name="connsiteX18" fmla="*/ 461639 w 569698"/>
              <a:gd name="connsiteY18" fmla="*/ 8878 h 239697"/>
              <a:gd name="connsiteX19" fmla="*/ 426128 w 569698"/>
              <a:gd name="connsiteY19" fmla="*/ 0 h 239697"/>
              <a:gd name="connsiteX20" fmla="*/ 168676 w 569698"/>
              <a:gd name="connsiteY20" fmla="*/ 8878 h 239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9698" h="239697">
                <a:moveTo>
                  <a:pt x="168676" y="8878"/>
                </a:moveTo>
                <a:cubicBezTo>
                  <a:pt x="142043" y="11837"/>
                  <a:pt x="114630" y="10705"/>
                  <a:pt x="88777" y="17756"/>
                </a:cubicBezTo>
                <a:cubicBezTo>
                  <a:pt x="80702" y="19958"/>
                  <a:pt x="78507" y="31768"/>
                  <a:pt x="71021" y="35511"/>
                </a:cubicBezTo>
                <a:cubicBezTo>
                  <a:pt x="60108" y="40968"/>
                  <a:pt x="47347" y="41430"/>
                  <a:pt x="35510" y="44389"/>
                </a:cubicBezTo>
                <a:cubicBezTo>
                  <a:pt x="26632" y="53267"/>
                  <a:pt x="15841" y="60576"/>
                  <a:pt x="8877" y="71022"/>
                </a:cubicBezTo>
                <a:cubicBezTo>
                  <a:pt x="3686" y="78808"/>
                  <a:pt x="0" y="88297"/>
                  <a:pt x="0" y="97655"/>
                </a:cubicBezTo>
                <a:cubicBezTo>
                  <a:pt x="0" y="112744"/>
                  <a:pt x="2933" y="128174"/>
                  <a:pt x="8877" y="142043"/>
                </a:cubicBezTo>
                <a:cubicBezTo>
                  <a:pt x="12174" y="149736"/>
                  <a:pt x="20097" y="154569"/>
                  <a:pt x="26633" y="159798"/>
                </a:cubicBezTo>
                <a:cubicBezTo>
                  <a:pt x="51221" y="179468"/>
                  <a:pt x="51766" y="177054"/>
                  <a:pt x="79899" y="186431"/>
                </a:cubicBezTo>
                <a:cubicBezTo>
                  <a:pt x="122105" y="214569"/>
                  <a:pt x="96409" y="200812"/>
                  <a:pt x="159798" y="221942"/>
                </a:cubicBezTo>
                <a:lnTo>
                  <a:pt x="186431" y="230820"/>
                </a:lnTo>
                <a:lnTo>
                  <a:pt x="213064" y="239697"/>
                </a:lnTo>
                <a:cubicBezTo>
                  <a:pt x="284133" y="236607"/>
                  <a:pt x="397116" y="238398"/>
                  <a:pt x="479394" y="221942"/>
                </a:cubicBezTo>
                <a:cubicBezTo>
                  <a:pt x="488570" y="220107"/>
                  <a:pt x="497847" y="217609"/>
                  <a:pt x="506027" y="213064"/>
                </a:cubicBezTo>
                <a:cubicBezTo>
                  <a:pt x="524681" y="202701"/>
                  <a:pt x="559293" y="177554"/>
                  <a:pt x="559293" y="177554"/>
                </a:cubicBezTo>
                <a:cubicBezTo>
                  <a:pt x="573129" y="136046"/>
                  <a:pt x="573204" y="149057"/>
                  <a:pt x="559293" y="88777"/>
                </a:cubicBezTo>
                <a:cubicBezTo>
                  <a:pt x="555085" y="70541"/>
                  <a:pt x="559293" y="41429"/>
                  <a:pt x="541538" y="35511"/>
                </a:cubicBezTo>
                <a:lnTo>
                  <a:pt x="488272" y="17756"/>
                </a:lnTo>
                <a:cubicBezTo>
                  <a:pt x="479394" y="14797"/>
                  <a:pt x="470717" y="11148"/>
                  <a:pt x="461639" y="8878"/>
                </a:cubicBezTo>
                <a:lnTo>
                  <a:pt x="426128" y="0"/>
                </a:lnTo>
                <a:lnTo>
                  <a:pt x="168676" y="8878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1460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6666647" y="3160450"/>
            <a:ext cx="569650" cy="239697"/>
          </a:xfrm>
          <a:custGeom>
            <a:avLst/>
            <a:gdLst>
              <a:gd name="connsiteX0" fmla="*/ 168676 w 569698"/>
              <a:gd name="connsiteY0" fmla="*/ 8878 h 239697"/>
              <a:gd name="connsiteX1" fmla="*/ 88777 w 569698"/>
              <a:gd name="connsiteY1" fmla="*/ 17756 h 239697"/>
              <a:gd name="connsiteX2" fmla="*/ 71021 w 569698"/>
              <a:gd name="connsiteY2" fmla="*/ 35511 h 239697"/>
              <a:gd name="connsiteX3" fmla="*/ 35510 w 569698"/>
              <a:gd name="connsiteY3" fmla="*/ 44389 h 239697"/>
              <a:gd name="connsiteX4" fmla="*/ 8877 w 569698"/>
              <a:gd name="connsiteY4" fmla="*/ 71022 h 239697"/>
              <a:gd name="connsiteX5" fmla="*/ 0 w 569698"/>
              <a:gd name="connsiteY5" fmla="*/ 97655 h 239697"/>
              <a:gd name="connsiteX6" fmla="*/ 8877 w 569698"/>
              <a:gd name="connsiteY6" fmla="*/ 142043 h 239697"/>
              <a:gd name="connsiteX7" fmla="*/ 26633 w 569698"/>
              <a:gd name="connsiteY7" fmla="*/ 159798 h 239697"/>
              <a:gd name="connsiteX8" fmla="*/ 79899 w 569698"/>
              <a:gd name="connsiteY8" fmla="*/ 186431 h 239697"/>
              <a:gd name="connsiteX9" fmla="*/ 159798 w 569698"/>
              <a:gd name="connsiteY9" fmla="*/ 221942 h 239697"/>
              <a:gd name="connsiteX10" fmla="*/ 186431 w 569698"/>
              <a:gd name="connsiteY10" fmla="*/ 230820 h 239697"/>
              <a:gd name="connsiteX11" fmla="*/ 213064 w 569698"/>
              <a:gd name="connsiteY11" fmla="*/ 239697 h 239697"/>
              <a:gd name="connsiteX12" fmla="*/ 479394 w 569698"/>
              <a:gd name="connsiteY12" fmla="*/ 221942 h 239697"/>
              <a:gd name="connsiteX13" fmla="*/ 506027 w 569698"/>
              <a:gd name="connsiteY13" fmla="*/ 213064 h 239697"/>
              <a:gd name="connsiteX14" fmla="*/ 559293 w 569698"/>
              <a:gd name="connsiteY14" fmla="*/ 177554 h 239697"/>
              <a:gd name="connsiteX15" fmla="*/ 559293 w 569698"/>
              <a:gd name="connsiteY15" fmla="*/ 88777 h 239697"/>
              <a:gd name="connsiteX16" fmla="*/ 541538 w 569698"/>
              <a:gd name="connsiteY16" fmla="*/ 35511 h 239697"/>
              <a:gd name="connsiteX17" fmla="*/ 488272 w 569698"/>
              <a:gd name="connsiteY17" fmla="*/ 17756 h 239697"/>
              <a:gd name="connsiteX18" fmla="*/ 461639 w 569698"/>
              <a:gd name="connsiteY18" fmla="*/ 8878 h 239697"/>
              <a:gd name="connsiteX19" fmla="*/ 426128 w 569698"/>
              <a:gd name="connsiteY19" fmla="*/ 0 h 239697"/>
              <a:gd name="connsiteX20" fmla="*/ 168676 w 569698"/>
              <a:gd name="connsiteY20" fmla="*/ 8878 h 239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9698" h="239697">
                <a:moveTo>
                  <a:pt x="168676" y="8878"/>
                </a:moveTo>
                <a:cubicBezTo>
                  <a:pt x="142043" y="11837"/>
                  <a:pt x="114630" y="10705"/>
                  <a:pt x="88777" y="17756"/>
                </a:cubicBezTo>
                <a:cubicBezTo>
                  <a:pt x="80702" y="19958"/>
                  <a:pt x="78507" y="31768"/>
                  <a:pt x="71021" y="35511"/>
                </a:cubicBezTo>
                <a:cubicBezTo>
                  <a:pt x="60108" y="40968"/>
                  <a:pt x="47347" y="41430"/>
                  <a:pt x="35510" y="44389"/>
                </a:cubicBezTo>
                <a:cubicBezTo>
                  <a:pt x="26632" y="53267"/>
                  <a:pt x="15841" y="60576"/>
                  <a:pt x="8877" y="71022"/>
                </a:cubicBezTo>
                <a:cubicBezTo>
                  <a:pt x="3686" y="78808"/>
                  <a:pt x="0" y="88297"/>
                  <a:pt x="0" y="97655"/>
                </a:cubicBezTo>
                <a:cubicBezTo>
                  <a:pt x="0" y="112744"/>
                  <a:pt x="2933" y="128174"/>
                  <a:pt x="8877" y="142043"/>
                </a:cubicBezTo>
                <a:cubicBezTo>
                  <a:pt x="12174" y="149736"/>
                  <a:pt x="20097" y="154569"/>
                  <a:pt x="26633" y="159798"/>
                </a:cubicBezTo>
                <a:cubicBezTo>
                  <a:pt x="51221" y="179468"/>
                  <a:pt x="51766" y="177054"/>
                  <a:pt x="79899" y="186431"/>
                </a:cubicBezTo>
                <a:cubicBezTo>
                  <a:pt x="122105" y="214569"/>
                  <a:pt x="96409" y="200812"/>
                  <a:pt x="159798" y="221942"/>
                </a:cubicBezTo>
                <a:lnTo>
                  <a:pt x="186431" y="230820"/>
                </a:lnTo>
                <a:lnTo>
                  <a:pt x="213064" y="239697"/>
                </a:lnTo>
                <a:cubicBezTo>
                  <a:pt x="284133" y="236607"/>
                  <a:pt x="397116" y="238398"/>
                  <a:pt x="479394" y="221942"/>
                </a:cubicBezTo>
                <a:cubicBezTo>
                  <a:pt x="488570" y="220107"/>
                  <a:pt x="497847" y="217609"/>
                  <a:pt x="506027" y="213064"/>
                </a:cubicBezTo>
                <a:cubicBezTo>
                  <a:pt x="524681" y="202701"/>
                  <a:pt x="559293" y="177554"/>
                  <a:pt x="559293" y="177554"/>
                </a:cubicBezTo>
                <a:cubicBezTo>
                  <a:pt x="573129" y="136046"/>
                  <a:pt x="573204" y="149057"/>
                  <a:pt x="559293" y="88777"/>
                </a:cubicBezTo>
                <a:cubicBezTo>
                  <a:pt x="555085" y="70541"/>
                  <a:pt x="559293" y="41429"/>
                  <a:pt x="541538" y="35511"/>
                </a:cubicBezTo>
                <a:lnTo>
                  <a:pt x="488272" y="17756"/>
                </a:lnTo>
                <a:cubicBezTo>
                  <a:pt x="479394" y="14797"/>
                  <a:pt x="470717" y="11148"/>
                  <a:pt x="461639" y="8878"/>
                </a:cubicBezTo>
                <a:lnTo>
                  <a:pt x="426128" y="0"/>
                </a:lnTo>
                <a:lnTo>
                  <a:pt x="168676" y="8878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1460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0562" y="4657700"/>
            <a:ext cx="396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+mj-ea"/>
                <a:ea typeface="+mj-ea"/>
              </a:rPr>
              <a:t>工程</a:t>
            </a:r>
            <a:r>
              <a:rPr lang="en-US" altLang="zh-CN" sz="1400" dirty="0" smtClean="0">
                <a:latin typeface="+mj-ea"/>
                <a:ea typeface="+mj-ea"/>
              </a:rPr>
              <a:t>pom.xml</a:t>
            </a:r>
            <a:r>
              <a:rPr lang="zh-CN" altLang="en-US" sz="1400" dirty="0" smtClean="0">
                <a:latin typeface="+mj-ea"/>
                <a:ea typeface="+mj-ea"/>
              </a:rPr>
              <a:t>右键选择</a:t>
            </a:r>
            <a:r>
              <a:rPr lang="en-US" altLang="zh-CN" sz="1400" dirty="0" smtClean="0">
                <a:latin typeface="+mj-ea"/>
                <a:ea typeface="+mj-ea"/>
              </a:rPr>
              <a:t>Run As</a:t>
            </a:r>
            <a:r>
              <a:rPr lang="zh-CN" altLang="en-US" sz="1400" dirty="0" smtClean="0">
                <a:latin typeface="+mj-ea"/>
                <a:ea typeface="+mj-ea"/>
              </a:rPr>
              <a:t>，然后选择</a:t>
            </a:r>
            <a:r>
              <a:rPr lang="en-US" altLang="zh-CN" sz="1400" dirty="0" smtClean="0">
                <a:latin typeface="+mj-ea"/>
                <a:ea typeface="+mj-ea"/>
              </a:rPr>
              <a:t>Debug Configuration…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934113" y="3293891"/>
            <a:ext cx="469535" cy="355697"/>
          </a:xfrm>
          <a:custGeom>
            <a:avLst/>
            <a:gdLst>
              <a:gd name="connsiteX0" fmla="*/ 168676 w 569698"/>
              <a:gd name="connsiteY0" fmla="*/ 8878 h 239697"/>
              <a:gd name="connsiteX1" fmla="*/ 88777 w 569698"/>
              <a:gd name="connsiteY1" fmla="*/ 17756 h 239697"/>
              <a:gd name="connsiteX2" fmla="*/ 71021 w 569698"/>
              <a:gd name="connsiteY2" fmla="*/ 35511 h 239697"/>
              <a:gd name="connsiteX3" fmla="*/ 35510 w 569698"/>
              <a:gd name="connsiteY3" fmla="*/ 44389 h 239697"/>
              <a:gd name="connsiteX4" fmla="*/ 8877 w 569698"/>
              <a:gd name="connsiteY4" fmla="*/ 71022 h 239697"/>
              <a:gd name="connsiteX5" fmla="*/ 0 w 569698"/>
              <a:gd name="connsiteY5" fmla="*/ 97655 h 239697"/>
              <a:gd name="connsiteX6" fmla="*/ 8877 w 569698"/>
              <a:gd name="connsiteY6" fmla="*/ 142043 h 239697"/>
              <a:gd name="connsiteX7" fmla="*/ 26633 w 569698"/>
              <a:gd name="connsiteY7" fmla="*/ 159798 h 239697"/>
              <a:gd name="connsiteX8" fmla="*/ 79899 w 569698"/>
              <a:gd name="connsiteY8" fmla="*/ 186431 h 239697"/>
              <a:gd name="connsiteX9" fmla="*/ 159798 w 569698"/>
              <a:gd name="connsiteY9" fmla="*/ 221942 h 239697"/>
              <a:gd name="connsiteX10" fmla="*/ 186431 w 569698"/>
              <a:gd name="connsiteY10" fmla="*/ 230820 h 239697"/>
              <a:gd name="connsiteX11" fmla="*/ 213064 w 569698"/>
              <a:gd name="connsiteY11" fmla="*/ 239697 h 239697"/>
              <a:gd name="connsiteX12" fmla="*/ 479394 w 569698"/>
              <a:gd name="connsiteY12" fmla="*/ 221942 h 239697"/>
              <a:gd name="connsiteX13" fmla="*/ 506027 w 569698"/>
              <a:gd name="connsiteY13" fmla="*/ 213064 h 239697"/>
              <a:gd name="connsiteX14" fmla="*/ 559293 w 569698"/>
              <a:gd name="connsiteY14" fmla="*/ 177554 h 239697"/>
              <a:gd name="connsiteX15" fmla="*/ 559293 w 569698"/>
              <a:gd name="connsiteY15" fmla="*/ 88777 h 239697"/>
              <a:gd name="connsiteX16" fmla="*/ 541538 w 569698"/>
              <a:gd name="connsiteY16" fmla="*/ 35511 h 239697"/>
              <a:gd name="connsiteX17" fmla="*/ 488272 w 569698"/>
              <a:gd name="connsiteY17" fmla="*/ 17756 h 239697"/>
              <a:gd name="connsiteX18" fmla="*/ 461639 w 569698"/>
              <a:gd name="connsiteY18" fmla="*/ 8878 h 239697"/>
              <a:gd name="connsiteX19" fmla="*/ 426128 w 569698"/>
              <a:gd name="connsiteY19" fmla="*/ 0 h 239697"/>
              <a:gd name="connsiteX20" fmla="*/ 168676 w 569698"/>
              <a:gd name="connsiteY20" fmla="*/ 8878 h 239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9698" h="239697">
                <a:moveTo>
                  <a:pt x="168676" y="8878"/>
                </a:moveTo>
                <a:cubicBezTo>
                  <a:pt x="142043" y="11837"/>
                  <a:pt x="114630" y="10705"/>
                  <a:pt x="88777" y="17756"/>
                </a:cubicBezTo>
                <a:cubicBezTo>
                  <a:pt x="80702" y="19958"/>
                  <a:pt x="78507" y="31768"/>
                  <a:pt x="71021" y="35511"/>
                </a:cubicBezTo>
                <a:cubicBezTo>
                  <a:pt x="60108" y="40968"/>
                  <a:pt x="47347" y="41430"/>
                  <a:pt x="35510" y="44389"/>
                </a:cubicBezTo>
                <a:cubicBezTo>
                  <a:pt x="26632" y="53267"/>
                  <a:pt x="15841" y="60576"/>
                  <a:pt x="8877" y="71022"/>
                </a:cubicBezTo>
                <a:cubicBezTo>
                  <a:pt x="3686" y="78808"/>
                  <a:pt x="0" y="88297"/>
                  <a:pt x="0" y="97655"/>
                </a:cubicBezTo>
                <a:cubicBezTo>
                  <a:pt x="0" y="112744"/>
                  <a:pt x="2933" y="128174"/>
                  <a:pt x="8877" y="142043"/>
                </a:cubicBezTo>
                <a:cubicBezTo>
                  <a:pt x="12174" y="149736"/>
                  <a:pt x="20097" y="154569"/>
                  <a:pt x="26633" y="159798"/>
                </a:cubicBezTo>
                <a:cubicBezTo>
                  <a:pt x="51221" y="179468"/>
                  <a:pt x="51766" y="177054"/>
                  <a:pt x="79899" y="186431"/>
                </a:cubicBezTo>
                <a:cubicBezTo>
                  <a:pt x="122105" y="214569"/>
                  <a:pt x="96409" y="200812"/>
                  <a:pt x="159798" y="221942"/>
                </a:cubicBezTo>
                <a:lnTo>
                  <a:pt x="186431" y="230820"/>
                </a:lnTo>
                <a:lnTo>
                  <a:pt x="213064" y="239697"/>
                </a:lnTo>
                <a:cubicBezTo>
                  <a:pt x="284133" y="236607"/>
                  <a:pt x="397116" y="238398"/>
                  <a:pt x="479394" y="221942"/>
                </a:cubicBezTo>
                <a:cubicBezTo>
                  <a:pt x="488570" y="220107"/>
                  <a:pt x="497847" y="217609"/>
                  <a:pt x="506027" y="213064"/>
                </a:cubicBezTo>
                <a:cubicBezTo>
                  <a:pt x="524681" y="202701"/>
                  <a:pt x="559293" y="177554"/>
                  <a:pt x="559293" y="177554"/>
                </a:cubicBezTo>
                <a:cubicBezTo>
                  <a:pt x="573129" y="136046"/>
                  <a:pt x="573204" y="149057"/>
                  <a:pt x="559293" y="88777"/>
                </a:cubicBezTo>
                <a:cubicBezTo>
                  <a:pt x="555085" y="70541"/>
                  <a:pt x="559293" y="41429"/>
                  <a:pt x="541538" y="35511"/>
                </a:cubicBezTo>
                <a:lnTo>
                  <a:pt x="488272" y="17756"/>
                </a:lnTo>
                <a:cubicBezTo>
                  <a:pt x="479394" y="14797"/>
                  <a:pt x="470717" y="11148"/>
                  <a:pt x="461639" y="8878"/>
                </a:cubicBezTo>
                <a:lnTo>
                  <a:pt x="426128" y="0"/>
                </a:lnTo>
                <a:lnTo>
                  <a:pt x="168676" y="8878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1460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270826" y="2429380"/>
            <a:ext cx="1549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latin typeface="+mj-ea"/>
                <a:ea typeface="+mj-ea"/>
              </a:rPr>
              <a:t>选择工程主目录</a:t>
            </a:r>
            <a:endParaRPr lang="zh-CN" altLang="en-US" sz="1400" i="1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52097" y="3126409"/>
            <a:ext cx="1352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latin typeface="+mj-ea"/>
                <a:ea typeface="+mj-ea"/>
              </a:rPr>
              <a:t>跳</a:t>
            </a:r>
            <a:r>
              <a:rPr lang="zh-CN" altLang="en-US" sz="1400" i="1" dirty="0" smtClean="0">
                <a:latin typeface="+mj-ea"/>
                <a:ea typeface="+mj-ea"/>
              </a:rPr>
              <a:t>过单元测试</a:t>
            </a:r>
            <a:endParaRPr lang="zh-CN" altLang="en-US" sz="1400" i="1" dirty="0">
              <a:latin typeface="+mj-ea"/>
              <a:ea typeface="+mj-ea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5982570" y="2748008"/>
            <a:ext cx="569650" cy="239697"/>
          </a:xfrm>
          <a:custGeom>
            <a:avLst/>
            <a:gdLst>
              <a:gd name="connsiteX0" fmla="*/ 168676 w 569698"/>
              <a:gd name="connsiteY0" fmla="*/ 8878 h 239697"/>
              <a:gd name="connsiteX1" fmla="*/ 88777 w 569698"/>
              <a:gd name="connsiteY1" fmla="*/ 17756 h 239697"/>
              <a:gd name="connsiteX2" fmla="*/ 71021 w 569698"/>
              <a:gd name="connsiteY2" fmla="*/ 35511 h 239697"/>
              <a:gd name="connsiteX3" fmla="*/ 35510 w 569698"/>
              <a:gd name="connsiteY3" fmla="*/ 44389 h 239697"/>
              <a:gd name="connsiteX4" fmla="*/ 8877 w 569698"/>
              <a:gd name="connsiteY4" fmla="*/ 71022 h 239697"/>
              <a:gd name="connsiteX5" fmla="*/ 0 w 569698"/>
              <a:gd name="connsiteY5" fmla="*/ 97655 h 239697"/>
              <a:gd name="connsiteX6" fmla="*/ 8877 w 569698"/>
              <a:gd name="connsiteY6" fmla="*/ 142043 h 239697"/>
              <a:gd name="connsiteX7" fmla="*/ 26633 w 569698"/>
              <a:gd name="connsiteY7" fmla="*/ 159798 h 239697"/>
              <a:gd name="connsiteX8" fmla="*/ 79899 w 569698"/>
              <a:gd name="connsiteY8" fmla="*/ 186431 h 239697"/>
              <a:gd name="connsiteX9" fmla="*/ 159798 w 569698"/>
              <a:gd name="connsiteY9" fmla="*/ 221942 h 239697"/>
              <a:gd name="connsiteX10" fmla="*/ 186431 w 569698"/>
              <a:gd name="connsiteY10" fmla="*/ 230820 h 239697"/>
              <a:gd name="connsiteX11" fmla="*/ 213064 w 569698"/>
              <a:gd name="connsiteY11" fmla="*/ 239697 h 239697"/>
              <a:gd name="connsiteX12" fmla="*/ 479394 w 569698"/>
              <a:gd name="connsiteY12" fmla="*/ 221942 h 239697"/>
              <a:gd name="connsiteX13" fmla="*/ 506027 w 569698"/>
              <a:gd name="connsiteY13" fmla="*/ 213064 h 239697"/>
              <a:gd name="connsiteX14" fmla="*/ 559293 w 569698"/>
              <a:gd name="connsiteY14" fmla="*/ 177554 h 239697"/>
              <a:gd name="connsiteX15" fmla="*/ 559293 w 569698"/>
              <a:gd name="connsiteY15" fmla="*/ 88777 h 239697"/>
              <a:gd name="connsiteX16" fmla="*/ 541538 w 569698"/>
              <a:gd name="connsiteY16" fmla="*/ 35511 h 239697"/>
              <a:gd name="connsiteX17" fmla="*/ 488272 w 569698"/>
              <a:gd name="connsiteY17" fmla="*/ 17756 h 239697"/>
              <a:gd name="connsiteX18" fmla="*/ 461639 w 569698"/>
              <a:gd name="connsiteY18" fmla="*/ 8878 h 239697"/>
              <a:gd name="connsiteX19" fmla="*/ 426128 w 569698"/>
              <a:gd name="connsiteY19" fmla="*/ 0 h 239697"/>
              <a:gd name="connsiteX20" fmla="*/ 168676 w 569698"/>
              <a:gd name="connsiteY20" fmla="*/ 8878 h 239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9698" h="239697">
                <a:moveTo>
                  <a:pt x="168676" y="8878"/>
                </a:moveTo>
                <a:cubicBezTo>
                  <a:pt x="142043" y="11837"/>
                  <a:pt x="114630" y="10705"/>
                  <a:pt x="88777" y="17756"/>
                </a:cubicBezTo>
                <a:cubicBezTo>
                  <a:pt x="80702" y="19958"/>
                  <a:pt x="78507" y="31768"/>
                  <a:pt x="71021" y="35511"/>
                </a:cubicBezTo>
                <a:cubicBezTo>
                  <a:pt x="60108" y="40968"/>
                  <a:pt x="47347" y="41430"/>
                  <a:pt x="35510" y="44389"/>
                </a:cubicBezTo>
                <a:cubicBezTo>
                  <a:pt x="26632" y="53267"/>
                  <a:pt x="15841" y="60576"/>
                  <a:pt x="8877" y="71022"/>
                </a:cubicBezTo>
                <a:cubicBezTo>
                  <a:pt x="3686" y="78808"/>
                  <a:pt x="0" y="88297"/>
                  <a:pt x="0" y="97655"/>
                </a:cubicBezTo>
                <a:cubicBezTo>
                  <a:pt x="0" y="112744"/>
                  <a:pt x="2933" y="128174"/>
                  <a:pt x="8877" y="142043"/>
                </a:cubicBezTo>
                <a:cubicBezTo>
                  <a:pt x="12174" y="149736"/>
                  <a:pt x="20097" y="154569"/>
                  <a:pt x="26633" y="159798"/>
                </a:cubicBezTo>
                <a:cubicBezTo>
                  <a:pt x="51221" y="179468"/>
                  <a:pt x="51766" y="177054"/>
                  <a:pt x="79899" y="186431"/>
                </a:cubicBezTo>
                <a:cubicBezTo>
                  <a:pt x="122105" y="214569"/>
                  <a:pt x="96409" y="200812"/>
                  <a:pt x="159798" y="221942"/>
                </a:cubicBezTo>
                <a:lnTo>
                  <a:pt x="186431" y="230820"/>
                </a:lnTo>
                <a:lnTo>
                  <a:pt x="213064" y="239697"/>
                </a:lnTo>
                <a:cubicBezTo>
                  <a:pt x="284133" y="236607"/>
                  <a:pt x="397116" y="238398"/>
                  <a:pt x="479394" y="221942"/>
                </a:cubicBezTo>
                <a:cubicBezTo>
                  <a:pt x="488570" y="220107"/>
                  <a:pt x="497847" y="217609"/>
                  <a:pt x="506027" y="213064"/>
                </a:cubicBezTo>
                <a:cubicBezTo>
                  <a:pt x="524681" y="202701"/>
                  <a:pt x="559293" y="177554"/>
                  <a:pt x="559293" y="177554"/>
                </a:cubicBezTo>
                <a:cubicBezTo>
                  <a:pt x="573129" y="136046"/>
                  <a:pt x="573204" y="149057"/>
                  <a:pt x="559293" y="88777"/>
                </a:cubicBezTo>
                <a:cubicBezTo>
                  <a:pt x="555085" y="70541"/>
                  <a:pt x="559293" y="41429"/>
                  <a:pt x="541538" y="35511"/>
                </a:cubicBezTo>
                <a:lnTo>
                  <a:pt x="488272" y="17756"/>
                </a:lnTo>
                <a:cubicBezTo>
                  <a:pt x="479394" y="14797"/>
                  <a:pt x="470717" y="11148"/>
                  <a:pt x="461639" y="8878"/>
                </a:cubicBezTo>
                <a:lnTo>
                  <a:pt x="426128" y="0"/>
                </a:lnTo>
                <a:lnTo>
                  <a:pt x="168676" y="8878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1460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647916" y="2748015"/>
            <a:ext cx="1956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latin typeface="+mj-ea"/>
                <a:ea typeface="+mj-ea"/>
              </a:rPr>
              <a:t>m</a:t>
            </a:r>
            <a:r>
              <a:rPr lang="en-US" altLang="zh-CN" sz="1400" i="1" dirty="0" smtClean="0">
                <a:latin typeface="+mj-ea"/>
                <a:ea typeface="+mj-ea"/>
              </a:rPr>
              <a:t>vn</a:t>
            </a:r>
            <a:r>
              <a:rPr lang="zh-CN" altLang="en-US" sz="1400" i="1" dirty="0" smtClean="0">
                <a:latin typeface="+mj-ea"/>
                <a:ea typeface="+mj-ea"/>
              </a:rPr>
              <a:t>命令：</a:t>
            </a:r>
            <a:r>
              <a:rPr lang="en-US" altLang="zh-CN" sz="1400" i="1" dirty="0" err="1" smtClean="0">
                <a:latin typeface="+mj-ea"/>
                <a:ea typeface="+mj-ea"/>
              </a:rPr>
              <a:t>jetty:run</a:t>
            </a:r>
            <a:endParaRPr lang="zh-CN" altLang="en-US" sz="1400" i="1" dirty="0"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14418" y="4754269"/>
            <a:ext cx="4278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+mj-ea"/>
                <a:ea typeface="+mj-ea"/>
              </a:rPr>
              <a:t>配置完成后，点击</a:t>
            </a:r>
            <a:r>
              <a:rPr lang="en-US" altLang="zh-CN" sz="1400" dirty="0" smtClean="0">
                <a:latin typeface="+mj-ea"/>
                <a:ea typeface="+mj-ea"/>
              </a:rPr>
              <a:t>Run</a:t>
            </a:r>
            <a:r>
              <a:rPr lang="zh-CN" altLang="en-US" sz="1400" dirty="0" smtClean="0">
                <a:latin typeface="+mj-ea"/>
                <a:ea typeface="+mj-ea"/>
              </a:rPr>
              <a:t>运行</a:t>
            </a:r>
            <a:r>
              <a:rPr lang="en-US" altLang="zh-CN" sz="1400" dirty="0" smtClean="0">
                <a:latin typeface="+mj-ea"/>
                <a:ea typeface="+mj-ea"/>
              </a:rPr>
              <a:t>jetty</a:t>
            </a:r>
            <a:r>
              <a:rPr lang="zh-CN" altLang="en-US" sz="1400" dirty="0" smtClean="0">
                <a:latin typeface="+mj-ea"/>
                <a:ea typeface="+mj-ea"/>
              </a:rPr>
              <a:t>后，打开浏览器测试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4228235" y="3095590"/>
            <a:ext cx="438462" cy="360040"/>
          </a:xfrm>
          <a:prstGeom prst="rightArrow">
            <a:avLst/>
          </a:prstGeom>
          <a:solidFill>
            <a:srgbClr val="A2D23C"/>
          </a:solidFill>
          <a:ln w="9525" cap="flat" cmpd="sng" algn="ctr">
            <a:solidFill>
              <a:srgbClr val="A2D23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801688"/>
            <a:endParaRPr lang="zh-CN" altLang="en-US" sz="120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659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新工程入库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SVN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838022"/>
            <a:ext cx="8784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j-ea"/>
                <a:ea typeface="+mj-ea"/>
              </a:rPr>
              <a:t>新工程测试成功后，准备新工程入库。具体项目可以选择覆盖工程的</a:t>
            </a:r>
            <a:r>
              <a:rPr lang="en-US" altLang="zh-CN" sz="1600" dirty="0" smtClean="0">
                <a:latin typeface="+mj-ea"/>
                <a:ea typeface="+mj-ea"/>
              </a:rPr>
              <a:t>trunk</a:t>
            </a:r>
            <a:r>
              <a:rPr lang="zh-CN" altLang="en-US" sz="1600" dirty="0" smtClean="0">
                <a:latin typeface="+mj-ea"/>
                <a:ea typeface="+mj-ea"/>
              </a:rPr>
              <a:t>目录或是新建其他的目录保存。本例以覆盖</a:t>
            </a:r>
            <a:r>
              <a:rPr lang="en-US" altLang="zh-CN" sz="1600" dirty="0" smtClean="0">
                <a:latin typeface="+mj-ea"/>
                <a:ea typeface="+mj-ea"/>
              </a:rPr>
              <a:t>trunk</a:t>
            </a:r>
            <a:r>
              <a:rPr lang="zh-CN" altLang="en-US" sz="1600" dirty="0" smtClean="0">
                <a:latin typeface="+mj-ea"/>
                <a:ea typeface="+mj-ea"/>
              </a:rPr>
              <a:t>目录进行说明。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192" y="1489632"/>
            <a:ext cx="3436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j-ea"/>
                <a:ea typeface="+mj-ea"/>
              </a:rPr>
              <a:t>第一步：</a:t>
            </a:r>
            <a:r>
              <a:rPr lang="zh-CN" altLang="en-US" sz="1600" dirty="0">
                <a:latin typeface="+mj-ea"/>
                <a:ea typeface="+mj-ea"/>
              </a:rPr>
              <a:t>清</a:t>
            </a:r>
            <a:r>
              <a:rPr lang="zh-CN" altLang="en-US" sz="1600" dirty="0" smtClean="0">
                <a:latin typeface="+mj-ea"/>
                <a:ea typeface="+mj-ea"/>
              </a:rPr>
              <a:t>空工程</a:t>
            </a:r>
            <a:r>
              <a:rPr lang="en-US" altLang="zh-CN" sz="1600" dirty="0" smtClean="0">
                <a:latin typeface="+mj-ea"/>
                <a:ea typeface="+mj-ea"/>
              </a:rPr>
              <a:t>SVN</a:t>
            </a:r>
            <a:r>
              <a:rPr lang="zh-CN" altLang="en-US" sz="1600" dirty="0" smtClean="0">
                <a:latin typeface="+mj-ea"/>
                <a:ea typeface="+mj-ea"/>
              </a:rPr>
              <a:t>的</a:t>
            </a:r>
            <a:r>
              <a:rPr lang="en-US" altLang="zh-CN" sz="1600" dirty="0" smtClean="0">
                <a:latin typeface="+mj-ea"/>
                <a:ea typeface="+mj-ea"/>
              </a:rPr>
              <a:t>trunk</a:t>
            </a:r>
            <a:r>
              <a:rPr lang="zh-CN" altLang="en-US" sz="1600" dirty="0" smtClean="0">
                <a:latin typeface="+mj-ea"/>
                <a:ea typeface="+mj-ea"/>
              </a:rPr>
              <a:t>目录</a:t>
            </a:r>
            <a:endParaRPr lang="zh-CN" altLang="en-US" sz="1600" dirty="0">
              <a:latin typeface="+mj-ea"/>
              <a:ea typeface="+mj-ea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09" y="1916310"/>
            <a:ext cx="2323501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4226" y="4539577"/>
            <a:ext cx="295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+mj-ea"/>
                <a:ea typeface="+mj-ea"/>
              </a:rPr>
              <a:t>进入</a:t>
            </a:r>
            <a:r>
              <a:rPr lang="en-US" altLang="zh-CN" sz="1400" dirty="0" smtClean="0">
                <a:latin typeface="+mj-ea"/>
                <a:ea typeface="+mj-ea"/>
              </a:rPr>
              <a:t>SVN</a:t>
            </a:r>
            <a:r>
              <a:rPr lang="zh-CN" altLang="en-US" sz="1400" dirty="0" smtClean="0">
                <a:latin typeface="+mj-ea"/>
                <a:ea typeface="+mj-ea"/>
              </a:rPr>
              <a:t>工程目录中</a:t>
            </a:r>
            <a:r>
              <a:rPr lang="en-US" altLang="zh-CN" sz="1400" dirty="0" smtClean="0">
                <a:latin typeface="+mj-ea"/>
                <a:ea typeface="+mj-ea"/>
              </a:rPr>
              <a:t>trunk</a:t>
            </a:r>
            <a:r>
              <a:rPr lang="zh-CN" altLang="en-US" sz="1400" dirty="0" smtClean="0">
                <a:latin typeface="+mj-ea"/>
                <a:ea typeface="+mj-ea"/>
              </a:rPr>
              <a:t>目录，选择所有的文件，右键点击删除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49735" y="3793604"/>
            <a:ext cx="920655" cy="19074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460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88024" y="1498228"/>
            <a:ext cx="3958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j-ea"/>
                <a:ea typeface="+mj-ea"/>
              </a:rPr>
              <a:t>第二步：重新</a:t>
            </a:r>
            <a:r>
              <a:rPr lang="en-US" altLang="zh-CN" sz="1600" dirty="0" smtClean="0">
                <a:latin typeface="+mj-ea"/>
                <a:ea typeface="+mj-ea"/>
              </a:rPr>
              <a:t>checkout</a:t>
            </a:r>
            <a:r>
              <a:rPr lang="zh-CN" altLang="en-US" sz="1600" dirty="0" smtClean="0">
                <a:latin typeface="+mj-ea"/>
                <a:ea typeface="+mj-ea"/>
              </a:rPr>
              <a:t>工程的</a:t>
            </a:r>
            <a:r>
              <a:rPr lang="en-US" altLang="zh-CN" sz="1600" dirty="0" smtClean="0">
                <a:latin typeface="+mj-ea"/>
                <a:ea typeface="+mj-ea"/>
              </a:rPr>
              <a:t>trunk</a:t>
            </a:r>
            <a:r>
              <a:rPr lang="zh-CN" altLang="en-US" sz="1600" dirty="0" smtClean="0">
                <a:latin typeface="+mj-ea"/>
                <a:ea typeface="+mj-ea"/>
              </a:rPr>
              <a:t>目录</a:t>
            </a:r>
            <a:endParaRPr lang="zh-CN" altLang="en-US" sz="1600" dirty="0">
              <a:latin typeface="+mj-ea"/>
              <a:ea typeface="+mj-ea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540" y="1954808"/>
            <a:ext cx="3382868" cy="2553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004048" y="4572188"/>
            <a:ext cx="2589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+mj-ea"/>
                <a:ea typeface="+mj-ea"/>
              </a:rPr>
              <a:t>重新</a:t>
            </a:r>
            <a:r>
              <a:rPr lang="en-US" altLang="zh-CN" sz="1400" dirty="0" smtClean="0">
                <a:latin typeface="+mj-ea"/>
                <a:ea typeface="+mj-ea"/>
              </a:rPr>
              <a:t>checkout</a:t>
            </a:r>
            <a:r>
              <a:rPr lang="zh-CN" altLang="en-US" sz="1400" dirty="0" smtClean="0">
                <a:latin typeface="+mj-ea"/>
                <a:ea typeface="+mj-ea"/>
              </a:rPr>
              <a:t>该工程的空</a:t>
            </a:r>
            <a:r>
              <a:rPr lang="en-US" altLang="zh-CN" sz="1400" dirty="0" smtClean="0">
                <a:latin typeface="+mj-ea"/>
                <a:ea typeface="+mj-ea"/>
              </a:rPr>
              <a:t>trunk</a:t>
            </a:r>
            <a:r>
              <a:rPr lang="zh-CN" altLang="en-US" sz="1400" dirty="0" smtClean="0">
                <a:latin typeface="+mj-ea"/>
                <a:ea typeface="+mj-ea"/>
              </a:rPr>
              <a:t>目录。</a:t>
            </a:r>
            <a:endParaRPr lang="zh-CN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5216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新工程入库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SVN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0179" y="985292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j-ea"/>
                <a:ea typeface="+mj-ea"/>
              </a:rPr>
              <a:t>第三步：拷贝新的工程程序和资源文件到</a:t>
            </a:r>
            <a:r>
              <a:rPr lang="en-US" altLang="zh-CN" sz="1600" dirty="0" smtClean="0">
                <a:latin typeface="+mj-ea"/>
                <a:ea typeface="+mj-ea"/>
              </a:rPr>
              <a:t>trunk</a:t>
            </a:r>
            <a:r>
              <a:rPr lang="zh-CN" altLang="en-US" sz="1600" dirty="0" smtClean="0">
                <a:latin typeface="+mj-ea"/>
                <a:ea typeface="+mj-ea"/>
              </a:rPr>
              <a:t>的</a:t>
            </a:r>
            <a:r>
              <a:rPr lang="en-US" altLang="zh-CN" sz="1600" dirty="0" smtClean="0">
                <a:latin typeface="+mj-ea"/>
                <a:ea typeface="+mj-ea"/>
              </a:rPr>
              <a:t>checkout</a:t>
            </a:r>
            <a:r>
              <a:rPr lang="zh-CN" altLang="en-US" sz="1600" dirty="0" smtClean="0">
                <a:latin typeface="+mj-ea"/>
                <a:ea typeface="+mj-ea"/>
              </a:rPr>
              <a:t>目录</a:t>
            </a:r>
            <a:endParaRPr lang="zh-CN" altLang="en-US" sz="1600" dirty="0">
              <a:latin typeface="+mj-ea"/>
              <a:ea typeface="+mj-e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17" y="1498059"/>
            <a:ext cx="2770441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179" y="1448327"/>
            <a:ext cx="216217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右箭头 6"/>
          <p:cNvSpPr/>
          <p:nvPr/>
        </p:nvSpPr>
        <p:spPr>
          <a:xfrm>
            <a:off x="3184660" y="2697412"/>
            <a:ext cx="503687" cy="360040"/>
          </a:xfrm>
          <a:prstGeom prst="rightArrow">
            <a:avLst/>
          </a:prstGeom>
          <a:solidFill>
            <a:srgbClr val="A2D23C"/>
          </a:solidFill>
          <a:ln w="9525" cap="flat" cmpd="sng" algn="ctr">
            <a:solidFill>
              <a:srgbClr val="A2D23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801688"/>
            <a:endParaRPr lang="zh-CN" altLang="en-US" sz="12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9752" y="3949233"/>
            <a:ext cx="4104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i="1" dirty="0" smtClean="0">
                <a:latin typeface="+mj-ea"/>
                <a:ea typeface="+mj-ea"/>
              </a:rPr>
              <a:t>从新工程目录中拷贝</a:t>
            </a:r>
            <a:r>
              <a:rPr lang="en-US" altLang="zh-CN" sz="1600" i="1" dirty="0" err="1" smtClean="0">
                <a:latin typeface="+mj-ea"/>
                <a:ea typeface="+mj-ea"/>
              </a:rPr>
              <a:t>src</a:t>
            </a:r>
            <a:r>
              <a:rPr lang="zh-CN" altLang="en-US" sz="1600" i="1" dirty="0" smtClean="0">
                <a:latin typeface="+mj-ea"/>
                <a:ea typeface="+mj-ea"/>
              </a:rPr>
              <a:t>目录和</a:t>
            </a:r>
            <a:r>
              <a:rPr lang="en-US" altLang="zh-CN" sz="1600" i="1" dirty="0" smtClean="0">
                <a:latin typeface="+mj-ea"/>
                <a:ea typeface="+mj-ea"/>
              </a:rPr>
              <a:t>pom.xml</a:t>
            </a:r>
            <a:r>
              <a:rPr lang="zh-CN" altLang="en-US" sz="1600" i="1" dirty="0" smtClean="0">
                <a:latin typeface="+mj-ea"/>
                <a:ea typeface="+mj-ea"/>
              </a:rPr>
              <a:t>（可选</a:t>
            </a:r>
            <a:r>
              <a:rPr lang="en-US" altLang="zh-CN" sz="1600" i="1" dirty="0" smtClean="0">
                <a:latin typeface="+mj-ea"/>
                <a:ea typeface="+mj-ea"/>
              </a:rPr>
              <a:t>refresh.bat</a:t>
            </a:r>
            <a:r>
              <a:rPr lang="zh-CN" altLang="en-US" sz="1600" i="1" dirty="0" smtClean="0">
                <a:latin typeface="+mj-ea"/>
                <a:ea typeface="+mj-ea"/>
              </a:rPr>
              <a:t>）到刚</a:t>
            </a:r>
            <a:r>
              <a:rPr lang="en-US" altLang="zh-CN" sz="1600" i="1" dirty="0" smtClean="0">
                <a:latin typeface="+mj-ea"/>
                <a:ea typeface="+mj-ea"/>
              </a:rPr>
              <a:t>checkout</a:t>
            </a:r>
            <a:r>
              <a:rPr lang="zh-CN" altLang="en-US" sz="1600" i="1" dirty="0" smtClean="0">
                <a:latin typeface="+mj-ea"/>
                <a:ea typeface="+mj-ea"/>
              </a:rPr>
              <a:t>的目录中，结构如上图。注意：</a:t>
            </a:r>
            <a:r>
              <a:rPr lang="en-US" altLang="zh-CN" sz="1600" i="1" dirty="0" err="1" smtClean="0">
                <a:latin typeface="+mj-ea"/>
                <a:ea typeface="+mj-ea"/>
              </a:rPr>
              <a:t>webapp</a:t>
            </a:r>
            <a:r>
              <a:rPr lang="en-US" altLang="zh-CN" sz="1600" i="1" dirty="0" smtClean="0">
                <a:latin typeface="+mj-ea"/>
                <a:ea typeface="+mj-ea"/>
              </a:rPr>
              <a:t>/WEB-INF</a:t>
            </a:r>
            <a:r>
              <a:rPr lang="zh-CN" altLang="en-US" sz="1600" i="1" dirty="0" smtClean="0">
                <a:latin typeface="+mj-ea"/>
                <a:ea typeface="+mj-ea"/>
              </a:rPr>
              <a:t>下没有</a:t>
            </a:r>
            <a:r>
              <a:rPr lang="en-US" altLang="zh-CN" sz="1600" i="1" dirty="0" smtClean="0">
                <a:latin typeface="+mj-ea"/>
                <a:ea typeface="+mj-ea"/>
              </a:rPr>
              <a:t>classes</a:t>
            </a:r>
            <a:r>
              <a:rPr lang="zh-CN" altLang="en-US" sz="1600" i="1" dirty="0" smtClean="0">
                <a:latin typeface="+mj-ea"/>
                <a:ea typeface="+mj-ea"/>
              </a:rPr>
              <a:t>和</a:t>
            </a:r>
            <a:r>
              <a:rPr lang="en-US" altLang="zh-CN" sz="1600" i="1" dirty="0" smtClean="0">
                <a:latin typeface="+mj-ea"/>
                <a:ea typeface="+mj-ea"/>
              </a:rPr>
              <a:t>lib</a:t>
            </a:r>
            <a:r>
              <a:rPr lang="zh-CN" altLang="en-US" sz="1600" i="1" dirty="0" smtClean="0">
                <a:latin typeface="+mj-ea"/>
                <a:ea typeface="+mj-ea"/>
              </a:rPr>
              <a:t>目录。</a:t>
            </a:r>
            <a:endParaRPr lang="zh-CN" altLang="en-US" sz="1600" i="1" dirty="0">
              <a:latin typeface="+mj-ea"/>
              <a:ea typeface="+mj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300192" y="1057300"/>
            <a:ext cx="0" cy="4104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52105" y="985292"/>
            <a:ext cx="2512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j-ea"/>
                <a:ea typeface="+mj-ea"/>
              </a:rPr>
              <a:t>第四步：上传新的工程结构到</a:t>
            </a:r>
            <a:r>
              <a:rPr lang="en-US" altLang="zh-CN" sz="1600" dirty="0" smtClean="0">
                <a:latin typeface="+mj-ea"/>
                <a:ea typeface="+mj-ea"/>
              </a:rPr>
              <a:t>SVN</a:t>
            </a:r>
            <a:r>
              <a:rPr lang="zh-CN" altLang="en-US" sz="1600" dirty="0" smtClean="0">
                <a:latin typeface="+mj-ea"/>
                <a:ea typeface="+mj-ea"/>
              </a:rPr>
              <a:t>的</a:t>
            </a:r>
            <a:r>
              <a:rPr lang="en-US" altLang="zh-CN" sz="1600" dirty="0" smtClean="0">
                <a:latin typeface="+mj-ea"/>
                <a:ea typeface="+mj-ea"/>
              </a:rPr>
              <a:t>trunk</a:t>
            </a:r>
            <a:r>
              <a:rPr lang="zh-CN" altLang="en-US" sz="1600" dirty="0" smtClean="0">
                <a:latin typeface="+mj-ea"/>
                <a:ea typeface="+mj-ea"/>
              </a:rPr>
              <a:t>目录。</a:t>
            </a:r>
            <a:endParaRPr lang="zh-CN" altLang="en-US" sz="1600" dirty="0">
              <a:latin typeface="+mj-ea"/>
              <a:ea typeface="+mj-ea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584149"/>
            <a:ext cx="2448272" cy="338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圆角矩形 13"/>
          <p:cNvSpPr/>
          <p:nvPr/>
        </p:nvSpPr>
        <p:spPr>
          <a:xfrm>
            <a:off x="6819697" y="3433564"/>
            <a:ext cx="920655" cy="19074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460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92280" y="2615222"/>
            <a:ext cx="18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latin typeface="+mj-ea"/>
                <a:ea typeface="+mj-ea"/>
              </a:rPr>
              <a:t>注意，这里</a:t>
            </a:r>
            <a:r>
              <a:rPr lang="en-US" altLang="zh-CN" sz="1400" i="1" dirty="0" smtClean="0">
                <a:latin typeface="+mj-ea"/>
                <a:ea typeface="+mj-ea"/>
              </a:rPr>
              <a:t>.project</a:t>
            </a:r>
            <a:r>
              <a:rPr lang="zh-CN" altLang="en-US" sz="1400" i="1" dirty="0" smtClean="0">
                <a:latin typeface="+mj-ea"/>
                <a:ea typeface="+mj-ea"/>
              </a:rPr>
              <a:t>或其他</a:t>
            </a:r>
            <a:r>
              <a:rPr lang="en-US" altLang="zh-CN" sz="1400" i="1" dirty="0" smtClean="0">
                <a:latin typeface="+mj-ea"/>
                <a:ea typeface="+mj-ea"/>
              </a:rPr>
              <a:t>eclipse</a:t>
            </a:r>
            <a:r>
              <a:rPr lang="zh-CN" altLang="en-US" sz="1400" i="1" dirty="0" smtClean="0">
                <a:latin typeface="+mj-ea"/>
                <a:ea typeface="+mj-ea"/>
              </a:rPr>
              <a:t>工程配置文件不需上传</a:t>
            </a:r>
            <a:endParaRPr lang="zh-CN" altLang="en-US" sz="1400" i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4158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从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SVN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创建工程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804" y="105730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Maven</a:t>
            </a:r>
            <a:r>
              <a:rPr lang="zh-CN" altLang="en-US" dirty="0" smtClean="0">
                <a:latin typeface="+mj-ea"/>
                <a:ea typeface="+mj-ea"/>
              </a:rPr>
              <a:t>工程搭建完成并入库</a:t>
            </a:r>
            <a:r>
              <a:rPr lang="en-US" altLang="zh-CN" dirty="0" smtClean="0">
                <a:latin typeface="+mj-ea"/>
                <a:ea typeface="+mj-ea"/>
              </a:rPr>
              <a:t>(SVN)</a:t>
            </a:r>
            <a:r>
              <a:rPr lang="zh-CN" altLang="en-US" dirty="0" smtClean="0">
                <a:latin typeface="+mj-ea"/>
                <a:ea typeface="+mj-ea"/>
              </a:rPr>
              <a:t>后</a:t>
            </a:r>
            <a:r>
              <a:rPr lang="en-US" altLang="zh-CN" dirty="0" smtClean="0">
                <a:latin typeface="+mj-ea"/>
                <a:ea typeface="+mj-ea"/>
              </a:rPr>
              <a:t>,</a:t>
            </a:r>
            <a:r>
              <a:rPr lang="zh-CN" altLang="en-US" dirty="0" smtClean="0">
                <a:latin typeface="+mj-ea"/>
                <a:ea typeface="+mj-ea"/>
              </a:rPr>
              <a:t>其他开发人员可以方便直接的从</a:t>
            </a:r>
            <a:r>
              <a:rPr lang="en-US" altLang="zh-CN" dirty="0" smtClean="0">
                <a:latin typeface="+mj-ea"/>
                <a:ea typeface="+mj-ea"/>
              </a:rPr>
              <a:t>SVN</a:t>
            </a:r>
            <a:r>
              <a:rPr lang="zh-CN" altLang="en-US" dirty="0" smtClean="0">
                <a:latin typeface="+mj-ea"/>
                <a:ea typeface="+mj-ea"/>
              </a:rPr>
              <a:t>直接下载源代码工程创建开发工程。这里介绍两种方式：命令行方式和</a:t>
            </a:r>
            <a:r>
              <a:rPr lang="en-US" altLang="zh-CN" dirty="0" smtClean="0">
                <a:latin typeface="+mj-ea"/>
                <a:ea typeface="+mj-ea"/>
              </a:rPr>
              <a:t>MAVEN</a:t>
            </a:r>
            <a:r>
              <a:rPr lang="zh-CN" altLang="en-US" dirty="0" smtClean="0">
                <a:latin typeface="+mj-ea"/>
                <a:ea typeface="+mj-ea"/>
              </a:rPr>
              <a:t>插件方式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2137420"/>
            <a:ext cx="6332768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命令行方式</a:t>
            </a:r>
            <a:endParaRPr lang="en-US" altLang="zh-CN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1600" dirty="0" smtClean="0">
                <a:latin typeface="+mj-ea"/>
                <a:ea typeface="+mj-ea"/>
              </a:rPr>
              <a:t>采用</a:t>
            </a:r>
            <a:r>
              <a:rPr lang="en-US" altLang="zh-CN" sz="1600" dirty="0" smtClean="0">
                <a:latin typeface="+mj-ea"/>
                <a:ea typeface="+mj-ea"/>
              </a:rPr>
              <a:t>SVN</a:t>
            </a:r>
            <a:r>
              <a:rPr lang="zh-CN" altLang="en-US" sz="1600" dirty="0" smtClean="0">
                <a:latin typeface="+mj-ea"/>
                <a:ea typeface="+mj-ea"/>
              </a:rPr>
              <a:t>插件或工具下载工程源代码结构如图所示：</a:t>
            </a:r>
            <a:endParaRPr lang="en-US" altLang="zh-CN" sz="1600" dirty="0" smtClean="0">
              <a:latin typeface="+mj-ea"/>
              <a:ea typeface="+mj-ea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1600" dirty="0" smtClean="0">
                <a:latin typeface="+mj-ea"/>
                <a:ea typeface="+mj-ea"/>
              </a:rPr>
              <a:t>直接点击</a:t>
            </a:r>
            <a:r>
              <a:rPr lang="en-US" altLang="zh-CN" sz="1600" dirty="0" smtClean="0">
                <a:latin typeface="+mj-ea"/>
                <a:ea typeface="+mj-ea"/>
              </a:rPr>
              <a:t>refresh.bat</a:t>
            </a:r>
            <a:r>
              <a:rPr lang="zh-CN" altLang="en-US" sz="1600" dirty="0" smtClean="0">
                <a:latin typeface="+mj-ea"/>
                <a:ea typeface="+mj-ea"/>
              </a:rPr>
              <a:t>刷新并生成</a:t>
            </a:r>
            <a:r>
              <a:rPr lang="en-US" altLang="zh-CN" sz="1600" dirty="0" smtClean="0">
                <a:latin typeface="+mj-ea"/>
                <a:ea typeface="+mj-ea"/>
              </a:rPr>
              <a:t>eclipse</a:t>
            </a:r>
            <a:r>
              <a:rPr lang="zh-CN" altLang="en-US" sz="1600" dirty="0" smtClean="0">
                <a:latin typeface="+mj-ea"/>
                <a:ea typeface="+mj-ea"/>
              </a:rPr>
              <a:t>工程结构（前置条件：开发环境</a:t>
            </a:r>
            <a:r>
              <a:rPr lang="en-US" altLang="zh-CN" sz="1600" dirty="0" smtClean="0">
                <a:latin typeface="+mj-ea"/>
                <a:ea typeface="+mj-ea"/>
              </a:rPr>
              <a:t>Maven</a:t>
            </a:r>
            <a:r>
              <a:rPr lang="zh-CN" altLang="en-US" sz="1600" dirty="0" smtClean="0">
                <a:latin typeface="+mj-ea"/>
                <a:ea typeface="+mj-ea"/>
              </a:rPr>
              <a:t>正确安装和设置）</a:t>
            </a:r>
            <a:endParaRPr lang="en-US" altLang="zh-CN" sz="1600" dirty="0" smtClean="0">
              <a:latin typeface="+mj-ea"/>
              <a:ea typeface="+mj-ea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1600" dirty="0" smtClean="0">
                <a:latin typeface="+mj-ea"/>
                <a:ea typeface="+mj-ea"/>
              </a:rPr>
              <a:t>使用</a:t>
            </a:r>
            <a:r>
              <a:rPr lang="en-US" altLang="zh-CN" sz="1600" dirty="0" smtClean="0">
                <a:latin typeface="+mj-ea"/>
                <a:ea typeface="+mj-ea"/>
              </a:rPr>
              <a:t>Eclipse</a:t>
            </a:r>
            <a:r>
              <a:rPr lang="zh-CN" altLang="en-US" sz="1600" dirty="0" smtClean="0">
                <a:latin typeface="+mj-ea"/>
                <a:ea typeface="+mj-ea"/>
              </a:rPr>
              <a:t>工具直接导入完成工程搭建（工程导入请参见前面章节的介绍）。</a:t>
            </a:r>
            <a:endParaRPr lang="zh-CN" altLang="en-US" sz="1600" dirty="0">
              <a:latin typeface="+mj-ea"/>
              <a:ea typeface="+mj-ea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25" y="2743755"/>
            <a:ext cx="10191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77281" y="341514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i="1" dirty="0" smtClean="0"/>
              <a:t>工程源代码结构</a:t>
            </a:r>
            <a:endParaRPr lang="zh-CN" altLang="en-US" sz="12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26235" y="4288907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i="1" dirty="0" smtClean="0">
                <a:latin typeface="+mj-ea"/>
                <a:ea typeface="+mj-ea"/>
              </a:rPr>
              <a:t>特点：命令行方式可以不依赖任何插件</a:t>
            </a:r>
            <a:r>
              <a:rPr lang="en-US" altLang="zh-CN" sz="1600" i="1" dirty="0" smtClean="0">
                <a:latin typeface="+mj-ea"/>
                <a:ea typeface="+mj-ea"/>
              </a:rPr>
              <a:t>(SVN</a:t>
            </a:r>
            <a:r>
              <a:rPr lang="zh-CN" altLang="en-US" sz="1600" i="1" dirty="0" smtClean="0">
                <a:latin typeface="+mj-ea"/>
                <a:ea typeface="+mj-ea"/>
              </a:rPr>
              <a:t>也可以使用外部工具</a:t>
            </a:r>
            <a:r>
              <a:rPr lang="en-US" altLang="zh-CN" sz="1600" i="1" dirty="0" smtClean="0">
                <a:latin typeface="+mj-ea"/>
                <a:ea typeface="+mj-ea"/>
              </a:rPr>
              <a:t>)</a:t>
            </a:r>
            <a:r>
              <a:rPr lang="zh-CN" altLang="en-US" sz="1600" i="1" dirty="0" smtClean="0">
                <a:latin typeface="+mj-ea"/>
                <a:ea typeface="+mj-ea"/>
              </a:rPr>
              <a:t>，纯</a:t>
            </a:r>
            <a:r>
              <a:rPr lang="en-US" altLang="zh-CN" sz="1600" i="1" dirty="0" smtClean="0">
                <a:latin typeface="+mj-ea"/>
                <a:ea typeface="+mj-ea"/>
              </a:rPr>
              <a:t>Eclipse</a:t>
            </a:r>
            <a:r>
              <a:rPr lang="zh-CN" altLang="en-US" sz="1600" i="1" dirty="0" smtClean="0">
                <a:latin typeface="+mj-ea"/>
                <a:ea typeface="+mj-ea"/>
              </a:rPr>
              <a:t>环境就可以进行工程搭建和开发。</a:t>
            </a:r>
            <a:endParaRPr lang="zh-CN" altLang="en-US" sz="1600" i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0765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从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SVN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创建工程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76926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b="1" dirty="0" smtClean="0">
                <a:solidFill>
                  <a:srgbClr val="FF0000"/>
                </a:solidFill>
                <a:latin typeface="+mj-ea"/>
                <a:ea typeface="+mj-ea"/>
              </a:rPr>
              <a:t>Maven</a:t>
            </a:r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插件方式 </a:t>
            </a:r>
            <a:r>
              <a:rPr lang="en-US" altLang="zh-CN" sz="1600" dirty="0" smtClean="0">
                <a:latin typeface="+mj-ea"/>
                <a:ea typeface="+mj-ea"/>
              </a:rPr>
              <a:t>(</a:t>
            </a:r>
            <a:r>
              <a:rPr lang="en-US" altLang="zh-CN" sz="1600" dirty="0">
                <a:latin typeface="+mj-ea"/>
              </a:rPr>
              <a:t>M</a:t>
            </a:r>
            <a:r>
              <a:rPr lang="en-US" altLang="zh-CN" sz="1600" dirty="0" smtClean="0">
                <a:latin typeface="+mj-ea"/>
                <a:ea typeface="+mj-ea"/>
              </a:rPr>
              <a:t>aven</a:t>
            </a:r>
            <a:r>
              <a:rPr lang="zh-CN" altLang="en-US" sz="1600" dirty="0" smtClean="0">
                <a:latin typeface="+mj-ea"/>
                <a:ea typeface="+mj-ea"/>
              </a:rPr>
              <a:t>插件方式这里就不多做文字说明，直接参见图示</a:t>
            </a:r>
            <a:r>
              <a:rPr lang="en-US" altLang="zh-CN" sz="1600" dirty="0" smtClean="0">
                <a:latin typeface="+mj-ea"/>
                <a:ea typeface="+mj-ea"/>
              </a:rPr>
              <a:t>)</a:t>
            </a:r>
            <a:endParaRPr lang="zh-CN" altLang="en-US" sz="1600" dirty="0">
              <a:latin typeface="+mj-ea"/>
              <a:ea typeface="+mj-ea"/>
            </a:endParaRPr>
          </a:p>
        </p:txBody>
      </p:sp>
      <p:pic>
        <p:nvPicPr>
          <p:cNvPr id="14340" name="Picture 4" descr="C:\Users\zhangpu\AppData\Roaming\Fetion\temp\a59ddc5591f01fedb09cbef5bba0216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5332"/>
            <a:ext cx="3528392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C:\Users\zhangpu\AppData\Roaming\Fetion\temp\c70652a7457d7b287c11c532c75ed9a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359020"/>
            <a:ext cx="3477986" cy="286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5507" y="4354438"/>
            <a:ext cx="3588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+mj-ea"/>
                <a:ea typeface="+mj-ea"/>
              </a:rPr>
              <a:t>第一步</a:t>
            </a:r>
            <a:r>
              <a:rPr lang="zh-CN" altLang="en-US" sz="1400" dirty="0" smtClean="0">
                <a:latin typeface="+mj-ea"/>
                <a:ea typeface="+mj-ea"/>
              </a:rPr>
              <a:t>：</a:t>
            </a:r>
            <a:r>
              <a:rPr lang="en-US" altLang="zh-CN" sz="1400" dirty="0" smtClean="0">
                <a:latin typeface="+mj-ea"/>
                <a:ea typeface="+mj-ea"/>
              </a:rPr>
              <a:t>File </a:t>
            </a:r>
            <a:r>
              <a:rPr lang="en-US" altLang="zh-CN" sz="1400" dirty="0" smtClean="0">
                <a:latin typeface="+mj-ea"/>
                <a:ea typeface="+mj-ea"/>
                <a:sym typeface="Wingdings" pitchFamily="2" charset="2"/>
              </a:rPr>
              <a:t> New  Project,</a:t>
            </a:r>
            <a:r>
              <a:rPr lang="zh-CN" altLang="en-US" sz="1400" dirty="0" smtClean="0">
                <a:latin typeface="+mj-ea"/>
                <a:ea typeface="+mj-ea"/>
                <a:sym typeface="Wingdings" pitchFamily="2" charset="2"/>
              </a:rPr>
              <a:t>在新建工程向导中选择</a:t>
            </a:r>
            <a:r>
              <a:rPr lang="en-US" altLang="zh-CN" sz="1400" dirty="0" smtClean="0">
                <a:latin typeface="+mj-ea"/>
                <a:ea typeface="+mj-ea"/>
                <a:sym typeface="Wingdings" pitchFamily="2" charset="2"/>
              </a:rPr>
              <a:t>Maven</a:t>
            </a:r>
            <a:r>
              <a:rPr lang="zh-CN" altLang="en-US" sz="1400" dirty="0" smtClean="0">
                <a:latin typeface="+mj-ea"/>
                <a:ea typeface="+mj-ea"/>
                <a:sym typeface="Wingdings" pitchFamily="2" charset="2"/>
              </a:rPr>
              <a:t>下</a:t>
            </a:r>
            <a:r>
              <a:rPr lang="en-US" altLang="zh-CN" sz="1400" dirty="0" smtClean="0">
                <a:latin typeface="+mj-ea"/>
                <a:ea typeface="+mj-ea"/>
                <a:sym typeface="Wingdings" pitchFamily="2" charset="2"/>
              </a:rPr>
              <a:t>Checkout Maven Project SCM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4354438"/>
            <a:ext cx="4303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+mj-ea"/>
                <a:ea typeface="+mj-ea"/>
              </a:rPr>
              <a:t>第二步</a:t>
            </a:r>
            <a:r>
              <a:rPr lang="zh-CN" altLang="en-US" sz="1400" dirty="0" smtClean="0">
                <a:latin typeface="+mj-ea"/>
                <a:ea typeface="+mj-ea"/>
              </a:rPr>
              <a:t>：选择</a:t>
            </a:r>
            <a:r>
              <a:rPr lang="en-US" altLang="zh-CN" sz="1400" dirty="0" smtClean="0">
                <a:latin typeface="+mj-ea"/>
                <a:ea typeface="+mj-ea"/>
              </a:rPr>
              <a:t>SCM</a:t>
            </a:r>
            <a:r>
              <a:rPr lang="zh-CN" altLang="en-US" sz="1400" dirty="0" smtClean="0">
                <a:latin typeface="+mj-ea"/>
                <a:ea typeface="+mj-ea"/>
              </a:rPr>
              <a:t>类型为</a:t>
            </a:r>
            <a:r>
              <a:rPr lang="en-US" altLang="zh-CN" sz="1400" dirty="0" smtClean="0">
                <a:latin typeface="+mj-ea"/>
                <a:ea typeface="+mj-ea"/>
              </a:rPr>
              <a:t>SVN</a:t>
            </a:r>
            <a:r>
              <a:rPr lang="zh-CN" altLang="en-US" sz="1400" dirty="0" smtClean="0">
                <a:latin typeface="+mj-ea"/>
                <a:ea typeface="+mj-ea"/>
              </a:rPr>
              <a:t>，并输入</a:t>
            </a:r>
            <a:r>
              <a:rPr lang="en-US" altLang="zh-CN" sz="1400" dirty="0" smtClean="0">
                <a:latin typeface="+mj-ea"/>
                <a:ea typeface="+mj-ea"/>
              </a:rPr>
              <a:t>SVN</a:t>
            </a:r>
            <a:r>
              <a:rPr lang="zh-CN" altLang="en-US" sz="1400" dirty="0" smtClean="0">
                <a:latin typeface="+mj-ea"/>
                <a:ea typeface="+mj-ea"/>
              </a:rPr>
              <a:t>工程</a:t>
            </a:r>
            <a:r>
              <a:rPr lang="en-US" altLang="zh-CN" sz="1400" dirty="0" smtClean="0">
                <a:latin typeface="+mj-ea"/>
                <a:ea typeface="+mj-ea"/>
              </a:rPr>
              <a:t>URL</a:t>
            </a:r>
            <a:r>
              <a:rPr lang="zh-CN" altLang="en-US" sz="1400" dirty="0" smtClean="0">
                <a:latin typeface="+mj-ea"/>
                <a:ea typeface="+mj-ea"/>
              </a:rPr>
              <a:t>地址。如果</a:t>
            </a:r>
            <a:r>
              <a:rPr lang="en-US" altLang="zh-CN" sz="1400" dirty="0" smtClean="0">
                <a:latin typeface="+mj-ea"/>
                <a:ea typeface="+mj-ea"/>
              </a:rPr>
              <a:t>SCM</a:t>
            </a:r>
            <a:r>
              <a:rPr lang="zh-CN" altLang="en-US" sz="1400" dirty="0" smtClean="0">
                <a:latin typeface="+mj-ea"/>
                <a:ea typeface="+mj-ea"/>
              </a:rPr>
              <a:t>下拉中没有可选项，点击右下角的</a:t>
            </a:r>
            <a:r>
              <a:rPr lang="en-US" altLang="zh-CN" sz="1400" dirty="0" smtClean="0">
                <a:latin typeface="+mj-ea"/>
                <a:ea typeface="+mj-ea"/>
              </a:rPr>
              <a:t>m2e marketplace</a:t>
            </a:r>
            <a:r>
              <a:rPr lang="zh-CN" altLang="en-US" sz="1400" dirty="0" smtClean="0">
                <a:latin typeface="+mj-ea"/>
                <a:ea typeface="+mj-ea"/>
              </a:rPr>
              <a:t>新增相关</a:t>
            </a:r>
            <a:r>
              <a:rPr lang="en-US" altLang="zh-CN" sz="1400" dirty="0" smtClean="0">
                <a:latin typeface="+mj-ea"/>
                <a:ea typeface="+mj-ea"/>
              </a:rPr>
              <a:t>Connecter</a:t>
            </a:r>
            <a:r>
              <a:rPr lang="zh-CN" altLang="en-US" sz="1400" dirty="0" smtClean="0">
                <a:latin typeface="+mj-ea"/>
                <a:ea typeface="+mj-ea"/>
              </a:rPr>
              <a:t>插件。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5220072" y="1921396"/>
            <a:ext cx="792088" cy="355697"/>
          </a:xfrm>
          <a:custGeom>
            <a:avLst/>
            <a:gdLst>
              <a:gd name="connsiteX0" fmla="*/ 168676 w 569698"/>
              <a:gd name="connsiteY0" fmla="*/ 8878 h 239697"/>
              <a:gd name="connsiteX1" fmla="*/ 88777 w 569698"/>
              <a:gd name="connsiteY1" fmla="*/ 17756 h 239697"/>
              <a:gd name="connsiteX2" fmla="*/ 71021 w 569698"/>
              <a:gd name="connsiteY2" fmla="*/ 35511 h 239697"/>
              <a:gd name="connsiteX3" fmla="*/ 35510 w 569698"/>
              <a:gd name="connsiteY3" fmla="*/ 44389 h 239697"/>
              <a:gd name="connsiteX4" fmla="*/ 8877 w 569698"/>
              <a:gd name="connsiteY4" fmla="*/ 71022 h 239697"/>
              <a:gd name="connsiteX5" fmla="*/ 0 w 569698"/>
              <a:gd name="connsiteY5" fmla="*/ 97655 h 239697"/>
              <a:gd name="connsiteX6" fmla="*/ 8877 w 569698"/>
              <a:gd name="connsiteY6" fmla="*/ 142043 h 239697"/>
              <a:gd name="connsiteX7" fmla="*/ 26633 w 569698"/>
              <a:gd name="connsiteY7" fmla="*/ 159798 h 239697"/>
              <a:gd name="connsiteX8" fmla="*/ 79899 w 569698"/>
              <a:gd name="connsiteY8" fmla="*/ 186431 h 239697"/>
              <a:gd name="connsiteX9" fmla="*/ 159798 w 569698"/>
              <a:gd name="connsiteY9" fmla="*/ 221942 h 239697"/>
              <a:gd name="connsiteX10" fmla="*/ 186431 w 569698"/>
              <a:gd name="connsiteY10" fmla="*/ 230820 h 239697"/>
              <a:gd name="connsiteX11" fmla="*/ 213064 w 569698"/>
              <a:gd name="connsiteY11" fmla="*/ 239697 h 239697"/>
              <a:gd name="connsiteX12" fmla="*/ 479394 w 569698"/>
              <a:gd name="connsiteY12" fmla="*/ 221942 h 239697"/>
              <a:gd name="connsiteX13" fmla="*/ 506027 w 569698"/>
              <a:gd name="connsiteY13" fmla="*/ 213064 h 239697"/>
              <a:gd name="connsiteX14" fmla="*/ 559293 w 569698"/>
              <a:gd name="connsiteY14" fmla="*/ 177554 h 239697"/>
              <a:gd name="connsiteX15" fmla="*/ 559293 w 569698"/>
              <a:gd name="connsiteY15" fmla="*/ 88777 h 239697"/>
              <a:gd name="connsiteX16" fmla="*/ 541538 w 569698"/>
              <a:gd name="connsiteY16" fmla="*/ 35511 h 239697"/>
              <a:gd name="connsiteX17" fmla="*/ 488272 w 569698"/>
              <a:gd name="connsiteY17" fmla="*/ 17756 h 239697"/>
              <a:gd name="connsiteX18" fmla="*/ 461639 w 569698"/>
              <a:gd name="connsiteY18" fmla="*/ 8878 h 239697"/>
              <a:gd name="connsiteX19" fmla="*/ 426128 w 569698"/>
              <a:gd name="connsiteY19" fmla="*/ 0 h 239697"/>
              <a:gd name="connsiteX20" fmla="*/ 168676 w 569698"/>
              <a:gd name="connsiteY20" fmla="*/ 8878 h 239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9698" h="239697">
                <a:moveTo>
                  <a:pt x="168676" y="8878"/>
                </a:moveTo>
                <a:cubicBezTo>
                  <a:pt x="142043" y="11837"/>
                  <a:pt x="114630" y="10705"/>
                  <a:pt x="88777" y="17756"/>
                </a:cubicBezTo>
                <a:cubicBezTo>
                  <a:pt x="80702" y="19958"/>
                  <a:pt x="78507" y="31768"/>
                  <a:pt x="71021" y="35511"/>
                </a:cubicBezTo>
                <a:cubicBezTo>
                  <a:pt x="60108" y="40968"/>
                  <a:pt x="47347" y="41430"/>
                  <a:pt x="35510" y="44389"/>
                </a:cubicBezTo>
                <a:cubicBezTo>
                  <a:pt x="26632" y="53267"/>
                  <a:pt x="15841" y="60576"/>
                  <a:pt x="8877" y="71022"/>
                </a:cubicBezTo>
                <a:cubicBezTo>
                  <a:pt x="3686" y="78808"/>
                  <a:pt x="0" y="88297"/>
                  <a:pt x="0" y="97655"/>
                </a:cubicBezTo>
                <a:cubicBezTo>
                  <a:pt x="0" y="112744"/>
                  <a:pt x="2933" y="128174"/>
                  <a:pt x="8877" y="142043"/>
                </a:cubicBezTo>
                <a:cubicBezTo>
                  <a:pt x="12174" y="149736"/>
                  <a:pt x="20097" y="154569"/>
                  <a:pt x="26633" y="159798"/>
                </a:cubicBezTo>
                <a:cubicBezTo>
                  <a:pt x="51221" y="179468"/>
                  <a:pt x="51766" y="177054"/>
                  <a:pt x="79899" y="186431"/>
                </a:cubicBezTo>
                <a:cubicBezTo>
                  <a:pt x="122105" y="214569"/>
                  <a:pt x="96409" y="200812"/>
                  <a:pt x="159798" y="221942"/>
                </a:cubicBezTo>
                <a:lnTo>
                  <a:pt x="186431" y="230820"/>
                </a:lnTo>
                <a:lnTo>
                  <a:pt x="213064" y="239697"/>
                </a:lnTo>
                <a:cubicBezTo>
                  <a:pt x="284133" y="236607"/>
                  <a:pt x="397116" y="238398"/>
                  <a:pt x="479394" y="221942"/>
                </a:cubicBezTo>
                <a:cubicBezTo>
                  <a:pt x="488570" y="220107"/>
                  <a:pt x="497847" y="217609"/>
                  <a:pt x="506027" y="213064"/>
                </a:cubicBezTo>
                <a:cubicBezTo>
                  <a:pt x="524681" y="202701"/>
                  <a:pt x="559293" y="177554"/>
                  <a:pt x="559293" y="177554"/>
                </a:cubicBezTo>
                <a:cubicBezTo>
                  <a:pt x="573129" y="136046"/>
                  <a:pt x="573204" y="149057"/>
                  <a:pt x="559293" y="88777"/>
                </a:cubicBezTo>
                <a:cubicBezTo>
                  <a:pt x="555085" y="70541"/>
                  <a:pt x="559293" y="41429"/>
                  <a:pt x="541538" y="35511"/>
                </a:cubicBezTo>
                <a:lnTo>
                  <a:pt x="488272" y="17756"/>
                </a:lnTo>
                <a:cubicBezTo>
                  <a:pt x="479394" y="14797"/>
                  <a:pt x="470717" y="11148"/>
                  <a:pt x="461639" y="8878"/>
                </a:cubicBezTo>
                <a:lnTo>
                  <a:pt x="426128" y="0"/>
                </a:lnTo>
                <a:lnTo>
                  <a:pt x="168676" y="8878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1460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220072" y="2280912"/>
            <a:ext cx="1956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latin typeface="+mj-ea"/>
                <a:ea typeface="+mj-ea"/>
              </a:rPr>
              <a:t>下拉中，选择</a:t>
            </a:r>
            <a:r>
              <a:rPr lang="en-US" altLang="zh-CN" sz="1400" i="1" dirty="0" smtClean="0">
                <a:latin typeface="+mj-ea"/>
                <a:ea typeface="+mj-ea"/>
              </a:rPr>
              <a:t>SVN</a:t>
            </a:r>
            <a:endParaRPr lang="zh-CN" altLang="en-US" sz="1400" i="1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1849" y="2814276"/>
            <a:ext cx="2581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latin typeface="+mj-ea"/>
                <a:ea typeface="+mj-ea"/>
              </a:rPr>
              <a:t>如果下拉中无可选项，点击该链接，下载对应的</a:t>
            </a:r>
            <a:r>
              <a:rPr lang="en-US" altLang="zh-CN" sz="1400" i="1" dirty="0" smtClean="0">
                <a:latin typeface="+mj-ea"/>
                <a:ea typeface="+mj-ea"/>
              </a:rPr>
              <a:t>connecter</a:t>
            </a:r>
            <a:endParaRPr lang="zh-CN" altLang="en-US" sz="1400" i="1" dirty="0">
              <a:latin typeface="+mj-ea"/>
              <a:ea typeface="+mj-ea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7394027" y="3289548"/>
            <a:ext cx="792088" cy="355697"/>
          </a:xfrm>
          <a:custGeom>
            <a:avLst/>
            <a:gdLst>
              <a:gd name="connsiteX0" fmla="*/ 168676 w 569698"/>
              <a:gd name="connsiteY0" fmla="*/ 8878 h 239697"/>
              <a:gd name="connsiteX1" fmla="*/ 88777 w 569698"/>
              <a:gd name="connsiteY1" fmla="*/ 17756 h 239697"/>
              <a:gd name="connsiteX2" fmla="*/ 71021 w 569698"/>
              <a:gd name="connsiteY2" fmla="*/ 35511 h 239697"/>
              <a:gd name="connsiteX3" fmla="*/ 35510 w 569698"/>
              <a:gd name="connsiteY3" fmla="*/ 44389 h 239697"/>
              <a:gd name="connsiteX4" fmla="*/ 8877 w 569698"/>
              <a:gd name="connsiteY4" fmla="*/ 71022 h 239697"/>
              <a:gd name="connsiteX5" fmla="*/ 0 w 569698"/>
              <a:gd name="connsiteY5" fmla="*/ 97655 h 239697"/>
              <a:gd name="connsiteX6" fmla="*/ 8877 w 569698"/>
              <a:gd name="connsiteY6" fmla="*/ 142043 h 239697"/>
              <a:gd name="connsiteX7" fmla="*/ 26633 w 569698"/>
              <a:gd name="connsiteY7" fmla="*/ 159798 h 239697"/>
              <a:gd name="connsiteX8" fmla="*/ 79899 w 569698"/>
              <a:gd name="connsiteY8" fmla="*/ 186431 h 239697"/>
              <a:gd name="connsiteX9" fmla="*/ 159798 w 569698"/>
              <a:gd name="connsiteY9" fmla="*/ 221942 h 239697"/>
              <a:gd name="connsiteX10" fmla="*/ 186431 w 569698"/>
              <a:gd name="connsiteY10" fmla="*/ 230820 h 239697"/>
              <a:gd name="connsiteX11" fmla="*/ 213064 w 569698"/>
              <a:gd name="connsiteY11" fmla="*/ 239697 h 239697"/>
              <a:gd name="connsiteX12" fmla="*/ 479394 w 569698"/>
              <a:gd name="connsiteY12" fmla="*/ 221942 h 239697"/>
              <a:gd name="connsiteX13" fmla="*/ 506027 w 569698"/>
              <a:gd name="connsiteY13" fmla="*/ 213064 h 239697"/>
              <a:gd name="connsiteX14" fmla="*/ 559293 w 569698"/>
              <a:gd name="connsiteY14" fmla="*/ 177554 h 239697"/>
              <a:gd name="connsiteX15" fmla="*/ 559293 w 569698"/>
              <a:gd name="connsiteY15" fmla="*/ 88777 h 239697"/>
              <a:gd name="connsiteX16" fmla="*/ 541538 w 569698"/>
              <a:gd name="connsiteY16" fmla="*/ 35511 h 239697"/>
              <a:gd name="connsiteX17" fmla="*/ 488272 w 569698"/>
              <a:gd name="connsiteY17" fmla="*/ 17756 h 239697"/>
              <a:gd name="connsiteX18" fmla="*/ 461639 w 569698"/>
              <a:gd name="connsiteY18" fmla="*/ 8878 h 239697"/>
              <a:gd name="connsiteX19" fmla="*/ 426128 w 569698"/>
              <a:gd name="connsiteY19" fmla="*/ 0 h 239697"/>
              <a:gd name="connsiteX20" fmla="*/ 168676 w 569698"/>
              <a:gd name="connsiteY20" fmla="*/ 8878 h 239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9698" h="239697">
                <a:moveTo>
                  <a:pt x="168676" y="8878"/>
                </a:moveTo>
                <a:cubicBezTo>
                  <a:pt x="142043" y="11837"/>
                  <a:pt x="114630" y="10705"/>
                  <a:pt x="88777" y="17756"/>
                </a:cubicBezTo>
                <a:cubicBezTo>
                  <a:pt x="80702" y="19958"/>
                  <a:pt x="78507" y="31768"/>
                  <a:pt x="71021" y="35511"/>
                </a:cubicBezTo>
                <a:cubicBezTo>
                  <a:pt x="60108" y="40968"/>
                  <a:pt x="47347" y="41430"/>
                  <a:pt x="35510" y="44389"/>
                </a:cubicBezTo>
                <a:cubicBezTo>
                  <a:pt x="26632" y="53267"/>
                  <a:pt x="15841" y="60576"/>
                  <a:pt x="8877" y="71022"/>
                </a:cubicBezTo>
                <a:cubicBezTo>
                  <a:pt x="3686" y="78808"/>
                  <a:pt x="0" y="88297"/>
                  <a:pt x="0" y="97655"/>
                </a:cubicBezTo>
                <a:cubicBezTo>
                  <a:pt x="0" y="112744"/>
                  <a:pt x="2933" y="128174"/>
                  <a:pt x="8877" y="142043"/>
                </a:cubicBezTo>
                <a:cubicBezTo>
                  <a:pt x="12174" y="149736"/>
                  <a:pt x="20097" y="154569"/>
                  <a:pt x="26633" y="159798"/>
                </a:cubicBezTo>
                <a:cubicBezTo>
                  <a:pt x="51221" y="179468"/>
                  <a:pt x="51766" y="177054"/>
                  <a:pt x="79899" y="186431"/>
                </a:cubicBezTo>
                <a:cubicBezTo>
                  <a:pt x="122105" y="214569"/>
                  <a:pt x="96409" y="200812"/>
                  <a:pt x="159798" y="221942"/>
                </a:cubicBezTo>
                <a:lnTo>
                  <a:pt x="186431" y="230820"/>
                </a:lnTo>
                <a:lnTo>
                  <a:pt x="213064" y="239697"/>
                </a:lnTo>
                <a:cubicBezTo>
                  <a:pt x="284133" y="236607"/>
                  <a:pt x="397116" y="238398"/>
                  <a:pt x="479394" y="221942"/>
                </a:cubicBezTo>
                <a:cubicBezTo>
                  <a:pt x="488570" y="220107"/>
                  <a:pt x="497847" y="217609"/>
                  <a:pt x="506027" y="213064"/>
                </a:cubicBezTo>
                <a:cubicBezTo>
                  <a:pt x="524681" y="202701"/>
                  <a:pt x="559293" y="177554"/>
                  <a:pt x="559293" y="177554"/>
                </a:cubicBezTo>
                <a:cubicBezTo>
                  <a:pt x="573129" y="136046"/>
                  <a:pt x="573204" y="149057"/>
                  <a:pt x="559293" y="88777"/>
                </a:cubicBezTo>
                <a:cubicBezTo>
                  <a:pt x="555085" y="70541"/>
                  <a:pt x="559293" y="41429"/>
                  <a:pt x="541538" y="35511"/>
                </a:cubicBezTo>
                <a:lnTo>
                  <a:pt x="488272" y="17756"/>
                </a:lnTo>
                <a:cubicBezTo>
                  <a:pt x="479394" y="14797"/>
                  <a:pt x="470717" y="11148"/>
                  <a:pt x="461639" y="8878"/>
                </a:cubicBezTo>
                <a:lnTo>
                  <a:pt x="426128" y="0"/>
                </a:lnTo>
                <a:lnTo>
                  <a:pt x="168676" y="8878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1460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9537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从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SVN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创建工程</a:t>
            </a:r>
            <a:endParaRPr lang="zh-CN" altLang="en-US" dirty="0"/>
          </a:p>
        </p:txBody>
      </p:sp>
      <p:pic>
        <p:nvPicPr>
          <p:cNvPr id="15362" name="Picture 2" descr="C:\Users\zhangpu\AppData\Roaming\Fetion\temp\5b72fe2f140cea1db7cad80d399938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5292"/>
            <a:ext cx="3882263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4441676"/>
            <a:ext cx="4464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+mj-ea"/>
                <a:ea typeface="+mj-ea"/>
              </a:rPr>
              <a:t>第</a:t>
            </a:r>
            <a:r>
              <a:rPr lang="zh-CN" altLang="en-US" sz="1400" b="1" dirty="0">
                <a:latin typeface="+mj-ea"/>
                <a:ea typeface="+mj-ea"/>
              </a:rPr>
              <a:t>三</a:t>
            </a:r>
            <a:r>
              <a:rPr lang="zh-CN" altLang="en-US" sz="1400" b="1" dirty="0" smtClean="0">
                <a:latin typeface="+mj-ea"/>
                <a:ea typeface="+mj-ea"/>
              </a:rPr>
              <a:t>步（可选）</a:t>
            </a:r>
            <a:r>
              <a:rPr lang="zh-CN" altLang="en-US" sz="1400" dirty="0" smtClean="0">
                <a:latin typeface="+mj-ea"/>
                <a:ea typeface="+mj-ea"/>
              </a:rPr>
              <a:t>：下载</a:t>
            </a:r>
            <a:r>
              <a:rPr lang="en-US" altLang="zh-CN" sz="1400" dirty="0" smtClean="0">
                <a:latin typeface="+mj-ea"/>
                <a:ea typeface="+mj-ea"/>
              </a:rPr>
              <a:t>m2e SVN</a:t>
            </a:r>
            <a:r>
              <a:rPr lang="zh-CN" altLang="en-US" sz="1400" dirty="0" smtClean="0">
                <a:latin typeface="+mj-ea"/>
                <a:ea typeface="+mj-ea"/>
              </a:rPr>
              <a:t>的</a:t>
            </a:r>
            <a:r>
              <a:rPr lang="en-US" altLang="zh-CN" sz="1400" dirty="0" smtClean="0">
                <a:latin typeface="+mj-ea"/>
                <a:ea typeface="+mj-ea"/>
              </a:rPr>
              <a:t>Connecter</a:t>
            </a:r>
            <a:r>
              <a:rPr lang="zh-CN" altLang="en-US" sz="1400" dirty="0" smtClean="0">
                <a:latin typeface="+mj-ea"/>
                <a:ea typeface="+mj-ea"/>
              </a:rPr>
              <a:t>。这里推荐使用由</a:t>
            </a:r>
            <a:r>
              <a:rPr lang="en-US" altLang="zh-CN" sz="1400" dirty="0" smtClean="0">
                <a:latin typeface="+mj-ea"/>
                <a:ea typeface="+mj-ea"/>
              </a:rPr>
              <a:t>m2e</a:t>
            </a:r>
            <a:r>
              <a:rPr lang="zh-CN" altLang="en-US" sz="1400" dirty="0" smtClean="0">
                <a:latin typeface="+mj-ea"/>
                <a:ea typeface="+mj-ea"/>
              </a:rPr>
              <a:t>团队提供的</a:t>
            </a:r>
            <a:r>
              <a:rPr lang="en-US" altLang="zh-CN" sz="1400" dirty="0" smtClean="0">
                <a:latin typeface="+mj-ea"/>
                <a:ea typeface="+mj-ea"/>
              </a:rPr>
              <a:t>m2e-subclipse</a:t>
            </a:r>
            <a:r>
              <a:rPr lang="zh-CN" altLang="en-US" sz="1400" dirty="0" smtClean="0">
                <a:latin typeface="+mj-ea"/>
                <a:ea typeface="+mj-ea"/>
              </a:rPr>
              <a:t>插件。</a:t>
            </a:r>
            <a:r>
              <a:rPr lang="en-US" altLang="zh-CN" sz="1400" dirty="0" smtClean="0">
                <a:latin typeface="+mj-ea"/>
                <a:ea typeface="+mj-ea"/>
              </a:rPr>
              <a:t>(</a:t>
            </a:r>
            <a:r>
              <a:rPr lang="zh-CN" altLang="en-US" sz="1200" i="1" dirty="0" smtClean="0">
                <a:latin typeface="+mj-ea"/>
                <a:ea typeface="+mj-ea"/>
              </a:rPr>
              <a:t>注意上图中因为作者本机已经安装了该插件所有没有显示出来</a:t>
            </a:r>
            <a:r>
              <a:rPr lang="en-US" altLang="zh-CN" sz="1200" i="1" dirty="0" smtClean="0">
                <a:latin typeface="+mj-ea"/>
                <a:ea typeface="+mj-ea"/>
              </a:rPr>
              <a:t>)</a:t>
            </a:r>
            <a:endParaRPr lang="zh-CN" altLang="en-US" sz="1200" i="1" dirty="0">
              <a:latin typeface="+mj-ea"/>
              <a:ea typeface="+mj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420199" y="1849388"/>
            <a:ext cx="1916467" cy="355697"/>
          </a:xfrm>
          <a:custGeom>
            <a:avLst/>
            <a:gdLst>
              <a:gd name="connsiteX0" fmla="*/ 168676 w 569698"/>
              <a:gd name="connsiteY0" fmla="*/ 8878 h 239697"/>
              <a:gd name="connsiteX1" fmla="*/ 88777 w 569698"/>
              <a:gd name="connsiteY1" fmla="*/ 17756 h 239697"/>
              <a:gd name="connsiteX2" fmla="*/ 71021 w 569698"/>
              <a:gd name="connsiteY2" fmla="*/ 35511 h 239697"/>
              <a:gd name="connsiteX3" fmla="*/ 35510 w 569698"/>
              <a:gd name="connsiteY3" fmla="*/ 44389 h 239697"/>
              <a:gd name="connsiteX4" fmla="*/ 8877 w 569698"/>
              <a:gd name="connsiteY4" fmla="*/ 71022 h 239697"/>
              <a:gd name="connsiteX5" fmla="*/ 0 w 569698"/>
              <a:gd name="connsiteY5" fmla="*/ 97655 h 239697"/>
              <a:gd name="connsiteX6" fmla="*/ 8877 w 569698"/>
              <a:gd name="connsiteY6" fmla="*/ 142043 h 239697"/>
              <a:gd name="connsiteX7" fmla="*/ 26633 w 569698"/>
              <a:gd name="connsiteY7" fmla="*/ 159798 h 239697"/>
              <a:gd name="connsiteX8" fmla="*/ 79899 w 569698"/>
              <a:gd name="connsiteY8" fmla="*/ 186431 h 239697"/>
              <a:gd name="connsiteX9" fmla="*/ 159798 w 569698"/>
              <a:gd name="connsiteY9" fmla="*/ 221942 h 239697"/>
              <a:gd name="connsiteX10" fmla="*/ 186431 w 569698"/>
              <a:gd name="connsiteY10" fmla="*/ 230820 h 239697"/>
              <a:gd name="connsiteX11" fmla="*/ 213064 w 569698"/>
              <a:gd name="connsiteY11" fmla="*/ 239697 h 239697"/>
              <a:gd name="connsiteX12" fmla="*/ 479394 w 569698"/>
              <a:gd name="connsiteY12" fmla="*/ 221942 h 239697"/>
              <a:gd name="connsiteX13" fmla="*/ 506027 w 569698"/>
              <a:gd name="connsiteY13" fmla="*/ 213064 h 239697"/>
              <a:gd name="connsiteX14" fmla="*/ 559293 w 569698"/>
              <a:gd name="connsiteY14" fmla="*/ 177554 h 239697"/>
              <a:gd name="connsiteX15" fmla="*/ 559293 w 569698"/>
              <a:gd name="connsiteY15" fmla="*/ 88777 h 239697"/>
              <a:gd name="connsiteX16" fmla="*/ 541538 w 569698"/>
              <a:gd name="connsiteY16" fmla="*/ 35511 h 239697"/>
              <a:gd name="connsiteX17" fmla="*/ 488272 w 569698"/>
              <a:gd name="connsiteY17" fmla="*/ 17756 h 239697"/>
              <a:gd name="connsiteX18" fmla="*/ 461639 w 569698"/>
              <a:gd name="connsiteY18" fmla="*/ 8878 h 239697"/>
              <a:gd name="connsiteX19" fmla="*/ 426128 w 569698"/>
              <a:gd name="connsiteY19" fmla="*/ 0 h 239697"/>
              <a:gd name="connsiteX20" fmla="*/ 168676 w 569698"/>
              <a:gd name="connsiteY20" fmla="*/ 8878 h 239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9698" h="239697">
                <a:moveTo>
                  <a:pt x="168676" y="8878"/>
                </a:moveTo>
                <a:cubicBezTo>
                  <a:pt x="142043" y="11837"/>
                  <a:pt x="114630" y="10705"/>
                  <a:pt x="88777" y="17756"/>
                </a:cubicBezTo>
                <a:cubicBezTo>
                  <a:pt x="80702" y="19958"/>
                  <a:pt x="78507" y="31768"/>
                  <a:pt x="71021" y="35511"/>
                </a:cubicBezTo>
                <a:cubicBezTo>
                  <a:pt x="60108" y="40968"/>
                  <a:pt x="47347" y="41430"/>
                  <a:pt x="35510" y="44389"/>
                </a:cubicBezTo>
                <a:cubicBezTo>
                  <a:pt x="26632" y="53267"/>
                  <a:pt x="15841" y="60576"/>
                  <a:pt x="8877" y="71022"/>
                </a:cubicBezTo>
                <a:cubicBezTo>
                  <a:pt x="3686" y="78808"/>
                  <a:pt x="0" y="88297"/>
                  <a:pt x="0" y="97655"/>
                </a:cubicBezTo>
                <a:cubicBezTo>
                  <a:pt x="0" y="112744"/>
                  <a:pt x="2933" y="128174"/>
                  <a:pt x="8877" y="142043"/>
                </a:cubicBezTo>
                <a:cubicBezTo>
                  <a:pt x="12174" y="149736"/>
                  <a:pt x="20097" y="154569"/>
                  <a:pt x="26633" y="159798"/>
                </a:cubicBezTo>
                <a:cubicBezTo>
                  <a:pt x="51221" y="179468"/>
                  <a:pt x="51766" y="177054"/>
                  <a:pt x="79899" y="186431"/>
                </a:cubicBezTo>
                <a:cubicBezTo>
                  <a:pt x="122105" y="214569"/>
                  <a:pt x="96409" y="200812"/>
                  <a:pt x="159798" y="221942"/>
                </a:cubicBezTo>
                <a:lnTo>
                  <a:pt x="186431" y="230820"/>
                </a:lnTo>
                <a:lnTo>
                  <a:pt x="213064" y="239697"/>
                </a:lnTo>
                <a:cubicBezTo>
                  <a:pt x="284133" y="236607"/>
                  <a:pt x="397116" y="238398"/>
                  <a:pt x="479394" y="221942"/>
                </a:cubicBezTo>
                <a:cubicBezTo>
                  <a:pt x="488570" y="220107"/>
                  <a:pt x="497847" y="217609"/>
                  <a:pt x="506027" y="213064"/>
                </a:cubicBezTo>
                <a:cubicBezTo>
                  <a:pt x="524681" y="202701"/>
                  <a:pt x="559293" y="177554"/>
                  <a:pt x="559293" y="177554"/>
                </a:cubicBezTo>
                <a:cubicBezTo>
                  <a:pt x="573129" y="136046"/>
                  <a:pt x="573204" y="149057"/>
                  <a:pt x="559293" y="88777"/>
                </a:cubicBezTo>
                <a:cubicBezTo>
                  <a:pt x="555085" y="70541"/>
                  <a:pt x="559293" y="41429"/>
                  <a:pt x="541538" y="35511"/>
                </a:cubicBezTo>
                <a:lnTo>
                  <a:pt x="488272" y="17756"/>
                </a:lnTo>
                <a:cubicBezTo>
                  <a:pt x="479394" y="14797"/>
                  <a:pt x="470717" y="11148"/>
                  <a:pt x="461639" y="8878"/>
                </a:cubicBezTo>
                <a:lnTo>
                  <a:pt x="426128" y="0"/>
                </a:lnTo>
                <a:lnTo>
                  <a:pt x="168676" y="8878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1460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267744" y="184938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 dirty="0" smtClean="0">
                <a:latin typeface="+mj-ea"/>
                <a:ea typeface="+mj-ea"/>
              </a:rPr>
              <a:t>选择</a:t>
            </a:r>
            <a:r>
              <a:rPr lang="en-US" altLang="zh-CN" sz="1200" i="1" dirty="0" smtClean="0">
                <a:latin typeface="+mj-ea"/>
                <a:ea typeface="+mj-ea"/>
              </a:rPr>
              <a:t>m2e</a:t>
            </a:r>
            <a:r>
              <a:rPr lang="zh-CN" altLang="en-US" sz="1200" i="1" dirty="0" smtClean="0">
                <a:latin typeface="+mj-ea"/>
                <a:ea typeface="+mj-ea"/>
              </a:rPr>
              <a:t>团队提供的插件</a:t>
            </a:r>
            <a:endParaRPr lang="zh-CN" altLang="en-US" sz="1200" i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0143" y="2734376"/>
            <a:ext cx="1346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 dirty="0" smtClean="0">
                <a:latin typeface="+mj-ea"/>
                <a:ea typeface="+mj-ea"/>
              </a:rPr>
              <a:t>弹出的界面，下来到最下面就可以看到目标：</a:t>
            </a:r>
            <a:r>
              <a:rPr lang="en-US" altLang="zh-CN" sz="1200" i="1" dirty="0" smtClean="0">
                <a:latin typeface="+mj-ea"/>
                <a:ea typeface="+mj-ea"/>
              </a:rPr>
              <a:t>m2e-subclipse</a:t>
            </a:r>
            <a:endParaRPr lang="zh-CN" altLang="en-US" sz="1200" i="1" dirty="0">
              <a:latin typeface="+mj-ea"/>
              <a:ea typeface="+mj-ea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3923928" y="3149875"/>
            <a:ext cx="425879" cy="355697"/>
          </a:xfrm>
          <a:custGeom>
            <a:avLst/>
            <a:gdLst>
              <a:gd name="connsiteX0" fmla="*/ 168676 w 569698"/>
              <a:gd name="connsiteY0" fmla="*/ 8878 h 239697"/>
              <a:gd name="connsiteX1" fmla="*/ 88777 w 569698"/>
              <a:gd name="connsiteY1" fmla="*/ 17756 h 239697"/>
              <a:gd name="connsiteX2" fmla="*/ 71021 w 569698"/>
              <a:gd name="connsiteY2" fmla="*/ 35511 h 239697"/>
              <a:gd name="connsiteX3" fmla="*/ 35510 w 569698"/>
              <a:gd name="connsiteY3" fmla="*/ 44389 h 239697"/>
              <a:gd name="connsiteX4" fmla="*/ 8877 w 569698"/>
              <a:gd name="connsiteY4" fmla="*/ 71022 h 239697"/>
              <a:gd name="connsiteX5" fmla="*/ 0 w 569698"/>
              <a:gd name="connsiteY5" fmla="*/ 97655 h 239697"/>
              <a:gd name="connsiteX6" fmla="*/ 8877 w 569698"/>
              <a:gd name="connsiteY6" fmla="*/ 142043 h 239697"/>
              <a:gd name="connsiteX7" fmla="*/ 26633 w 569698"/>
              <a:gd name="connsiteY7" fmla="*/ 159798 h 239697"/>
              <a:gd name="connsiteX8" fmla="*/ 79899 w 569698"/>
              <a:gd name="connsiteY8" fmla="*/ 186431 h 239697"/>
              <a:gd name="connsiteX9" fmla="*/ 159798 w 569698"/>
              <a:gd name="connsiteY9" fmla="*/ 221942 h 239697"/>
              <a:gd name="connsiteX10" fmla="*/ 186431 w 569698"/>
              <a:gd name="connsiteY10" fmla="*/ 230820 h 239697"/>
              <a:gd name="connsiteX11" fmla="*/ 213064 w 569698"/>
              <a:gd name="connsiteY11" fmla="*/ 239697 h 239697"/>
              <a:gd name="connsiteX12" fmla="*/ 479394 w 569698"/>
              <a:gd name="connsiteY12" fmla="*/ 221942 h 239697"/>
              <a:gd name="connsiteX13" fmla="*/ 506027 w 569698"/>
              <a:gd name="connsiteY13" fmla="*/ 213064 h 239697"/>
              <a:gd name="connsiteX14" fmla="*/ 559293 w 569698"/>
              <a:gd name="connsiteY14" fmla="*/ 177554 h 239697"/>
              <a:gd name="connsiteX15" fmla="*/ 559293 w 569698"/>
              <a:gd name="connsiteY15" fmla="*/ 88777 h 239697"/>
              <a:gd name="connsiteX16" fmla="*/ 541538 w 569698"/>
              <a:gd name="connsiteY16" fmla="*/ 35511 h 239697"/>
              <a:gd name="connsiteX17" fmla="*/ 488272 w 569698"/>
              <a:gd name="connsiteY17" fmla="*/ 17756 h 239697"/>
              <a:gd name="connsiteX18" fmla="*/ 461639 w 569698"/>
              <a:gd name="connsiteY18" fmla="*/ 8878 h 239697"/>
              <a:gd name="connsiteX19" fmla="*/ 426128 w 569698"/>
              <a:gd name="connsiteY19" fmla="*/ 0 h 239697"/>
              <a:gd name="connsiteX20" fmla="*/ 168676 w 569698"/>
              <a:gd name="connsiteY20" fmla="*/ 8878 h 239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9698" h="239697">
                <a:moveTo>
                  <a:pt x="168676" y="8878"/>
                </a:moveTo>
                <a:cubicBezTo>
                  <a:pt x="142043" y="11837"/>
                  <a:pt x="114630" y="10705"/>
                  <a:pt x="88777" y="17756"/>
                </a:cubicBezTo>
                <a:cubicBezTo>
                  <a:pt x="80702" y="19958"/>
                  <a:pt x="78507" y="31768"/>
                  <a:pt x="71021" y="35511"/>
                </a:cubicBezTo>
                <a:cubicBezTo>
                  <a:pt x="60108" y="40968"/>
                  <a:pt x="47347" y="41430"/>
                  <a:pt x="35510" y="44389"/>
                </a:cubicBezTo>
                <a:cubicBezTo>
                  <a:pt x="26632" y="53267"/>
                  <a:pt x="15841" y="60576"/>
                  <a:pt x="8877" y="71022"/>
                </a:cubicBezTo>
                <a:cubicBezTo>
                  <a:pt x="3686" y="78808"/>
                  <a:pt x="0" y="88297"/>
                  <a:pt x="0" y="97655"/>
                </a:cubicBezTo>
                <a:cubicBezTo>
                  <a:pt x="0" y="112744"/>
                  <a:pt x="2933" y="128174"/>
                  <a:pt x="8877" y="142043"/>
                </a:cubicBezTo>
                <a:cubicBezTo>
                  <a:pt x="12174" y="149736"/>
                  <a:pt x="20097" y="154569"/>
                  <a:pt x="26633" y="159798"/>
                </a:cubicBezTo>
                <a:cubicBezTo>
                  <a:pt x="51221" y="179468"/>
                  <a:pt x="51766" y="177054"/>
                  <a:pt x="79899" y="186431"/>
                </a:cubicBezTo>
                <a:cubicBezTo>
                  <a:pt x="122105" y="214569"/>
                  <a:pt x="96409" y="200812"/>
                  <a:pt x="159798" y="221942"/>
                </a:cubicBezTo>
                <a:lnTo>
                  <a:pt x="186431" y="230820"/>
                </a:lnTo>
                <a:lnTo>
                  <a:pt x="213064" y="239697"/>
                </a:lnTo>
                <a:cubicBezTo>
                  <a:pt x="284133" y="236607"/>
                  <a:pt x="397116" y="238398"/>
                  <a:pt x="479394" y="221942"/>
                </a:cubicBezTo>
                <a:cubicBezTo>
                  <a:pt x="488570" y="220107"/>
                  <a:pt x="497847" y="217609"/>
                  <a:pt x="506027" y="213064"/>
                </a:cubicBezTo>
                <a:cubicBezTo>
                  <a:pt x="524681" y="202701"/>
                  <a:pt x="559293" y="177554"/>
                  <a:pt x="559293" y="177554"/>
                </a:cubicBezTo>
                <a:cubicBezTo>
                  <a:pt x="573129" y="136046"/>
                  <a:pt x="573204" y="149057"/>
                  <a:pt x="559293" y="88777"/>
                </a:cubicBezTo>
                <a:cubicBezTo>
                  <a:pt x="555085" y="70541"/>
                  <a:pt x="559293" y="41429"/>
                  <a:pt x="541538" y="35511"/>
                </a:cubicBezTo>
                <a:lnTo>
                  <a:pt x="488272" y="17756"/>
                </a:lnTo>
                <a:cubicBezTo>
                  <a:pt x="479394" y="14797"/>
                  <a:pt x="470717" y="11148"/>
                  <a:pt x="461639" y="8878"/>
                </a:cubicBezTo>
                <a:lnTo>
                  <a:pt x="426128" y="0"/>
                </a:lnTo>
                <a:lnTo>
                  <a:pt x="168676" y="8878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1460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67544" y="2677481"/>
            <a:ext cx="1224136" cy="650242"/>
          </a:xfrm>
          <a:custGeom>
            <a:avLst/>
            <a:gdLst>
              <a:gd name="connsiteX0" fmla="*/ 168676 w 569698"/>
              <a:gd name="connsiteY0" fmla="*/ 8878 h 239697"/>
              <a:gd name="connsiteX1" fmla="*/ 88777 w 569698"/>
              <a:gd name="connsiteY1" fmla="*/ 17756 h 239697"/>
              <a:gd name="connsiteX2" fmla="*/ 71021 w 569698"/>
              <a:gd name="connsiteY2" fmla="*/ 35511 h 239697"/>
              <a:gd name="connsiteX3" fmla="*/ 35510 w 569698"/>
              <a:gd name="connsiteY3" fmla="*/ 44389 h 239697"/>
              <a:gd name="connsiteX4" fmla="*/ 8877 w 569698"/>
              <a:gd name="connsiteY4" fmla="*/ 71022 h 239697"/>
              <a:gd name="connsiteX5" fmla="*/ 0 w 569698"/>
              <a:gd name="connsiteY5" fmla="*/ 97655 h 239697"/>
              <a:gd name="connsiteX6" fmla="*/ 8877 w 569698"/>
              <a:gd name="connsiteY6" fmla="*/ 142043 h 239697"/>
              <a:gd name="connsiteX7" fmla="*/ 26633 w 569698"/>
              <a:gd name="connsiteY7" fmla="*/ 159798 h 239697"/>
              <a:gd name="connsiteX8" fmla="*/ 79899 w 569698"/>
              <a:gd name="connsiteY8" fmla="*/ 186431 h 239697"/>
              <a:gd name="connsiteX9" fmla="*/ 159798 w 569698"/>
              <a:gd name="connsiteY9" fmla="*/ 221942 h 239697"/>
              <a:gd name="connsiteX10" fmla="*/ 186431 w 569698"/>
              <a:gd name="connsiteY10" fmla="*/ 230820 h 239697"/>
              <a:gd name="connsiteX11" fmla="*/ 213064 w 569698"/>
              <a:gd name="connsiteY11" fmla="*/ 239697 h 239697"/>
              <a:gd name="connsiteX12" fmla="*/ 479394 w 569698"/>
              <a:gd name="connsiteY12" fmla="*/ 221942 h 239697"/>
              <a:gd name="connsiteX13" fmla="*/ 506027 w 569698"/>
              <a:gd name="connsiteY13" fmla="*/ 213064 h 239697"/>
              <a:gd name="connsiteX14" fmla="*/ 559293 w 569698"/>
              <a:gd name="connsiteY14" fmla="*/ 177554 h 239697"/>
              <a:gd name="connsiteX15" fmla="*/ 559293 w 569698"/>
              <a:gd name="connsiteY15" fmla="*/ 88777 h 239697"/>
              <a:gd name="connsiteX16" fmla="*/ 541538 w 569698"/>
              <a:gd name="connsiteY16" fmla="*/ 35511 h 239697"/>
              <a:gd name="connsiteX17" fmla="*/ 488272 w 569698"/>
              <a:gd name="connsiteY17" fmla="*/ 17756 h 239697"/>
              <a:gd name="connsiteX18" fmla="*/ 461639 w 569698"/>
              <a:gd name="connsiteY18" fmla="*/ 8878 h 239697"/>
              <a:gd name="connsiteX19" fmla="*/ 426128 w 569698"/>
              <a:gd name="connsiteY19" fmla="*/ 0 h 239697"/>
              <a:gd name="connsiteX20" fmla="*/ 168676 w 569698"/>
              <a:gd name="connsiteY20" fmla="*/ 8878 h 239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9698" h="239697">
                <a:moveTo>
                  <a:pt x="168676" y="8878"/>
                </a:moveTo>
                <a:cubicBezTo>
                  <a:pt x="142043" y="11837"/>
                  <a:pt x="114630" y="10705"/>
                  <a:pt x="88777" y="17756"/>
                </a:cubicBezTo>
                <a:cubicBezTo>
                  <a:pt x="80702" y="19958"/>
                  <a:pt x="78507" y="31768"/>
                  <a:pt x="71021" y="35511"/>
                </a:cubicBezTo>
                <a:cubicBezTo>
                  <a:pt x="60108" y="40968"/>
                  <a:pt x="47347" y="41430"/>
                  <a:pt x="35510" y="44389"/>
                </a:cubicBezTo>
                <a:cubicBezTo>
                  <a:pt x="26632" y="53267"/>
                  <a:pt x="15841" y="60576"/>
                  <a:pt x="8877" y="71022"/>
                </a:cubicBezTo>
                <a:cubicBezTo>
                  <a:pt x="3686" y="78808"/>
                  <a:pt x="0" y="88297"/>
                  <a:pt x="0" y="97655"/>
                </a:cubicBezTo>
                <a:cubicBezTo>
                  <a:pt x="0" y="112744"/>
                  <a:pt x="2933" y="128174"/>
                  <a:pt x="8877" y="142043"/>
                </a:cubicBezTo>
                <a:cubicBezTo>
                  <a:pt x="12174" y="149736"/>
                  <a:pt x="20097" y="154569"/>
                  <a:pt x="26633" y="159798"/>
                </a:cubicBezTo>
                <a:cubicBezTo>
                  <a:pt x="51221" y="179468"/>
                  <a:pt x="51766" y="177054"/>
                  <a:pt x="79899" y="186431"/>
                </a:cubicBezTo>
                <a:cubicBezTo>
                  <a:pt x="122105" y="214569"/>
                  <a:pt x="96409" y="200812"/>
                  <a:pt x="159798" y="221942"/>
                </a:cubicBezTo>
                <a:lnTo>
                  <a:pt x="186431" y="230820"/>
                </a:lnTo>
                <a:lnTo>
                  <a:pt x="213064" y="239697"/>
                </a:lnTo>
                <a:cubicBezTo>
                  <a:pt x="284133" y="236607"/>
                  <a:pt x="397116" y="238398"/>
                  <a:pt x="479394" y="221942"/>
                </a:cubicBezTo>
                <a:cubicBezTo>
                  <a:pt x="488570" y="220107"/>
                  <a:pt x="497847" y="217609"/>
                  <a:pt x="506027" y="213064"/>
                </a:cubicBezTo>
                <a:cubicBezTo>
                  <a:pt x="524681" y="202701"/>
                  <a:pt x="559293" y="177554"/>
                  <a:pt x="559293" y="177554"/>
                </a:cubicBezTo>
                <a:cubicBezTo>
                  <a:pt x="573129" y="136046"/>
                  <a:pt x="573204" y="149057"/>
                  <a:pt x="559293" y="88777"/>
                </a:cubicBezTo>
                <a:cubicBezTo>
                  <a:pt x="555085" y="70541"/>
                  <a:pt x="559293" y="41429"/>
                  <a:pt x="541538" y="35511"/>
                </a:cubicBezTo>
                <a:lnTo>
                  <a:pt x="488272" y="17756"/>
                </a:lnTo>
                <a:cubicBezTo>
                  <a:pt x="479394" y="14797"/>
                  <a:pt x="470717" y="11148"/>
                  <a:pt x="461639" y="8878"/>
                </a:cubicBezTo>
                <a:lnTo>
                  <a:pt x="426128" y="0"/>
                </a:lnTo>
                <a:lnTo>
                  <a:pt x="168676" y="8878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1460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74440" y="3327722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 dirty="0" smtClean="0">
                <a:solidFill>
                  <a:srgbClr val="FF0000"/>
                </a:solidFill>
                <a:latin typeface="+mj-ea"/>
                <a:ea typeface="+mj-ea"/>
              </a:rPr>
              <a:t>注意：推荐使用的是</a:t>
            </a:r>
            <a:r>
              <a:rPr lang="en-US" altLang="zh-CN" sz="1200" i="1" dirty="0" smtClean="0">
                <a:solidFill>
                  <a:srgbClr val="FF0000"/>
                </a:solidFill>
                <a:latin typeface="+mj-ea"/>
                <a:ea typeface="+mj-ea"/>
              </a:rPr>
              <a:t>m2e-subclipse</a:t>
            </a:r>
            <a:r>
              <a:rPr lang="zh-CN" altLang="en-US" sz="1200" i="1" dirty="0" smtClean="0">
                <a:solidFill>
                  <a:srgbClr val="FF0000"/>
                </a:solidFill>
                <a:latin typeface="+mj-ea"/>
                <a:ea typeface="+mj-ea"/>
              </a:rPr>
              <a:t>，不是这个（这个我没有测试过）</a:t>
            </a:r>
            <a:endParaRPr lang="zh-CN" altLang="en-US" sz="1200" i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15364" name="Picture 4" descr="C:\Users\zhangpu\AppData\Roaming\Fetion\temp\6684b81a1b2bccc3f484574047b8954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951422"/>
            <a:ext cx="3720878" cy="341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876799" y="4452547"/>
            <a:ext cx="41596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+mj-ea"/>
                <a:ea typeface="+mj-ea"/>
              </a:rPr>
              <a:t>第四步</a:t>
            </a:r>
            <a:r>
              <a:rPr lang="zh-CN" altLang="en-US" sz="1400" dirty="0" smtClean="0">
                <a:latin typeface="+mj-ea"/>
                <a:ea typeface="+mj-ea"/>
              </a:rPr>
              <a:t>：选择</a:t>
            </a:r>
            <a:r>
              <a:rPr lang="en-US" altLang="zh-CN" sz="1400" dirty="0" smtClean="0">
                <a:latin typeface="+mj-ea"/>
                <a:ea typeface="+mj-ea"/>
              </a:rPr>
              <a:t>SCM</a:t>
            </a:r>
            <a:r>
              <a:rPr lang="zh-CN" altLang="en-US" sz="1400" dirty="0" smtClean="0">
                <a:latin typeface="+mj-ea"/>
                <a:ea typeface="+mj-ea"/>
              </a:rPr>
              <a:t>类型为</a:t>
            </a:r>
            <a:r>
              <a:rPr lang="en-US" altLang="zh-CN" sz="1400" dirty="0" smtClean="0">
                <a:latin typeface="+mj-ea"/>
                <a:ea typeface="+mj-ea"/>
              </a:rPr>
              <a:t>SVN,URL</a:t>
            </a:r>
            <a:r>
              <a:rPr lang="zh-CN" altLang="en-US" sz="1400" dirty="0" smtClean="0">
                <a:latin typeface="+mj-ea"/>
                <a:ea typeface="+mj-ea"/>
              </a:rPr>
              <a:t>为对应的工程</a:t>
            </a:r>
            <a:r>
              <a:rPr lang="en-US" altLang="zh-CN" sz="1400" dirty="0" smtClean="0">
                <a:latin typeface="+mj-ea"/>
                <a:ea typeface="+mj-ea"/>
              </a:rPr>
              <a:t>SVN</a:t>
            </a:r>
            <a:r>
              <a:rPr lang="zh-CN" altLang="en-US" sz="1400" dirty="0" smtClean="0">
                <a:latin typeface="+mj-ea"/>
                <a:ea typeface="+mj-ea"/>
              </a:rPr>
              <a:t>地址，点击</a:t>
            </a:r>
            <a:r>
              <a:rPr lang="en-US" altLang="zh-CN" sz="1400" dirty="0" smtClean="0">
                <a:latin typeface="+mj-ea"/>
                <a:ea typeface="+mj-ea"/>
              </a:rPr>
              <a:t>Finish</a:t>
            </a:r>
            <a:r>
              <a:rPr lang="zh-CN" altLang="en-US" sz="1400" dirty="0" smtClean="0">
                <a:latin typeface="+mj-ea"/>
                <a:ea typeface="+mj-ea"/>
              </a:rPr>
              <a:t>完成工程搭建。插件会自动下载工程源代码，根据</a:t>
            </a:r>
            <a:r>
              <a:rPr lang="en-US" altLang="zh-CN" sz="1400" dirty="0" smtClean="0">
                <a:latin typeface="+mj-ea"/>
                <a:ea typeface="+mj-ea"/>
              </a:rPr>
              <a:t>POM.XML</a:t>
            </a:r>
            <a:r>
              <a:rPr lang="zh-CN" altLang="en-US" sz="1400" dirty="0" smtClean="0">
                <a:latin typeface="+mj-ea"/>
                <a:ea typeface="+mj-ea"/>
              </a:rPr>
              <a:t>建立</a:t>
            </a:r>
            <a:r>
              <a:rPr lang="en-US" altLang="zh-CN" sz="1400" dirty="0" smtClean="0">
                <a:latin typeface="+mj-ea"/>
                <a:ea typeface="+mj-ea"/>
              </a:rPr>
              <a:t>maven</a:t>
            </a:r>
            <a:r>
              <a:rPr lang="zh-CN" altLang="en-US" sz="1400" dirty="0" smtClean="0">
                <a:latin typeface="+mj-ea"/>
                <a:ea typeface="+mj-ea"/>
              </a:rPr>
              <a:t>工程。</a:t>
            </a:r>
            <a:endParaRPr lang="zh-CN" altLang="en-US" sz="1200" i="1" dirty="0">
              <a:latin typeface="+mj-ea"/>
              <a:ea typeface="+mj-ea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6084168" y="1801266"/>
            <a:ext cx="872479" cy="403819"/>
          </a:xfrm>
          <a:custGeom>
            <a:avLst/>
            <a:gdLst>
              <a:gd name="connsiteX0" fmla="*/ 168676 w 569698"/>
              <a:gd name="connsiteY0" fmla="*/ 8878 h 239697"/>
              <a:gd name="connsiteX1" fmla="*/ 88777 w 569698"/>
              <a:gd name="connsiteY1" fmla="*/ 17756 h 239697"/>
              <a:gd name="connsiteX2" fmla="*/ 71021 w 569698"/>
              <a:gd name="connsiteY2" fmla="*/ 35511 h 239697"/>
              <a:gd name="connsiteX3" fmla="*/ 35510 w 569698"/>
              <a:gd name="connsiteY3" fmla="*/ 44389 h 239697"/>
              <a:gd name="connsiteX4" fmla="*/ 8877 w 569698"/>
              <a:gd name="connsiteY4" fmla="*/ 71022 h 239697"/>
              <a:gd name="connsiteX5" fmla="*/ 0 w 569698"/>
              <a:gd name="connsiteY5" fmla="*/ 97655 h 239697"/>
              <a:gd name="connsiteX6" fmla="*/ 8877 w 569698"/>
              <a:gd name="connsiteY6" fmla="*/ 142043 h 239697"/>
              <a:gd name="connsiteX7" fmla="*/ 26633 w 569698"/>
              <a:gd name="connsiteY7" fmla="*/ 159798 h 239697"/>
              <a:gd name="connsiteX8" fmla="*/ 79899 w 569698"/>
              <a:gd name="connsiteY8" fmla="*/ 186431 h 239697"/>
              <a:gd name="connsiteX9" fmla="*/ 159798 w 569698"/>
              <a:gd name="connsiteY9" fmla="*/ 221942 h 239697"/>
              <a:gd name="connsiteX10" fmla="*/ 186431 w 569698"/>
              <a:gd name="connsiteY10" fmla="*/ 230820 h 239697"/>
              <a:gd name="connsiteX11" fmla="*/ 213064 w 569698"/>
              <a:gd name="connsiteY11" fmla="*/ 239697 h 239697"/>
              <a:gd name="connsiteX12" fmla="*/ 479394 w 569698"/>
              <a:gd name="connsiteY12" fmla="*/ 221942 h 239697"/>
              <a:gd name="connsiteX13" fmla="*/ 506027 w 569698"/>
              <a:gd name="connsiteY13" fmla="*/ 213064 h 239697"/>
              <a:gd name="connsiteX14" fmla="*/ 559293 w 569698"/>
              <a:gd name="connsiteY14" fmla="*/ 177554 h 239697"/>
              <a:gd name="connsiteX15" fmla="*/ 559293 w 569698"/>
              <a:gd name="connsiteY15" fmla="*/ 88777 h 239697"/>
              <a:gd name="connsiteX16" fmla="*/ 541538 w 569698"/>
              <a:gd name="connsiteY16" fmla="*/ 35511 h 239697"/>
              <a:gd name="connsiteX17" fmla="*/ 488272 w 569698"/>
              <a:gd name="connsiteY17" fmla="*/ 17756 h 239697"/>
              <a:gd name="connsiteX18" fmla="*/ 461639 w 569698"/>
              <a:gd name="connsiteY18" fmla="*/ 8878 h 239697"/>
              <a:gd name="connsiteX19" fmla="*/ 426128 w 569698"/>
              <a:gd name="connsiteY19" fmla="*/ 0 h 239697"/>
              <a:gd name="connsiteX20" fmla="*/ 168676 w 569698"/>
              <a:gd name="connsiteY20" fmla="*/ 8878 h 239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9698" h="239697">
                <a:moveTo>
                  <a:pt x="168676" y="8878"/>
                </a:moveTo>
                <a:cubicBezTo>
                  <a:pt x="142043" y="11837"/>
                  <a:pt x="114630" y="10705"/>
                  <a:pt x="88777" y="17756"/>
                </a:cubicBezTo>
                <a:cubicBezTo>
                  <a:pt x="80702" y="19958"/>
                  <a:pt x="78507" y="31768"/>
                  <a:pt x="71021" y="35511"/>
                </a:cubicBezTo>
                <a:cubicBezTo>
                  <a:pt x="60108" y="40968"/>
                  <a:pt x="47347" y="41430"/>
                  <a:pt x="35510" y="44389"/>
                </a:cubicBezTo>
                <a:cubicBezTo>
                  <a:pt x="26632" y="53267"/>
                  <a:pt x="15841" y="60576"/>
                  <a:pt x="8877" y="71022"/>
                </a:cubicBezTo>
                <a:cubicBezTo>
                  <a:pt x="3686" y="78808"/>
                  <a:pt x="0" y="88297"/>
                  <a:pt x="0" y="97655"/>
                </a:cubicBezTo>
                <a:cubicBezTo>
                  <a:pt x="0" y="112744"/>
                  <a:pt x="2933" y="128174"/>
                  <a:pt x="8877" y="142043"/>
                </a:cubicBezTo>
                <a:cubicBezTo>
                  <a:pt x="12174" y="149736"/>
                  <a:pt x="20097" y="154569"/>
                  <a:pt x="26633" y="159798"/>
                </a:cubicBezTo>
                <a:cubicBezTo>
                  <a:pt x="51221" y="179468"/>
                  <a:pt x="51766" y="177054"/>
                  <a:pt x="79899" y="186431"/>
                </a:cubicBezTo>
                <a:cubicBezTo>
                  <a:pt x="122105" y="214569"/>
                  <a:pt x="96409" y="200812"/>
                  <a:pt x="159798" y="221942"/>
                </a:cubicBezTo>
                <a:lnTo>
                  <a:pt x="186431" y="230820"/>
                </a:lnTo>
                <a:lnTo>
                  <a:pt x="213064" y="239697"/>
                </a:lnTo>
                <a:cubicBezTo>
                  <a:pt x="284133" y="236607"/>
                  <a:pt x="397116" y="238398"/>
                  <a:pt x="479394" y="221942"/>
                </a:cubicBezTo>
                <a:cubicBezTo>
                  <a:pt x="488570" y="220107"/>
                  <a:pt x="497847" y="217609"/>
                  <a:pt x="506027" y="213064"/>
                </a:cubicBezTo>
                <a:cubicBezTo>
                  <a:pt x="524681" y="202701"/>
                  <a:pt x="559293" y="177554"/>
                  <a:pt x="559293" y="177554"/>
                </a:cubicBezTo>
                <a:cubicBezTo>
                  <a:pt x="573129" y="136046"/>
                  <a:pt x="573204" y="149057"/>
                  <a:pt x="559293" y="88777"/>
                </a:cubicBezTo>
                <a:cubicBezTo>
                  <a:pt x="555085" y="70541"/>
                  <a:pt x="559293" y="41429"/>
                  <a:pt x="541538" y="35511"/>
                </a:cubicBezTo>
                <a:lnTo>
                  <a:pt x="488272" y="17756"/>
                </a:lnTo>
                <a:cubicBezTo>
                  <a:pt x="479394" y="14797"/>
                  <a:pt x="470717" y="11148"/>
                  <a:pt x="461639" y="8878"/>
                </a:cubicBezTo>
                <a:lnTo>
                  <a:pt x="426128" y="0"/>
                </a:lnTo>
                <a:lnTo>
                  <a:pt x="168676" y="8878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1460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466658" y="1433889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 dirty="0" smtClean="0">
                <a:latin typeface="+mj-ea"/>
                <a:ea typeface="+mj-ea"/>
              </a:rPr>
              <a:t>公司</a:t>
            </a:r>
            <a:r>
              <a:rPr lang="en-US" altLang="zh-CN" sz="1200" i="1" dirty="0" smtClean="0">
                <a:latin typeface="+mj-ea"/>
                <a:ea typeface="+mj-ea"/>
              </a:rPr>
              <a:t>SVN</a:t>
            </a:r>
            <a:r>
              <a:rPr lang="zh-CN" altLang="en-US" sz="1200" i="1" dirty="0" smtClean="0">
                <a:latin typeface="+mj-ea"/>
                <a:ea typeface="+mj-ea"/>
              </a:rPr>
              <a:t>服务器故障，暂时使用本机</a:t>
            </a:r>
            <a:r>
              <a:rPr lang="en-US" altLang="zh-CN" sz="1200" i="1" dirty="0" smtClean="0">
                <a:latin typeface="+mj-ea"/>
                <a:ea typeface="+mj-ea"/>
              </a:rPr>
              <a:t>SVN</a:t>
            </a:r>
            <a:r>
              <a:rPr lang="zh-CN" altLang="en-US" sz="1200" i="1" dirty="0" smtClean="0">
                <a:latin typeface="+mj-ea"/>
                <a:ea typeface="+mj-ea"/>
              </a:rPr>
              <a:t>服务器</a:t>
            </a:r>
            <a:endParaRPr lang="zh-CN" altLang="en-US" sz="1200" i="1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84168" y="2503543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 dirty="0" smtClean="0">
                <a:latin typeface="+mj-ea"/>
                <a:ea typeface="+mj-ea"/>
              </a:rPr>
              <a:t>如果你有分支和</a:t>
            </a:r>
            <a:r>
              <a:rPr lang="en-US" altLang="zh-CN" sz="1200" i="1" dirty="0" smtClean="0">
                <a:latin typeface="+mj-ea"/>
                <a:ea typeface="+mj-ea"/>
              </a:rPr>
              <a:t>tag</a:t>
            </a:r>
            <a:r>
              <a:rPr lang="zh-CN" altLang="en-US" sz="1200" i="1" dirty="0" smtClean="0">
                <a:latin typeface="+mj-ea"/>
                <a:ea typeface="+mj-ea"/>
              </a:rPr>
              <a:t>需求，也可以在这里选择分支或</a:t>
            </a:r>
            <a:r>
              <a:rPr lang="en-US" altLang="zh-CN" sz="1200" i="1" dirty="0" smtClean="0">
                <a:latin typeface="+mj-ea"/>
                <a:ea typeface="+mj-ea"/>
              </a:rPr>
              <a:t>tag</a:t>
            </a:r>
            <a:endParaRPr lang="zh-CN" altLang="en-US" sz="1200" i="1" dirty="0">
              <a:latin typeface="+mj-ea"/>
              <a:ea typeface="+mj-ea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4997218" y="2208843"/>
            <a:ext cx="1867269" cy="403819"/>
          </a:xfrm>
          <a:custGeom>
            <a:avLst/>
            <a:gdLst>
              <a:gd name="connsiteX0" fmla="*/ 168676 w 569698"/>
              <a:gd name="connsiteY0" fmla="*/ 8878 h 239697"/>
              <a:gd name="connsiteX1" fmla="*/ 88777 w 569698"/>
              <a:gd name="connsiteY1" fmla="*/ 17756 h 239697"/>
              <a:gd name="connsiteX2" fmla="*/ 71021 w 569698"/>
              <a:gd name="connsiteY2" fmla="*/ 35511 h 239697"/>
              <a:gd name="connsiteX3" fmla="*/ 35510 w 569698"/>
              <a:gd name="connsiteY3" fmla="*/ 44389 h 239697"/>
              <a:gd name="connsiteX4" fmla="*/ 8877 w 569698"/>
              <a:gd name="connsiteY4" fmla="*/ 71022 h 239697"/>
              <a:gd name="connsiteX5" fmla="*/ 0 w 569698"/>
              <a:gd name="connsiteY5" fmla="*/ 97655 h 239697"/>
              <a:gd name="connsiteX6" fmla="*/ 8877 w 569698"/>
              <a:gd name="connsiteY6" fmla="*/ 142043 h 239697"/>
              <a:gd name="connsiteX7" fmla="*/ 26633 w 569698"/>
              <a:gd name="connsiteY7" fmla="*/ 159798 h 239697"/>
              <a:gd name="connsiteX8" fmla="*/ 79899 w 569698"/>
              <a:gd name="connsiteY8" fmla="*/ 186431 h 239697"/>
              <a:gd name="connsiteX9" fmla="*/ 159798 w 569698"/>
              <a:gd name="connsiteY9" fmla="*/ 221942 h 239697"/>
              <a:gd name="connsiteX10" fmla="*/ 186431 w 569698"/>
              <a:gd name="connsiteY10" fmla="*/ 230820 h 239697"/>
              <a:gd name="connsiteX11" fmla="*/ 213064 w 569698"/>
              <a:gd name="connsiteY11" fmla="*/ 239697 h 239697"/>
              <a:gd name="connsiteX12" fmla="*/ 479394 w 569698"/>
              <a:gd name="connsiteY12" fmla="*/ 221942 h 239697"/>
              <a:gd name="connsiteX13" fmla="*/ 506027 w 569698"/>
              <a:gd name="connsiteY13" fmla="*/ 213064 h 239697"/>
              <a:gd name="connsiteX14" fmla="*/ 559293 w 569698"/>
              <a:gd name="connsiteY14" fmla="*/ 177554 h 239697"/>
              <a:gd name="connsiteX15" fmla="*/ 559293 w 569698"/>
              <a:gd name="connsiteY15" fmla="*/ 88777 h 239697"/>
              <a:gd name="connsiteX16" fmla="*/ 541538 w 569698"/>
              <a:gd name="connsiteY16" fmla="*/ 35511 h 239697"/>
              <a:gd name="connsiteX17" fmla="*/ 488272 w 569698"/>
              <a:gd name="connsiteY17" fmla="*/ 17756 h 239697"/>
              <a:gd name="connsiteX18" fmla="*/ 461639 w 569698"/>
              <a:gd name="connsiteY18" fmla="*/ 8878 h 239697"/>
              <a:gd name="connsiteX19" fmla="*/ 426128 w 569698"/>
              <a:gd name="connsiteY19" fmla="*/ 0 h 239697"/>
              <a:gd name="connsiteX20" fmla="*/ 168676 w 569698"/>
              <a:gd name="connsiteY20" fmla="*/ 8878 h 239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9698" h="239697">
                <a:moveTo>
                  <a:pt x="168676" y="8878"/>
                </a:moveTo>
                <a:cubicBezTo>
                  <a:pt x="142043" y="11837"/>
                  <a:pt x="114630" y="10705"/>
                  <a:pt x="88777" y="17756"/>
                </a:cubicBezTo>
                <a:cubicBezTo>
                  <a:pt x="80702" y="19958"/>
                  <a:pt x="78507" y="31768"/>
                  <a:pt x="71021" y="35511"/>
                </a:cubicBezTo>
                <a:cubicBezTo>
                  <a:pt x="60108" y="40968"/>
                  <a:pt x="47347" y="41430"/>
                  <a:pt x="35510" y="44389"/>
                </a:cubicBezTo>
                <a:cubicBezTo>
                  <a:pt x="26632" y="53267"/>
                  <a:pt x="15841" y="60576"/>
                  <a:pt x="8877" y="71022"/>
                </a:cubicBezTo>
                <a:cubicBezTo>
                  <a:pt x="3686" y="78808"/>
                  <a:pt x="0" y="88297"/>
                  <a:pt x="0" y="97655"/>
                </a:cubicBezTo>
                <a:cubicBezTo>
                  <a:pt x="0" y="112744"/>
                  <a:pt x="2933" y="128174"/>
                  <a:pt x="8877" y="142043"/>
                </a:cubicBezTo>
                <a:cubicBezTo>
                  <a:pt x="12174" y="149736"/>
                  <a:pt x="20097" y="154569"/>
                  <a:pt x="26633" y="159798"/>
                </a:cubicBezTo>
                <a:cubicBezTo>
                  <a:pt x="51221" y="179468"/>
                  <a:pt x="51766" y="177054"/>
                  <a:pt x="79899" y="186431"/>
                </a:cubicBezTo>
                <a:cubicBezTo>
                  <a:pt x="122105" y="214569"/>
                  <a:pt x="96409" y="200812"/>
                  <a:pt x="159798" y="221942"/>
                </a:cubicBezTo>
                <a:lnTo>
                  <a:pt x="186431" y="230820"/>
                </a:lnTo>
                <a:lnTo>
                  <a:pt x="213064" y="239697"/>
                </a:lnTo>
                <a:cubicBezTo>
                  <a:pt x="284133" y="236607"/>
                  <a:pt x="397116" y="238398"/>
                  <a:pt x="479394" y="221942"/>
                </a:cubicBezTo>
                <a:cubicBezTo>
                  <a:pt x="488570" y="220107"/>
                  <a:pt x="497847" y="217609"/>
                  <a:pt x="506027" y="213064"/>
                </a:cubicBezTo>
                <a:cubicBezTo>
                  <a:pt x="524681" y="202701"/>
                  <a:pt x="559293" y="177554"/>
                  <a:pt x="559293" y="177554"/>
                </a:cubicBezTo>
                <a:cubicBezTo>
                  <a:pt x="573129" y="136046"/>
                  <a:pt x="573204" y="149057"/>
                  <a:pt x="559293" y="88777"/>
                </a:cubicBezTo>
                <a:cubicBezTo>
                  <a:pt x="555085" y="70541"/>
                  <a:pt x="559293" y="41429"/>
                  <a:pt x="541538" y="35511"/>
                </a:cubicBezTo>
                <a:lnTo>
                  <a:pt x="488272" y="17756"/>
                </a:lnTo>
                <a:cubicBezTo>
                  <a:pt x="479394" y="14797"/>
                  <a:pt x="470717" y="11148"/>
                  <a:pt x="461639" y="8878"/>
                </a:cubicBezTo>
                <a:lnTo>
                  <a:pt x="426128" y="0"/>
                </a:lnTo>
                <a:lnTo>
                  <a:pt x="168676" y="8878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1460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344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altLang="zh-CN" smtClean="0"/>
          </a:p>
          <a:p>
            <a:r>
              <a:rPr lang="de-DE" altLang="zh-CN" smtClean="0"/>
              <a:t>Page </a:t>
            </a:r>
            <a:fld id="{BE993565-2923-4B2F-9552-78B188E893DC}" type="slidenum">
              <a:rPr lang="de-DE" altLang="zh-CN" smtClean="0"/>
              <a:pPr/>
              <a:t>38</a:t>
            </a:fld>
            <a:endParaRPr lang="en-GB" altLang="zh-CN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557339" y="2197427"/>
            <a:ext cx="5832648" cy="9525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2pPr>
            <a:lvl3pPr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3pPr>
            <a:lvl4pPr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4pPr>
            <a:lvl5pPr algn="l" defTabSz="801688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5pPr>
            <a:lvl6pPr marL="457200"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6pPr>
            <a:lvl7pPr marL="914400"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7pPr>
            <a:lvl8pPr marL="1371600"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8pPr>
            <a:lvl9pPr marL="1828800" algn="l" defTabSz="8016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sz="6000" b="1" spc="50" smtClean="0">
                <a:ln w="11430"/>
                <a:solidFill>
                  <a:srgbClr val="0070C0"/>
                </a:solidFill>
                <a:effectLst>
                  <a:glow rad="139700">
                    <a:schemeClr val="bg1">
                      <a:alpha val="70000"/>
                    </a:schemeClr>
                  </a:glow>
                </a:effectLst>
                <a:latin typeface="Courier New" pitchFamily="49" charset="0"/>
                <a:ea typeface="微软雅黑" pitchFamily="34" charset="-122"/>
                <a:cs typeface="Courier New" pitchFamily="49" charset="0"/>
              </a:rPr>
              <a:t>Thank you!</a:t>
            </a:r>
            <a:endParaRPr lang="en-US" sz="6000" b="1" spc="50" dirty="0">
              <a:ln w="11430"/>
              <a:solidFill>
                <a:srgbClr val="0070C0"/>
              </a:solidFill>
              <a:effectLst>
                <a:glow rad="139700">
                  <a:schemeClr val="bg1">
                    <a:alpha val="70000"/>
                  </a:schemeClr>
                </a:glow>
              </a:effectLst>
              <a:latin typeface="Courier New" pitchFamily="49" charset="0"/>
              <a:ea typeface="微软雅黑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37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Maven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介绍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82211" y="1129308"/>
            <a:ext cx="3989789" cy="2304256"/>
          </a:xfrm>
          <a:prstGeom prst="rect">
            <a:avLst/>
          </a:prstGeom>
          <a:solidFill>
            <a:srgbClr val="FFEDB3"/>
          </a:solidFill>
          <a:ln w="127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500"/>
              </a:spcBef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mvn clean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清除项目目录中的生成结果</a:t>
            </a:r>
          </a:p>
          <a:p>
            <a:pPr>
              <a:spcBef>
                <a:spcPts val="500"/>
              </a:spcBef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mvn compile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编译源代码</a:t>
            </a:r>
          </a:p>
          <a:p>
            <a:pPr>
              <a:spcBef>
                <a:spcPts val="500"/>
              </a:spcBef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mvn test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运行应用程序中的单元测试</a:t>
            </a:r>
          </a:p>
          <a:p>
            <a:pPr>
              <a:spcBef>
                <a:spcPts val="500"/>
              </a:spcBef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mvn package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根据项目生成的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jar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或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war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等</a:t>
            </a:r>
          </a:p>
          <a:p>
            <a:pPr>
              <a:spcBef>
                <a:spcPts val="500"/>
              </a:spcBef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mvn install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在本地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repo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中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安装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jar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或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war</a:t>
            </a:r>
          </a:p>
          <a:p>
            <a:pPr>
              <a:spcBef>
                <a:spcPts val="500"/>
              </a:spcBef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mvn deploy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发布项目打包结果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(jar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或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war)</a:t>
            </a:r>
          </a:p>
          <a:p>
            <a:pPr>
              <a:spcBef>
                <a:spcPts val="500"/>
              </a:spcBef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mvn site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生成项目相关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信息和报告的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网站</a:t>
            </a:r>
          </a:p>
        </p:txBody>
      </p:sp>
      <p:sp>
        <p:nvSpPr>
          <p:cNvPr id="6" name="矩形 5"/>
          <p:cNvSpPr/>
          <p:nvPr/>
        </p:nvSpPr>
        <p:spPr>
          <a:xfrm>
            <a:off x="607033" y="4513684"/>
            <a:ext cx="3989789" cy="584775"/>
          </a:xfrm>
          <a:prstGeom prst="rect">
            <a:avLst/>
          </a:prstGeom>
          <a:solidFill>
            <a:srgbClr val="AFDD7D">
              <a:alpha val="45000"/>
            </a:srgbClr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IDE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开发环境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mvn eclipse: clean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mvn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eclipse: eclipse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7033" y="3551881"/>
            <a:ext cx="3989789" cy="830997"/>
          </a:xfrm>
          <a:prstGeom prst="rect">
            <a:avLst/>
          </a:prstGeom>
          <a:solidFill>
            <a:srgbClr val="AFDD7D">
              <a:alpha val="45000"/>
            </a:srgbClr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Web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容器插件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mvn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 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jetty: run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启动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jetty  </a:t>
            </a: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mvn tomcat: run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启动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tomcat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88024" y="1151619"/>
            <a:ext cx="4248472" cy="378565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latin typeface="Consolas"/>
              </a:rPr>
              <a:t>&lt;project </a:t>
            </a:r>
            <a:r>
              <a:rPr lang="en-US" altLang="zh-CN" sz="1200" dirty="0" err="1">
                <a:solidFill>
                  <a:srgbClr val="0000FF"/>
                </a:solidFill>
                <a:latin typeface="Consolas"/>
              </a:rPr>
              <a:t>xmlns</a:t>
            </a:r>
            <a:r>
              <a:rPr lang="en-US" altLang="zh-CN" sz="12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en-US" altLang="zh-CN" sz="1200" dirty="0" smtClean="0">
                <a:solidFill>
                  <a:srgbClr val="800000"/>
                </a:solidFill>
                <a:latin typeface="Consolas"/>
              </a:rPr>
              <a:t>“…“ </a:t>
            </a:r>
            <a:r>
              <a:rPr lang="en-US" altLang="zh-CN" sz="1200" dirty="0" err="1" smtClean="0">
                <a:solidFill>
                  <a:srgbClr val="0000FF"/>
                </a:solidFill>
                <a:latin typeface="Consolas"/>
              </a:rPr>
              <a:t>xsi:schemaLocation</a:t>
            </a:r>
            <a:r>
              <a:rPr lang="en-US" altLang="zh-CN" sz="12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en-US" altLang="zh-CN" sz="1200" dirty="0" smtClean="0">
                <a:solidFill>
                  <a:srgbClr val="800000"/>
                </a:solidFill>
                <a:latin typeface="Consolas"/>
              </a:rPr>
              <a:t>".</a:t>
            </a:r>
            <a:r>
              <a:rPr lang="en-US" altLang="zh-CN" sz="1200" dirty="0">
                <a:solidFill>
                  <a:srgbClr val="800000"/>
                </a:solidFill>
                <a:latin typeface="Consolas"/>
              </a:rPr>
              <a:t>xsd"</a:t>
            </a:r>
            <a:r>
              <a:rPr lang="en-US" altLang="zh-CN" sz="12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altLang="zh-CN" sz="1200" dirty="0" err="1">
                <a:solidFill>
                  <a:srgbClr val="0000FF"/>
                </a:solidFill>
                <a:latin typeface="Consolas"/>
              </a:rPr>
              <a:t>modelVersion</a:t>
            </a:r>
            <a:r>
              <a:rPr lang="en-US" altLang="zh-CN" sz="12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4.0.0</a:t>
            </a:r>
            <a:r>
              <a:rPr lang="en-US" altLang="zh-CN" sz="12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altLang="zh-CN" sz="1200" dirty="0" err="1">
                <a:solidFill>
                  <a:srgbClr val="0000FF"/>
                </a:solidFill>
                <a:latin typeface="Consolas"/>
              </a:rPr>
              <a:t>modelVersion</a:t>
            </a:r>
            <a:r>
              <a:rPr lang="en-US" altLang="zh-CN" sz="12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zh-CN" altLang="en-US" sz="1200" dirty="0">
              <a:latin typeface="Consolas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Consolas"/>
              </a:rPr>
              <a:t>&lt;!-- The Basics --&gt;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Consolas"/>
              </a:rPr>
              <a:t>&lt;groupId&gt;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...</a:t>
            </a:r>
            <a:r>
              <a:rPr lang="en-US" altLang="zh-CN" sz="1200" dirty="0">
                <a:solidFill>
                  <a:srgbClr val="0000FF"/>
                </a:solidFill>
                <a:latin typeface="Consolas"/>
              </a:rPr>
              <a:t>&lt;/groupId&gt;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Consolas"/>
              </a:rPr>
              <a:t>&lt;artifactId&gt;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...</a:t>
            </a:r>
            <a:r>
              <a:rPr lang="en-US" altLang="zh-CN" sz="1200" dirty="0">
                <a:solidFill>
                  <a:srgbClr val="0000FF"/>
                </a:solidFill>
                <a:latin typeface="Consolas"/>
              </a:rPr>
              <a:t>&lt;/artifactId&gt;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Consolas"/>
              </a:rPr>
              <a:t>&lt;version&gt;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...</a:t>
            </a:r>
            <a:r>
              <a:rPr lang="en-US" altLang="zh-CN" sz="1200" dirty="0">
                <a:solidFill>
                  <a:srgbClr val="0000FF"/>
                </a:solidFill>
                <a:latin typeface="Consolas"/>
              </a:rPr>
              <a:t>&lt;/version&gt;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Consolas"/>
              </a:rPr>
              <a:t>&lt;packaging&gt;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...</a:t>
            </a:r>
            <a:r>
              <a:rPr lang="en-US" altLang="zh-CN" sz="1200" dirty="0">
                <a:solidFill>
                  <a:srgbClr val="0000FF"/>
                </a:solidFill>
                <a:latin typeface="Consolas"/>
              </a:rPr>
              <a:t>&lt;/packaging&gt;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Consolas"/>
              </a:rPr>
              <a:t>&lt;dependencies&gt;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...</a:t>
            </a:r>
            <a:r>
              <a:rPr lang="en-US" altLang="zh-CN" sz="1200" dirty="0">
                <a:solidFill>
                  <a:srgbClr val="0000FF"/>
                </a:solidFill>
                <a:latin typeface="Consolas"/>
              </a:rPr>
              <a:t>&lt;/dependencies&gt;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Consolas"/>
              </a:rPr>
              <a:t>&lt;parent&gt;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...</a:t>
            </a:r>
            <a:r>
              <a:rPr lang="en-US" altLang="zh-CN" sz="1200" dirty="0">
                <a:solidFill>
                  <a:srgbClr val="0000FF"/>
                </a:solidFill>
                <a:latin typeface="Consolas"/>
              </a:rPr>
              <a:t>&lt;/parent&gt;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altLang="zh-CN" sz="1200" dirty="0">
                <a:solidFill>
                  <a:srgbClr val="0000FF"/>
                </a:solidFill>
                <a:latin typeface="Consolas"/>
              </a:rPr>
              <a:t>modules&gt;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...</a:t>
            </a:r>
            <a:r>
              <a:rPr lang="en-US" altLang="zh-CN" sz="1200" dirty="0">
                <a:solidFill>
                  <a:srgbClr val="0000FF"/>
                </a:solidFill>
                <a:latin typeface="Consolas"/>
              </a:rPr>
              <a:t>&lt;/modules&gt;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Consolas"/>
              </a:rPr>
              <a:t>&lt;properties&gt;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...</a:t>
            </a:r>
            <a:r>
              <a:rPr lang="en-US" altLang="zh-CN" sz="1200" dirty="0">
                <a:solidFill>
                  <a:srgbClr val="0000FF"/>
                </a:solidFill>
                <a:latin typeface="Consolas"/>
              </a:rPr>
              <a:t>&lt;/properties</a:t>
            </a:r>
            <a:r>
              <a:rPr lang="en-US" altLang="zh-CN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en-US" altLang="zh-CN" sz="1200" dirty="0">
              <a:solidFill>
                <a:srgbClr val="0000FF"/>
              </a:solidFill>
              <a:latin typeface="Consolas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Consolas"/>
              </a:rPr>
              <a:t>&lt;!-- Build Settings --&gt;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Consolas"/>
              </a:rPr>
              <a:t>&lt;build&gt;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...</a:t>
            </a:r>
            <a:r>
              <a:rPr lang="en-US" altLang="zh-CN" sz="1200" dirty="0">
                <a:solidFill>
                  <a:srgbClr val="0000FF"/>
                </a:solidFill>
                <a:latin typeface="Consolas"/>
              </a:rPr>
              <a:t>&lt;/build&gt;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Consolas"/>
              </a:rPr>
              <a:t>……</a:t>
            </a:r>
            <a:endParaRPr lang="en-US" altLang="zh-CN" sz="1200" dirty="0">
              <a:solidFill>
                <a:srgbClr val="0000FF"/>
              </a:solidFill>
              <a:latin typeface="Consolas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Consolas"/>
              </a:rPr>
              <a:t>&lt;!-- More Project Information --&gt;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Consolas"/>
              </a:rPr>
              <a:t>&lt;name&gt;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...</a:t>
            </a:r>
            <a:r>
              <a:rPr lang="en-US" altLang="zh-CN" sz="1200" dirty="0">
                <a:solidFill>
                  <a:srgbClr val="0000FF"/>
                </a:solidFill>
                <a:latin typeface="Consolas"/>
              </a:rPr>
              <a:t>&lt;/name&gt;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  <a:latin typeface="Consolas"/>
              </a:rPr>
              <a:t>……</a:t>
            </a:r>
            <a:endParaRPr lang="en-US" altLang="zh-CN" sz="1200" dirty="0">
              <a:solidFill>
                <a:srgbClr val="0000FF"/>
              </a:solidFill>
              <a:latin typeface="Consolas"/>
            </a:endParaRPr>
          </a:p>
          <a:p>
            <a:r>
              <a:rPr lang="en-US" altLang="zh-CN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altLang="zh-CN" sz="1200" dirty="0">
                <a:solidFill>
                  <a:srgbClr val="0000FF"/>
                </a:solidFill>
                <a:latin typeface="Consolas"/>
              </a:rPr>
              <a:t>project&gt;</a:t>
            </a:r>
            <a:endParaRPr lang="zh-CN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788024" y="74379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POM.xml</a:t>
            </a:r>
            <a:r>
              <a:rPr lang="zh-CN" altLang="en-US" dirty="0" smtClean="0">
                <a:latin typeface="+mj-ea"/>
                <a:ea typeface="+mj-ea"/>
              </a:rPr>
              <a:t>：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49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矩形 123"/>
          <p:cNvSpPr/>
          <p:nvPr/>
        </p:nvSpPr>
        <p:spPr>
          <a:xfrm>
            <a:off x="7125606" y="2475403"/>
            <a:ext cx="830770" cy="194710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Maven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简介</a:t>
            </a:r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</a:t>
            </a:r>
            <a:r>
              <a:rPr lang="zh-CN" altLang="en-US" sz="31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项目开发环境</a:t>
            </a:r>
            <a:endParaRPr lang="zh-CN" altLang="en-US" sz="3100" dirty="0"/>
          </a:p>
        </p:txBody>
      </p:sp>
      <p:sp>
        <p:nvSpPr>
          <p:cNvPr id="7" name="矩形 6"/>
          <p:cNvSpPr/>
          <p:nvPr/>
        </p:nvSpPr>
        <p:spPr>
          <a:xfrm>
            <a:off x="1534022" y="2115492"/>
            <a:ext cx="2475581" cy="2307020"/>
          </a:xfrm>
          <a:prstGeom prst="rect">
            <a:avLst/>
          </a:prstGeom>
          <a:solidFill>
            <a:srgbClr val="00B0F0">
              <a:alpha val="32000"/>
            </a:srgb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646306" y="2256485"/>
            <a:ext cx="2277623" cy="437836"/>
          </a:xfrm>
          <a:prstGeom prst="roundRect">
            <a:avLst/>
          </a:prstGeom>
          <a:solidFill>
            <a:srgbClr val="00B0F0">
              <a:alpha val="32000"/>
            </a:srgb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本地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JAR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仓库镜像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643793" y="2851233"/>
            <a:ext cx="2280136" cy="1485891"/>
          </a:xfrm>
          <a:prstGeom prst="roundRect">
            <a:avLst>
              <a:gd name="adj" fmla="val 6093"/>
            </a:avLst>
          </a:prstGeom>
          <a:solidFill>
            <a:srgbClr val="00B0F0">
              <a:alpha val="33000"/>
            </a:srgb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公司基础框架和组件仓库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886032" y="1080305"/>
            <a:ext cx="864554" cy="915111"/>
            <a:chOff x="1109699" y="1172214"/>
            <a:chExt cx="1259672" cy="1254056"/>
          </a:xfrm>
        </p:grpSpPr>
        <p:pic>
          <p:nvPicPr>
            <p:cNvPr id="15" name="Picture 21" descr="文件服务器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172214"/>
              <a:ext cx="588882" cy="914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109699" y="2088852"/>
              <a:ext cx="1259672" cy="337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latin typeface="+mj-ea"/>
                  <a:ea typeface="+mj-ea"/>
                </a:rPr>
                <a:t>官方中心库</a:t>
              </a:r>
              <a:endParaRPr lang="zh-CN" altLang="en-US" sz="1000" dirty="0">
                <a:latin typeface="+mj-ea"/>
                <a:ea typeface="+mj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037491" y="972697"/>
            <a:ext cx="1033176" cy="853575"/>
            <a:chOff x="1249758" y="1172214"/>
            <a:chExt cx="1521239" cy="1288241"/>
          </a:xfrm>
        </p:grpSpPr>
        <p:pic>
          <p:nvPicPr>
            <p:cNvPr id="19" name="Picture 21" descr="文件服务器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172214"/>
              <a:ext cx="588882" cy="914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249758" y="2088851"/>
              <a:ext cx="1521239" cy="371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latin typeface="+mj-ea"/>
                  <a:ea typeface="+mj-ea"/>
                </a:rPr>
                <a:t>第三方镜像</a:t>
              </a:r>
              <a:r>
                <a:rPr lang="en-US" altLang="zh-CN" sz="1000" dirty="0" smtClean="0">
                  <a:latin typeface="+mj-ea"/>
                  <a:ea typeface="+mj-ea"/>
                </a:rPr>
                <a:t>1</a:t>
              </a:r>
              <a:endParaRPr lang="zh-CN" altLang="en-US" sz="1000" dirty="0">
                <a:latin typeface="+mj-ea"/>
                <a:ea typeface="+mj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181614" y="987388"/>
            <a:ext cx="938935" cy="853313"/>
            <a:chOff x="1016779" y="1172214"/>
            <a:chExt cx="1430602" cy="1288403"/>
          </a:xfrm>
        </p:grpSpPr>
        <p:pic>
          <p:nvPicPr>
            <p:cNvPr id="22" name="Picture 21" descr="文件服务器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172214"/>
              <a:ext cx="588882" cy="914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1016779" y="2088852"/>
              <a:ext cx="1430602" cy="371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latin typeface="+mj-ea"/>
                  <a:ea typeface="+mj-ea"/>
                </a:rPr>
                <a:t>第三方镜像</a:t>
              </a:r>
              <a:r>
                <a:rPr lang="en-US" altLang="zh-CN" sz="1000" dirty="0">
                  <a:latin typeface="+mj-ea"/>
                  <a:ea typeface="+mj-ea"/>
                </a:rPr>
                <a:t>N</a:t>
              </a:r>
              <a:endParaRPr lang="zh-CN" altLang="en-US" sz="1000" dirty="0">
                <a:latin typeface="+mj-ea"/>
                <a:ea typeface="+mj-ea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681582" y="4474775"/>
            <a:ext cx="20983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Maven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本地镜像</a:t>
            </a:r>
            <a:r>
              <a:rPr lang="en-US" altLang="zh-CN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Nexue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5" name="直接箭头连接符 24"/>
          <p:cNvCxnSpPr>
            <a:stCxn id="8" idx="0"/>
            <a:endCxn id="15" idx="2"/>
          </p:cNvCxnSpPr>
          <p:nvPr/>
        </p:nvCxnSpPr>
        <p:spPr>
          <a:xfrm flipH="1" flipV="1">
            <a:off x="1289864" y="1747786"/>
            <a:ext cx="1495254" cy="50869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" idx="0"/>
            <a:endCxn id="19" idx="2"/>
          </p:cNvCxnSpPr>
          <p:nvPr/>
        </p:nvCxnSpPr>
        <p:spPr>
          <a:xfrm flipH="1" flipV="1">
            <a:off x="2341983" y="1578772"/>
            <a:ext cx="443135" cy="67771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8" idx="0"/>
            <a:endCxn id="22" idx="2"/>
          </p:cNvCxnSpPr>
          <p:nvPr/>
        </p:nvCxnSpPr>
        <p:spPr>
          <a:xfrm flipV="1">
            <a:off x="2785118" y="1593201"/>
            <a:ext cx="843654" cy="6632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94326" y="1826676"/>
            <a:ext cx="1415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 dirty="0">
                <a:latin typeface="+mj-ea"/>
                <a:ea typeface="+mj-ea"/>
              </a:rPr>
              <a:t>按</a:t>
            </a:r>
            <a:r>
              <a:rPr lang="zh-CN" altLang="en-US" sz="1200" i="1" dirty="0" smtClean="0">
                <a:latin typeface="+mj-ea"/>
                <a:ea typeface="+mj-ea"/>
              </a:rPr>
              <a:t>需自动同步</a:t>
            </a:r>
            <a:endParaRPr lang="zh-CN" altLang="en-US" sz="1200" i="1" dirty="0">
              <a:latin typeface="+mj-ea"/>
              <a:ea typeface="+mj-ea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31134" y="3276731"/>
            <a:ext cx="1187175" cy="556770"/>
          </a:xfrm>
          <a:prstGeom prst="roundRect">
            <a:avLst>
              <a:gd name="adj" fmla="val 5797"/>
            </a:avLst>
          </a:prstGeom>
          <a:noFill/>
          <a:ln w="127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架构师，资深技术工程师，项目经理等</a:t>
            </a:r>
            <a:endParaRPr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31134" y="2331725"/>
            <a:ext cx="1033287" cy="834068"/>
            <a:chOff x="1053643" y="4349732"/>
            <a:chExt cx="1187175" cy="945007"/>
          </a:xfrm>
        </p:grpSpPr>
        <p:pic>
          <p:nvPicPr>
            <p:cNvPr id="42" name="Picture 2" descr="D:\素材\团体用户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6051" y="4349732"/>
              <a:ext cx="950879" cy="762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1053643" y="5017740"/>
              <a:ext cx="1187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latin typeface="+mj-ea"/>
                  <a:ea typeface="+mj-ea"/>
                </a:rPr>
                <a:t>基础架构团队</a:t>
              </a:r>
              <a:endParaRPr lang="zh-CN" altLang="en-US" sz="1000" dirty="0">
                <a:latin typeface="+mj-ea"/>
                <a:ea typeface="+mj-ea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88940" y="2562557"/>
            <a:ext cx="67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 dirty="0" smtClean="0">
                <a:latin typeface="+mj-ea"/>
                <a:ea typeface="+mj-ea"/>
              </a:rPr>
              <a:t>开发和维护</a:t>
            </a:r>
            <a:endParaRPr lang="zh-CN" altLang="en-US" sz="1200" i="1" dirty="0">
              <a:latin typeface="+mj-ea"/>
              <a:ea typeface="+mj-ea"/>
            </a:endParaRPr>
          </a:p>
        </p:txBody>
      </p:sp>
      <p:cxnSp>
        <p:nvCxnSpPr>
          <p:cNvPr id="45" name="直接箭头连接符 44"/>
          <p:cNvCxnSpPr>
            <a:stCxn id="42" idx="3"/>
            <a:endCxn id="9" idx="1"/>
          </p:cNvCxnSpPr>
          <p:nvPr/>
        </p:nvCxnSpPr>
        <p:spPr>
          <a:xfrm>
            <a:off x="1030481" y="2668256"/>
            <a:ext cx="613312" cy="92592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1695021" y="3165792"/>
            <a:ext cx="2156900" cy="437836"/>
          </a:xfrm>
          <a:prstGeom prst="roundRect">
            <a:avLst/>
          </a:prstGeom>
          <a:solidFill>
            <a:srgbClr val="FFEDB3"/>
          </a:solidFill>
          <a:ln w="127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核心基础框架：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feinno-framework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696011" y="3908713"/>
            <a:ext cx="2155910" cy="244507"/>
          </a:xfrm>
          <a:prstGeom prst="roundRect">
            <a:avLst/>
          </a:prstGeom>
          <a:solidFill>
            <a:srgbClr val="FFEDB3"/>
          </a:solidFill>
          <a:ln w="127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feinno-module-security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646306" y="4153220"/>
            <a:ext cx="1146637" cy="122254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……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1695021" y="3627780"/>
            <a:ext cx="2156899" cy="244507"/>
          </a:xfrm>
          <a:prstGeom prst="roundRect">
            <a:avLst/>
          </a:prstGeom>
          <a:solidFill>
            <a:srgbClr val="FFEDB3"/>
          </a:solidFill>
          <a:ln w="127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feinno-parent(POM)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7163732" y="3915510"/>
            <a:ext cx="451385" cy="400892"/>
            <a:chOff x="6732239" y="2859187"/>
            <a:chExt cx="721821" cy="832828"/>
          </a:xfrm>
        </p:grpSpPr>
        <p:pic>
          <p:nvPicPr>
            <p:cNvPr id="73" name="Picture 20" descr="服务器类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239" y="2859187"/>
              <a:ext cx="564125" cy="818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" name="Picture 2" descr="D:\公司工作\JUSTINMOBILE\市场及产品部工作\模板素材\用户7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913189" y="3151144"/>
              <a:ext cx="540871" cy="540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6" name="圆角矩形 75"/>
          <p:cNvSpPr/>
          <p:nvPr/>
        </p:nvSpPr>
        <p:spPr>
          <a:xfrm>
            <a:off x="4551197" y="2641764"/>
            <a:ext cx="2280136" cy="1485891"/>
          </a:xfrm>
          <a:prstGeom prst="roundRect">
            <a:avLst>
              <a:gd name="adj" fmla="val 6093"/>
            </a:avLst>
          </a:prstGeom>
          <a:solidFill>
            <a:srgbClr val="00B0F0">
              <a:alpha val="33000"/>
            </a:srgb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项目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:feinno-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rinp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-xxx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732910" y="3718398"/>
            <a:ext cx="1015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POM.xml</a:t>
            </a:r>
            <a:endParaRPr lang="zh-CN" altLang="en-US" dirty="0"/>
          </a:p>
        </p:txBody>
      </p:sp>
      <p:cxnSp>
        <p:nvCxnSpPr>
          <p:cNvPr id="78" name="直接箭头连接符 77"/>
          <p:cNvCxnSpPr>
            <a:stCxn id="8" idx="3"/>
            <a:endCxn id="76" idx="1"/>
          </p:cNvCxnSpPr>
          <p:nvPr/>
        </p:nvCxnSpPr>
        <p:spPr>
          <a:xfrm>
            <a:off x="3923929" y="2475403"/>
            <a:ext cx="627268" cy="90930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53" idx="3"/>
            <a:endCxn id="76" idx="1"/>
          </p:cNvCxnSpPr>
          <p:nvPr/>
        </p:nvCxnSpPr>
        <p:spPr>
          <a:xfrm>
            <a:off x="3851921" y="3384710"/>
            <a:ext cx="69927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0" idx="3"/>
            <a:endCxn id="76" idx="1"/>
          </p:cNvCxnSpPr>
          <p:nvPr/>
        </p:nvCxnSpPr>
        <p:spPr>
          <a:xfrm flipV="1">
            <a:off x="3851920" y="3384710"/>
            <a:ext cx="699277" cy="36532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56" idx="3"/>
            <a:endCxn id="76" idx="1"/>
          </p:cNvCxnSpPr>
          <p:nvPr/>
        </p:nvCxnSpPr>
        <p:spPr>
          <a:xfrm flipV="1">
            <a:off x="3851921" y="3384710"/>
            <a:ext cx="699276" cy="64625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923929" y="30578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导入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732910" y="2997894"/>
            <a:ext cx="1855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基础框架和组件功能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763608" y="3308516"/>
            <a:ext cx="1855314" cy="307777"/>
          </a:xfrm>
          <a:prstGeom prst="rect">
            <a:avLst/>
          </a:prstGeom>
          <a:solidFill>
            <a:srgbClr val="FAE7A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+mj-ea"/>
                <a:ea typeface="+mj-ea"/>
              </a:rPr>
              <a:t>业务逻辑开发</a:t>
            </a:r>
            <a:endParaRPr lang="zh-CN" altLang="en-US" sz="1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7191394" y="3229532"/>
            <a:ext cx="451385" cy="400892"/>
            <a:chOff x="6732239" y="2859187"/>
            <a:chExt cx="721821" cy="832828"/>
          </a:xfrm>
        </p:grpSpPr>
        <p:pic>
          <p:nvPicPr>
            <p:cNvPr id="100" name="Picture 20" descr="服务器类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239" y="2859187"/>
              <a:ext cx="564125" cy="818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1" name="Picture 2" descr="D:\公司工作\JUSTINMOBILE\市场及产品部工作\模板素材\用户7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913189" y="3151144"/>
              <a:ext cx="540871" cy="540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" name="组合 101"/>
          <p:cNvGrpSpPr/>
          <p:nvPr/>
        </p:nvGrpSpPr>
        <p:grpSpPr>
          <a:xfrm>
            <a:off x="7172136" y="2529164"/>
            <a:ext cx="451385" cy="400892"/>
            <a:chOff x="6732239" y="2859187"/>
            <a:chExt cx="721821" cy="832828"/>
          </a:xfrm>
        </p:grpSpPr>
        <p:pic>
          <p:nvPicPr>
            <p:cNvPr id="103" name="Picture 20" descr="服务器类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239" y="2859187"/>
              <a:ext cx="564125" cy="818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" name="Picture 2" descr="D:\公司工作\JUSTINMOBILE\市场及产品部工作\模板素材\用户7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913189" y="3151144"/>
              <a:ext cx="540871" cy="540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5" name="直接箭头连接符 104"/>
          <p:cNvCxnSpPr>
            <a:stCxn id="103" idx="1"/>
            <a:endCxn id="95" idx="3"/>
          </p:cNvCxnSpPr>
          <p:nvPr/>
        </p:nvCxnSpPr>
        <p:spPr>
          <a:xfrm flipH="1">
            <a:off x="6618922" y="2726102"/>
            <a:ext cx="553214" cy="736303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100" idx="1"/>
          </p:cNvCxnSpPr>
          <p:nvPr/>
        </p:nvCxnSpPr>
        <p:spPr>
          <a:xfrm flipH="1">
            <a:off x="6618922" y="3426470"/>
            <a:ext cx="572472" cy="716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73" idx="1"/>
          </p:cNvCxnSpPr>
          <p:nvPr/>
        </p:nvCxnSpPr>
        <p:spPr>
          <a:xfrm flipH="1" flipV="1">
            <a:off x="6618922" y="3427186"/>
            <a:ext cx="544810" cy="685262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831354" y="2538347"/>
            <a:ext cx="360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+mj-ea"/>
                <a:ea typeface="+mj-ea"/>
              </a:rPr>
              <a:t>专注于业务逻辑开发</a:t>
            </a:r>
            <a:endParaRPr lang="zh-CN" altLang="en-US" sz="1200" dirty="0">
              <a:latin typeface="+mj-ea"/>
              <a:ea typeface="+mj-ea"/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5865237" y="1144144"/>
            <a:ext cx="1260369" cy="534147"/>
            <a:chOff x="5865237" y="1307324"/>
            <a:chExt cx="1260369" cy="534147"/>
          </a:xfrm>
        </p:grpSpPr>
        <p:grpSp>
          <p:nvGrpSpPr>
            <p:cNvPr id="115" name="组合 114"/>
            <p:cNvGrpSpPr/>
            <p:nvPr/>
          </p:nvGrpSpPr>
          <p:grpSpPr>
            <a:xfrm>
              <a:off x="5865237" y="1307324"/>
              <a:ext cx="542627" cy="534147"/>
              <a:chOff x="6732239" y="2859187"/>
              <a:chExt cx="721821" cy="832828"/>
            </a:xfrm>
          </p:grpSpPr>
          <p:pic>
            <p:nvPicPr>
              <p:cNvPr id="116" name="Picture 20" descr="服务器类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2239" y="2859187"/>
                <a:ext cx="564125" cy="818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" name="Picture 2" descr="D:\公司工作\JUSTINMOBILE\市场及产品部工作\模板素材\用户7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913189" y="3151144"/>
                <a:ext cx="540871" cy="5408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8" name="TextBox 117"/>
            <p:cNvSpPr txBox="1"/>
            <p:nvPr/>
          </p:nvSpPr>
          <p:spPr>
            <a:xfrm>
              <a:off x="6327971" y="1529523"/>
              <a:ext cx="797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+mj-ea"/>
                  <a:ea typeface="+mj-ea"/>
                </a:rPr>
                <a:t>项目经理</a:t>
              </a:r>
              <a:endParaRPr lang="zh-CN" altLang="en-US" sz="1200" dirty="0">
                <a:latin typeface="+mj-ea"/>
                <a:ea typeface="+mj-ea"/>
              </a:endParaRPr>
            </a:p>
          </p:txBody>
        </p:sp>
      </p:grpSp>
      <p:cxnSp>
        <p:nvCxnSpPr>
          <p:cNvPr id="119" name="直接箭头连接符 118"/>
          <p:cNvCxnSpPr>
            <a:stCxn id="117" idx="2"/>
            <a:endCxn id="76" idx="0"/>
          </p:cNvCxnSpPr>
          <p:nvPr/>
        </p:nvCxnSpPr>
        <p:spPr>
          <a:xfrm flipH="1">
            <a:off x="5691265" y="1678291"/>
            <a:ext cx="513300" cy="96347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4900865" y="1802221"/>
            <a:ext cx="29611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+mj-ea"/>
                <a:ea typeface="+mj-ea"/>
              </a:rPr>
              <a:t>根据框架模板生成新工程结构</a:t>
            </a:r>
            <a:endParaRPr lang="en-US" altLang="zh-CN" sz="1400" dirty="0">
              <a:latin typeface="+mj-ea"/>
              <a:ea typeface="+mj-ea"/>
            </a:endParaRPr>
          </a:p>
          <a:p>
            <a:r>
              <a:rPr lang="zh-CN" altLang="en-US" sz="1400" dirty="0" smtClean="0">
                <a:latin typeface="+mj-ea"/>
                <a:ea typeface="+mj-ea"/>
              </a:rPr>
              <a:t>命令：</a:t>
            </a:r>
            <a:r>
              <a:rPr lang="en-US" altLang="zh-CN" sz="1400" dirty="0" smtClean="0">
                <a:latin typeface="+mj-ea"/>
                <a:ea typeface="+mj-ea"/>
              </a:rPr>
              <a:t>mvn </a:t>
            </a:r>
            <a:r>
              <a:rPr lang="en-US" altLang="zh-CN" sz="1400" dirty="0">
                <a:latin typeface="+mj-ea"/>
                <a:ea typeface="+mj-ea"/>
              </a:rPr>
              <a:t>archetype:generate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615117" y="3084747"/>
            <a:ext cx="385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+mj-ea"/>
                <a:ea typeface="+mj-ea"/>
              </a:rPr>
              <a:t>开发人员</a:t>
            </a:r>
            <a:endParaRPr lang="zh-CN" altLang="en-US" sz="1200" dirty="0">
              <a:latin typeface="+mj-ea"/>
              <a:ea typeface="+mj-ea"/>
            </a:endParaRPr>
          </a:p>
        </p:txBody>
      </p:sp>
      <p:cxnSp>
        <p:nvCxnSpPr>
          <p:cNvPr id="127" name="直接箭头连接符 126"/>
          <p:cNvCxnSpPr>
            <a:stCxn id="124" idx="2"/>
          </p:cNvCxnSpPr>
          <p:nvPr/>
        </p:nvCxnSpPr>
        <p:spPr>
          <a:xfrm flipH="1">
            <a:off x="7011374" y="4422512"/>
            <a:ext cx="529617" cy="20615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4106744" y="4422512"/>
            <a:ext cx="3347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+mj-ea"/>
                <a:ea typeface="+mj-ea"/>
              </a:rPr>
              <a:t>仅仅：从</a:t>
            </a:r>
            <a:r>
              <a:rPr lang="en-US" altLang="zh-CN" sz="1400" dirty="0" smtClean="0">
                <a:latin typeface="+mj-ea"/>
                <a:ea typeface="+mj-ea"/>
              </a:rPr>
              <a:t>SVN</a:t>
            </a:r>
            <a:r>
              <a:rPr lang="zh-CN" altLang="en-US" sz="1400" dirty="0" smtClean="0">
                <a:latin typeface="+mj-ea"/>
                <a:ea typeface="+mj-ea"/>
              </a:rPr>
              <a:t>中</a:t>
            </a:r>
            <a:r>
              <a:rPr lang="en-US" altLang="zh-CN" sz="1400" dirty="0" smtClean="0">
                <a:latin typeface="+mj-ea"/>
                <a:ea typeface="+mj-ea"/>
              </a:rPr>
              <a:t>checkout</a:t>
            </a:r>
            <a:r>
              <a:rPr lang="zh-CN" altLang="en-US" sz="1400" dirty="0" smtClean="0">
                <a:latin typeface="+mj-ea"/>
                <a:ea typeface="+mj-ea"/>
              </a:rPr>
              <a:t>工程，</a:t>
            </a:r>
            <a:r>
              <a:rPr lang="en-US" altLang="zh-CN" sz="1400" dirty="0" smtClean="0">
                <a:latin typeface="+mj-ea"/>
                <a:ea typeface="+mj-ea"/>
              </a:rPr>
              <a:t>Run: mvn </a:t>
            </a:r>
            <a:r>
              <a:rPr lang="en-US" altLang="zh-CN" sz="1400" dirty="0" err="1" smtClean="0">
                <a:latin typeface="+mj-ea"/>
                <a:ea typeface="+mj-ea"/>
              </a:rPr>
              <a:t>eclipse:eclipse</a:t>
            </a:r>
            <a:r>
              <a:rPr lang="en-US" altLang="zh-CN" sz="1400" dirty="0" smtClean="0">
                <a:latin typeface="+mj-ea"/>
                <a:ea typeface="+mj-ea"/>
              </a:rPr>
              <a:t> ,</a:t>
            </a:r>
            <a:r>
              <a:rPr lang="zh-CN" altLang="en-US" sz="1400" dirty="0" smtClean="0">
                <a:latin typeface="+mj-ea"/>
                <a:ea typeface="+mj-ea"/>
              </a:rPr>
              <a:t>开始开发业务</a:t>
            </a:r>
            <a:r>
              <a:rPr lang="en-US" altLang="zh-CN" sz="1400" dirty="0" smtClean="0">
                <a:latin typeface="+mj-ea"/>
                <a:ea typeface="+mj-ea"/>
              </a:rPr>
              <a:t>….</a:t>
            </a:r>
            <a:endParaRPr lang="zh-CN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0422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Maven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安装和配置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985292"/>
            <a:ext cx="814973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+mj-ea"/>
                <a:ea typeface="+mj-ea"/>
              </a:rPr>
              <a:t>1.</a:t>
            </a:r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下载</a:t>
            </a:r>
            <a:r>
              <a:rPr lang="zh-CN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安装</a:t>
            </a:r>
            <a:r>
              <a:rPr lang="en-US" altLang="zh-CN" sz="2000" b="1" dirty="0" smtClean="0">
                <a:solidFill>
                  <a:srgbClr val="FF0000"/>
                </a:solidFill>
                <a:latin typeface="+mj-ea"/>
                <a:ea typeface="+mj-ea"/>
              </a:rPr>
              <a:t>Maven</a:t>
            </a: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+mj-ea"/>
                <a:ea typeface="+mj-ea"/>
              </a:rPr>
              <a:t>选用稳定版本</a:t>
            </a:r>
            <a:r>
              <a:rPr lang="en-US" altLang="zh-CN" dirty="0" smtClean="0">
                <a:latin typeface="+mj-ea"/>
                <a:ea typeface="+mj-ea"/>
              </a:rPr>
              <a:t>Maven3.x</a:t>
            </a:r>
            <a:r>
              <a:rPr lang="zh-CN" altLang="en-US" dirty="0" smtClean="0">
                <a:latin typeface="+mj-ea"/>
                <a:ea typeface="+mj-ea"/>
              </a:rPr>
              <a:t>，从官方网站</a:t>
            </a:r>
            <a:r>
              <a:rPr lang="en-US" altLang="zh-CN" dirty="0" smtClean="0">
                <a:latin typeface="+mj-ea"/>
                <a:ea typeface="+mj-ea"/>
              </a:rPr>
              <a:t>(http</a:t>
            </a:r>
            <a:r>
              <a:rPr lang="en-US" altLang="zh-CN" dirty="0">
                <a:latin typeface="+mj-ea"/>
                <a:ea typeface="+mj-ea"/>
              </a:rPr>
              <a:t>://</a:t>
            </a:r>
            <a:r>
              <a:rPr lang="en-US" altLang="zh-CN" dirty="0" smtClean="0">
                <a:latin typeface="+mj-ea"/>
                <a:ea typeface="+mj-ea"/>
              </a:rPr>
              <a:t>maven.apache.org)</a:t>
            </a:r>
            <a:r>
              <a:rPr lang="zh-CN" altLang="en-US" dirty="0" smtClean="0">
                <a:latin typeface="+mj-ea"/>
                <a:ea typeface="+mj-ea"/>
              </a:rPr>
              <a:t>下载安装包。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+mj-ea"/>
                <a:ea typeface="+mj-ea"/>
              </a:rPr>
              <a:t>安装包一般为</a:t>
            </a:r>
            <a:r>
              <a:rPr lang="en-US" altLang="zh-CN" dirty="0" smtClean="0">
                <a:latin typeface="+mj-ea"/>
                <a:ea typeface="+mj-ea"/>
              </a:rPr>
              <a:t>zip</a:t>
            </a:r>
            <a:r>
              <a:rPr lang="zh-CN" altLang="en-US" dirty="0" smtClean="0">
                <a:latin typeface="+mj-ea"/>
                <a:ea typeface="+mj-ea"/>
              </a:rPr>
              <a:t>文件。直接解压到你喜欢的目录，本例假设为：</a:t>
            </a:r>
            <a:r>
              <a:rPr lang="en-US" altLang="zh-CN" dirty="0" smtClean="0">
                <a:latin typeface="+mj-ea"/>
                <a:ea typeface="+mj-ea"/>
              </a:rPr>
              <a:t>D:\tools</a:t>
            </a:r>
            <a:r>
              <a:rPr lang="zh-CN" altLang="en-US" dirty="0" smtClean="0">
                <a:latin typeface="+mj-ea"/>
                <a:ea typeface="+mj-ea"/>
              </a:rPr>
              <a:t>下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+mj-ea"/>
                <a:ea typeface="+mj-ea"/>
              </a:rPr>
              <a:t>则</a:t>
            </a:r>
            <a:r>
              <a:rPr lang="en-US" altLang="zh-CN" dirty="0" smtClean="0">
                <a:latin typeface="+mj-ea"/>
                <a:ea typeface="+mj-ea"/>
              </a:rPr>
              <a:t>maven</a:t>
            </a:r>
            <a:r>
              <a:rPr lang="zh-CN" altLang="en-US" dirty="0" smtClean="0">
                <a:latin typeface="+mj-ea"/>
                <a:ea typeface="+mj-ea"/>
              </a:rPr>
              <a:t>安装目录为：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j-ea"/>
                <a:ea typeface="+mj-ea"/>
              </a:rPr>
              <a:t>D:\</a:t>
            </a:r>
            <a:r>
              <a:rPr lang="en-US" altLang="zh-CN" b="1" dirty="0" smtClean="0">
                <a:solidFill>
                  <a:srgbClr val="FF0000"/>
                </a:solidFill>
                <a:latin typeface="+mj-ea"/>
                <a:ea typeface="+mj-ea"/>
              </a:rPr>
              <a:t>tools\apache-maven-3.0.4 </a:t>
            </a:r>
            <a:r>
              <a:rPr lang="zh-CN" altLang="en-US" dirty="0" smtClean="0">
                <a:latin typeface="+mj-ea"/>
                <a:ea typeface="+mj-ea"/>
              </a:rPr>
              <a:t>。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endParaRPr lang="en-US" altLang="zh-CN" dirty="0"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+mj-ea"/>
                <a:ea typeface="+mj-ea"/>
              </a:rPr>
              <a:t>目前最新稳定版本为</a:t>
            </a:r>
            <a:r>
              <a:rPr lang="en-US" altLang="zh-CN" dirty="0" smtClean="0">
                <a:latin typeface="+mj-ea"/>
                <a:ea typeface="+mj-ea"/>
              </a:rPr>
              <a:t>3.0.4 </a:t>
            </a:r>
            <a:r>
              <a:rPr lang="zh-CN" altLang="en-US" dirty="0" smtClean="0">
                <a:latin typeface="+mj-ea"/>
                <a:ea typeface="+mj-ea"/>
              </a:rPr>
              <a:t>，下载地址：</a:t>
            </a:r>
            <a:r>
              <a:rPr lang="en-US" altLang="zh-CN" dirty="0" smtClean="0">
                <a:latin typeface="Arial" pitchFamily="34" charset="0"/>
                <a:cs typeface="Arial" pitchFamily="34" charset="0"/>
                <a:hlinkClick r:id="rId2"/>
              </a:rPr>
              <a:t>http</a:t>
            </a:r>
            <a:r>
              <a:rPr lang="en-US" altLang="zh-CN" dirty="0">
                <a:latin typeface="Arial" pitchFamily="34" charset="0"/>
                <a:cs typeface="Arial" pitchFamily="34" charset="0"/>
                <a:hlinkClick r:id="rId2"/>
              </a:rPr>
              <a:t>://</a:t>
            </a:r>
            <a:r>
              <a:rPr lang="en-US" altLang="zh-CN" dirty="0" smtClean="0">
                <a:latin typeface="Arial" pitchFamily="34" charset="0"/>
                <a:cs typeface="Arial" pitchFamily="34" charset="0"/>
                <a:hlinkClick r:id="rId2"/>
              </a:rPr>
              <a:t>www.apache.org/dyn/closer.cgi/maven/maven-3/3.0.4/binaries/apache-maven-3.0.4-bin.zip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endParaRPr lang="en-US" altLang="zh-CN" b="1" dirty="0">
              <a:solidFill>
                <a:srgbClr val="FF0000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zh-CN" altLang="en-US" dirty="0">
                <a:latin typeface="+mj-ea"/>
                <a:ea typeface="+mj-ea"/>
              </a:rPr>
              <a:t>设置系统环境变量： </a:t>
            </a:r>
            <a:r>
              <a:rPr lang="en-US" altLang="zh-CN" b="1" dirty="0">
                <a:solidFill>
                  <a:srgbClr val="FF0000"/>
                </a:solidFill>
                <a:latin typeface="+mj-ea"/>
              </a:rPr>
              <a:t>M2_HOME</a:t>
            </a:r>
            <a:r>
              <a:rPr lang="en-US" altLang="zh-CN" dirty="0">
                <a:latin typeface="+mj-ea"/>
              </a:rPr>
              <a:t>=D:\tools\apache-maven-3.0.4 </a:t>
            </a:r>
            <a:r>
              <a:rPr lang="zh-CN" altLang="en-US" dirty="0">
                <a:latin typeface="+mj-ea"/>
              </a:rPr>
              <a:t>和</a:t>
            </a:r>
            <a:r>
              <a:rPr lang="en-US" altLang="zh-CN" dirty="0">
                <a:latin typeface="+mj-ea"/>
              </a:rPr>
              <a:t>PATH=%M2_HOME%\bin</a:t>
            </a:r>
            <a:r>
              <a:rPr lang="en-US" altLang="zh-CN" dirty="0" smtClean="0">
                <a:latin typeface="+mj-ea"/>
              </a:rPr>
              <a:t>;…</a:t>
            </a:r>
            <a:endParaRPr lang="en-US" altLang="zh-CN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2881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Maven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安装和配置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913284"/>
            <a:ext cx="8571300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+mj-ea"/>
                <a:ea typeface="+mj-ea"/>
              </a:rPr>
              <a:t>2.</a:t>
            </a:r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</a:rPr>
              <a:t>配置</a:t>
            </a:r>
            <a:r>
              <a:rPr lang="en-US" altLang="zh-CN" sz="2000" b="1" dirty="0" smtClean="0">
                <a:solidFill>
                  <a:srgbClr val="FF0000"/>
                </a:solidFill>
                <a:latin typeface="+mj-ea"/>
                <a:ea typeface="+mj-ea"/>
              </a:rPr>
              <a:t>Maven</a:t>
            </a:r>
            <a:endParaRPr lang="en-US" altLang="zh-CN" sz="2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r>
              <a:rPr lang="zh-CN" altLang="en-US" sz="1600" dirty="0" smtClean="0">
                <a:latin typeface="+mj-ea"/>
                <a:ea typeface="+mj-ea"/>
              </a:rPr>
              <a:t>建立本地仓库的目的是在你执行</a:t>
            </a:r>
            <a:r>
              <a:rPr lang="en-US" altLang="zh-CN" sz="1600" dirty="0" smtClean="0">
                <a:latin typeface="+mj-ea"/>
                <a:ea typeface="+mj-ea"/>
              </a:rPr>
              <a:t>maven</a:t>
            </a:r>
            <a:r>
              <a:rPr lang="zh-CN" altLang="en-US" sz="1600" dirty="0" smtClean="0">
                <a:latin typeface="+mj-ea"/>
                <a:ea typeface="+mj-ea"/>
              </a:rPr>
              <a:t>操作的时，可以使用本地开发机上本地仓库中的</a:t>
            </a:r>
            <a:r>
              <a:rPr lang="en-US" altLang="zh-CN" sz="1600" dirty="0" smtClean="0">
                <a:latin typeface="+mj-ea"/>
                <a:ea typeface="+mj-ea"/>
              </a:rPr>
              <a:t>jar</a:t>
            </a:r>
            <a:r>
              <a:rPr lang="zh-CN" altLang="en-US" sz="1600" dirty="0" smtClean="0">
                <a:latin typeface="+mj-ea"/>
                <a:ea typeface="+mj-ea"/>
              </a:rPr>
              <a:t>资源，不用从远程服务器上每次下载。</a:t>
            </a:r>
            <a:endParaRPr lang="en-US" altLang="zh-CN" sz="1600" dirty="0" smtClean="0">
              <a:latin typeface="+mj-ea"/>
              <a:ea typeface="+mj-ea"/>
            </a:endParaRP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+mj-ea"/>
                <a:ea typeface="+mj-ea"/>
              </a:rPr>
              <a:t>在</a:t>
            </a:r>
            <a:r>
              <a:rPr lang="zh-CN" altLang="en-US" sz="1600" dirty="0">
                <a:latin typeface="+mj-ea"/>
                <a:ea typeface="+mj-ea"/>
              </a:rPr>
              <a:t>本地创建目录作为</a:t>
            </a:r>
            <a:r>
              <a:rPr lang="en-US" altLang="zh-CN" sz="1600" dirty="0">
                <a:latin typeface="+mj-ea"/>
                <a:ea typeface="+mj-ea"/>
              </a:rPr>
              <a:t>Maven</a:t>
            </a:r>
            <a:r>
              <a:rPr lang="zh-CN" altLang="en-US" sz="1600" dirty="0">
                <a:latin typeface="+mj-ea"/>
                <a:ea typeface="+mj-ea"/>
              </a:rPr>
              <a:t>的本地仓库目录</a:t>
            </a:r>
            <a:r>
              <a:rPr lang="en-US" altLang="zh-CN" sz="1600" dirty="0" smtClean="0">
                <a:latin typeface="+mj-ea"/>
                <a:ea typeface="+mj-ea"/>
              </a:rPr>
              <a:t>: </a:t>
            </a:r>
            <a:r>
              <a:rPr lang="en-US" altLang="zh-CN" sz="1600" b="1" dirty="0" smtClean="0">
                <a:solidFill>
                  <a:srgbClr val="FF0000"/>
                </a:solidFill>
                <a:latin typeface="+mj-ea"/>
                <a:ea typeface="+mj-ea"/>
              </a:rPr>
              <a:t>D</a:t>
            </a:r>
            <a:r>
              <a:rPr lang="en-US" altLang="zh-CN" sz="1600" b="1" dirty="0">
                <a:solidFill>
                  <a:srgbClr val="FF0000"/>
                </a:solidFill>
                <a:latin typeface="+mj-ea"/>
                <a:ea typeface="+mj-ea"/>
              </a:rPr>
              <a:t>:\</a:t>
            </a:r>
            <a:r>
              <a:rPr lang="en-US" altLang="zh-CN" sz="1600" b="1" dirty="0" smtClean="0">
                <a:solidFill>
                  <a:srgbClr val="FF0000"/>
                </a:solidFill>
                <a:latin typeface="+mj-ea"/>
                <a:ea typeface="+mj-ea"/>
              </a:rPr>
              <a:t>tools\repository </a:t>
            </a:r>
            <a:r>
              <a:rPr lang="zh-CN" altLang="en-US" sz="1600" i="1" dirty="0" smtClean="0">
                <a:latin typeface="+mj-ea"/>
                <a:ea typeface="+mj-ea"/>
              </a:rPr>
              <a:t>（可以随意指定目录）</a:t>
            </a:r>
            <a:endParaRPr lang="en-US" altLang="zh-CN" sz="1600" i="1" dirty="0">
              <a:latin typeface="+mj-ea"/>
              <a:ea typeface="+mj-ea"/>
            </a:endParaRP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sz="1600" dirty="0">
                <a:latin typeface="+mj-ea"/>
                <a:ea typeface="+mj-ea"/>
              </a:rPr>
              <a:t>配置</a:t>
            </a:r>
            <a:r>
              <a:rPr lang="en-US" altLang="zh-CN" sz="1600" dirty="0" smtClean="0">
                <a:latin typeface="+mj-ea"/>
                <a:ea typeface="+mj-ea"/>
              </a:rPr>
              <a:t>maven</a:t>
            </a:r>
            <a:r>
              <a:rPr lang="zh-CN" altLang="en-US" sz="1600" dirty="0" smtClean="0">
                <a:latin typeface="+mj-ea"/>
                <a:ea typeface="+mj-ea"/>
              </a:rPr>
              <a:t>的配置文件</a:t>
            </a:r>
            <a:r>
              <a:rPr lang="en-US" altLang="zh-CN" sz="1600" dirty="0">
                <a:latin typeface="+mj-ea"/>
                <a:ea typeface="+mj-ea"/>
              </a:rPr>
              <a:t>D:\</a:t>
            </a:r>
            <a:r>
              <a:rPr lang="en-US" altLang="zh-CN" sz="1600" dirty="0" smtClean="0">
                <a:latin typeface="+mj-ea"/>
                <a:ea typeface="+mj-ea"/>
              </a:rPr>
              <a:t>tools\apache-maven-3.0.4\conf\setting.xml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1400" dirty="0" smtClean="0">
                <a:latin typeface="+mj-ea"/>
                <a:ea typeface="+mj-ea"/>
              </a:rPr>
              <a:t>查找</a:t>
            </a:r>
            <a:r>
              <a:rPr lang="en-US" altLang="zh-CN" sz="1400" dirty="0" err="1" smtClean="0">
                <a:latin typeface="+mj-ea"/>
                <a:ea typeface="+mj-ea"/>
              </a:rPr>
              <a:t>localRepository</a:t>
            </a:r>
            <a:r>
              <a:rPr lang="zh-CN" altLang="en-US" sz="1400" dirty="0" smtClean="0">
                <a:latin typeface="+mj-ea"/>
                <a:ea typeface="+mj-ea"/>
              </a:rPr>
              <a:t>节点，打开该节点注释，修改节点内容为本地仓库路径，如下：</a:t>
            </a:r>
            <a:r>
              <a:rPr lang="en-US" altLang="zh-CN" sz="1400" b="1" dirty="0" smtClean="0">
                <a:solidFill>
                  <a:srgbClr val="FF0000"/>
                </a:solidFill>
                <a:latin typeface="+mj-ea"/>
                <a:ea typeface="+mj-ea"/>
              </a:rPr>
              <a:t>&lt;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+mj-ea"/>
                <a:ea typeface="+mj-ea"/>
              </a:rPr>
              <a:t>localRepository</a:t>
            </a:r>
            <a:r>
              <a:rPr lang="en-US" altLang="zh-CN" sz="1400" b="1" dirty="0" smtClean="0">
                <a:solidFill>
                  <a:srgbClr val="FF0000"/>
                </a:solidFill>
                <a:latin typeface="+mj-ea"/>
                <a:ea typeface="+mj-ea"/>
              </a:rPr>
              <a:t>&gt;D</a:t>
            </a:r>
            <a:r>
              <a:rPr lang="en-US" altLang="zh-CN" sz="1400" b="1" dirty="0">
                <a:solidFill>
                  <a:srgbClr val="FF0000"/>
                </a:solidFill>
                <a:latin typeface="+mj-ea"/>
                <a:ea typeface="+mj-ea"/>
              </a:rPr>
              <a:t>:\tools\repository&lt;/</a:t>
            </a:r>
            <a:r>
              <a:rPr lang="en-US" altLang="zh-CN" sz="1400" b="1" dirty="0" err="1">
                <a:solidFill>
                  <a:srgbClr val="FF0000"/>
                </a:solidFill>
                <a:latin typeface="+mj-ea"/>
                <a:ea typeface="+mj-ea"/>
              </a:rPr>
              <a:t>localRepository</a:t>
            </a:r>
            <a:r>
              <a:rPr lang="en-US" altLang="zh-CN" sz="1400" b="1" dirty="0" smtClean="0">
                <a:solidFill>
                  <a:srgbClr val="FF0000"/>
                </a:solidFill>
                <a:latin typeface="+mj-ea"/>
                <a:ea typeface="+mj-ea"/>
              </a:rPr>
              <a:t>&gt;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1400" dirty="0">
                <a:latin typeface="+mj-ea"/>
                <a:ea typeface="+mj-ea"/>
              </a:rPr>
              <a:t>查找</a:t>
            </a:r>
            <a:r>
              <a:rPr lang="en-US" altLang="zh-CN" sz="1400" dirty="0">
                <a:latin typeface="+mj-ea"/>
                <a:ea typeface="+mj-ea"/>
              </a:rPr>
              <a:t> mirror</a:t>
            </a:r>
            <a:r>
              <a:rPr lang="zh-CN" altLang="en-US" sz="1400" dirty="0">
                <a:latin typeface="+mj-ea"/>
                <a:ea typeface="+mj-ea"/>
              </a:rPr>
              <a:t>端，打开盖节点注释，并修改为如下配置：</a:t>
            </a:r>
            <a:endParaRPr lang="en-US" altLang="zh-CN" sz="1400" dirty="0">
              <a:latin typeface="+mj-ea"/>
              <a:ea typeface="+mj-ea"/>
            </a:endParaRPr>
          </a:p>
          <a:p>
            <a:pPr lvl="2">
              <a:spcBef>
                <a:spcPts val="600"/>
              </a:spcBef>
            </a:pPr>
            <a:r>
              <a:rPr lang="en-US" altLang="zh-CN" sz="1400" b="1" dirty="0" smtClean="0">
                <a:solidFill>
                  <a:srgbClr val="FF0000"/>
                </a:solidFill>
                <a:latin typeface="+mj-ea"/>
                <a:ea typeface="+mj-ea"/>
              </a:rPr>
              <a:t>&lt;</a:t>
            </a:r>
            <a:r>
              <a:rPr lang="en-US" altLang="zh-CN" sz="1400" b="1" dirty="0">
                <a:solidFill>
                  <a:srgbClr val="FF0000"/>
                </a:solidFill>
                <a:latin typeface="+mj-ea"/>
                <a:ea typeface="+mj-ea"/>
              </a:rPr>
              <a:t>mirror&gt;</a:t>
            </a:r>
          </a:p>
          <a:p>
            <a:pPr lvl="2">
              <a:spcBef>
                <a:spcPts val="600"/>
              </a:spcBef>
            </a:pPr>
            <a:r>
              <a:rPr lang="en-US" altLang="zh-CN" sz="1400" b="1" dirty="0">
                <a:solidFill>
                  <a:srgbClr val="FF0000"/>
                </a:solidFill>
                <a:latin typeface="+mj-ea"/>
                <a:ea typeface="+mj-ea"/>
              </a:rPr>
              <a:t>      &lt;id&gt;feinno-mirror&lt;/id&gt;</a:t>
            </a:r>
          </a:p>
          <a:p>
            <a:pPr lvl="2">
              <a:spcBef>
                <a:spcPts val="600"/>
              </a:spcBef>
            </a:pPr>
            <a:r>
              <a:rPr lang="en-US" altLang="zh-CN" sz="1400" b="1" dirty="0">
                <a:solidFill>
                  <a:srgbClr val="FF0000"/>
                </a:solidFill>
                <a:latin typeface="+mj-ea"/>
                <a:ea typeface="+mj-ea"/>
              </a:rPr>
              <a:t>      &lt;</a:t>
            </a:r>
            <a:r>
              <a:rPr lang="en-US" altLang="zh-CN" sz="1400" b="1" dirty="0" err="1">
                <a:solidFill>
                  <a:srgbClr val="FF0000"/>
                </a:solidFill>
                <a:latin typeface="+mj-ea"/>
                <a:ea typeface="+mj-ea"/>
              </a:rPr>
              <a:t>mirrorOf</a:t>
            </a:r>
            <a:r>
              <a:rPr lang="en-US" altLang="zh-CN" sz="1400" b="1" dirty="0">
                <a:solidFill>
                  <a:srgbClr val="FF0000"/>
                </a:solidFill>
                <a:latin typeface="+mj-ea"/>
                <a:ea typeface="+mj-ea"/>
              </a:rPr>
              <a:t>&gt;</a:t>
            </a:r>
            <a:r>
              <a:rPr lang="en-US" altLang="zh-CN" sz="1400" b="1" dirty="0">
                <a:solidFill>
                  <a:srgbClr val="FF0000"/>
                </a:solidFill>
                <a:latin typeface="+mj-ea"/>
                <a:ea typeface="+mj-ea"/>
              </a:rPr>
              <a:t>central</a:t>
            </a:r>
            <a:r>
              <a:rPr lang="en-US" altLang="zh-CN" sz="1400" b="1" dirty="0">
                <a:solidFill>
                  <a:srgbClr val="FF0000"/>
                </a:solidFill>
                <a:latin typeface="+mj-ea"/>
                <a:ea typeface="+mj-ea"/>
              </a:rPr>
              <a:t>&lt;/</a:t>
            </a:r>
            <a:r>
              <a:rPr lang="en-US" altLang="zh-CN" sz="1400" b="1" dirty="0" err="1">
                <a:solidFill>
                  <a:srgbClr val="FF0000"/>
                </a:solidFill>
                <a:latin typeface="+mj-ea"/>
                <a:ea typeface="+mj-ea"/>
              </a:rPr>
              <a:t>mirrorOf</a:t>
            </a:r>
            <a:r>
              <a:rPr lang="en-US" altLang="zh-CN" sz="1400" b="1" dirty="0">
                <a:solidFill>
                  <a:srgbClr val="FF0000"/>
                </a:solidFill>
                <a:latin typeface="+mj-ea"/>
                <a:ea typeface="+mj-ea"/>
              </a:rPr>
              <a:t>&gt;</a:t>
            </a:r>
          </a:p>
          <a:p>
            <a:pPr lvl="2">
              <a:spcBef>
                <a:spcPts val="600"/>
              </a:spcBef>
            </a:pPr>
            <a:r>
              <a:rPr lang="en-US" altLang="zh-CN" sz="1400" b="1" dirty="0">
                <a:solidFill>
                  <a:srgbClr val="FF0000"/>
                </a:solidFill>
                <a:latin typeface="+mj-ea"/>
                <a:ea typeface="+mj-ea"/>
              </a:rPr>
              <a:t>      &lt;name&gt;</a:t>
            </a:r>
            <a:r>
              <a:rPr lang="en-US" altLang="zh-CN" sz="1400" b="1" dirty="0" err="1">
                <a:solidFill>
                  <a:srgbClr val="FF0000"/>
                </a:solidFill>
                <a:latin typeface="+mj-ea"/>
                <a:ea typeface="+mj-ea"/>
              </a:rPr>
              <a:t>nexue</a:t>
            </a:r>
            <a:r>
              <a:rPr lang="en-US" altLang="zh-CN" sz="1400" b="1" dirty="0">
                <a:solidFill>
                  <a:srgbClr val="FF0000"/>
                </a:solidFill>
                <a:latin typeface="+mj-ea"/>
                <a:ea typeface="+mj-ea"/>
              </a:rPr>
              <a:t> repository </a:t>
            </a:r>
            <a:r>
              <a:rPr lang="en-US" altLang="zh-CN" sz="1400" b="1" dirty="0">
                <a:solidFill>
                  <a:srgbClr val="FF0000"/>
                </a:solidFill>
                <a:latin typeface="+mj-ea"/>
                <a:ea typeface="+mj-ea"/>
              </a:rPr>
              <a:t>mirror for feinno.&lt;/name&gt;</a:t>
            </a:r>
          </a:p>
          <a:p>
            <a:pPr lvl="2">
              <a:spcBef>
                <a:spcPts val="600"/>
              </a:spcBef>
            </a:pPr>
            <a:r>
              <a:rPr lang="en-US" altLang="zh-CN" sz="1400" b="1" dirty="0">
                <a:solidFill>
                  <a:srgbClr val="FF0000"/>
                </a:solidFill>
                <a:latin typeface="+mj-ea"/>
                <a:ea typeface="+mj-ea"/>
              </a:rPr>
              <a:t>      &lt;</a:t>
            </a:r>
            <a:r>
              <a:rPr lang="en-US" altLang="zh-CN" sz="1400" b="1" dirty="0" err="1">
                <a:solidFill>
                  <a:srgbClr val="FF0000"/>
                </a:solidFill>
                <a:latin typeface="+mj-ea"/>
                <a:ea typeface="+mj-ea"/>
              </a:rPr>
              <a:t>url</a:t>
            </a:r>
            <a:r>
              <a:rPr lang="en-US" altLang="zh-CN" sz="1400" b="1" dirty="0">
                <a:solidFill>
                  <a:srgbClr val="FF0000"/>
                </a:solidFill>
                <a:latin typeface="+mj-ea"/>
                <a:ea typeface="+mj-ea"/>
              </a:rPr>
              <a:t>&gt;http://192.168.30.202/content/groups/public&lt;/url</a:t>
            </a:r>
            <a:r>
              <a:rPr lang="en-US" altLang="zh-CN" sz="1400" b="1" dirty="0" smtClean="0">
                <a:solidFill>
                  <a:srgbClr val="FF0000"/>
                </a:solidFill>
                <a:latin typeface="+mj-ea"/>
                <a:ea typeface="+mj-ea"/>
              </a:rPr>
              <a:t>&gt;</a:t>
            </a:r>
          </a:p>
          <a:p>
            <a:pPr lvl="2">
              <a:spcBef>
                <a:spcPts val="600"/>
              </a:spcBef>
            </a:pPr>
            <a:r>
              <a:rPr lang="en-US" altLang="zh-CN" sz="1400" b="1" dirty="0" smtClean="0">
                <a:solidFill>
                  <a:srgbClr val="FF0000"/>
                </a:solidFill>
                <a:latin typeface="+mj-ea"/>
                <a:ea typeface="+mj-ea"/>
              </a:rPr>
              <a:t>&lt;/</a:t>
            </a:r>
            <a:r>
              <a:rPr lang="en-US" altLang="zh-CN" sz="1400" b="1" dirty="0">
                <a:solidFill>
                  <a:srgbClr val="FF0000"/>
                </a:solidFill>
                <a:latin typeface="+mj-ea"/>
                <a:ea typeface="+mj-ea"/>
              </a:rPr>
              <a:t>mirror&gt;</a:t>
            </a:r>
          </a:p>
        </p:txBody>
      </p:sp>
    </p:spTree>
    <p:extLst>
      <p:ext uri="{BB962C8B-B14F-4D97-AF65-F5344CB8AC3E}">
        <p14:creationId xmlns:p14="http://schemas.microsoft.com/office/powerpoint/2010/main" val="173620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Maven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安装和配置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6152" y="985292"/>
            <a:ext cx="8400303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+mj-ea"/>
                <a:ea typeface="+mj-ea"/>
              </a:rPr>
              <a:t>3.Eclipse</a:t>
            </a:r>
            <a:r>
              <a:rPr lang="zh-CN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环境配置</a:t>
            </a:r>
            <a:endParaRPr lang="en-US" altLang="zh-CN" sz="2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r>
              <a:rPr lang="en-US" altLang="zh-CN" dirty="0" smtClean="0">
                <a:latin typeface="+mj-ea"/>
                <a:ea typeface="+mj-ea"/>
              </a:rPr>
              <a:t>Eclipse </a:t>
            </a:r>
            <a:r>
              <a:rPr lang="en-US" altLang="zh-CN" dirty="0">
                <a:latin typeface="+mj-ea"/>
                <a:ea typeface="+mj-ea"/>
              </a:rPr>
              <a:t>IDE for Java EE </a:t>
            </a:r>
            <a:r>
              <a:rPr lang="en-US" altLang="zh-CN" dirty="0" smtClean="0">
                <a:latin typeface="+mj-ea"/>
                <a:ea typeface="+mj-ea"/>
              </a:rPr>
              <a:t>Developers</a:t>
            </a:r>
            <a:r>
              <a:rPr lang="zh-CN" altLang="en-US" dirty="0" smtClean="0">
                <a:latin typeface="+mj-ea"/>
                <a:ea typeface="+mj-ea"/>
              </a:rPr>
              <a:t>（</a:t>
            </a:r>
            <a:r>
              <a:rPr lang="en-US" altLang="zh-CN" dirty="0" smtClean="0">
                <a:latin typeface="+mj-ea"/>
                <a:ea typeface="+mj-ea"/>
              </a:rPr>
              <a:t>Indigo-SR2 3.7</a:t>
            </a:r>
            <a:r>
              <a:rPr lang="zh-CN" altLang="en-US" dirty="0" smtClean="0">
                <a:latin typeface="+mj-ea"/>
                <a:ea typeface="+mj-ea"/>
              </a:rPr>
              <a:t>）</a:t>
            </a:r>
            <a:r>
              <a:rPr lang="en-US" altLang="zh-CN" sz="1400" i="1" dirty="0" smtClean="0">
                <a:latin typeface="+mj-ea"/>
                <a:ea typeface="+mj-ea"/>
              </a:rPr>
              <a:t>4.2</a:t>
            </a:r>
            <a:r>
              <a:rPr lang="zh-CN" altLang="en-US" sz="1400" i="1" dirty="0" smtClean="0">
                <a:latin typeface="+mj-ea"/>
                <a:ea typeface="+mj-ea"/>
              </a:rPr>
              <a:t>有严重内存泄露问题</a:t>
            </a:r>
            <a:endParaRPr lang="en-US" altLang="zh-CN" sz="20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endParaRPr lang="en-US" altLang="zh-CN" dirty="0" smtClean="0"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+mj-ea"/>
                <a:ea typeface="+mj-ea"/>
              </a:rPr>
              <a:t>在</a:t>
            </a:r>
            <a:r>
              <a:rPr lang="en-US" altLang="zh-CN" dirty="0">
                <a:latin typeface="+mj-ea"/>
                <a:ea typeface="+mj-ea"/>
              </a:rPr>
              <a:t>Eclipse</a:t>
            </a:r>
            <a:r>
              <a:rPr lang="zh-CN" altLang="en-US" dirty="0">
                <a:latin typeface="+mj-ea"/>
                <a:ea typeface="+mj-ea"/>
              </a:rPr>
              <a:t>中设置环境变量</a:t>
            </a:r>
            <a:r>
              <a:rPr lang="en-US" altLang="zh-CN" dirty="0">
                <a:latin typeface="+mj-ea"/>
                <a:ea typeface="+mj-ea"/>
              </a:rPr>
              <a:t>M2_REPO= D:\tools\repository, </a:t>
            </a:r>
            <a:r>
              <a:rPr lang="zh-CN" altLang="en-US" dirty="0">
                <a:latin typeface="+mj-ea"/>
                <a:ea typeface="+mj-ea"/>
              </a:rPr>
              <a:t>使</a:t>
            </a:r>
            <a:r>
              <a:rPr lang="en-US" altLang="zh-CN" dirty="0">
                <a:latin typeface="+mj-ea"/>
                <a:ea typeface="+mj-ea"/>
              </a:rPr>
              <a:t>IDE</a:t>
            </a:r>
            <a:r>
              <a:rPr lang="zh-CN" altLang="en-US" dirty="0">
                <a:latin typeface="+mj-ea"/>
                <a:ea typeface="+mj-ea"/>
              </a:rPr>
              <a:t>可以自动找到本地仓库中的</a:t>
            </a:r>
            <a:r>
              <a:rPr lang="en-US" altLang="zh-CN" dirty="0">
                <a:latin typeface="+mj-ea"/>
                <a:ea typeface="+mj-ea"/>
              </a:rPr>
              <a:t>JAR</a:t>
            </a:r>
            <a:r>
              <a:rPr lang="zh-CN" altLang="en-US" dirty="0">
                <a:latin typeface="+mj-ea"/>
                <a:ea typeface="+mj-ea"/>
              </a:rPr>
              <a:t>组件</a:t>
            </a:r>
            <a:r>
              <a:rPr lang="zh-CN" altLang="en-US" dirty="0" smtClean="0">
                <a:latin typeface="+mj-ea"/>
                <a:ea typeface="+mj-ea"/>
              </a:rPr>
              <a:t>。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6357" y="3169642"/>
            <a:ext cx="28083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i="1" dirty="0">
                <a:latin typeface="+mj-ea"/>
                <a:ea typeface="+mj-ea"/>
              </a:rPr>
              <a:t>Eclipse -&gt; window</a:t>
            </a:r>
            <a:r>
              <a:rPr lang="zh-CN" altLang="en-US" sz="1600" i="1" dirty="0">
                <a:latin typeface="+mj-ea"/>
                <a:ea typeface="+mj-ea"/>
              </a:rPr>
              <a:t>菜单 </a:t>
            </a:r>
            <a:r>
              <a:rPr lang="en-US" altLang="zh-CN" sz="1600" i="1" dirty="0">
                <a:latin typeface="+mj-ea"/>
                <a:ea typeface="+mj-ea"/>
              </a:rPr>
              <a:t>-&gt; preferences - &gt;java -&gt; Build Path -&gt; </a:t>
            </a:r>
            <a:r>
              <a:rPr lang="en-US" altLang="zh-CN" sz="1600" i="1" dirty="0" err="1">
                <a:latin typeface="+mj-ea"/>
                <a:ea typeface="+mj-ea"/>
              </a:rPr>
              <a:t>Classpath</a:t>
            </a:r>
            <a:r>
              <a:rPr lang="en-US" altLang="zh-CN" sz="1600" i="1" dirty="0">
                <a:latin typeface="+mj-ea"/>
                <a:ea typeface="+mj-ea"/>
              </a:rPr>
              <a:t> Variables</a:t>
            </a:r>
            <a:endParaRPr lang="zh-CN" altLang="en-US" sz="1600" i="1" dirty="0">
              <a:latin typeface="+mj-ea"/>
              <a:ea typeface="+mj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001516"/>
            <a:ext cx="3539877" cy="172804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3" name="TextBox 2"/>
          <p:cNvSpPr txBox="1"/>
          <p:nvPr/>
        </p:nvSpPr>
        <p:spPr>
          <a:xfrm>
            <a:off x="616357" y="4774500"/>
            <a:ext cx="6974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i="1" dirty="0" smtClean="0">
                <a:solidFill>
                  <a:srgbClr val="FF9900"/>
                </a:solidFill>
                <a:latin typeface="+mj-ea"/>
                <a:ea typeface="+mj-ea"/>
              </a:rPr>
              <a:t>如果你选择使用</a:t>
            </a:r>
            <a:r>
              <a:rPr lang="en-US" altLang="zh-CN" sz="1600" i="1" dirty="0" smtClean="0">
                <a:solidFill>
                  <a:srgbClr val="FF9900"/>
                </a:solidFill>
                <a:latin typeface="+mj-ea"/>
                <a:ea typeface="+mj-ea"/>
              </a:rPr>
              <a:t>m2e</a:t>
            </a:r>
            <a:r>
              <a:rPr lang="zh-CN" altLang="en-US" sz="1600" i="1" dirty="0" smtClean="0">
                <a:solidFill>
                  <a:srgbClr val="FF9900"/>
                </a:solidFill>
                <a:latin typeface="+mj-ea"/>
                <a:ea typeface="+mj-ea"/>
              </a:rPr>
              <a:t>插件，此步可省略，插件会自动管理和生成该环境变量</a:t>
            </a:r>
            <a:endParaRPr lang="zh-CN" altLang="en-US" sz="1600" i="1" dirty="0">
              <a:solidFill>
                <a:srgbClr val="FF99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8409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Maven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安装和配置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1449023"/>
            <a:ext cx="842493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dirty="0" smtClean="0">
                <a:latin typeface="+mj-ea"/>
                <a:ea typeface="+mj-ea"/>
              </a:rPr>
              <a:t>Eclipse</a:t>
            </a:r>
            <a:r>
              <a:rPr lang="zh-CN" altLang="en-US" dirty="0">
                <a:latin typeface="+mj-ea"/>
                <a:ea typeface="+mj-ea"/>
              </a:rPr>
              <a:t>推荐</a:t>
            </a:r>
            <a:r>
              <a:rPr lang="zh-CN" altLang="en-US" dirty="0" smtClean="0">
                <a:latin typeface="+mj-ea"/>
                <a:ea typeface="+mj-ea"/>
              </a:rPr>
              <a:t>版本：</a:t>
            </a:r>
            <a:r>
              <a:rPr lang="en-US" altLang="zh-CN" dirty="0" smtClean="0">
                <a:latin typeface="+mj-ea"/>
                <a:ea typeface="+mj-ea"/>
              </a:rPr>
              <a:t>Eclipse </a:t>
            </a:r>
            <a:r>
              <a:rPr lang="en-US" altLang="zh-CN" dirty="0">
                <a:latin typeface="+mj-ea"/>
                <a:ea typeface="+mj-ea"/>
              </a:rPr>
              <a:t>IDE for Java EE Developers</a:t>
            </a:r>
            <a:r>
              <a:rPr lang="zh-CN" altLang="en-US" dirty="0">
                <a:latin typeface="+mj-ea"/>
                <a:ea typeface="+mj-ea"/>
              </a:rPr>
              <a:t>（</a:t>
            </a:r>
            <a:r>
              <a:rPr lang="en-US" altLang="zh-CN" dirty="0">
                <a:latin typeface="+mj-ea"/>
                <a:ea typeface="+mj-ea"/>
              </a:rPr>
              <a:t>Indigo-SR2 3.7</a:t>
            </a:r>
            <a:r>
              <a:rPr lang="zh-CN" altLang="en-US" dirty="0" smtClean="0">
                <a:latin typeface="+mj-ea"/>
                <a:ea typeface="+mj-ea"/>
              </a:rPr>
              <a:t>）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+mj-ea"/>
                <a:ea typeface="+mj-ea"/>
              </a:rPr>
              <a:t>下载地址</a:t>
            </a:r>
            <a:r>
              <a:rPr lang="en-US" altLang="zh-CN" dirty="0" smtClean="0">
                <a:latin typeface="+mj-ea"/>
                <a:ea typeface="+mj-ea"/>
              </a:rPr>
              <a:t>(win64</a:t>
            </a:r>
            <a:r>
              <a:rPr lang="zh-CN" altLang="en-US" dirty="0" smtClean="0">
                <a:latin typeface="+mj-ea"/>
                <a:ea typeface="+mj-ea"/>
              </a:rPr>
              <a:t>位</a:t>
            </a:r>
            <a:r>
              <a:rPr lang="en-US" altLang="zh-CN" dirty="0" smtClean="0">
                <a:latin typeface="+mj-ea"/>
                <a:ea typeface="+mj-ea"/>
              </a:rPr>
              <a:t>)</a:t>
            </a:r>
            <a:r>
              <a:rPr lang="zh-CN" altLang="en-US" dirty="0" smtClean="0">
                <a:latin typeface="+mj-ea"/>
                <a:ea typeface="+mj-ea"/>
              </a:rPr>
              <a:t>：</a:t>
            </a:r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en-US" altLang="zh-CN" sz="1200" dirty="0">
                <a:latin typeface="+mj-ea"/>
              </a:rPr>
              <a:t>http://www.eclipse.org/downloads/download.php?file=/technology/epp/downloads/release/indigo/SR2/eclipse-jee-indigo-SR2-win32-x86_64.zip&amp;url=http://</a:t>
            </a:r>
            <a:r>
              <a:rPr lang="en-US" altLang="zh-CN" sz="1200" dirty="0" smtClean="0">
                <a:latin typeface="+mj-ea"/>
              </a:rPr>
              <a:t>mirrors.ustc.edu.cn/eclipse/technology/epp/downloads/release/indigo/SR2/eclipse-jee-indigo-SR2-win32-x86_64.zip&amp;mirror_id=1093</a:t>
            </a:r>
            <a:endParaRPr lang="en-US" altLang="zh-CN" sz="1200" dirty="0">
              <a:latin typeface="+mj-ea"/>
            </a:endParaRPr>
          </a:p>
          <a:p>
            <a:pPr>
              <a:spcBef>
                <a:spcPts val="600"/>
              </a:spcBef>
            </a:pPr>
            <a:r>
              <a:rPr lang="en-US" altLang="zh-CN" dirty="0" smtClean="0">
                <a:latin typeface="+mj-ea"/>
                <a:ea typeface="+mj-ea"/>
              </a:rPr>
              <a:t>Maven</a:t>
            </a:r>
            <a:r>
              <a:rPr lang="zh-CN" altLang="en-US" dirty="0" smtClean="0">
                <a:latin typeface="+mj-ea"/>
                <a:ea typeface="+mj-ea"/>
              </a:rPr>
              <a:t>官方推荐插件</a:t>
            </a:r>
            <a:r>
              <a:rPr lang="en-US" altLang="zh-CN" dirty="0" smtClean="0">
                <a:latin typeface="+mj-ea"/>
                <a:ea typeface="+mj-ea"/>
              </a:rPr>
              <a:t>m2eclipse</a:t>
            </a:r>
            <a:r>
              <a:rPr lang="zh-CN" altLang="en-US" dirty="0" smtClean="0">
                <a:latin typeface="+mj-ea"/>
                <a:ea typeface="+mj-ea"/>
              </a:rPr>
              <a:t>：</a:t>
            </a:r>
            <a:r>
              <a:rPr lang="en-US" altLang="zh-CN" dirty="0">
                <a:latin typeface="+mj-ea"/>
                <a:hlinkClick r:id="rId2"/>
              </a:rPr>
              <a:t>http://www.eclipse.org/m2e</a:t>
            </a:r>
            <a:r>
              <a:rPr lang="en-US" altLang="zh-CN" dirty="0" smtClean="0">
                <a:latin typeface="+mj-ea"/>
                <a:hlinkClick r:id="rId2"/>
              </a:rPr>
              <a:t>/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r>
              <a:rPr lang="en-US" altLang="zh-CN" sz="1600" dirty="0">
                <a:latin typeface="+mj-ea"/>
                <a:ea typeface="+mj-ea"/>
                <a:hlinkClick r:id="rId3"/>
              </a:rPr>
              <a:t>http://marketplace.eclipse.org/content/maven-integration-eclipse</a:t>
            </a:r>
            <a:endParaRPr lang="en-US" altLang="zh-CN" sz="1600" dirty="0" smtClean="0"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+mj-ea"/>
                <a:ea typeface="+mj-ea"/>
              </a:rPr>
              <a:t>安装方法：</a:t>
            </a:r>
            <a:endParaRPr lang="en-US" altLang="zh-CN" dirty="0" smtClean="0">
              <a:latin typeface="+mj-ea"/>
              <a:ea typeface="+mj-ea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altLang="zh-CN" dirty="0" smtClean="0">
                <a:latin typeface="+mj-ea"/>
                <a:ea typeface="+mj-ea"/>
              </a:rPr>
              <a:t>eclipse3.7</a:t>
            </a:r>
            <a:r>
              <a:rPr lang="zh-CN" altLang="en-US" dirty="0" smtClean="0">
                <a:latin typeface="+mj-ea"/>
                <a:ea typeface="+mj-ea"/>
              </a:rPr>
              <a:t>版本及以上版本直接点击页面上的</a:t>
            </a:r>
            <a:r>
              <a:rPr lang="en-US" altLang="zh-CN" dirty="0" smtClean="0">
                <a:latin typeface="+mj-ea"/>
                <a:ea typeface="+mj-ea"/>
              </a:rPr>
              <a:t>install</a:t>
            </a:r>
            <a:r>
              <a:rPr lang="zh-CN" altLang="en-US" dirty="0" smtClean="0">
                <a:latin typeface="+mj-ea"/>
                <a:ea typeface="+mj-ea"/>
              </a:rPr>
              <a:t>按钮安装。如图：</a:t>
            </a:r>
            <a:endParaRPr lang="en-US" altLang="zh-CN" dirty="0" smtClean="0">
              <a:latin typeface="+mj-ea"/>
              <a:ea typeface="+mj-ea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 smtClean="0">
                <a:latin typeface="+mj-ea"/>
                <a:ea typeface="+mj-ea"/>
              </a:rPr>
              <a:t>传统在线安装地址：</a:t>
            </a:r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download.eclipse.org/technology/m2e/releases</a:t>
            </a:r>
            <a:r>
              <a:rPr lang="en-US" altLang="zh-CN" dirty="0"/>
              <a:t> </a:t>
            </a:r>
            <a:r>
              <a:rPr lang="en-US" altLang="zh-CN" dirty="0" smtClean="0">
                <a:latin typeface="+mj-ea"/>
                <a:ea typeface="+mj-ea"/>
              </a:rPr>
              <a:t>Help</a:t>
            </a:r>
            <a:r>
              <a:rPr lang="zh-CN" altLang="en-US" dirty="0" smtClean="0">
                <a:latin typeface="+mj-ea"/>
                <a:ea typeface="+mj-ea"/>
              </a:rPr>
              <a:t>菜单 </a:t>
            </a:r>
            <a:r>
              <a:rPr lang="en-US" altLang="zh-CN" dirty="0" smtClean="0">
                <a:latin typeface="+mj-ea"/>
                <a:ea typeface="+mj-ea"/>
                <a:sym typeface="Wingdings" pitchFamily="2" charset="2"/>
              </a:rPr>
              <a:t> install new software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849" y="3919690"/>
            <a:ext cx="1404664" cy="351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913284"/>
            <a:ext cx="4160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+mj-ea"/>
                <a:ea typeface="+mj-ea"/>
              </a:rPr>
              <a:t>Eclipse j2ee IDE Maven</a:t>
            </a:r>
            <a:r>
              <a:rPr lang="zh-CN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插件安装</a:t>
            </a:r>
            <a:endParaRPr lang="zh-CN" altLang="en-US" sz="2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14879" y="611961"/>
            <a:ext cx="21064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200" i="1" dirty="0">
                <a:latin typeface="+mn-ea"/>
              </a:rPr>
              <a:t>IDE</a:t>
            </a:r>
            <a:r>
              <a:rPr lang="zh-CN" altLang="en-US" sz="1200" i="1" dirty="0">
                <a:latin typeface="+mn-ea"/>
              </a:rPr>
              <a:t>的插件安装和配置是可选的，因为每个工程我们都提供开发常用的</a:t>
            </a:r>
            <a:r>
              <a:rPr lang="en-US" altLang="zh-CN" sz="1200" i="1" dirty="0">
                <a:latin typeface="+mn-ea"/>
              </a:rPr>
              <a:t>bat</a:t>
            </a:r>
            <a:r>
              <a:rPr lang="zh-CN" altLang="en-US" sz="1200" i="1" dirty="0">
                <a:latin typeface="+mn-ea"/>
              </a:rPr>
              <a:t>处理文件，不硬性规定</a:t>
            </a:r>
            <a:r>
              <a:rPr lang="en-US" altLang="zh-CN" sz="1200" i="1" dirty="0">
                <a:latin typeface="+mn-ea"/>
              </a:rPr>
              <a:t>IDC</a:t>
            </a:r>
            <a:r>
              <a:rPr lang="zh-CN" altLang="en-US" sz="1200" i="1" dirty="0">
                <a:latin typeface="+mn-ea"/>
              </a:rPr>
              <a:t>的开发模式。</a:t>
            </a:r>
            <a:endParaRPr lang="en-US" altLang="zh-CN" sz="1200" i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895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10935</TotalTime>
  <Words>4136</Words>
  <Application>Microsoft Office PowerPoint</Application>
  <PresentationFormat>全屏显示(16:10)</PresentationFormat>
  <Paragraphs>464</Paragraphs>
  <Slides>38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0" baseType="lpstr">
      <vt:lpstr>Office 主题</vt:lpstr>
      <vt:lpstr>包装程序外壳对象</vt:lpstr>
      <vt:lpstr>Maven工程管理</vt:lpstr>
      <vt:lpstr>目录</vt:lpstr>
      <vt:lpstr>Maven介绍</vt:lpstr>
      <vt:lpstr>Maven介绍</vt:lpstr>
      <vt:lpstr>Maven简介-项目开发环境</vt:lpstr>
      <vt:lpstr>Maven安装和配置</vt:lpstr>
      <vt:lpstr>Maven安装和配置</vt:lpstr>
      <vt:lpstr>Maven安装和配置</vt:lpstr>
      <vt:lpstr>Maven安装和配置</vt:lpstr>
      <vt:lpstr>Maven安装和配置</vt:lpstr>
      <vt:lpstr>Maven安装和配置</vt:lpstr>
      <vt:lpstr>Maven的使用</vt:lpstr>
      <vt:lpstr>工程基础POM文件</vt:lpstr>
      <vt:lpstr>创建简单Maven工程</vt:lpstr>
      <vt:lpstr>创建简单Maven工程</vt:lpstr>
      <vt:lpstr>Archetype方式创建工程</vt:lpstr>
      <vt:lpstr>Archetype方式创建工程</vt:lpstr>
      <vt:lpstr>Archetype方式创建工程</vt:lpstr>
      <vt:lpstr>Archetype方式创建工程</vt:lpstr>
      <vt:lpstr>Maven插件创建工程</vt:lpstr>
      <vt:lpstr>Maven插件创建工程</vt:lpstr>
      <vt:lpstr>Maven插件创建工程</vt:lpstr>
      <vt:lpstr>Maven插件创建工程</vt:lpstr>
      <vt:lpstr>Maven插件创建工程</vt:lpstr>
      <vt:lpstr>Maven插件管理工程</vt:lpstr>
      <vt:lpstr>Maven的使用</vt:lpstr>
      <vt:lpstr>备份现有工程</vt:lpstr>
      <vt:lpstr>创建Maven新工程</vt:lpstr>
      <vt:lpstr>迁移工程资源</vt:lpstr>
      <vt:lpstr>维护JAR依赖关系</vt:lpstr>
      <vt:lpstr>维护JAR依赖关系</vt:lpstr>
      <vt:lpstr>测试新工程</vt:lpstr>
      <vt:lpstr>新工程入库SVN</vt:lpstr>
      <vt:lpstr>新工程入库SVN</vt:lpstr>
      <vt:lpstr>从SVN创建工程</vt:lpstr>
      <vt:lpstr>从SVN创建工程</vt:lpstr>
      <vt:lpstr>从SVN创建工程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基于开源架构的轻量级J2EE开发体系介绍</dc:title>
  <dc:creator>张浦</dc:creator>
  <cp:lastModifiedBy>zhangpu</cp:lastModifiedBy>
  <cp:revision>1489</cp:revision>
  <dcterms:created xsi:type="dcterms:W3CDTF">2012-12-03T02:00:33Z</dcterms:created>
  <dcterms:modified xsi:type="dcterms:W3CDTF">2013-01-06T03:26:15Z</dcterms:modified>
  <cp:version>1.0</cp:version>
</cp:coreProperties>
</file>