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4" r:id="rId6"/>
    <p:sldId id="260" r:id="rId7"/>
    <p:sldId id="263" r:id="rId8"/>
    <p:sldId id="261"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80" r:id="rId23"/>
    <p:sldId id="279" r:id="rId24"/>
    <p:sldId id="281" r:id="rId25"/>
    <p:sldId id="284" r:id="rId26"/>
    <p:sldId id="283" r:id="rId27"/>
    <p:sldId id="282" r:id="rId28"/>
    <p:sldId id="285" r:id="rId29"/>
    <p:sldId id="286" r:id="rId30"/>
    <p:sldId id="287" r:id="rId31"/>
    <p:sldId id="288" r:id="rId32"/>
    <p:sldId id="291" r:id="rId33"/>
    <p:sldId id="293" r:id="rId34"/>
    <p:sldId id="296" r:id="rId35"/>
    <p:sldId id="294" r:id="rId36"/>
    <p:sldId id="295" r:id="rId37"/>
    <p:sldId id="297" r:id="rId38"/>
    <p:sldId id="298" r:id="rId39"/>
    <p:sldId id="299" r:id="rId40"/>
    <p:sldId id="306" r:id="rId41"/>
    <p:sldId id="300" r:id="rId42"/>
    <p:sldId id="301" r:id="rId43"/>
    <p:sldId id="302" r:id="rId44"/>
    <p:sldId id="303" r:id="rId45"/>
    <p:sldId id="304" r:id="rId46"/>
    <p:sldId id="305" r:id="rId47"/>
    <p:sldId id="307" r:id="rId48"/>
    <p:sldId id="308" r:id="rId49"/>
    <p:sldId id="309" r:id="rId50"/>
    <p:sldId id="311" r:id="rId51"/>
    <p:sldId id="310" r:id="rId52"/>
    <p:sldId id="313" r:id="rId53"/>
    <p:sldId id="312" r:id="rId54"/>
    <p:sldId id="314" r:id="rId55"/>
    <p:sldId id="316" r:id="rId56"/>
    <p:sldId id="315" r:id="rId57"/>
    <p:sldId id="317" r:id="rId58"/>
    <p:sldId id="292" r:id="rId59"/>
    <p:sldId id="319" r:id="rId60"/>
    <p:sldId id="320" r:id="rId61"/>
    <p:sldId id="318" r:id="rId6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7A0"/>
    <a:srgbClr val="E2CFF1"/>
    <a:srgbClr val="FF9900"/>
    <a:srgbClr val="AFDD7D"/>
    <a:srgbClr val="D2ECB6"/>
    <a:srgbClr val="FFE07D"/>
    <a:srgbClr val="FFE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296" autoAdjust="0"/>
  </p:normalViewPr>
  <p:slideViewPr>
    <p:cSldViewPr>
      <p:cViewPr varScale="1">
        <p:scale>
          <a:sx n="107" d="100"/>
          <a:sy n="107" d="100"/>
        </p:scale>
        <p:origin x="-492"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30D92-86AA-4FA1-8A37-2E0516F327F6}" type="datetimeFigureOut">
              <a:rPr lang="zh-CN" altLang="en-US" smtClean="0"/>
              <a:t>2012/12/18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50CCB-B7ED-40AE-AA52-5BCC3E644E4A}" type="slidenum">
              <a:rPr lang="zh-CN" altLang="en-US" smtClean="0"/>
              <a:t>‹#›</a:t>
            </a:fld>
            <a:endParaRPr lang="zh-CN" altLang="en-US"/>
          </a:p>
        </p:txBody>
      </p:sp>
    </p:spTree>
    <p:extLst>
      <p:ext uri="{BB962C8B-B14F-4D97-AF65-F5344CB8AC3E}">
        <p14:creationId xmlns:p14="http://schemas.microsoft.com/office/powerpoint/2010/main" val="73263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10" descr="2"/>
          <p:cNvPicPr>
            <a:picLocks noChangeAspect="1" noChangeArrowheads="1"/>
          </p:cNvPicPr>
          <p:nvPr userDrawn="1"/>
        </p:nvPicPr>
        <p:blipFill>
          <a:blip r:embed="rId2" cstate="print"/>
          <a:srcRect/>
          <a:stretch>
            <a:fillRect/>
          </a:stretch>
        </p:blipFill>
        <p:spPr bwMode="auto">
          <a:xfrm>
            <a:off x="0" y="1117308"/>
            <a:ext cx="9144000" cy="2645833"/>
          </a:xfrm>
          <a:prstGeom prst="rect">
            <a:avLst/>
          </a:prstGeom>
          <a:noFill/>
          <a:ln w="9525">
            <a:noFill/>
            <a:miter lim="800000"/>
            <a:headEnd/>
            <a:tailEnd/>
          </a:ln>
        </p:spPr>
      </p:pic>
      <p:sp>
        <p:nvSpPr>
          <p:cNvPr id="2" name="标题 1"/>
          <p:cNvSpPr>
            <a:spLocks noGrp="1"/>
          </p:cNvSpPr>
          <p:nvPr>
            <p:ph type="ctrTitle"/>
          </p:nvPr>
        </p:nvSpPr>
        <p:spPr>
          <a:xfrm>
            <a:off x="395536" y="1357335"/>
            <a:ext cx="6048672" cy="1225021"/>
          </a:xfrm>
        </p:spPr>
        <p:txBody>
          <a:bodyPr>
            <a:normAutofit/>
          </a:bodyPr>
          <a:lstStyle>
            <a:lvl1pPr algn="l" defTabSz="801688" rtl="0" fontAlgn="base">
              <a:spcBef>
                <a:spcPct val="0"/>
              </a:spcBef>
              <a:spcAft>
                <a:spcPct val="0"/>
              </a:spcAft>
              <a:defRPr lang="zh-CN" altLang="en-US" sz="4300" b="1" dirty="0">
                <a:solidFill>
                  <a:schemeClr val="bg1"/>
                </a:solidFill>
                <a:latin typeface="+mj-lt"/>
                <a:ea typeface="+mj-ea"/>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55576" y="2737487"/>
            <a:ext cx="5472608" cy="6000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Text Box 20"/>
          <p:cNvSpPr txBox="1">
            <a:spLocks noChangeArrowheads="1"/>
          </p:cNvSpPr>
          <p:nvPr userDrawn="1"/>
        </p:nvSpPr>
        <p:spPr bwMode="auto">
          <a:xfrm>
            <a:off x="179512" y="5275175"/>
            <a:ext cx="3231564"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b="0" i="0" kern="1200" dirty="0" smtClean="0">
                <a:solidFill>
                  <a:schemeClr val="tx1"/>
                </a:solidFill>
                <a:effectLst/>
                <a:latin typeface="微软雅黑" pitchFamily="34" charset="-122"/>
                <a:ea typeface="微软雅黑" pitchFamily="34" charset="-122"/>
                <a:cs typeface="+mn-cs"/>
              </a:rPr>
              <a:t>Copyright 2008 </a:t>
            </a:r>
            <a:r>
              <a:rPr lang="zh-CN" altLang="en-US" sz="1200" b="0" i="0" kern="1200" dirty="0" smtClean="0">
                <a:solidFill>
                  <a:schemeClr val="tx1"/>
                </a:solidFill>
                <a:effectLst/>
                <a:latin typeface="微软雅黑" pitchFamily="34" charset="-122"/>
                <a:ea typeface="微软雅黑" pitchFamily="34" charset="-122"/>
                <a:cs typeface="+mn-cs"/>
              </a:rPr>
              <a:t>重庆新媒农信科技有限公司</a:t>
            </a:r>
            <a:r>
              <a:rPr lang="en-US" altLang="zh-CN" sz="1200" dirty="0" smtClean="0">
                <a:solidFill>
                  <a:schemeClr val="tx1"/>
                </a:solidFill>
                <a:latin typeface="FrutigerNext LT Bold" pitchFamily="1" charset="0"/>
                <a:ea typeface="ＭＳ Ｐゴシック" pitchFamily="34" charset="-128"/>
              </a:rPr>
              <a:t>.</a:t>
            </a:r>
            <a:endParaRPr lang="en-US" altLang="zh-CN" sz="2200" dirty="0">
              <a:solidFill>
                <a:schemeClr val="tx1"/>
              </a:solidFill>
              <a:latin typeface="Arial" charset="0"/>
              <a:ea typeface="ＭＳ Ｐゴシック" pitchFamily="34" charset="-128"/>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4" y="5197761"/>
            <a:ext cx="1934445" cy="37614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79" descr="dd"/>
          <p:cNvPicPr>
            <a:picLocks noChangeAspect="1" noChangeArrowheads="1"/>
          </p:cNvPicPr>
          <p:nvPr userDrawn="1"/>
        </p:nvPicPr>
        <p:blipFill>
          <a:blip r:embed="rId2" cstate="print"/>
          <a:srcRect/>
          <a:stretch>
            <a:fillRect/>
          </a:stretch>
        </p:blipFill>
        <p:spPr bwMode="auto">
          <a:xfrm>
            <a:off x="-1737" y="5161756"/>
            <a:ext cx="9150351" cy="549250"/>
          </a:xfrm>
          <a:prstGeom prst="rect">
            <a:avLst/>
          </a:prstGeom>
          <a:noFill/>
          <a:ln w="9525">
            <a:noFill/>
            <a:miter lim="800000"/>
            <a:headEnd/>
            <a:tailEnd/>
          </a:ln>
        </p:spPr>
      </p:pic>
      <p:sp>
        <p:nvSpPr>
          <p:cNvPr id="2" name="标题 1"/>
          <p:cNvSpPr>
            <a:spLocks noGrp="1"/>
          </p:cNvSpPr>
          <p:nvPr>
            <p:ph type="title"/>
          </p:nvPr>
        </p:nvSpPr>
        <p:spPr>
          <a:xfrm>
            <a:off x="179512" y="121196"/>
            <a:ext cx="8749250" cy="612412"/>
          </a:xfrm>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841276"/>
            <a:ext cx="8749250" cy="424847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a:xfrm>
            <a:off x="3707904" y="5305772"/>
            <a:ext cx="2133600" cy="304271"/>
          </a:xfrm>
        </p:spPr>
        <p:txBody>
          <a:bodyPr/>
          <a:lstStyle/>
          <a:p>
            <a:fld id="{0C913308-F349-4B6D-A68A-DD1791B4A57B}" type="slidenum">
              <a:rPr lang="zh-CN" altLang="en-US" smtClean="0"/>
              <a:t>‹#›</a:t>
            </a:fld>
            <a:endParaRPr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44039" y="5276538"/>
            <a:ext cx="1484723" cy="346436"/>
          </a:xfrm>
          <a:prstGeom prst="rect">
            <a:avLst/>
          </a:prstGeom>
        </p:spPr>
      </p:pic>
      <p:sp>
        <p:nvSpPr>
          <p:cNvPr id="9" name="Text Box 20"/>
          <p:cNvSpPr txBox="1">
            <a:spLocks noChangeArrowheads="1"/>
          </p:cNvSpPr>
          <p:nvPr userDrawn="1"/>
        </p:nvSpPr>
        <p:spPr bwMode="auto">
          <a:xfrm>
            <a:off x="395536" y="5339181"/>
            <a:ext cx="3187872" cy="265379"/>
          </a:xfrm>
          <a:prstGeom prst="rect">
            <a:avLst/>
          </a:prstGeom>
          <a:noFill/>
          <a:ln w="9525">
            <a:noFill/>
            <a:miter lim="800000"/>
            <a:headEnd/>
            <a:tailEnd/>
          </a:ln>
        </p:spPr>
        <p:txBody>
          <a:bodyPr wrap="none" lIns="79921" tIns="39966" rIns="79921" bIns="39966">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800100" eaLnBrk="0" hangingPunct="0"/>
            <a:r>
              <a:rPr lang="en-US" altLang="zh-CN" sz="1200" dirty="0" smtClean="0">
                <a:solidFill>
                  <a:srgbClr val="000000"/>
                </a:solidFill>
                <a:latin typeface="微软雅黑" pitchFamily="34" charset="-122"/>
                <a:ea typeface="微软雅黑" pitchFamily="34" charset="-122"/>
              </a:rPr>
              <a:t>Copyright 2008 </a:t>
            </a:r>
            <a:r>
              <a:rPr lang="zh-CN" altLang="en-US" sz="1200" dirty="0" smtClean="0">
                <a:solidFill>
                  <a:srgbClr val="000000"/>
                </a:solidFill>
                <a:latin typeface="微软雅黑" pitchFamily="34" charset="-122"/>
                <a:ea typeface="微软雅黑" pitchFamily="34" charset="-122"/>
              </a:rPr>
              <a:t>重庆新媒农信科技有限公司</a:t>
            </a:r>
            <a:endParaRPr lang="en-US" altLang="zh-CN" sz="2200" dirty="0">
              <a:solidFill>
                <a:srgbClr val="000000"/>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1"/>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4"/>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2012/12/18</a:t>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source.or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hibernat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aike.baidu.com/view/18979.ht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png"/><Relationship Id="rId5" Type="http://schemas.openxmlformats.org/officeDocument/2006/relationships/image" Target="../media/image29.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zh.wikipedia.org/wiki/JAX-RPC" TargetMode="External"/><Relationship Id="rId13" Type="http://schemas.openxmlformats.org/officeDocument/2006/relationships/hyperlink" Target="http://zh.wikipedia.org/wiki/JCA" TargetMode="External"/><Relationship Id="rId18" Type="http://schemas.openxmlformats.org/officeDocument/2006/relationships/hyperlink" Target="http://zh.wikipedia.org/wiki/JSF" TargetMode="External"/><Relationship Id="rId26" Type="http://schemas.openxmlformats.org/officeDocument/2006/relationships/hyperlink" Target="http://zh.wikipedia.org/wiki/WS" TargetMode="External"/><Relationship Id="rId3" Type="http://schemas.openxmlformats.org/officeDocument/2006/relationships/hyperlink" Target="http://zh.wikipedia.org/wiki/EJB" TargetMode="External"/><Relationship Id="rId21" Type="http://schemas.openxmlformats.org/officeDocument/2006/relationships/hyperlink" Target="http://zh.wikipedia.org/wiki/JTA" TargetMode="External"/><Relationship Id="rId7" Type="http://schemas.openxmlformats.org/officeDocument/2006/relationships/hyperlink" Target="http://zh.wikipedia.org/w/index.php?title=JAF&amp;action=edit&amp;redlink=1" TargetMode="External"/><Relationship Id="rId12" Type="http://schemas.openxmlformats.org/officeDocument/2006/relationships/hyperlink" Target="http://zh.wikipedia.org/wiki/JAXR" TargetMode="External"/><Relationship Id="rId17" Type="http://schemas.openxmlformats.org/officeDocument/2006/relationships/hyperlink" Target="http://zh.wikipedia.org/w/index.php?title=JNDI&amp;action=edit&amp;redlink=1" TargetMode="External"/><Relationship Id="rId25" Type="http://schemas.openxmlformats.org/officeDocument/2006/relationships/hyperlink" Target="http://zh.wikipedia.org/wiki/StAX" TargetMode="External"/><Relationship Id="rId2" Type="http://schemas.openxmlformats.org/officeDocument/2006/relationships/hyperlink" Target="http://zh.wikipedia.org/wiki/Applet" TargetMode="External"/><Relationship Id="rId16" Type="http://schemas.openxmlformats.org/officeDocument/2006/relationships/hyperlink" Target="http://zh.wikipedia.org/wiki/JMX" TargetMode="External"/><Relationship Id="rId20" Type="http://schemas.openxmlformats.org/officeDocument/2006/relationships/hyperlink" Target="http://zh.wikipedia.org/w/index.php?title=JSTL&amp;action=edit&amp;redlink=1" TargetMode="External"/><Relationship Id="rId1" Type="http://schemas.openxmlformats.org/officeDocument/2006/relationships/slideLayout" Target="../slideLayouts/slideLayout2.xml"/><Relationship Id="rId6" Type="http://schemas.openxmlformats.org/officeDocument/2006/relationships/hyperlink" Target="http://zh.wikipedia.org/w/index.php?title=JACC&amp;action=edit&amp;redlink=1" TargetMode="External"/><Relationship Id="rId11" Type="http://schemas.openxmlformats.org/officeDocument/2006/relationships/hyperlink" Target="http://zh.wikipedia.org/wiki/JAXP" TargetMode="External"/><Relationship Id="rId24" Type="http://schemas.openxmlformats.org/officeDocument/2006/relationships/hyperlink" Target="http://zh.wikipedia.org/wiki/API" TargetMode="External"/><Relationship Id="rId5" Type="http://schemas.openxmlformats.org/officeDocument/2006/relationships/hyperlink" Target="http://zh.wikipedia.org/wiki/JAAS" TargetMode="External"/><Relationship Id="rId15" Type="http://schemas.openxmlformats.org/officeDocument/2006/relationships/hyperlink" Target="http://zh.wikipedia.org/wiki/JMS" TargetMode="External"/><Relationship Id="rId23" Type="http://schemas.openxmlformats.org/officeDocument/2006/relationships/hyperlink" Target="http://zh.wikipedia.org/wiki/Servlet" TargetMode="External"/><Relationship Id="rId10" Type="http://schemas.openxmlformats.org/officeDocument/2006/relationships/hyperlink" Target="http://zh.wikipedia.org/wiki/JAXM" TargetMode="External"/><Relationship Id="rId19" Type="http://schemas.openxmlformats.org/officeDocument/2006/relationships/hyperlink" Target="http://zh.wikipedia.org/wiki/JSP" TargetMode="External"/><Relationship Id="rId4" Type="http://schemas.openxmlformats.org/officeDocument/2006/relationships/hyperlink" Target="http://zh.wikipedia.org/w/index.php?title=JavaBean&amp;action=edit&amp;redlink=1" TargetMode="External"/><Relationship Id="rId9" Type="http://schemas.openxmlformats.org/officeDocument/2006/relationships/hyperlink" Target="http://zh.wikipedia.org/wiki/JAX-WS" TargetMode="External"/><Relationship Id="rId14" Type="http://schemas.openxmlformats.org/officeDocument/2006/relationships/hyperlink" Target="http://zh.wikipedia.org/wiki/JDBC" TargetMode="External"/><Relationship Id="rId22" Type="http://schemas.openxmlformats.org/officeDocument/2006/relationships/hyperlink" Target="http://zh.wikipedia.org/w/index.php?title=JavaMail&amp;action=edit&amp;redlink=1"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en-US" altLang="zh-CN" dirty="0" smtClean="0">
                <a:solidFill>
                  <a:srgbClr val="C00000"/>
                </a:solidFill>
              </a:rPr>
              <a:t>JAVA&amp;J2EE</a:t>
            </a:r>
            <a:r>
              <a:rPr lang="zh-CN" altLang="en-US" dirty="0" smtClean="0">
                <a:solidFill>
                  <a:srgbClr val="C00000"/>
                </a:solidFill>
              </a:rPr>
              <a:t>开发体系建设</a:t>
            </a:r>
            <a:endParaRPr lang="zh-CN" altLang="en-US" dirty="0">
              <a:solidFill>
                <a:srgbClr val="C00000"/>
              </a:solidFill>
            </a:endParaRPr>
          </a:p>
        </p:txBody>
      </p:sp>
      <p:sp>
        <p:nvSpPr>
          <p:cNvPr id="3" name="副标题 2"/>
          <p:cNvSpPr>
            <a:spLocks noGrp="1"/>
          </p:cNvSpPr>
          <p:nvPr>
            <p:ph type="subTitle" idx="1"/>
          </p:nvPr>
        </p:nvSpPr>
        <p:spPr>
          <a:xfrm>
            <a:off x="539552" y="2713484"/>
            <a:ext cx="6264696" cy="600067"/>
          </a:xfrm>
        </p:spPr>
        <p:txBody>
          <a:bodyPr>
            <a:noAutofit/>
          </a:bodyPr>
          <a:lstStyle/>
          <a:p>
            <a:r>
              <a:rPr lang="en-US" altLang="zh-CN" sz="2800" b="1" dirty="0" smtClean="0">
                <a:solidFill>
                  <a:srgbClr val="C00000"/>
                </a:solidFill>
                <a:latin typeface="+mn-ea"/>
              </a:rPr>
              <a:t>-</a:t>
            </a:r>
            <a:r>
              <a:rPr lang="zh-CN" altLang="en-US" sz="2800" b="1" dirty="0" smtClean="0">
                <a:solidFill>
                  <a:srgbClr val="C00000"/>
                </a:solidFill>
                <a:latin typeface="+mn-ea"/>
              </a:rPr>
              <a:t>基于</a:t>
            </a:r>
            <a:r>
              <a:rPr lang="zh-CN" altLang="en-US" sz="2800" b="1" dirty="0">
                <a:solidFill>
                  <a:srgbClr val="C00000"/>
                </a:solidFill>
                <a:latin typeface="+mn-ea"/>
              </a:rPr>
              <a:t>开源架构的轻量级</a:t>
            </a:r>
            <a:r>
              <a:rPr lang="en-US" altLang="zh-CN" sz="2800" b="1" dirty="0">
                <a:solidFill>
                  <a:srgbClr val="C00000"/>
                </a:solidFill>
                <a:latin typeface="+mn-ea"/>
              </a:rPr>
              <a:t>J2EE</a:t>
            </a:r>
            <a:r>
              <a:rPr lang="zh-CN" altLang="en-US" sz="2800" b="1" dirty="0">
                <a:solidFill>
                  <a:srgbClr val="C00000"/>
                </a:solidFill>
                <a:latin typeface="+mn-ea"/>
              </a:rPr>
              <a:t>开发</a:t>
            </a:r>
            <a:r>
              <a:rPr lang="zh-CN" altLang="en-US" sz="2800" b="1" dirty="0" smtClean="0">
                <a:solidFill>
                  <a:srgbClr val="C00000"/>
                </a:solidFill>
                <a:latin typeface="+mn-ea"/>
              </a:rPr>
              <a:t>体系</a:t>
            </a:r>
            <a:endParaRPr lang="zh-CN" altLang="en-US" sz="2800" b="1" dirty="0">
              <a:solidFill>
                <a:srgbClr val="C00000"/>
              </a:solidFill>
              <a:latin typeface="+mn-ea"/>
            </a:endParaRPr>
          </a:p>
        </p:txBody>
      </p:sp>
      <p:sp>
        <p:nvSpPr>
          <p:cNvPr id="4" name="TextBox 3"/>
          <p:cNvSpPr txBox="1"/>
          <p:nvPr/>
        </p:nvSpPr>
        <p:spPr>
          <a:xfrm>
            <a:off x="6300192" y="3856320"/>
            <a:ext cx="2736304" cy="646331"/>
          </a:xfrm>
          <a:prstGeom prst="rect">
            <a:avLst/>
          </a:prstGeom>
          <a:noFill/>
        </p:spPr>
        <p:txBody>
          <a:bodyPr wrap="square" rtlCol="0">
            <a:spAutoFit/>
          </a:bodyPr>
          <a:lstStyle/>
          <a:p>
            <a:pPr algn="ctr"/>
            <a:r>
              <a:rPr lang="zh-CN" altLang="en-US" dirty="0" smtClean="0">
                <a:latin typeface="+mj-ea"/>
                <a:ea typeface="+mj-ea"/>
              </a:rPr>
              <a:t>基础开发部架构组：</a:t>
            </a:r>
            <a:r>
              <a:rPr lang="zh-CN" altLang="en-US" dirty="0">
                <a:latin typeface="+mj-ea"/>
                <a:ea typeface="+mj-ea"/>
              </a:rPr>
              <a:t>张</a:t>
            </a:r>
            <a:r>
              <a:rPr lang="zh-CN" altLang="en-US" dirty="0" smtClean="0">
                <a:latin typeface="+mj-ea"/>
                <a:ea typeface="+mj-ea"/>
              </a:rPr>
              <a:t>浦</a:t>
            </a:r>
            <a:endParaRPr lang="en-US" altLang="zh-CN" dirty="0" smtClean="0">
              <a:latin typeface="+mj-ea"/>
              <a:ea typeface="+mj-ea"/>
            </a:endParaRPr>
          </a:p>
          <a:p>
            <a:pPr algn="ctr"/>
            <a:r>
              <a:rPr lang="en-US" altLang="zh-CN" dirty="0" smtClean="0">
                <a:latin typeface="+mj-ea"/>
                <a:ea typeface="+mj-ea"/>
              </a:rPr>
              <a:t>2012-12-3</a:t>
            </a:r>
            <a:endParaRPr lang="zh-CN" altLang="en-US" dirty="0">
              <a:latin typeface="+mj-ea"/>
              <a:ea typeface="+mj-ea"/>
            </a:endParaRPr>
          </a:p>
        </p:txBody>
      </p:sp>
    </p:spTree>
    <p:extLst>
      <p:ext uri="{BB962C8B-B14F-4D97-AF65-F5344CB8AC3E}">
        <p14:creationId xmlns:p14="http://schemas.microsoft.com/office/powerpoint/2010/main" val="76346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开发体系对比选型</a:t>
            </a:r>
          </a:p>
        </p:txBody>
      </p:sp>
      <p:graphicFrame>
        <p:nvGraphicFramePr>
          <p:cNvPr id="11" name="表格 10"/>
          <p:cNvGraphicFramePr>
            <a:graphicFrameLocks noGrp="1"/>
          </p:cNvGraphicFramePr>
          <p:nvPr>
            <p:extLst>
              <p:ext uri="{D42A27DB-BD31-4B8C-83A1-F6EECF244321}">
                <p14:modId xmlns:p14="http://schemas.microsoft.com/office/powerpoint/2010/main" val="733481641"/>
              </p:ext>
            </p:extLst>
          </p:nvPr>
        </p:nvGraphicFramePr>
        <p:xfrm>
          <a:off x="323528" y="985292"/>
          <a:ext cx="8472264" cy="3413760"/>
        </p:xfrm>
        <a:graphic>
          <a:graphicData uri="http://schemas.openxmlformats.org/drawingml/2006/table">
            <a:tbl>
              <a:tblPr firstRow="1" bandRow="1">
                <a:tableStyleId>{5C22544A-7EE6-4342-B048-85BDC9FD1C3A}</a:tableStyleId>
              </a:tblPr>
              <a:tblGrid>
                <a:gridCol w="2118066"/>
                <a:gridCol w="2118066"/>
                <a:gridCol w="2118066"/>
                <a:gridCol w="2118066"/>
              </a:tblGrid>
              <a:tr h="370840">
                <a:tc>
                  <a:txBody>
                    <a:bodyPr/>
                    <a:lstStyle/>
                    <a:p>
                      <a:endParaRPr lang="zh-CN" altLang="en-US" dirty="0">
                        <a:latin typeface="+mj-ea"/>
                        <a:ea typeface="+mj-ea"/>
                      </a:endParaRPr>
                    </a:p>
                  </a:txBody>
                  <a:tcPr/>
                </a:tc>
                <a:tc>
                  <a:txBody>
                    <a:bodyPr/>
                    <a:lstStyle/>
                    <a:p>
                      <a:r>
                        <a:rPr lang="en-US" altLang="zh-CN" dirty="0" smtClean="0">
                          <a:latin typeface="+mj-ea"/>
                          <a:ea typeface="+mj-ea"/>
                        </a:rPr>
                        <a:t>JSP+JAVABEAN</a:t>
                      </a:r>
                      <a:endParaRPr lang="zh-CN" altLang="en-US" dirty="0">
                        <a:latin typeface="+mj-ea"/>
                        <a:ea typeface="+mj-ea"/>
                      </a:endParaRPr>
                    </a:p>
                  </a:txBody>
                  <a:tcPr/>
                </a:tc>
                <a:tc>
                  <a:txBody>
                    <a:bodyPr/>
                    <a:lstStyle/>
                    <a:p>
                      <a:r>
                        <a:rPr lang="en-US" altLang="zh-CN" dirty="0" smtClean="0">
                          <a:latin typeface="+mj-ea"/>
                          <a:ea typeface="+mj-ea"/>
                        </a:rPr>
                        <a:t>EJB</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轻量级</a:t>
                      </a:r>
                      <a:r>
                        <a:rPr lang="en-US" altLang="zh-CN" dirty="0" smtClean="0">
                          <a:solidFill>
                            <a:srgbClr val="FF0000"/>
                          </a:solidFill>
                          <a:latin typeface="+mj-ea"/>
                          <a:ea typeface="+mj-ea"/>
                        </a:rPr>
                        <a:t>J2EE</a:t>
                      </a:r>
                      <a:endParaRPr lang="zh-CN" altLang="en-US" dirty="0">
                        <a:solidFill>
                          <a:srgbClr val="FF0000"/>
                        </a:solidFill>
                        <a:latin typeface="+mj-ea"/>
                        <a:ea typeface="+mj-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开发复杂度和学习成本</a:t>
                      </a:r>
                    </a:p>
                  </a:txBody>
                  <a:tcPr/>
                </a:tc>
                <a:tc>
                  <a:txBody>
                    <a:bodyPr/>
                    <a:lstStyle/>
                    <a:p>
                      <a:r>
                        <a:rPr lang="zh-CN" altLang="en-US" dirty="0" smtClean="0">
                          <a:latin typeface="+mj-ea"/>
                          <a:ea typeface="+mj-ea"/>
                        </a:rPr>
                        <a:t>容易</a:t>
                      </a:r>
                      <a:endParaRPr lang="zh-CN" altLang="en-US" dirty="0">
                        <a:latin typeface="+mj-ea"/>
                        <a:ea typeface="+mj-ea"/>
                      </a:endParaRPr>
                    </a:p>
                  </a:txBody>
                  <a:tcPr/>
                </a:tc>
                <a:tc>
                  <a:txBody>
                    <a:bodyPr/>
                    <a:lstStyle/>
                    <a:p>
                      <a:r>
                        <a:rPr lang="zh-CN" altLang="en-US" dirty="0" smtClean="0">
                          <a:latin typeface="+mj-ea"/>
                          <a:ea typeface="+mj-ea"/>
                        </a:rPr>
                        <a:t>难</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容易</a:t>
                      </a:r>
                      <a:endParaRPr lang="zh-CN" altLang="en-US" dirty="0">
                        <a:solidFill>
                          <a:srgbClr val="FF0000"/>
                        </a:solidFill>
                        <a:latin typeface="+mj-ea"/>
                        <a:ea typeface="+mj-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可维护性和扩展性</a:t>
                      </a:r>
                    </a:p>
                  </a:txBody>
                  <a:tcPr/>
                </a:tc>
                <a:tc>
                  <a:txBody>
                    <a:bodyPr/>
                    <a:lstStyle/>
                    <a:p>
                      <a:r>
                        <a:rPr lang="zh-CN" altLang="en-US" dirty="0" smtClean="0">
                          <a:latin typeface="+mj-ea"/>
                          <a:ea typeface="+mj-ea"/>
                        </a:rPr>
                        <a:t>差</a:t>
                      </a:r>
                      <a:endParaRPr lang="zh-CN" altLang="en-US" dirty="0">
                        <a:latin typeface="+mj-ea"/>
                        <a:ea typeface="+mj-ea"/>
                      </a:endParaRPr>
                    </a:p>
                  </a:txBody>
                  <a:tcPr/>
                </a:tc>
                <a:tc>
                  <a:txBody>
                    <a:bodyPr/>
                    <a:lstStyle/>
                    <a:p>
                      <a:r>
                        <a:rPr lang="zh-CN" altLang="en-US" dirty="0" smtClean="0">
                          <a:latin typeface="+mj-ea"/>
                          <a:ea typeface="+mj-ea"/>
                        </a:rPr>
                        <a:t>优</a:t>
                      </a:r>
                      <a:endParaRPr lang="zh-CN" altLang="en-US"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rgbClr val="FF0000"/>
                          </a:solidFill>
                          <a:latin typeface="+mj-ea"/>
                          <a:ea typeface="+mn-ea"/>
                          <a:cs typeface="+mn-cs"/>
                        </a:rPr>
                        <a:t>优</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开发效率</a:t>
                      </a:r>
                    </a:p>
                  </a:txBody>
                  <a:tcPr/>
                </a:tc>
                <a:tc>
                  <a:txBody>
                    <a:bodyPr/>
                    <a:lstStyle/>
                    <a:p>
                      <a:r>
                        <a:rPr lang="zh-CN" altLang="en-US" dirty="0" smtClean="0">
                          <a:latin typeface="+mj-ea"/>
                          <a:ea typeface="+mj-ea"/>
                        </a:rPr>
                        <a:t>快</a:t>
                      </a:r>
                      <a:endParaRPr lang="zh-CN" altLang="en-US" dirty="0">
                        <a:latin typeface="+mj-ea"/>
                        <a:ea typeface="+mj-ea"/>
                      </a:endParaRPr>
                    </a:p>
                  </a:txBody>
                  <a:tcPr/>
                </a:tc>
                <a:tc>
                  <a:txBody>
                    <a:bodyPr/>
                    <a:lstStyle/>
                    <a:p>
                      <a:r>
                        <a:rPr lang="zh-CN" altLang="en-US" dirty="0" smtClean="0">
                          <a:latin typeface="+mj-ea"/>
                          <a:ea typeface="+mj-ea"/>
                        </a:rPr>
                        <a:t>慢</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快</a:t>
                      </a:r>
                      <a:endParaRPr lang="zh-CN" altLang="en-US" dirty="0">
                        <a:solidFill>
                          <a:srgbClr val="FF0000"/>
                        </a:solidFill>
                        <a:latin typeface="+mj-ea"/>
                        <a:ea typeface="+mj-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成本</a:t>
                      </a:r>
                    </a:p>
                  </a:txBody>
                  <a:tcPr/>
                </a:tc>
                <a:tc>
                  <a:txBody>
                    <a:bodyPr/>
                    <a:lstStyle/>
                    <a:p>
                      <a:r>
                        <a:rPr lang="zh-CN" altLang="en-US" dirty="0" smtClean="0">
                          <a:latin typeface="+mj-ea"/>
                          <a:ea typeface="+mj-ea"/>
                        </a:rPr>
                        <a:t>低</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低</a:t>
                      </a:r>
                      <a:endParaRPr lang="zh-CN" altLang="en-US" dirty="0">
                        <a:solidFill>
                          <a:srgbClr val="FF0000"/>
                        </a:solidFill>
                        <a:latin typeface="+mj-ea"/>
                        <a:ea typeface="+mj-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人才资源</a:t>
                      </a:r>
                    </a:p>
                  </a:txBody>
                  <a:tcPr/>
                </a:tc>
                <a:tc>
                  <a:txBody>
                    <a:bodyPr/>
                    <a:lstStyle/>
                    <a:p>
                      <a:r>
                        <a:rPr lang="zh-CN" altLang="en-US" dirty="0" smtClean="0">
                          <a:latin typeface="+mj-ea"/>
                          <a:ea typeface="+mj-ea"/>
                        </a:rPr>
                        <a:t>少</a:t>
                      </a:r>
                      <a:r>
                        <a:rPr lang="zh-CN" altLang="en-US" sz="1200" dirty="0" smtClean="0">
                          <a:latin typeface="+mj-ea"/>
                          <a:ea typeface="+mj-ea"/>
                        </a:rPr>
                        <a:t>（过时，新</a:t>
                      </a:r>
                      <a:r>
                        <a:rPr lang="zh-CN" altLang="en-US" sz="1200" dirty="0" smtClean="0">
                          <a:latin typeface="+mj-ea"/>
                          <a:ea typeface="+mj-ea"/>
                        </a:rPr>
                        <a:t>毕业生了解的</a:t>
                      </a:r>
                      <a:r>
                        <a:rPr lang="zh-CN" altLang="en-US" sz="1200" dirty="0" smtClean="0">
                          <a:latin typeface="+mj-ea"/>
                          <a:ea typeface="+mj-ea"/>
                        </a:rPr>
                        <a:t>不多）</a:t>
                      </a:r>
                      <a:endParaRPr lang="zh-CN" altLang="en-US" sz="1200" dirty="0">
                        <a:latin typeface="+mj-ea"/>
                        <a:ea typeface="+mj-ea"/>
                      </a:endParaRPr>
                    </a:p>
                  </a:txBody>
                  <a:tcPr/>
                </a:tc>
                <a:tc>
                  <a:txBody>
                    <a:bodyPr/>
                    <a:lstStyle/>
                    <a:p>
                      <a:r>
                        <a:rPr lang="zh-CN" altLang="en-US" dirty="0" smtClean="0">
                          <a:latin typeface="+mj-ea"/>
                          <a:ea typeface="+mj-ea"/>
                        </a:rPr>
                        <a:t>少</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多</a:t>
                      </a:r>
                      <a:endParaRPr lang="zh-CN" altLang="en-US" dirty="0">
                        <a:solidFill>
                          <a:srgbClr val="FF0000"/>
                        </a:solidFill>
                        <a:latin typeface="+mj-ea"/>
                        <a:ea typeface="+mj-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技术成熟度</a:t>
                      </a:r>
                    </a:p>
                  </a:txBody>
                  <a:tcPr/>
                </a:tc>
                <a:tc>
                  <a:txBody>
                    <a:bodyPr/>
                    <a:lstStyle/>
                    <a:p>
                      <a:r>
                        <a:rPr lang="zh-CN" altLang="en-US" dirty="0" smtClean="0">
                          <a:latin typeface="+mj-ea"/>
                          <a:ea typeface="+mj-ea"/>
                        </a:rPr>
                        <a:t>成熟</a:t>
                      </a:r>
                      <a:endParaRPr lang="zh-CN" altLang="en-US"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j-ea"/>
                          <a:ea typeface="+mn-ea"/>
                          <a:cs typeface="+mn-cs"/>
                        </a:rPr>
                        <a:t>成熟</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rgbClr val="FF0000"/>
                          </a:solidFill>
                          <a:latin typeface="+mj-ea"/>
                          <a:ea typeface="+mn-ea"/>
                          <a:cs typeface="+mn-cs"/>
                        </a:rPr>
                        <a:t>成熟</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综合风险</a:t>
                      </a:r>
                    </a:p>
                  </a:txBody>
                  <a:tcPr/>
                </a:tc>
                <a:tc>
                  <a:txBody>
                    <a:bodyPr/>
                    <a:lstStyle/>
                    <a:p>
                      <a:r>
                        <a:rPr lang="zh-CN" altLang="en-US" dirty="0" smtClean="0">
                          <a:latin typeface="+mj-ea"/>
                          <a:ea typeface="+mj-ea"/>
                        </a:rPr>
                        <a:t>高</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c>
                  <a:txBody>
                    <a:bodyPr/>
                    <a:lstStyle/>
                    <a:p>
                      <a:r>
                        <a:rPr lang="zh-CN" altLang="en-US" dirty="0" smtClean="0">
                          <a:solidFill>
                            <a:srgbClr val="FF0000"/>
                          </a:solidFill>
                          <a:latin typeface="+mj-ea"/>
                          <a:ea typeface="+mj-ea"/>
                        </a:rPr>
                        <a:t>低</a:t>
                      </a:r>
                      <a:endParaRPr lang="zh-CN" altLang="en-US" dirty="0">
                        <a:solidFill>
                          <a:srgbClr val="FF0000"/>
                        </a:solidFill>
                        <a:latin typeface="+mj-ea"/>
                        <a:ea typeface="+mj-ea"/>
                      </a:endParaRPr>
                    </a:p>
                  </a:txBody>
                  <a:tcPr/>
                </a:tc>
              </a:tr>
            </a:tbl>
          </a:graphicData>
        </a:graphic>
      </p:graphicFrame>
      <p:sp>
        <p:nvSpPr>
          <p:cNvPr id="12" name="矩形 11"/>
          <p:cNvSpPr/>
          <p:nvPr/>
        </p:nvSpPr>
        <p:spPr>
          <a:xfrm>
            <a:off x="1475656" y="4584224"/>
            <a:ext cx="5795176" cy="461665"/>
          </a:xfrm>
          <a:prstGeom prst="rect">
            <a:avLst/>
          </a:prstGeom>
        </p:spPr>
        <p:txBody>
          <a:bodyPr wrap="none">
            <a:spAutoFit/>
          </a:bodyPr>
          <a:lstStyle/>
          <a:p>
            <a:r>
              <a:rPr lang="zh-CN" altLang="en-US" sz="2400" b="1" dirty="0" smtClean="0">
                <a:solidFill>
                  <a:srgbClr val="FF0000"/>
                </a:solidFill>
                <a:latin typeface="微软雅黑" pitchFamily="34" charset="-122"/>
                <a:ea typeface="微软雅黑" pitchFamily="34" charset="-122"/>
                <a:cs typeface="Arial" pitchFamily="34" charset="0"/>
              </a:rPr>
              <a:t>推荐使用轻量级</a:t>
            </a:r>
            <a:r>
              <a:rPr lang="en-US" altLang="zh-CN" sz="2400" b="1" dirty="0" smtClean="0">
                <a:solidFill>
                  <a:srgbClr val="FF0000"/>
                </a:solidFill>
                <a:latin typeface="微软雅黑" pitchFamily="34" charset="-122"/>
                <a:ea typeface="微软雅黑" pitchFamily="34" charset="-122"/>
                <a:cs typeface="Arial" pitchFamily="34" charset="0"/>
              </a:rPr>
              <a:t>J2EE</a:t>
            </a:r>
            <a:r>
              <a:rPr lang="zh-CN" altLang="en-US" sz="2400" b="1" dirty="0" smtClean="0">
                <a:solidFill>
                  <a:srgbClr val="FF0000"/>
                </a:solidFill>
                <a:latin typeface="微软雅黑" pitchFamily="34" charset="-122"/>
                <a:ea typeface="微软雅黑" pitchFamily="34" charset="-122"/>
                <a:cs typeface="Arial" pitchFamily="34" charset="0"/>
              </a:rPr>
              <a:t>开发体系和开发模式</a:t>
            </a:r>
            <a:endParaRPr lang="zh-CN" altLang="en-US" sz="2400" b="1" dirty="0">
              <a:solidFill>
                <a:srgbClr val="FF0000"/>
              </a:solidFill>
            </a:endParaRPr>
          </a:p>
        </p:txBody>
      </p:sp>
    </p:spTree>
    <p:extLst>
      <p:ext uri="{BB962C8B-B14F-4D97-AF65-F5344CB8AC3E}">
        <p14:creationId xmlns:p14="http://schemas.microsoft.com/office/powerpoint/2010/main" val="5563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轻量级</a:t>
            </a:r>
            <a:r>
              <a:rPr lang="en-US" altLang="zh-CN" dirty="0">
                <a:solidFill>
                  <a:srgbClr val="C00000"/>
                </a:solidFill>
                <a:latin typeface="微软雅黑" pitchFamily="34" charset="-122"/>
                <a:ea typeface="微软雅黑" pitchFamily="34" charset="-122"/>
                <a:cs typeface="Arial" pitchFamily="34" charset="0"/>
              </a:rPr>
              <a:t>J2EE</a:t>
            </a:r>
            <a:r>
              <a:rPr lang="zh-CN" altLang="en-US" dirty="0">
                <a:solidFill>
                  <a:srgbClr val="C00000"/>
                </a:solidFill>
                <a:latin typeface="微软雅黑" pitchFamily="34" charset="-122"/>
                <a:ea typeface="微软雅黑" pitchFamily="34" charset="-122"/>
                <a:cs typeface="Arial" pitchFamily="34" charset="0"/>
              </a:rPr>
              <a:t>开发</a:t>
            </a:r>
            <a:r>
              <a:rPr lang="zh-CN" altLang="en-US" dirty="0" smtClean="0">
                <a:solidFill>
                  <a:srgbClr val="C00000"/>
                </a:solidFill>
                <a:latin typeface="微软雅黑" pitchFamily="34" charset="-122"/>
                <a:ea typeface="微软雅黑" pitchFamily="34" charset="-122"/>
                <a:cs typeface="Arial" pitchFamily="34" charset="0"/>
              </a:rPr>
              <a:t>体系</a:t>
            </a:r>
            <a:endParaRPr lang="zh-CN" altLang="en-US" dirty="0"/>
          </a:p>
        </p:txBody>
      </p:sp>
      <p:grpSp>
        <p:nvGrpSpPr>
          <p:cNvPr id="11" name="组合 10"/>
          <p:cNvGrpSpPr/>
          <p:nvPr/>
        </p:nvGrpSpPr>
        <p:grpSpPr>
          <a:xfrm>
            <a:off x="1043608" y="1201316"/>
            <a:ext cx="5732330" cy="955152"/>
            <a:chOff x="1647982" y="2287768"/>
            <a:chExt cx="5732330" cy="955152"/>
          </a:xfrm>
        </p:grpSpPr>
        <p:grpSp>
          <p:nvGrpSpPr>
            <p:cNvPr id="4" name="Group 6"/>
            <p:cNvGrpSpPr>
              <a:grpSpLocks/>
            </p:cNvGrpSpPr>
            <p:nvPr/>
          </p:nvGrpSpPr>
          <p:grpSpPr bwMode="auto">
            <a:xfrm>
              <a:off x="1849593" y="2486213"/>
              <a:ext cx="5530719" cy="756707"/>
              <a:chOff x="612" y="1647"/>
              <a:chExt cx="4652" cy="413"/>
            </a:xfrm>
          </p:grpSpPr>
          <p:sp>
            <p:nvSpPr>
              <p:cNvPr id="5" name="Rectangle 7"/>
              <p:cNvSpPr>
                <a:spLocks noChangeArrowheads="1"/>
              </p:cNvSpPr>
              <p:nvPr/>
            </p:nvSpPr>
            <p:spPr bwMode="auto">
              <a:xfrm>
                <a:off x="612" y="188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AutoShape 8"/>
              <p:cNvSpPr>
                <a:spLocks noChangeArrowheads="1"/>
              </p:cNvSpPr>
              <p:nvPr/>
            </p:nvSpPr>
            <p:spPr bwMode="auto">
              <a:xfrm>
                <a:off x="748" y="1647"/>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a:solidFill>
                      <a:srgbClr val="C00000"/>
                    </a:solidFill>
                    <a:latin typeface="微软雅黑" pitchFamily="34" charset="-122"/>
                    <a:ea typeface="微软雅黑" pitchFamily="34" charset="-122"/>
                    <a:cs typeface="Arial" pitchFamily="34" charset="0"/>
                  </a:rPr>
                  <a:t>轻量级</a:t>
                </a:r>
                <a:r>
                  <a:rPr lang="en-US" altLang="zh-CN" sz="2000" b="1" dirty="0">
                    <a:solidFill>
                      <a:srgbClr val="C00000"/>
                    </a:solidFill>
                    <a:latin typeface="微软雅黑" pitchFamily="34" charset="-122"/>
                    <a:ea typeface="微软雅黑" pitchFamily="34" charset="-122"/>
                    <a:cs typeface="Arial" pitchFamily="34" charset="0"/>
                  </a:rPr>
                  <a:t>J2EE</a:t>
                </a:r>
                <a:r>
                  <a:rPr lang="zh-CN" altLang="en-US" sz="2000" b="1" dirty="0">
                    <a:solidFill>
                      <a:srgbClr val="C00000"/>
                    </a:solidFill>
                    <a:latin typeface="微软雅黑" pitchFamily="34" charset="-122"/>
                    <a:ea typeface="微软雅黑" pitchFamily="34" charset="-122"/>
                    <a:cs typeface="Arial" pitchFamily="34" charset="0"/>
                  </a:rPr>
                  <a:t>开发体系</a:t>
                </a:r>
              </a:p>
            </p:txBody>
          </p:sp>
        </p:grpSp>
        <p:grpSp>
          <p:nvGrpSpPr>
            <p:cNvPr id="7" name="组合 6"/>
            <p:cNvGrpSpPr/>
            <p:nvPr/>
          </p:nvGrpSpPr>
          <p:grpSpPr>
            <a:xfrm>
              <a:off x="1647982" y="2287768"/>
              <a:ext cx="895351" cy="771260"/>
              <a:chOff x="1756585" y="1999403"/>
              <a:chExt cx="895351" cy="771260"/>
            </a:xfrm>
          </p:grpSpPr>
          <p:sp>
            <p:nvSpPr>
              <p:cNvPr id="8" name="Freeform 26"/>
              <p:cNvSpPr>
                <a:spLocks/>
              </p:cNvSpPr>
              <p:nvPr/>
            </p:nvSpPr>
            <p:spPr bwMode="auto">
              <a:xfrm>
                <a:off x="1756585" y="1999403"/>
                <a:ext cx="895351" cy="771260"/>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4"/>
              <p:cNvSpPr>
                <a:spLocks/>
              </p:cNvSpPr>
              <p:nvPr/>
            </p:nvSpPr>
            <p:spPr bwMode="auto">
              <a:xfrm>
                <a:off x="1800283" y="2067362"/>
                <a:ext cx="798252" cy="646122"/>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WordArt 37"/>
              <p:cNvSpPr>
                <a:spLocks noChangeArrowheads="1" noChangeShapeType="1" noTextEdit="1"/>
              </p:cNvSpPr>
              <p:nvPr/>
            </p:nvSpPr>
            <p:spPr bwMode="auto">
              <a:xfrm>
                <a:off x="2051720" y="2246682"/>
                <a:ext cx="285751"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2</a:t>
                </a:r>
                <a:endParaRPr lang="en-US" sz="1400" kern="10" spc="-70" dirty="0">
                  <a:ln>
                    <a:noFill/>
                  </a:ln>
                  <a:solidFill>
                    <a:schemeClr val="bg1"/>
                  </a:solidFill>
                  <a:effectLst/>
                  <a:latin typeface="Arial Black"/>
                </a:endParaRPr>
              </a:p>
            </p:txBody>
          </p:sp>
        </p:grpSp>
      </p:grpSp>
      <p:sp>
        <p:nvSpPr>
          <p:cNvPr id="12" name="AutoShape 4"/>
          <p:cNvSpPr>
            <a:spLocks noChangeArrowheads="1"/>
          </p:cNvSpPr>
          <p:nvPr/>
        </p:nvSpPr>
        <p:spPr bwMode="auto">
          <a:xfrm>
            <a:off x="2155287" y="2137420"/>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总体技术架构</a:t>
            </a:r>
            <a:endParaRPr lang="zh-CN" sz="2000" b="1" dirty="0">
              <a:solidFill>
                <a:srgbClr val="C00000"/>
              </a:solidFill>
              <a:latin typeface="微软雅黑" pitchFamily="34" charset="-122"/>
              <a:ea typeface="微软雅黑" pitchFamily="34" charset="-122"/>
              <a:cs typeface="Arial" pitchFamily="34" charset="0"/>
            </a:endParaRPr>
          </a:p>
        </p:txBody>
      </p:sp>
      <p:sp>
        <p:nvSpPr>
          <p:cNvPr id="13" name="AutoShape 4"/>
          <p:cNvSpPr>
            <a:spLocks noChangeArrowheads="1"/>
          </p:cNvSpPr>
          <p:nvPr/>
        </p:nvSpPr>
        <p:spPr bwMode="auto">
          <a:xfrm>
            <a:off x="2149371" y="2602822"/>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核心组件</a:t>
            </a:r>
            <a:r>
              <a:rPr lang="en-US" altLang="zh-CN" sz="2000" b="1" dirty="0" smtClean="0">
                <a:solidFill>
                  <a:srgbClr val="C00000"/>
                </a:solidFill>
                <a:latin typeface="微软雅黑" pitchFamily="34" charset="-122"/>
                <a:ea typeface="微软雅黑" pitchFamily="34" charset="-122"/>
                <a:cs typeface="Arial" pitchFamily="34" charset="0"/>
              </a:rPr>
              <a:t>-Spring</a:t>
            </a:r>
            <a:endParaRPr lang="zh-CN" sz="2000" b="1" dirty="0">
              <a:solidFill>
                <a:srgbClr val="C00000"/>
              </a:solidFill>
              <a:latin typeface="微软雅黑" pitchFamily="34" charset="-122"/>
              <a:ea typeface="微软雅黑" pitchFamily="34" charset="-122"/>
              <a:cs typeface="Arial" pitchFamily="34" charset="0"/>
            </a:endParaRPr>
          </a:p>
        </p:txBody>
      </p:sp>
      <p:sp>
        <p:nvSpPr>
          <p:cNvPr id="15" name="AutoShape 4"/>
          <p:cNvSpPr>
            <a:spLocks noChangeArrowheads="1"/>
          </p:cNvSpPr>
          <p:nvPr/>
        </p:nvSpPr>
        <p:spPr bwMode="auto">
          <a:xfrm>
            <a:off x="2148384" y="3085310"/>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核心组件</a:t>
            </a:r>
            <a:r>
              <a:rPr lang="en-US" altLang="zh-CN" sz="2000" b="1" dirty="0" smtClean="0">
                <a:solidFill>
                  <a:srgbClr val="C00000"/>
                </a:solidFill>
                <a:latin typeface="微软雅黑" pitchFamily="34" charset="-122"/>
                <a:ea typeface="微软雅黑" pitchFamily="34" charset="-122"/>
                <a:cs typeface="Arial" pitchFamily="34" charset="0"/>
              </a:rPr>
              <a:t>-</a:t>
            </a:r>
            <a:r>
              <a:rPr lang="en-US" altLang="zh-CN" sz="2000" b="1" dirty="0" err="1" smtClean="0">
                <a:solidFill>
                  <a:srgbClr val="C00000"/>
                </a:solidFill>
                <a:latin typeface="微软雅黑" pitchFamily="34" charset="-122"/>
                <a:ea typeface="微软雅黑" pitchFamily="34" charset="-122"/>
                <a:cs typeface="Arial" pitchFamily="34" charset="0"/>
              </a:rPr>
              <a:t>JAP&amp;Hibernate</a:t>
            </a:r>
            <a:endParaRPr lang="zh-CN" sz="2000" b="1" dirty="0">
              <a:solidFill>
                <a:srgbClr val="C00000"/>
              </a:solidFill>
              <a:latin typeface="微软雅黑" pitchFamily="34" charset="-122"/>
              <a:ea typeface="微软雅黑" pitchFamily="34" charset="-122"/>
              <a:cs typeface="Arial" pitchFamily="34" charset="0"/>
            </a:endParaRPr>
          </a:p>
        </p:txBody>
      </p:sp>
      <p:sp>
        <p:nvSpPr>
          <p:cNvPr id="16" name="AutoShape 4"/>
          <p:cNvSpPr>
            <a:spLocks noChangeArrowheads="1"/>
          </p:cNvSpPr>
          <p:nvPr/>
        </p:nvSpPr>
        <p:spPr bwMode="auto">
          <a:xfrm>
            <a:off x="2148384" y="3579941"/>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核心组件</a:t>
            </a:r>
            <a:r>
              <a:rPr lang="en-US" altLang="zh-CN" sz="2000" b="1" dirty="0" smtClean="0">
                <a:solidFill>
                  <a:srgbClr val="C00000"/>
                </a:solidFill>
                <a:latin typeface="微软雅黑" pitchFamily="34" charset="-122"/>
                <a:ea typeface="微软雅黑" pitchFamily="34" charset="-122"/>
                <a:cs typeface="Arial" pitchFamily="34" charset="0"/>
              </a:rPr>
              <a:t>-SpringMVC or Struts</a:t>
            </a:r>
            <a:endParaRPr lang="zh-CN" sz="2000" b="1" dirty="0">
              <a:solidFill>
                <a:srgbClr val="C00000"/>
              </a:solidFill>
              <a:latin typeface="微软雅黑" pitchFamily="34" charset="-122"/>
              <a:ea typeface="微软雅黑" pitchFamily="34" charset="-122"/>
              <a:cs typeface="Arial" pitchFamily="34" charset="0"/>
            </a:endParaRPr>
          </a:p>
        </p:txBody>
      </p:sp>
      <p:sp>
        <p:nvSpPr>
          <p:cNvPr id="17" name="AutoShape 4"/>
          <p:cNvSpPr>
            <a:spLocks noChangeArrowheads="1"/>
          </p:cNvSpPr>
          <p:nvPr/>
        </p:nvSpPr>
        <p:spPr bwMode="auto">
          <a:xfrm>
            <a:off x="2160224" y="4036074"/>
            <a:ext cx="513632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服务</a:t>
            </a:r>
            <a:endParaRPr lang="zh-CN" sz="2000" b="1" dirty="0">
              <a:solidFill>
                <a:srgbClr val="C00000"/>
              </a:solidFill>
              <a:latin typeface="微软雅黑" pitchFamily="34" charset="-122"/>
              <a:ea typeface="微软雅黑" pitchFamily="34" charset="-122"/>
              <a:cs typeface="Arial" pitchFamily="34" charset="0"/>
            </a:endParaRPr>
          </a:p>
        </p:txBody>
      </p:sp>
      <p:sp>
        <p:nvSpPr>
          <p:cNvPr id="18" name="AutoShape 4"/>
          <p:cNvSpPr>
            <a:spLocks noChangeArrowheads="1"/>
          </p:cNvSpPr>
          <p:nvPr/>
        </p:nvSpPr>
        <p:spPr bwMode="auto">
          <a:xfrm>
            <a:off x="2160224" y="4499371"/>
            <a:ext cx="5137307"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视图层技术</a:t>
            </a:r>
            <a:endParaRPr lang="zh-CN" sz="2000" b="1" dirty="0">
              <a:solidFill>
                <a:srgbClr val="C0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269871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总体技术</a:t>
            </a:r>
            <a:r>
              <a:rPr lang="zh-CN" altLang="en-US" dirty="0" smtClean="0">
                <a:solidFill>
                  <a:srgbClr val="C00000"/>
                </a:solidFill>
                <a:latin typeface="微软雅黑" pitchFamily="34" charset="-122"/>
                <a:ea typeface="微软雅黑" pitchFamily="34" charset="-122"/>
                <a:cs typeface="Arial" pitchFamily="34" charset="0"/>
              </a:rPr>
              <a:t>架构</a:t>
            </a:r>
            <a:endParaRPr lang="zh-CN" altLang="en-US" dirty="0"/>
          </a:p>
        </p:txBody>
      </p:sp>
      <p:grpSp>
        <p:nvGrpSpPr>
          <p:cNvPr id="58" name="组合 57"/>
          <p:cNvGrpSpPr/>
          <p:nvPr/>
        </p:nvGrpSpPr>
        <p:grpSpPr>
          <a:xfrm>
            <a:off x="827584" y="803095"/>
            <a:ext cx="8169518" cy="4214645"/>
            <a:chOff x="170789" y="828258"/>
            <a:chExt cx="8169518" cy="4214645"/>
          </a:xfrm>
        </p:grpSpPr>
        <p:sp>
          <p:nvSpPr>
            <p:cNvPr id="9" name="圆角矩形 8"/>
            <p:cNvSpPr/>
            <p:nvPr/>
          </p:nvSpPr>
          <p:spPr>
            <a:xfrm>
              <a:off x="181569" y="4665314"/>
              <a:ext cx="8134068" cy="377589"/>
            </a:xfrm>
            <a:prstGeom prst="roundRect">
              <a:avLst>
                <a:gd name="adj" fmla="val 5797"/>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 Core(</a:t>
              </a:r>
              <a:r>
                <a:rPr lang="en-US" altLang="zh-CN" sz="1200" dirty="0" err="1" smtClean="0">
                  <a:solidFill>
                    <a:schemeClr val="tx1">
                      <a:lumMod val="75000"/>
                      <a:lumOff val="25000"/>
                    </a:schemeClr>
                  </a:solidFill>
                  <a:latin typeface="+mj-ea"/>
                  <a:ea typeface="+mj-ea"/>
                </a:rPr>
                <a:t>Utils</a:t>
              </a:r>
              <a:r>
                <a:rPr lang="en-US" altLang="zh-CN" sz="1200" dirty="0" smtClean="0">
                  <a:solidFill>
                    <a:schemeClr val="tx1">
                      <a:lumMod val="75000"/>
                      <a:lumOff val="25000"/>
                    </a:schemeClr>
                  </a:solidFill>
                  <a:latin typeface="+mj-ea"/>
                  <a:ea typeface="+mj-ea"/>
                </a:rPr>
                <a:t>, ICO-container)</a:t>
              </a:r>
              <a:endParaRPr lang="zh-CN" altLang="en-US" sz="1200" dirty="0">
                <a:solidFill>
                  <a:schemeClr val="tx1">
                    <a:lumMod val="75000"/>
                    <a:lumOff val="25000"/>
                  </a:schemeClr>
                </a:solidFill>
                <a:latin typeface="+mj-ea"/>
                <a:ea typeface="+mj-ea"/>
              </a:endParaRPr>
            </a:p>
          </p:txBody>
        </p:sp>
        <p:sp>
          <p:nvSpPr>
            <p:cNvPr id="12" name="圆角矩形 11"/>
            <p:cNvSpPr/>
            <p:nvPr/>
          </p:nvSpPr>
          <p:spPr>
            <a:xfrm>
              <a:off x="3675916" y="4305637"/>
              <a:ext cx="1472148" cy="324000"/>
            </a:xfrm>
            <a:prstGeom prst="roundRect">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 context</a:t>
              </a:r>
              <a:endParaRPr lang="zh-CN" altLang="en-US" sz="1400" dirty="0">
                <a:solidFill>
                  <a:schemeClr val="tx1">
                    <a:lumMod val="75000"/>
                    <a:lumOff val="25000"/>
                  </a:schemeClr>
                </a:solidFill>
                <a:latin typeface="+mj-ea"/>
                <a:ea typeface="+mj-ea"/>
              </a:endParaRPr>
            </a:p>
          </p:txBody>
        </p:sp>
        <p:sp>
          <p:nvSpPr>
            <p:cNvPr id="14" name="圆角矩形 13"/>
            <p:cNvSpPr/>
            <p:nvPr/>
          </p:nvSpPr>
          <p:spPr>
            <a:xfrm>
              <a:off x="2411458" y="1512095"/>
              <a:ext cx="4345445" cy="409301"/>
            </a:xfrm>
            <a:prstGeom prst="roundRect">
              <a:avLst/>
            </a:prstGeom>
            <a:solidFill>
              <a:srgbClr val="00B0F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 MVC</a:t>
              </a:r>
            </a:p>
            <a:p>
              <a:pPr algn="ctr"/>
              <a:r>
                <a:rPr lang="en-US" altLang="zh-CN" sz="1200" dirty="0" err="1" smtClean="0">
                  <a:solidFill>
                    <a:schemeClr val="tx1">
                      <a:lumMod val="75000"/>
                      <a:lumOff val="25000"/>
                    </a:schemeClr>
                  </a:solidFill>
                  <a:latin typeface="+mj-ea"/>
                  <a:ea typeface="+mj-ea"/>
                </a:rPr>
                <a:t>Mvc</a:t>
              </a:r>
              <a:r>
                <a:rPr lang="en-US" altLang="zh-CN" sz="1200" dirty="0" smtClean="0">
                  <a:solidFill>
                    <a:schemeClr val="tx1">
                      <a:lumMod val="75000"/>
                      <a:lumOff val="25000"/>
                    </a:schemeClr>
                  </a:solidFill>
                  <a:latin typeface="+mj-ea"/>
                  <a:ea typeface="+mj-ea"/>
                </a:rPr>
                <a:t> framework</a:t>
              </a:r>
            </a:p>
          </p:txBody>
        </p:sp>
        <p:sp>
          <p:nvSpPr>
            <p:cNvPr id="15" name="圆角矩形 14"/>
            <p:cNvSpPr/>
            <p:nvPr/>
          </p:nvSpPr>
          <p:spPr>
            <a:xfrm>
              <a:off x="3675916" y="3942090"/>
              <a:ext cx="1472148" cy="324000"/>
            </a:xfrm>
            <a:prstGeom prst="roundRect">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Spring AOP</a:t>
              </a:r>
              <a:endParaRPr lang="zh-CN" altLang="en-US" sz="1400" dirty="0">
                <a:solidFill>
                  <a:schemeClr val="tx1">
                    <a:lumMod val="75000"/>
                    <a:lumOff val="25000"/>
                  </a:schemeClr>
                </a:solidFill>
                <a:latin typeface="+mj-ea"/>
                <a:ea typeface="+mj-ea"/>
              </a:endParaRPr>
            </a:p>
          </p:txBody>
        </p:sp>
        <p:sp>
          <p:nvSpPr>
            <p:cNvPr id="16" name="圆角矩形 15"/>
            <p:cNvSpPr/>
            <p:nvPr/>
          </p:nvSpPr>
          <p:spPr>
            <a:xfrm>
              <a:off x="6804249" y="3194417"/>
              <a:ext cx="1511390" cy="398850"/>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Slf4j+log4j</a:t>
              </a:r>
              <a:endParaRPr lang="zh-CN" altLang="en-US" sz="1400" dirty="0">
                <a:solidFill>
                  <a:schemeClr val="tx1">
                    <a:lumMod val="75000"/>
                    <a:lumOff val="25000"/>
                  </a:schemeClr>
                </a:solidFill>
                <a:latin typeface="+mj-ea"/>
                <a:ea typeface="+mj-ea"/>
              </a:endParaRPr>
            </a:p>
          </p:txBody>
        </p:sp>
        <p:sp>
          <p:nvSpPr>
            <p:cNvPr id="8" name="圆角矩形 7"/>
            <p:cNvSpPr/>
            <p:nvPr/>
          </p:nvSpPr>
          <p:spPr>
            <a:xfrm>
              <a:off x="170790" y="3194417"/>
              <a:ext cx="3437948" cy="291665"/>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 Data</a:t>
              </a:r>
              <a:endParaRPr lang="zh-CN" altLang="en-US" sz="1400" dirty="0">
                <a:solidFill>
                  <a:schemeClr val="tx1">
                    <a:lumMod val="75000"/>
                    <a:lumOff val="25000"/>
                  </a:schemeClr>
                </a:solidFill>
                <a:latin typeface="+mj-ea"/>
                <a:ea typeface="+mj-ea"/>
              </a:endParaRPr>
            </a:p>
          </p:txBody>
        </p:sp>
        <p:sp>
          <p:nvSpPr>
            <p:cNvPr id="11" name="圆角矩形 10"/>
            <p:cNvSpPr/>
            <p:nvPr/>
          </p:nvSpPr>
          <p:spPr>
            <a:xfrm>
              <a:off x="170790" y="3533944"/>
              <a:ext cx="1872208" cy="263529"/>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 ORM</a:t>
              </a:r>
              <a:endParaRPr lang="zh-CN" altLang="en-US" sz="1400" dirty="0">
                <a:solidFill>
                  <a:schemeClr val="tx1">
                    <a:lumMod val="75000"/>
                    <a:lumOff val="25000"/>
                  </a:schemeClr>
                </a:solidFill>
                <a:latin typeface="+mj-ea"/>
                <a:ea typeface="+mj-ea"/>
              </a:endParaRPr>
            </a:p>
          </p:txBody>
        </p:sp>
        <p:sp>
          <p:nvSpPr>
            <p:cNvPr id="18" name="圆角矩形 17"/>
            <p:cNvSpPr/>
            <p:nvPr/>
          </p:nvSpPr>
          <p:spPr>
            <a:xfrm>
              <a:off x="181570" y="3839866"/>
              <a:ext cx="1080120" cy="282985"/>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Hibernate</a:t>
              </a:r>
              <a:endParaRPr lang="zh-CN" altLang="en-US" sz="1400" dirty="0">
                <a:solidFill>
                  <a:schemeClr val="tx1">
                    <a:lumMod val="75000"/>
                    <a:lumOff val="25000"/>
                  </a:schemeClr>
                </a:solidFill>
                <a:latin typeface="+mj-ea"/>
                <a:ea typeface="+mj-ea"/>
              </a:endParaRPr>
            </a:p>
          </p:txBody>
        </p:sp>
        <p:sp>
          <p:nvSpPr>
            <p:cNvPr id="19" name="圆角矩形 18"/>
            <p:cNvSpPr/>
            <p:nvPr/>
          </p:nvSpPr>
          <p:spPr>
            <a:xfrm>
              <a:off x="181569" y="4410730"/>
              <a:ext cx="2441023" cy="228863"/>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JDBC</a:t>
              </a:r>
              <a:endParaRPr lang="zh-CN" altLang="en-US" sz="1400" dirty="0">
                <a:solidFill>
                  <a:schemeClr val="tx1">
                    <a:lumMod val="75000"/>
                    <a:lumOff val="25000"/>
                  </a:schemeClr>
                </a:solidFill>
                <a:latin typeface="+mj-ea"/>
                <a:ea typeface="+mj-ea"/>
              </a:endParaRPr>
            </a:p>
          </p:txBody>
        </p:sp>
        <p:sp>
          <p:nvSpPr>
            <p:cNvPr id="20" name="圆角矩形 19"/>
            <p:cNvSpPr/>
            <p:nvPr/>
          </p:nvSpPr>
          <p:spPr>
            <a:xfrm>
              <a:off x="1294899" y="3839866"/>
              <a:ext cx="748098" cy="529040"/>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I</a:t>
              </a:r>
              <a:r>
                <a:rPr lang="en-US" altLang="zh-CN" sz="1400" dirty="0" smtClean="0">
                  <a:solidFill>
                    <a:schemeClr val="tx1">
                      <a:lumMod val="75000"/>
                      <a:lumOff val="25000"/>
                    </a:schemeClr>
                  </a:solidFill>
                  <a:latin typeface="+mj-ea"/>
                  <a:ea typeface="+mj-ea"/>
                </a:rPr>
                <a:t>batis</a:t>
              </a:r>
              <a:r>
                <a:rPr lang="en-US" altLang="zh-CN" sz="1400" dirty="0">
                  <a:solidFill>
                    <a:schemeClr val="tx1">
                      <a:lumMod val="75000"/>
                      <a:lumOff val="25000"/>
                    </a:schemeClr>
                  </a:solidFill>
                  <a:latin typeface="+mj-ea"/>
                  <a:ea typeface="+mj-ea"/>
                </a:rPr>
                <a:t> </a:t>
              </a:r>
              <a:endParaRPr lang="zh-CN" altLang="en-US" sz="1400" dirty="0">
                <a:solidFill>
                  <a:schemeClr val="tx1">
                    <a:lumMod val="75000"/>
                    <a:lumOff val="25000"/>
                  </a:schemeClr>
                </a:solidFill>
                <a:latin typeface="+mj-ea"/>
                <a:ea typeface="+mj-ea"/>
              </a:endParaRPr>
            </a:p>
          </p:txBody>
        </p:sp>
        <p:sp>
          <p:nvSpPr>
            <p:cNvPr id="21" name="圆角矩形 20"/>
            <p:cNvSpPr/>
            <p:nvPr/>
          </p:nvSpPr>
          <p:spPr>
            <a:xfrm>
              <a:off x="2079124" y="3533944"/>
              <a:ext cx="548660" cy="834961"/>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JPA</a:t>
              </a:r>
              <a:endParaRPr lang="zh-CN" altLang="en-US" sz="1400" dirty="0">
                <a:solidFill>
                  <a:schemeClr val="tx1">
                    <a:lumMod val="75000"/>
                    <a:lumOff val="25000"/>
                  </a:schemeClr>
                </a:solidFill>
                <a:latin typeface="+mj-ea"/>
                <a:ea typeface="+mj-ea"/>
              </a:endParaRPr>
            </a:p>
          </p:txBody>
        </p:sp>
        <p:sp>
          <p:nvSpPr>
            <p:cNvPr id="22" name="圆角矩形 21"/>
            <p:cNvSpPr/>
            <p:nvPr/>
          </p:nvSpPr>
          <p:spPr>
            <a:xfrm>
              <a:off x="2672755" y="3542132"/>
              <a:ext cx="935982" cy="1097462"/>
            </a:xfrm>
            <a:prstGeom prst="roundRect">
              <a:avLst>
                <a:gd name="adj" fmla="val 7141"/>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Mongo DB/</a:t>
              </a:r>
              <a:r>
                <a:rPr lang="en-US" altLang="zh-CN" sz="1200" dirty="0" err="1" smtClean="0">
                  <a:solidFill>
                    <a:schemeClr val="tx1">
                      <a:lumMod val="75000"/>
                      <a:lumOff val="25000"/>
                    </a:schemeClr>
                  </a:solidFill>
                  <a:latin typeface="+mj-ea"/>
                  <a:ea typeface="+mj-ea"/>
                </a:rPr>
                <a:t>Hbase</a:t>
              </a:r>
              <a:r>
                <a:rPr lang="en-US" altLang="zh-CN" sz="1200" dirty="0" smtClean="0">
                  <a:solidFill>
                    <a:schemeClr val="tx1">
                      <a:lumMod val="75000"/>
                      <a:lumOff val="25000"/>
                    </a:schemeClr>
                  </a:solidFill>
                  <a:latin typeface="+mj-ea"/>
                  <a:ea typeface="+mj-ea"/>
                </a:rPr>
                <a:t>/</a:t>
              </a:r>
              <a:r>
                <a:rPr lang="en-US" altLang="zh-CN" sz="1200" dirty="0" err="1" smtClean="0">
                  <a:solidFill>
                    <a:schemeClr val="tx1">
                      <a:lumMod val="75000"/>
                      <a:lumOff val="25000"/>
                    </a:schemeClr>
                  </a:solidFill>
                  <a:latin typeface="+mj-ea"/>
                  <a:ea typeface="+mj-ea"/>
                </a:rPr>
                <a:t>Hadoop</a:t>
              </a:r>
              <a:r>
                <a:rPr lang="en-US" altLang="zh-CN" sz="1200" dirty="0" smtClean="0">
                  <a:solidFill>
                    <a:schemeClr val="tx1">
                      <a:lumMod val="75000"/>
                      <a:lumOff val="25000"/>
                    </a:schemeClr>
                  </a:solidFill>
                  <a:latin typeface="+mj-ea"/>
                  <a:ea typeface="+mj-ea"/>
                </a:rPr>
                <a:t>/Rest</a:t>
              </a:r>
              <a:endParaRPr lang="zh-CN" altLang="en-US" sz="1200" dirty="0">
                <a:solidFill>
                  <a:schemeClr val="tx1">
                    <a:lumMod val="75000"/>
                    <a:lumOff val="25000"/>
                  </a:schemeClr>
                </a:solidFill>
                <a:latin typeface="+mj-ea"/>
                <a:ea typeface="+mj-ea"/>
              </a:endParaRPr>
            </a:p>
          </p:txBody>
        </p:sp>
        <p:sp>
          <p:nvSpPr>
            <p:cNvPr id="25" name="圆角矩形 24"/>
            <p:cNvSpPr/>
            <p:nvPr/>
          </p:nvSpPr>
          <p:spPr>
            <a:xfrm>
              <a:off x="3665379" y="3586522"/>
              <a:ext cx="1482685" cy="324000"/>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Spring</a:t>
              </a:r>
              <a:r>
                <a:rPr lang="zh-CN" altLang="en-US" sz="1400" dirty="0">
                  <a:solidFill>
                    <a:schemeClr val="tx1">
                      <a:lumMod val="75000"/>
                      <a:lumOff val="25000"/>
                    </a:schemeClr>
                  </a:solidFill>
                  <a:latin typeface="+mj-ea"/>
                  <a:ea typeface="+mj-ea"/>
                </a:rPr>
                <a:t>事务</a:t>
              </a:r>
              <a:endParaRPr lang="zh-CN" altLang="en-US" sz="1400" dirty="0">
                <a:solidFill>
                  <a:schemeClr val="tx1">
                    <a:lumMod val="75000"/>
                    <a:lumOff val="25000"/>
                  </a:schemeClr>
                </a:solidFill>
                <a:latin typeface="+mj-ea"/>
                <a:ea typeface="+mj-ea"/>
              </a:endParaRPr>
            </a:p>
          </p:txBody>
        </p:sp>
        <p:sp>
          <p:nvSpPr>
            <p:cNvPr id="27" name="圆角矩形 26"/>
            <p:cNvSpPr/>
            <p:nvPr/>
          </p:nvSpPr>
          <p:spPr>
            <a:xfrm>
              <a:off x="2042998" y="828258"/>
              <a:ext cx="1008112" cy="360040"/>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JSP/JSTL</a:t>
              </a:r>
              <a:endParaRPr lang="zh-CN" altLang="en-US" sz="1200" dirty="0">
                <a:solidFill>
                  <a:schemeClr val="tx1">
                    <a:lumMod val="75000"/>
                    <a:lumOff val="25000"/>
                  </a:schemeClr>
                </a:solidFill>
                <a:latin typeface="+mj-ea"/>
                <a:ea typeface="+mj-ea"/>
              </a:endParaRPr>
            </a:p>
          </p:txBody>
        </p:sp>
        <p:sp>
          <p:nvSpPr>
            <p:cNvPr id="28" name="圆角矩形 27"/>
            <p:cNvSpPr/>
            <p:nvPr/>
          </p:nvSpPr>
          <p:spPr>
            <a:xfrm>
              <a:off x="5220913" y="4261246"/>
              <a:ext cx="1535990" cy="378348"/>
            </a:xfrm>
            <a:prstGeom prst="roundRect">
              <a:avLst/>
            </a:prstGeom>
            <a:solidFill>
              <a:srgbClr val="FF0000">
                <a:alpha val="18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75000"/>
                      <a:lumOff val="25000"/>
                    </a:schemeClr>
                  </a:solidFill>
                  <a:latin typeface="+mj-ea"/>
                  <a:ea typeface="+mj-ea"/>
                </a:rPr>
                <a:t>ActiveMQ</a:t>
              </a:r>
              <a:r>
                <a:rPr lang="en-US" altLang="zh-CN" sz="1400" dirty="0" smtClean="0">
                  <a:solidFill>
                    <a:schemeClr val="tx1">
                      <a:lumMod val="75000"/>
                      <a:lumOff val="25000"/>
                    </a:schemeClr>
                  </a:solidFill>
                  <a:latin typeface="+mj-ea"/>
                  <a:ea typeface="+mj-ea"/>
                </a:rPr>
                <a:t>(JMS)</a:t>
              </a:r>
              <a:endParaRPr lang="zh-CN" altLang="en-US" sz="1400" dirty="0">
                <a:solidFill>
                  <a:schemeClr val="tx1">
                    <a:lumMod val="75000"/>
                    <a:lumOff val="25000"/>
                  </a:schemeClr>
                </a:solidFill>
                <a:latin typeface="+mj-ea"/>
                <a:ea typeface="+mj-ea"/>
              </a:endParaRPr>
            </a:p>
          </p:txBody>
        </p:sp>
        <p:sp>
          <p:nvSpPr>
            <p:cNvPr id="29" name="圆角矩形 28"/>
            <p:cNvSpPr/>
            <p:nvPr/>
          </p:nvSpPr>
          <p:spPr>
            <a:xfrm>
              <a:off x="5220072" y="3948360"/>
              <a:ext cx="1536831" cy="277291"/>
            </a:xfrm>
            <a:prstGeom prst="roundRect">
              <a:avLst/>
            </a:prstGeom>
            <a:solidFill>
              <a:srgbClr val="FF0000">
                <a:alpha val="18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Spring-AMQP</a:t>
              </a:r>
              <a:endParaRPr lang="zh-CN" altLang="en-US" sz="1400" dirty="0">
                <a:solidFill>
                  <a:schemeClr val="tx1">
                    <a:lumMod val="75000"/>
                    <a:lumOff val="25000"/>
                  </a:schemeClr>
                </a:solidFill>
                <a:latin typeface="+mj-ea"/>
                <a:ea typeface="+mj-ea"/>
              </a:endParaRPr>
            </a:p>
          </p:txBody>
        </p:sp>
        <p:sp>
          <p:nvSpPr>
            <p:cNvPr id="30" name="圆角矩形 29"/>
            <p:cNvSpPr/>
            <p:nvPr/>
          </p:nvSpPr>
          <p:spPr>
            <a:xfrm>
              <a:off x="6804248" y="4079452"/>
              <a:ext cx="1511389" cy="560141"/>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latin typeface="+mj-ea"/>
                  <a:ea typeface="+mj-ea"/>
                </a:rPr>
                <a:t>动态代理</a:t>
              </a:r>
              <a:endParaRPr lang="en-US" altLang="zh-CN" sz="1400" dirty="0" smtClean="0">
                <a:solidFill>
                  <a:schemeClr val="tx1">
                    <a:lumMod val="75000"/>
                    <a:lumOff val="25000"/>
                  </a:schemeClr>
                </a:solidFill>
                <a:latin typeface="+mj-ea"/>
                <a:ea typeface="+mj-ea"/>
              </a:endParaRPr>
            </a:p>
            <a:p>
              <a:pPr algn="ctr"/>
              <a:r>
                <a:rPr lang="en-US" altLang="zh-CN" sz="1400" dirty="0" err="1" smtClean="0">
                  <a:solidFill>
                    <a:schemeClr val="tx1">
                      <a:lumMod val="75000"/>
                      <a:lumOff val="25000"/>
                    </a:schemeClr>
                  </a:solidFill>
                  <a:latin typeface="+mj-ea"/>
                  <a:ea typeface="+mj-ea"/>
                </a:rPr>
                <a:t>Jaspect</a:t>
              </a:r>
              <a:r>
                <a:rPr lang="en-US" altLang="zh-CN" sz="1400" dirty="0" smtClean="0">
                  <a:solidFill>
                    <a:schemeClr val="tx1">
                      <a:lumMod val="75000"/>
                      <a:lumOff val="25000"/>
                    </a:schemeClr>
                  </a:solidFill>
                  <a:latin typeface="+mj-ea"/>
                  <a:ea typeface="+mj-ea"/>
                </a:rPr>
                <a:t>/JDK</a:t>
              </a:r>
              <a:endParaRPr lang="zh-CN" altLang="en-US" sz="1400" dirty="0">
                <a:solidFill>
                  <a:schemeClr val="tx1">
                    <a:lumMod val="75000"/>
                    <a:lumOff val="25000"/>
                  </a:schemeClr>
                </a:solidFill>
                <a:latin typeface="+mj-ea"/>
                <a:ea typeface="+mj-ea"/>
              </a:endParaRPr>
            </a:p>
          </p:txBody>
        </p:sp>
        <p:sp>
          <p:nvSpPr>
            <p:cNvPr id="31" name="圆角矩形 30"/>
            <p:cNvSpPr/>
            <p:nvPr/>
          </p:nvSpPr>
          <p:spPr>
            <a:xfrm>
              <a:off x="3665379" y="3194416"/>
              <a:ext cx="1482685" cy="347715"/>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DB-Pool</a:t>
              </a:r>
            </a:p>
            <a:p>
              <a:pPr algn="ctr"/>
              <a:r>
                <a:rPr lang="en-US" altLang="zh-CN" sz="1200" dirty="0">
                  <a:solidFill>
                    <a:schemeClr val="tx1">
                      <a:lumMod val="75000"/>
                      <a:lumOff val="25000"/>
                    </a:schemeClr>
                  </a:solidFill>
                  <a:latin typeface="+mj-ea"/>
                  <a:ea typeface="+mj-ea"/>
                </a:rPr>
                <a:t>DBCP/C3P0</a:t>
              </a:r>
              <a:endParaRPr lang="zh-CN" altLang="en-US" sz="1200" dirty="0">
                <a:solidFill>
                  <a:schemeClr val="tx1">
                    <a:lumMod val="75000"/>
                    <a:lumOff val="25000"/>
                  </a:schemeClr>
                </a:solidFill>
                <a:latin typeface="+mj-ea"/>
                <a:ea typeface="+mj-ea"/>
              </a:endParaRPr>
            </a:p>
          </p:txBody>
        </p:sp>
        <p:sp>
          <p:nvSpPr>
            <p:cNvPr id="32" name="圆角矩形 31"/>
            <p:cNvSpPr/>
            <p:nvPr/>
          </p:nvSpPr>
          <p:spPr>
            <a:xfrm>
              <a:off x="5220913" y="3631480"/>
              <a:ext cx="1535990" cy="275099"/>
            </a:xfrm>
            <a:prstGeom prst="roundRect">
              <a:avLst/>
            </a:prstGeom>
            <a:solidFill>
              <a:srgbClr val="FF0000">
                <a:alpha val="18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latin typeface="+mj-ea"/>
                  <a:ea typeface="+mj-ea"/>
                </a:rPr>
                <a:t>定时任务</a:t>
              </a:r>
              <a:r>
                <a:rPr lang="en-US" altLang="zh-CN" sz="1200" dirty="0" smtClean="0">
                  <a:solidFill>
                    <a:schemeClr val="tx1">
                      <a:lumMod val="75000"/>
                      <a:lumOff val="25000"/>
                    </a:schemeClr>
                  </a:solidFill>
                  <a:latin typeface="+mj-ea"/>
                  <a:ea typeface="+mj-ea"/>
                </a:rPr>
                <a:t>Quartz</a:t>
              </a:r>
              <a:r>
                <a:rPr lang="en-US" altLang="zh-CN" sz="1200" dirty="0">
                  <a:solidFill>
                    <a:schemeClr val="tx1">
                      <a:lumMod val="75000"/>
                      <a:lumOff val="25000"/>
                    </a:schemeClr>
                  </a:solidFill>
                  <a:latin typeface="+mj-ea"/>
                  <a:ea typeface="+mj-ea"/>
                </a:rPr>
                <a:t> </a:t>
              </a:r>
              <a:endParaRPr lang="zh-CN" altLang="en-US" sz="1200" dirty="0">
                <a:solidFill>
                  <a:schemeClr val="tx1">
                    <a:lumMod val="75000"/>
                    <a:lumOff val="25000"/>
                  </a:schemeClr>
                </a:solidFill>
                <a:latin typeface="+mj-ea"/>
                <a:ea typeface="+mj-ea"/>
              </a:endParaRPr>
            </a:p>
          </p:txBody>
        </p:sp>
        <p:sp>
          <p:nvSpPr>
            <p:cNvPr id="34" name="圆角矩形 33"/>
            <p:cNvSpPr/>
            <p:nvPr/>
          </p:nvSpPr>
          <p:spPr>
            <a:xfrm>
              <a:off x="192350" y="1975714"/>
              <a:ext cx="1274584" cy="390817"/>
            </a:xfrm>
            <a:prstGeom prst="roundRect">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RMI</a:t>
              </a:r>
              <a:r>
                <a:rPr lang="en-US" altLang="zh-CN" sz="1400" dirty="0">
                  <a:solidFill>
                    <a:schemeClr val="tx1">
                      <a:lumMod val="75000"/>
                      <a:lumOff val="25000"/>
                    </a:schemeClr>
                  </a:solidFill>
                  <a:latin typeface="+mj-ea"/>
                  <a:ea typeface="+mj-ea"/>
                </a:rPr>
                <a:t> </a:t>
              </a:r>
              <a:endParaRPr lang="en-US" altLang="zh-CN" sz="1400" dirty="0" smtClean="0">
                <a:solidFill>
                  <a:schemeClr val="tx1">
                    <a:lumMod val="75000"/>
                    <a:lumOff val="25000"/>
                  </a:schemeClr>
                </a:solidFill>
                <a:latin typeface="+mj-ea"/>
                <a:ea typeface="+mj-ea"/>
              </a:endParaRPr>
            </a:p>
            <a:p>
              <a:pPr algn="ctr"/>
              <a:r>
                <a:rPr lang="en-US" altLang="zh-CN" sz="1200" dirty="0" smtClean="0">
                  <a:solidFill>
                    <a:schemeClr val="tx1">
                      <a:lumMod val="75000"/>
                      <a:lumOff val="25000"/>
                    </a:schemeClr>
                  </a:solidFill>
                  <a:latin typeface="+mj-ea"/>
                  <a:ea typeface="+mj-ea"/>
                </a:rPr>
                <a:t>spring-remote</a:t>
              </a:r>
            </a:p>
          </p:txBody>
        </p:sp>
        <p:sp>
          <p:nvSpPr>
            <p:cNvPr id="35" name="圆角矩形 34"/>
            <p:cNvSpPr/>
            <p:nvPr/>
          </p:nvSpPr>
          <p:spPr>
            <a:xfrm>
              <a:off x="6804248" y="3631480"/>
              <a:ext cx="1511390" cy="404890"/>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Google/Apache</a:t>
              </a:r>
              <a:r>
                <a:rPr lang="zh-CN" altLang="en-US" sz="1400" dirty="0" smtClean="0">
                  <a:solidFill>
                    <a:schemeClr val="tx1">
                      <a:lumMod val="75000"/>
                      <a:lumOff val="25000"/>
                    </a:schemeClr>
                  </a:solidFill>
                  <a:latin typeface="+mj-ea"/>
                  <a:ea typeface="+mj-ea"/>
                </a:rPr>
                <a:t>工具集</a:t>
              </a:r>
              <a:endParaRPr lang="zh-CN" altLang="en-US" sz="1400" dirty="0">
                <a:solidFill>
                  <a:schemeClr val="tx1">
                    <a:lumMod val="75000"/>
                    <a:lumOff val="25000"/>
                  </a:schemeClr>
                </a:solidFill>
                <a:latin typeface="+mj-ea"/>
                <a:ea typeface="+mj-ea"/>
              </a:endParaRPr>
            </a:p>
          </p:txBody>
        </p:sp>
        <p:sp>
          <p:nvSpPr>
            <p:cNvPr id="36" name="圆角矩形 35"/>
            <p:cNvSpPr/>
            <p:nvPr/>
          </p:nvSpPr>
          <p:spPr>
            <a:xfrm>
              <a:off x="4716016" y="2786153"/>
              <a:ext cx="2040887" cy="371695"/>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JSON</a:t>
              </a:r>
            </a:p>
            <a:p>
              <a:pPr algn="ctr"/>
              <a:r>
                <a:rPr lang="en-US" altLang="zh-CN" sz="1200" dirty="0">
                  <a:solidFill>
                    <a:schemeClr val="tx1">
                      <a:lumMod val="75000"/>
                      <a:lumOff val="25000"/>
                    </a:schemeClr>
                  </a:solidFill>
                  <a:latin typeface="+mj-ea"/>
                  <a:ea typeface="+mj-ea"/>
                </a:rPr>
                <a:t>g</a:t>
              </a:r>
              <a:r>
                <a:rPr lang="en-US" altLang="zh-CN" sz="1200" dirty="0" smtClean="0">
                  <a:solidFill>
                    <a:schemeClr val="tx1">
                      <a:lumMod val="75000"/>
                      <a:lumOff val="25000"/>
                    </a:schemeClr>
                  </a:solidFill>
                  <a:latin typeface="+mj-ea"/>
                  <a:ea typeface="+mj-ea"/>
                </a:rPr>
                <a:t>son/</a:t>
              </a:r>
              <a:r>
                <a:rPr lang="en-US" altLang="zh-CN" sz="1200" dirty="0" err="1" smtClean="0">
                  <a:solidFill>
                    <a:schemeClr val="tx1">
                      <a:lumMod val="75000"/>
                      <a:lumOff val="25000"/>
                    </a:schemeClr>
                  </a:solidFill>
                  <a:latin typeface="+mj-ea"/>
                  <a:ea typeface="+mj-ea"/>
                </a:rPr>
                <a:t>jackson</a:t>
              </a:r>
              <a:endParaRPr lang="zh-CN" altLang="en-US" sz="1200" dirty="0">
                <a:solidFill>
                  <a:schemeClr val="tx1">
                    <a:lumMod val="75000"/>
                    <a:lumOff val="25000"/>
                  </a:schemeClr>
                </a:solidFill>
                <a:latin typeface="+mj-ea"/>
                <a:ea typeface="+mj-ea"/>
              </a:endParaRPr>
            </a:p>
          </p:txBody>
        </p:sp>
        <p:sp>
          <p:nvSpPr>
            <p:cNvPr id="37" name="圆角矩形 36"/>
            <p:cNvSpPr/>
            <p:nvPr/>
          </p:nvSpPr>
          <p:spPr>
            <a:xfrm>
              <a:off x="192350" y="2779210"/>
              <a:ext cx="2161103" cy="371695"/>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Spring-OXM</a:t>
              </a:r>
            </a:p>
            <a:p>
              <a:pPr algn="ctr"/>
              <a:r>
                <a:rPr lang="en-US" altLang="zh-CN" sz="1200" dirty="0">
                  <a:solidFill>
                    <a:schemeClr val="tx1">
                      <a:lumMod val="75000"/>
                      <a:lumOff val="25000"/>
                    </a:schemeClr>
                  </a:solidFill>
                  <a:latin typeface="+mj-ea"/>
                  <a:ea typeface="+mj-ea"/>
                </a:rPr>
                <a:t>JAXB(DOM4J)</a:t>
              </a:r>
              <a:r>
                <a:rPr lang="en-US" altLang="zh-CN" sz="1400" dirty="0">
                  <a:solidFill>
                    <a:schemeClr val="tx1">
                      <a:lumMod val="75000"/>
                      <a:lumOff val="25000"/>
                    </a:schemeClr>
                  </a:solidFill>
                  <a:latin typeface="+mj-ea"/>
                  <a:ea typeface="+mj-ea"/>
                </a:rPr>
                <a:t> </a:t>
              </a:r>
              <a:endParaRPr lang="zh-CN" altLang="en-US" sz="1400" dirty="0">
                <a:solidFill>
                  <a:schemeClr val="tx1">
                    <a:lumMod val="75000"/>
                    <a:lumOff val="25000"/>
                  </a:schemeClr>
                </a:solidFill>
                <a:latin typeface="+mj-ea"/>
                <a:ea typeface="+mj-ea"/>
              </a:endParaRPr>
            </a:p>
          </p:txBody>
        </p:sp>
        <p:sp>
          <p:nvSpPr>
            <p:cNvPr id="38" name="圆角矩形 37"/>
            <p:cNvSpPr/>
            <p:nvPr/>
          </p:nvSpPr>
          <p:spPr>
            <a:xfrm>
              <a:off x="192350" y="4153586"/>
              <a:ext cx="1058560" cy="215320"/>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75000"/>
                      <a:lumOff val="25000"/>
                    </a:schemeClr>
                  </a:solidFill>
                  <a:latin typeface="+mj-ea"/>
                  <a:ea typeface="+mj-ea"/>
                </a:rPr>
                <a:t>EhCache</a:t>
              </a:r>
              <a:endParaRPr lang="en-US" altLang="zh-CN" sz="1400" dirty="0" smtClean="0">
                <a:solidFill>
                  <a:schemeClr val="tx1">
                    <a:lumMod val="75000"/>
                    <a:lumOff val="25000"/>
                  </a:schemeClr>
                </a:solidFill>
                <a:latin typeface="+mj-ea"/>
                <a:ea typeface="+mj-ea"/>
              </a:endParaRPr>
            </a:p>
          </p:txBody>
        </p:sp>
        <p:sp>
          <p:nvSpPr>
            <p:cNvPr id="39" name="圆角矩形 38"/>
            <p:cNvSpPr/>
            <p:nvPr/>
          </p:nvSpPr>
          <p:spPr>
            <a:xfrm>
              <a:off x="170789" y="1224064"/>
              <a:ext cx="8144850" cy="264517"/>
            </a:xfrm>
            <a:prstGeom prst="roundRect">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75000"/>
                      <a:lumOff val="25000"/>
                    </a:schemeClr>
                  </a:solidFill>
                  <a:latin typeface="+mj-ea"/>
                  <a:ea typeface="+mj-ea"/>
                </a:rPr>
                <a:t>OSCache</a:t>
              </a:r>
              <a:r>
                <a:rPr lang="en-US" altLang="zh-CN" sz="1400" dirty="0">
                  <a:solidFill>
                    <a:schemeClr val="tx1">
                      <a:lumMod val="75000"/>
                      <a:lumOff val="25000"/>
                    </a:schemeClr>
                  </a:solidFill>
                  <a:latin typeface="+mj-ea"/>
                  <a:ea typeface="+mj-ea"/>
                </a:rPr>
                <a:t> </a:t>
              </a:r>
              <a:r>
                <a:rPr lang="zh-CN" altLang="en-US" sz="1200" dirty="0" smtClean="0">
                  <a:solidFill>
                    <a:schemeClr val="tx1">
                      <a:lumMod val="75000"/>
                      <a:lumOff val="25000"/>
                    </a:schemeClr>
                  </a:solidFill>
                  <a:latin typeface="+mj-ea"/>
                  <a:ea typeface="+mj-ea"/>
                </a:rPr>
                <a:t>页面级缓存</a:t>
              </a:r>
              <a:endParaRPr lang="en-US" altLang="zh-CN" sz="1200" dirty="0" smtClean="0">
                <a:solidFill>
                  <a:schemeClr val="tx1">
                    <a:lumMod val="75000"/>
                    <a:lumOff val="25000"/>
                  </a:schemeClr>
                </a:solidFill>
                <a:latin typeface="+mj-ea"/>
                <a:ea typeface="+mj-ea"/>
              </a:endParaRPr>
            </a:p>
          </p:txBody>
        </p:sp>
        <p:sp>
          <p:nvSpPr>
            <p:cNvPr id="40" name="圆角矩形 39"/>
            <p:cNvSpPr/>
            <p:nvPr/>
          </p:nvSpPr>
          <p:spPr>
            <a:xfrm>
              <a:off x="5220913" y="3190307"/>
              <a:ext cx="1535990" cy="402960"/>
            </a:xfrm>
            <a:prstGeom prst="roundRect">
              <a:avLst/>
            </a:prstGeom>
            <a:solidFill>
              <a:srgbClr val="FF0000">
                <a:alpha val="18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Memcached</a:t>
              </a:r>
            </a:p>
            <a:p>
              <a:pPr algn="ctr"/>
              <a:r>
                <a:rPr lang="en-US" altLang="zh-CN" sz="1200" dirty="0">
                  <a:solidFill>
                    <a:schemeClr val="tx1">
                      <a:lumMod val="75000"/>
                      <a:lumOff val="25000"/>
                    </a:schemeClr>
                  </a:solidFill>
                  <a:latin typeface="+mj-ea"/>
                  <a:ea typeface="+mj-ea"/>
                </a:rPr>
                <a:t>spymemecached</a:t>
              </a:r>
            </a:p>
          </p:txBody>
        </p:sp>
        <p:sp>
          <p:nvSpPr>
            <p:cNvPr id="41" name="圆角矩形 40"/>
            <p:cNvSpPr/>
            <p:nvPr/>
          </p:nvSpPr>
          <p:spPr>
            <a:xfrm>
              <a:off x="4059221" y="1978961"/>
              <a:ext cx="2676706" cy="390817"/>
            </a:xfrm>
            <a:prstGeom prst="roundRect">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WebService</a:t>
              </a:r>
            </a:p>
            <a:p>
              <a:pPr algn="ctr"/>
              <a:r>
                <a:rPr lang="en-US" altLang="zh-CN" sz="1200" dirty="0" smtClean="0">
                  <a:solidFill>
                    <a:schemeClr val="tx1">
                      <a:lumMod val="75000"/>
                      <a:lumOff val="25000"/>
                    </a:schemeClr>
                  </a:solidFill>
                  <a:latin typeface="+mj-ea"/>
                  <a:ea typeface="+mj-ea"/>
                </a:rPr>
                <a:t>CXF(SOAP/REST)</a:t>
              </a:r>
            </a:p>
          </p:txBody>
        </p:sp>
        <p:sp>
          <p:nvSpPr>
            <p:cNvPr id="42" name="圆角矩形 41"/>
            <p:cNvSpPr/>
            <p:nvPr/>
          </p:nvSpPr>
          <p:spPr>
            <a:xfrm>
              <a:off x="6804248" y="2777191"/>
              <a:ext cx="1511389" cy="371695"/>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JMX</a:t>
              </a:r>
              <a:endParaRPr lang="en-US" altLang="zh-CN" sz="1400" dirty="0">
                <a:solidFill>
                  <a:schemeClr val="tx1">
                    <a:lumMod val="75000"/>
                    <a:lumOff val="25000"/>
                  </a:schemeClr>
                </a:solidFill>
                <a:latin typeface="+mj-ea"/>
                <a:ea typeface="+mj-ea"/>
              </a:endParaRPr>
            </a:p>
          </p:txBody>
        </p:sp>
        <p:sp>
          <p:nvSpPr>
            <p:cNvPr id="43" name="圆角矩形 42"/>
            <p:cNvSpPr/>
            <p:nvPr/>
          </p:nvSpPr>
          <p:spPr>
            <a:xfrm>
              <a:off x="1538942" y="1987944"/>
              <a:ext cx="2448272" cy="390817"/>
            </a:xfrm>
            <a:prstGeom prst="roundRect">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RPC</a:t>
              </a:r>
            </a:p>
            <a:p>
              <a:pPr algn="ctr"/>
              <a:r>
                <a:rPr lang="en-US" altLang="zh-CN" sz="1200" dirty="0">
                  <a:solidFill>
                    <a:schemeClr val="tx1">
                      <a:lumMod val="75000"/>
                      <a:lumOff val="25000"/>
                    </a:schemeClr>
                  </a:solidFill>
                  <a:latin typeface="+mj-ea"/>
                  <a:ea typeface="+mj-ea"/>
                </a:rPr>
                <a:t>Thrift/Burlap/Hessian</a:t>
              </a:r>
            </a:p>
          </p:txBody>
        </p:sp>
        <p:sp>
          <p:nvSpPr>
            <p:cNvPr id="44" name="圆角矩形 43"/>
            <p:cNvSpPr/>
            <p:nvPr/>
          </p:nvSpPr>
          <p:spPr>
            <a:xfrm>
              <a:off x="170790" y="1512095"/>
              <a:ext cx="2182663" cy="405793"/>
            </a:xfrm>
            <a:prstGeom prst="roundRect">
              <a:avLst/>
            </a:prstGeom>
            <a:solidFill>
              <a:srgbClr val="00B0F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Struts</a:t>
              </a:r>
              <a:endParaRPr lang="zh-CN" altLang="en-US" sz="1400" dirty="0">
                <a:solidFill>
                  <a:schemeClr val="tx1">
                    <a:lumMod val="75000"/>
                    <a:lumOff val="25000"/>
                  </a:schemeClr>
                </a:solidFill>
                <a:latin typeface="+mj-ea"/>
                <a:ea typeface="+mj-ea"/>
              </a:endParaRPr>
            </a:p>
          </p:txBody>
        </p:sp>
        <p:sp>
          <p:nvSpPr>
            <p:cNvPr id="45" name="圆角矩形 44"/>
            <p:cNvSpPr/>
            <p:nvPr/>
          </p:nvSpPr>
          <p:spPr>
            <a:xfrm>
              <a:off x="6804250" y="1512094"/>
              <a:ext cx="1511387" cy="400209"/>
            </a:xfrm>
            <a:prstGeom prst="roundRect">
              <a:avLst/>
            </a:prstGeom>
            <a:solidFill>
              <a:srgbClr val="00B0F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latin typeface="+mj-ea"/>
                  <a:ea typeface="+mj-ea"/>
                </a:rPr>
                <a:t>其他控制层</a:t>
              </a:r>
              <a:endParaRPr lang="en-US" altLang="zh-CN" sz="1400"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mj-ea"/>
                  <a:ea typeface="+mj-ea"/>
                </a:rPr>
                <a:t>中间件</a:t>
              </a:r>
              <a:endParaRPr lang="en-US" altLang="zh-CN" sz="1400" dirty="0" smtClean="0">
                <a:solidFill>
                  <a:schemeClr val="tx1">
                    <a:lumMod val="75000"/>
                    <a:lumOff val="25000"/>
                  </a:schemeClr>
                </a:solidFill>
                <a:latin typeface="+mj-ea"/>
                <a:ea typeface="+mj-ea"/>
              </a:endParaRPr>
            </a:p>
          </p:txBody>
        </p:sp>
        <p:sp>
          <p:nvSpPr>
            <p:cNvPr id="46" name="圆角矩形 45"/>
            <p:cNvSpPr/>
            <p:nvPr/>
          </p:nvSpPr>
          <p:spPr>
            <a:xfrm>
              <a:off x="170790" y="839525"/>
              <a:ext cx="1800199" cy="360040"/>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lumMod val="75000"/>
                      <a:lumOff val="25000"/>
                    </a:schemeClr>
                  </a:solidFill>
                  <a:latin typeface="+mj-ea"/>
                  <a:ea typeface="+mj-ea"/>
                </a:rPr>
                <a:t>Freemarker</a:t>
              </a:r>
              <a:r>
                <a:rPr lang="en-US" altLang="zh-CN" sz="1200" dirty="0">
                  <a:solidFill>
                    <a:schemeClr val="tx1">
                      <a:lumMod val="75000"/>
                      <a:lumOff val="25000"/>
                    </a:schemeClr>
                  </a:solidFill>
                  <a:latin typeface="+mj-ea"/>
                  <a:ea typeface="+mj-ea"/>
                </a:rPr>
                <a:t>/Velocity</a:t>
              </a:r>
              <a:endParaRPr lang="zh-CN" altLang="en-US" sz="1200" dirty="0">
                <a:solidFill>
                  <a:schemeClr val="tx1">
                    <a:lumMod val="75000"/>
                    <a:lumOff val="25000"/>
                  </a:schemeClr>
                </a:solidFill>
                <a:latin typeface="+mj-ea"/>
                <a:ea typeface="+mj-ea"/>
              </a:endParaRPr>
            </a:p>
          </p:txBody>
        </p:sp>
        <p:sp>
          <p:nvSpPr>
            <p:cNvPr id="47" name="圆角矩形 46"/>
            <p:cNvSpPr/>
            <p:nvPr/>
          </p:nvSpPr>
          <p:spPr>
            <a:xfrm>
              <a:off x="5097110" y="835027"/>
              <a:ext cx="999389" cy="360040"/>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mj-ea"/>
                  <a:ea typeface="+mj-ea"/>
                </a:rPr>
                <a:t>sitemesh</a:t>
              </a:r>
              <a:endParaRPr lang="zh-CN" altLang="en-US" sz="1200" dirty="0">
                <a:solidFill>
                  <a:schemeClr val="tx1">
                    <a:lumMod val="75000"/>
                    <a:lumOff val="25000"/>
                  </a:schemeClr>
                </a:solidFill>
                <a:latin typeface="+mj-ea"/>
                <a:ea typeface="+mj-ea"/>
              </a:endParaRPr>
            </a:p>
          </p:txBody>
        </p:sp>
        <p:sp>
          <p:nvSpPr>
            <p:cNvPr id="48" name="圆角矩形 47"/>
            <p:cNvSpPr/>
            <p:nvPr/>
          </p:nvSpPr>
          <p:spPr>
            <a:xfrm>
              <a:off x="6147453" y="835027"/>
              <a:ext cx="1143405" cy="360040"/>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PDF/Excel</a:t>
              </a:r>
              <a:endParaRPr lang="zh-CN" altLang="en-US" sz="1200" dirty="0">
                <a:solidFill>
                  <a:schemeClr val="tx1">
                    <a:lumMod val="75000"/>
                    <a:lumOff val="25000"/>
                  </a:schemeClr>
                </a:solidFill>
                <a:latin typeface="+mj-ea"/>
                <a:ea typeface="+mj-ea"/>
              </a:endParaRPr>
            </a:p>
          </p:txBody>
        </p:sp>
        <p:sp>
          <p:nvSpPr>
            <p:cNvPr id="49" name="圆角矩形 48"/>
            <p:cNvSpPr/>
            <p:nvPr/>
          </p:nvSpPr>
          <p:spPr>
            <a:xfrm>
              <a:off x="200351" y="2419502"/>
              <a:ext cx="2167943" cy="312088"/>
            </a:xfrm>
            <a:prstGeom prst="roundRect">
              <a:avLst>
                <a:gd name="adj" fmla="val 8037"/>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Spring-Security</a:t>
              </a:r>
              <a:endParaRPr lang="zh-CN" altLang="en-US" sz="1400" dirty="0">
                <a:solidFill>
                  <a:schemeClr val="tx1">
                    <a:lumMod val="75000"/>
                    <a:lumOff val="25000"/>
                  </a:schemeClr>
                </a:solidFill>
                <a:latin typeface="+mj-ea"/>
                <a:ea typeface="+mj-ea"/>
              </a:endParaRPr>
            </a:p>
          </p:txBody>
        </p:sp>
        <p:sp>
          <p:nvSpPr>
            <p:cNvPr id="50" name="圆角矩形 49"/>
            <p:cNvSpPr/>
            <p:nvPr/>
          </p:nvSpPr>
          <p:spPr>
            <a:xfrm>
              <a:off x="2411457" y="2419502"/>
              <a:ext cx="2952631" cy="312088"/>
            </a:xfrm>
            <a:prstGeom prst="roundRect">
              <a:avLst>
                <a:gd name="adj" fmla="val 8037"/>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Apache-</a:t>
              </a:r>
              <a:r>
                <a:rPr lang="en-US" altLang="zh-CN" sz="1400" dirty="0" err="1" smtClean="0">
                  <a:solidFill>
                    <a:schemeClr val="tx1">
                      <a:lumMod val="75000"/>
                      <a:lumOff val="25000"/>
                    </a:schemeClr>
                  </a:solidFill>
                  <a:latin typeface="+mj-ea"/>
                  <a:ea typeface="+mj-ea"/>
                </a:rPr>
                <a:t>Shiro</a:t>
              </a:r>
              <a:r>
                <a:rPr lang="zh-CN" altLang="en-US" sz="1400" dirty="0" smtClean="0">
                  <a:solidFill>
                    <a:schemeClr val="tx1">
                      <a:lumMod val="75000"/>
                      <a:lumOff val="25000"/>
                    </a:schemeClr>
                  </a:solidFill>
                  <a:latin typeface="+mj-ea"/>
                  <a:ea typeface="+mj-ea"/>
                </a:rPr>
                <a:t>（前身</a:t>
              </a:r>
              <a:r>
                <a:rPr lang="en-US" altLang="zh-CN" sz="1400" dirty="0" err="1" smtClean="0">
                  <a:solidFill>
                    <a:schemeClr val="tx1">
                      <a:lumMod val="75000"/>
                      <a:lumOff val="25000"/>
                    </a:schemeClr>
                  </a:solidFill>
                  <a:latin typeface="+mj-ea"/>
                  <a:ea typeface="+mj-ea"/>
                </a:rPr>
                <a:t>JSecurity</a:t>
              </a:r>
              <a:r>
                <a:rPr lang="zh-CN" altLang="en-US" sz="1400" dirty="0" smtClean="0">
                  <a:solidFill>
                    <a:schemeClr val="tx1">
                      <a:lumMod val="75000"/>
                      <a:lumOff val="25000"/>
                    </a:schemeClr>
                  </a:solidFill>
                  <a:latin typeface="+mj-ea"/>
                  <a:ea typeface="+mj-ea"/>
                </a:rPr>
                <a:t>）</a:t>
              </a:r>
              <a:endParaRPr lang="zh-CN" altLang="en-US" sz="1400" dirty="0">
                <a:solidFill>
                  <a:schemeClr val="tx1">
                    <a:lumMod val="75000"/>
                    <a:lumOff val="25000"/>
                  </a:schemeClr>
                </a:solidFill>
                <a:latin typeface="+mj-ea"/>
                <a:ea typeface="+mj-ea"/>
              </a:endParaRPr>
            </a:p>
          </p:txBody>
        </p:sp>
        <p:sp>
          <p:nvSpPr>
            <p:cNvPr id="51" name="圆角矩形 50"/>
            <p:cNvSpPr/>
            <p:nvPr/>
          </p:nvSpPr>
          <p:spPr>
            <a:xfrm>
              <a:off x="6804249" y="2404248"/>
              <a:ext cx="1511388" cy="312088"/>
            </a:xfrm>
            <a:prstGeom prst="roundRect">
              <a:avLst>
                <a:gd name="adj" fmla="val 8037"/>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latin typeface="+mj-ea"/>
                  <a:ea typeface="+mj-ea"/>
                </a:rPr>
                <a:t>其他安全框架</a:t>
              </a:r>
              <a:endParaRPr lang="zh-CN" altLang="en-US" sz="1400" dirty="0">
                <a:solidFill>
                  <a:schemeClr val="tx1">
                    <a:lumMod val="75000"/>
                    <a:lumOff val="25000"/>
                  </a:schemeClr>
                </a:solidFill>
                <a:latin typeface="+mj-ea"/>
                <a:ea typeface="+mj-ea"/>
              </a:endParaRPr>
            </a:p>
          </p:txBody>
        </p:sp>
        <p:sp>
          <p:nvSpPr>
            <p:cNvPr id="52" name="圆角矩形 51"/>
            <p:cNvSpPr/>
            <p:nvPr/>
          </p:nvSpPr>
          <p:spPr>
            <a:xfrm>
              <a:off x="6804250" y="1973193"/>
              <a:ext cx="1536057" cy="390817"/>
            </a:xfrm>
            <a:prstGeom prst="roundRect">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Socket</a:t>
              </a:r>
            </a:p>
            <a:p>
              <a:pPr algn="ctr"/>
              <a:r>
                <a:rPr lang="en-US" altLang="zh-CN" sz="1200" dirty="0" smtClean="0">
                  <a:solidFill>
                    <a:schemeClr val="tx1">
                      <a:lumMod val="75000"/>
                      <a:lumOff val="25000"/>
                    </a:schemeClr>
                  </a:solidFill>
                  <a:latin typeface="+mj-ea"/>
                  <a:ea typeface="+mj-ea"/>
                </a:rPr>
                <a:t>Mina</a:t>
              </a:r>
            </a:p>
          </p:txBody>
        </p:sp>
        <p:sp>
          <p:nvSpPr>
            <p:cNvPr id="53" name="圆角矩形 52"/>
            <p:cNvSpPr/>
            <p:nvPr/>
          </p:nvSpPr>
          <p:spPr>
            <a:xfrm>
              <a:off x="2411456" y="2786153"/>
              <a:ext cx="2232575" cy="371695"/>
            </a:xfrm>
            <a:prstGeom prst="roundRect">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OXM</a:t>
              </a:r>
            </a:p>
            <a:p>
              <a:pPr algn="ctr"/>
              <a:r>
                <a:rPr lang="en-US" altLang="zh-CN" sz="1200" dirty="0">
                  <a:solidFill>
                    <a:schemeClr val="tx1">
                      <a:lumMod val="75000"/>
                      <a:lumOff val="25000"/>
                    </a:schemeClr>
                  </a:solidFill>
                  <a:latin typeface="+mj-ea"/>
                  <a:ea typeface="+mj-ea"/>
                </a:rPr>
                <a:t>XStream</a:t>
              </a:r>
            </a:p>
          </p:txBody>
        </p:sp>
        <p:sp>
          <p:nvSpPr>
            <p:cNvPr id="54" name="圆角矩形 53"/>
            <p:cNvSpPr/>
            <p:nvPr/>
          </p:nvSpPr>
          <p:spPr>
            <a:xfrm>
              <a:off x="5436096" y="2404248"/>
              <a:ext cx="1320807" cy="312088"/>
            </a:xfrm>
            <a:prstGeom prst="roundRect">
              <a:avLst>
                <a:gd name="adj" fmla="val 8037"/>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jCapatcha</a:t>
              </a:r>
              <a:endParaRPr lang="zh-CN" altLang="en-US" sz="1400" dirty="0">
                <a:solidFill>
                  <a:schemeClr val="tx1">
                    <a:lumMod val="75000"/>
                    <a:lumOff val="25000"/>
                  </a:schemeClr>
                </a:solidFill>
                <a:latin typeface="+mj-ea"/>
                <a:ea typeface="+mj-ea"/>
              </a:endParaRPr>
            </a:p>
          </p:txBody>
        </p:sp>
        <p:sp>
          <p:nvSpPr>
            <p:cNvPr id="55" name="圆角矩形 54"/>
            <p:cNvSpPr/>
            <p:nvPr/>
          </p:nvSpPr>
          <p:spPr>
            <a:xfrm>
              <a:off x="3140746" y="828258"/>
              <a:ext cx="1206507" cy="360040"/>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Extremetable</a:t>
              </a:r>
              <a:endParaRPr lang="zh-CN" altLang="en-US" sz="1200" dirty="0">
                <a:solidFill>
                  <a:schemeClr val="tx1">
                    <a:lumMod val="75000"/>
                    <a:lumOff val="25000"/>
                  </a:schemeClr>
                </a:solidFill>
                <a:latin typeface="+mj-ea"/>
                <a:ea typeface="+mj-ea"/>
              </a:endParaRPr>
            </a:p>
          </p:txBody>
        </p:sp>
        <p:sp>
          <p:nvSpPr>
            <p:cNvPr id="56" name="圆角矩形 55"/>
            <p:cNvSpPr/>
            <p:nvPr/>
          </p:nvSpPr>
          <p:spPr>
            <a:xfrm>
              <a:off x="4406721" y="828258"/>
              <a:ext cx="648071" cy="371307"/>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Tags</a:t>
              </a:r>
              <a:endParaRPr lang="zh-CN" altLang="en-US" sz="1200" dirty="0">
                <a:solidFill>
                  <a:schemeClr val="tx1">
                    <a:lumMod val="75000"/>
                    <a:lumOff val="25000"/>
                  </a:schemeClr>
                </a:solidFill>
                <a:latin typeface="+mj-ea"/>
                <a:ea typeface="+mj-ea"/>
              </a:endParaRPr>
            </a:p>
          </p:txBody>
        </p:sp>
      </p:grpSp>
      <p:sp>
        <p:nvSpPr>
          <p:cNvPr id="57" name="TextBox 56"/>
          <p:cNvSpPr txBox="1"/>
          <p:nvPr/>
        </p:nvSpPr>
        <p:spPr>
          <a:xfrm>
            <a:off x="150894" y="901525"/>
            <a:ext cx="648071" cy="461665"/>
          </a:xfrm>
          <a:prstGeom prst="rect">
            <a:avLst/>
          </a:prstGeom>
          <a:noFill/>
        </p:spPr>
        <p:txBody>
          <a:bodyPr wrap="square" rtlCol="0">
            <a:spAutoFit/>
          </a:bodyPr>
          <a:lstStyle/>
          <a:p>
            <a:pPr algn="ctr"/>
            <a:r>
              <a:rPr lang="zh-CN" altLang="en-US" sz="1200" dirty="0" smtClean="0">
                <a:latin typeface="+mj-ea"/>
                <a:ea typeface="+mj-ea"/>
              </a:rPr>
              <a:t>视图</a:t>
            </a:r>
            <a:r>
              <a:rPr lang="en-US" altLang="zh-CN" sz="1200" dirty="0" smtClean="0">
                <a:latin typeface="+mj-ea"/>
                <a:ea typeface="+mj-ea"/>
              </a:rPr>
              <a:t>View</a:t>
            </a:r>
            <a:endParaRPr lang="zh-CN" altLang="en-US" sz="1200" dirty="0">
              <a:latin typeface="+mj-ea"/>
              <a:ea typeface="+mj-ea"/>
            </a:endParaRPr>
          </a:p>
        </p:txBody>
      </p:sp>
      <p:sp>
        <p:nvSpPr>
          <p:cNvPr id="59" name="TextBox 58"/>
          <p:cNvSpPr txBox="1"/>
          <p:nvPr/>
        </p:nvSpPr>
        <p:spPr>
          <a:xfrm>
            <a:off x="-108520" y="1452004"/>
            <a:ext cx="1043608" cy="461665"/>
          </a:xfrm>
          <a:prstGeom prst="rect">
            <a:avLst/>
          </a:prstGeom>
          <a:noFill/>
        </p:spPr>
        <p:txBody>
          <a:bodyPr wrap="square" rtlCol="0">
            <a:spAutoFit/>
          </a:bodyPr>
          <a:lstStyle/>
          <a:p>
            <a:pPr algn="ctr"/>
            <a:r>
              <a:rPr lang="zh-CN" altLang="en-US" sz="1200" dirty="0" smtClean="0">
                <a:latin typeface="+mj-ea"/>
                <a:ea typeface="+mj-ea"/>
              </a:rPr>
              <a:t>控制层</a:t>
            </a:r>
            <a:r>
              <a:rPr lang="en-US" altLang="zh-CN" sz="1200" dirty="0" smtClean="0">
                <a:latin typeface="+mj-ea"/>
                <a:ea typeface="+mj-ea"/>
              </a:rPr>
              <a:t>Controller</a:t>
            </a:r>
            <a:endParaRPr lang="zh-CN" altLang="en-US" sz="1200" dirty="0">
              <a:latin typeface="+mj-ea"/>
              <a:ea typeface="+mj-ea"/>
            </a:endParaRPr>
          </a:p>
        </p:txBody>
      </p:sp>
      <p:sp>
        <p:nvSpPr>
          <p:cNvPr id="60" name="TextBox 59"/>
          <p:cNvSpPr txBox="1"/>
          <p:nvPr/>
        </p:nvSpPr>
        <p:spPr>
          <a:xfrm>
            <a:off x="-108520" y="1891779"/>
            <a:ext cx="1043608" cy="461665"/>
          </a:xfrm>
          <a:prstGeom prst="rect">
            <a:avLst/>
          </a:prstGeom>
          <a:noFill/>
        </p:spPr>
        <p:txBody>
          <a:bodyPr wrap="square" rtlCol="0">
            <a:spAutoFit/>
          </a:bodyPr>
          <a:lstStyle/>
          <a:p>
            <a:pPr algn="ctr"/>
            <a:r>
              <a:rPr lang="zh-CN" altLang="en-US" sz="1200" dirty="0" smtClean="0">
                <a:latin typeface="+mj-ea"/>
                <a:ea typeface="+mj-ea"/>
              </a:rPr>
              <a:t>服务</a:t>
            </a:r>
            <a:endParaRPr lang="en-US" altLang="zh-CN" sz="1200" dirty="0" smtClean="0">
              <a:latin typeface="+mj-ea"/>
              <a:ea typeface="+mj-ea"/>
            </a:endParaRPr>
          </a:p>
          <a:p>
            <a:pPr algn="ctr"/>
            <a:r>
              <a:rPr lang="en-US" altLang="zh-CN" sz="1200" dirty="0" smtClean="0">
                <a:latin typeface="+mj-ea"/>
                <a:ea typeface="+mj-ea"/>
              </a:rPr>
              <a:t>Service</a:t>
            </a:r>
            <a:endParaRPr lang="zh-CN" altLang="en-US" sz="1200" dirty="0">
              <a:latin typeface="+mj-ea"/>
              <a:ea typeface="+mj-ea"/>
            </a:endParaRPr>
          </a:p>
        </p:txBody>
      </p:sp>
      <p:sp>
        <p:nvSpPr>
          <p:cNvPr id="61" name="TextBox 60"/>
          <p:cNvSpPr txBox="1"/>
          <p:nvPr/>
        </p:nvSpPr>
        <p:spPr>
          <a:xfrm>
            <a:off x="-126288" y="2295057"/>
            <a:ext cx="1043608" cy="461665"/>
          </a:xfrm>
          <a:prstGeom prst="rect">
            <a:avLst/>
          </a:prstGeom>
          <a:noFill/>
        </p:spPr>
        <p:txBody>
          <a:bodyPr wrap="square" rtlCol="0">
            <a:spAutoFit/>
          </a:bodyPr>
          <a:lstStyle/>
          <a:p>
            <a:pPr algn="ctr"/>
            <a:r>
              <a:rPr lang="zh-CN" altLang="en-US" sz="1200" dirty="0">
                <a:latin typeface="+mj-ea"/>
                <a:ea typeface="+mj-ea"/>
              </a:rPr>
              <a:t>安全</a:t>
            </a:r>
            <a:endParaRPr lang="en-US" altLang="zh-CN" sz="1200" dirty="0" smtClean="0">
              <a:latin typeface="+mj-ea"/>
              <a:ea typeface="+mj-ea"/>
            </a:endParaRPr>
          </a:p>
          <a:p>
            <a:pPr algn="ctr"/>
            <a:r>
              <a:rPr lang="en-US" altLang="zh-CN" sz="1200" dirty="0">
                <a:latin typeface="+mj-ea"/>
                <a:ea typeface="+mj-ea"/>
              </a:rPr>
              <a:t>S</a:t>
            </a:r>
            <a:r>
              <a:rPr lang="en-US" altLang="zh-CN" sz="1200" dirty="0" smtClean="0">
                <a:latin typeface="+mj-ea"/>
                <a:ea typeface="+mj-ea"/>
              </a:rPr>
              <a:t>ecurity</a:t>
            </a:r>
            <a:endParaRPr lang="zh-CN" altLang="en-US" sz="1200" dirty="0">
              <a:latin typeface="+mj-ea"/>
              <a:ea typeface="+mj-ea"/>
            </a:endParaRPr>
          </a:p>
        </p:txBody>
      </p:sp>
      <p:sp>
        <p:nvSpPr>
          <p:cNvPr id="62" name="TextBox 61"/>
          <p:cNvSpPr txBox="1"/>
          <p:nvPr/>
        </p:nvSpPr>
        <p:spPr>
          <a:xfrm>
            <a:off x="-126288" y="3494530"/>
            <a:ext cx="1043608" cy="646331"/>
          </a:xfrm>
          <a:prstGeom prst="rect">
            <a:avLst/>
          </a:prstGeom>
          <a:noFill/>
        </p:spPr>
        <p:txBody>
          <a:bodyPr wrap="square" rtlCol="0">
            <a:spAutoFit/>
          </a:bodyPr>
          <a:lstStyle/>
          <a:p>
            <a:pPr algn="ctr"/>
            <a:r>
              <a:rPr lang="zh-CN" altLang="en-US" sz="1200" dirty="0" smtClean="0">
                <a:latin typeface="+mj-ea"/>
                <a:ea typeface="+mj-ea"/>
              </a:rPr>
              <a:t>模型</a:t>
            </a:r>
            <a:endParaRPr lang="en-US" altLang="zh-CN" sz="1200" dirty="0" smtClean="0">
              <a:latin typeface="+mj-ea"/>
              <a:ea typeface="+mj-ea"/>
            </a:endParaRPr>
          </a:p>
          <a:p>
            <a:pPr algn="ctr"/>
            <a:r>
              <a:rPr lang="en-US" altLang="zh-CN" sz="1200" dirty="0" smtClean="0">
                <a:latin typeface="+mj-ea"/>
                <a:ea typeface="+mj-ea"/>
              </a:rPr>
              <a:t>Model</a:t>
            </a:r>
          </a:p>
          <a:p>
            <a:pPr algn="ctr"/>
            <a:endParaRPr lang="zh-CN" altLang="en-US" sz="1200" dirty="0">
              <a:latin typeface="+mj-ea"/>
              <a:ea typeface="+mj-ea"/>
            </a:endParaRPr>
          </a:p>
        </p:txBody>
      </p:sp>
      <p:sp>
        <p:nvSpPr>
          <p:cNvPr id="63" name="圆角矩形 62"/>
          <p:cNvSpPr/>
          <p:nvPr/>
        </p:nvSpPr>
        <p:spPr>
          <a:xfrm>
            <a:off x="8028384" y="797461"/>
            <a:ext cx="944049" cy="371307"/>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EXTJS</a:t>
            </a:r>
            <a:endParaRPr lang="zh-CN" altLang="en-US" sz="1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72042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核心组件</a:t>
            </a:r>
            <a:r>
              <a:rPr lang="en-US" altLang="zh-CN" dirty="0">
                <a:solidFill>
                  <a:srgbClr val="C00000"/>
                </a:solidFill>
                <a:latin typeface="微软雅黑" pitchFamily="34" charset="-122"/>
                <a:ea typeface="微软雅黑" pitchFamily="34" charset="-122"/>
                <a:cs typeface="Arial" pitchFamily="34" charset="0"/>
              </a:rPr>
              <a:t>-Spring</a:t>
            </a:r>
            <a:endParaRPr lang="zh-CN" altLang="en-US" dirty="0"/>
          </a:p>
        </p:txBody>
      </p:sp>
      <p:sp>
        <p:nvSpPr>
          <p:cNvPr id="4" name="TextBox 3"/>
          <p:cNvSpPr txBox="1"/>
          <p:nvPr/>
        </p:nvSpPr>
        <p:spPr>
          <a:xfrm>
            <a:off x="377255" y="2137420"/>
            <a:ext cx="7920880" cy="2923877"/>
          </a:xfrm>
          <a:prstGeom prst="rect">
            <a:avLst/>
          </a:prstGeom>
          <a:noFill/>
        </p:spPr>
        <p:txBody>
          <a:bodyPr wrap="square" rtlCol="0">
            <a:spAutoFit/>
          </a:bodyPr>
          <a:lstStyle/>
          <a:p>
            <a:endParaRPr lang="en-US" altLang="zh-CN" dirty="0" smtClean="0">
              <a:latin typeface="+mj-ea"/>
              <a:ea typeface="+mj-ea"/>
            </a:endParaRPr>
          </a:p>
          <a:p>
            <a:r>
              <a:rPr lang="zh-CN" altLang="en-US" dirty="0" smtClean="0">
                <a:latin typeface="+mj-ea"/>
                <a:ea typeface="+mj-ea"/>
              </a:rPr>
              <a:t>核心：提供基于</a:t>
            </a:r>
            <a:r>
              <a:rPr lang="en-US" altLang="zh-CN" dirty="0" smtClean="0">
                <a:latin typeface="+mj-ea"/>
                <a:ea typeface="+mj-ea"/>
              </a:rPr>
              <a:t>ICO</a:t>
            </a:r>
            <a:r>
              <a:rPr lang="zh-CN" altLang="en-US" dirty="0" smtClean="0">
                <a:latin typeface="+mj-ea"/>
                <a:ea typeface="+mj-ea"/>
              </a:rPr>
              <a:t>和</a:t>
            </a:r>
            <a:r>
              <a:rPr lang="en-US" altLang="zh-CN" dirty="0" smtClean="0">
                <a:latin typeface="+mj-ea"/>
                <a:ea typeface="+mj-ea"/>
              </a:rPr>
              <a:t>AOP</a:t>
            </a:r>
            <a:r>
              <a:rPr lang="zh-CN" altLang="en-US" dirty="0" smtClean="0">
                <a:latin typeface="+mj-ea"/>
                <a:ea typeface="+mj-ea"/>
              </a:rPr>
              <a:t>的容器框架。</a:t>
            </a:r>
            <a:endParaRPr lang="en-US" altLang="zh-CN" dirty="0" smtClean="0">
              <a:latin typeface="+mj-ea"/>
              <a:ea typeface="+mj-ea"/>
            </a:endParaRPr>
          </a:p>
          <a:p>
            <a:endParaRPr lang="en-US" altLang="zh-CN" dirty="0" smtClean="0">
              <a:latin typeface="+mj-ea"/>
              <a:ea typeface="+mj-ea"/>
            </a:endParaRPr>
          </a:p>
          <a:p>
            <a:r>
              <a:rPr lang="zh-CN" altLang="en-US" dirty="0" smtClean="0">
                <a:latin typeface="+mj-ea"/>
                <a:ea typeface="+mj-ea"/>
              </a:rPr>
              <a:t>特点：</a:t>
            </a:r>
            <a:endParaRPr lang="en-US" altLang="zh-CN" dirty="0" smtClean="0">
              <a:latin typeface="+mj-ea"/>
              <a:ea typeface="+mj-ea"/>
            </a:endParaRPr>
          </a:p>
          <a:p>
            <a:pPr marL="285750" indent="-285750">
              <a:buFont typeface="Wingdings" pitchFamily="2" charset="2"/>
              <a:buChar char="n"/>
            </a:pPr>
            <a:r>
              <a:rPr lang="zh-CN" altLang="en-US" sz="1600" dirty="0">
                <a:latin typeface="+mj-ea"/>
                <a:ea typeface="+mj-ea"/>
              </a:rPr>
              <a:t>方便解耦，简化开发</a:t>
            </a:r>
            <a:endParaRPr lang="en-US" altLang="zh-CN" sz="1600" dirty="0">
              <a:latin typeface="+mj-ea"/>
              <a:ea typeface="+mj-ea"/>
            </a:endParaRPr>
          </a:p>
          <a:p>
            <a:pPr marL="285750" indent="-285750">
              <a:buFont typeface="Wingdings" pitchFamily="2" charset="2"/>
              <a:buChar char="n"/>
            </a:pPr>
            <a:r>
              <a:rPr lang="en-US" altLang="zh-CN" sz="1600" dirty="0" smtClean="0">
                <a:latin typeface="+mj-ea"/>
                <a:ea typeface="+mj-ea"/>
              </a:rPr>
              <a:t>AOP</a:t>
            </a:r>
            <a:r>
              <a:rPr lang="zh-CN" altLang="en-US" sz="1600" dirty="0" smtClean="0">
                <a:latin typeface="+mj-ea"/>
                <a:ea typeface="+mj-ea"/>
              </a:rPr>
              <a:t>编程的支持</a:t>
            </a:r>
            <a:endParaRPr lang="en-US" altLang="zh-CN" sz="1600" dirty="0" smtClean="0">
              <a:latin typeface="+mj-ea"/>
              <a:ea typeface="+mj-ea"/>
            </a:endParaRPr>
          </a:p>
          <a:p>
            <a:pPr marL="285750" indent="-285750">
              <a:buFont typeface="Wingdings" pitchFamily="2" charset="2"/>
              <a:buChar char="n"/>
            </a:pPr>
            <a:r>
              <a:rPr lang="zh-CN" altLang="en-US" sz="1600" dirty="0" smtClean="0">
                <a:latin typeface="+mj-ea"/>
                <a:ea typeface="+mj-ea"/>
              </a:rPr>
              <a:t>声明式事务的支持</a:t>
            </a:r>
            <a:endParaRPr lang="en-US" altLang="zh-CN" sz="1600" dirty="0" smtClean="0">
              <a:latin typeface="+mj-ea"/>
              <a:ea typeface="+mj-ea"/>
            </a:endParaRPr>
          </a:p>
          <a:p>
            <a:pPr marL="285750" indent="-285750">
              <a:buFont typeface="Wingdings" pitchFamily="2" charset="2"/>
              <a:buChar char="n"/>
            </a:pPr>
            <a:r>
              <a:rPr lang="zh-CN" altLang="en-US" sz="1600" dirty="0">
                <a:latin typeface="+mj-ea"/>
                <a:ea typeface="+mj-ea"/>
              </a:rPr>
              <a:t>方便程序的</a:t>
            </a:r>
            <a:r>
              <a:rPr lang="zh-CN" altLang="en-US" sz="1600" dirty="0" smtClean="0">
                <a:latin typeface="+mj-ea"/>
                <a:ea typeface="+mj-ea"/>
              </a:rPr>
              <a:t>测试</a:t>
            </a:r>
            <a:endParaRPr lang="en-US" altLang="zh-CN" sz="1600" dirty="0" smtClean="0">
              <a:latin typeface="+mj-ea"/>
              <a:ea typeface="+mj-ea"/>
            </a:endParaRPr>
          </a:p>
          <a:p>
            <a:pPr marL="285750" indent="-285750">
              <a:buFont typeface="Wingdings" pitchFamily="2" charset="2"/>
              <a:buChar char="n"/>
            </a:pPr>
            <a:r>
              <a:rPr lang="zh-CN" altLang="en-US" sz="1600" dirty="0">
                <a:latin typeface="+mj-ea"/>
                <a:ea typeface="+mj-ea"/>
              </a:rPr>
              <a:t>方便集成各种优秀</a:t>
            </a:r>
            <a:r>
              <a:rPr lang="zh-CN" altLang="en-US" sz="1600" dirty="0" smtClean="0">
                <a:latin typeface="+mj-ea"/>
                <a:ea typeface="+mj-ea"/>
              </a:rPr>
              <a:t>框架</a:t>
            </a:r>
            <a:r>
              <a:rPr lang="zh-CN" altLang="en-US" sz="1600" dirty="0">
                <a:latin typeface="+mj-ea"/>
                <a:ea typeface="+mj-ea"/>
              </a:rPr>
              <a:t>（如</a:t>
            </a:r>
            <a:r>
              <a:rPr lang="en-US" altLang="zh-CN" sz="1600" dirty="0" err="1">
                <a:latin typeface="+mj-ea"/>
                <a:ea typeface="+mj-ea"/>
              </a:rPr>
              <a:t>Struts,Hibernate</a:t>
            </a:r>
            <a:r>
              <a:rPr lang="zh-CN" altLang="en-US" sz="1600" dirty="0">
                <a:latin typeface="+mj-ea"/>
                <a:ea typeface="+mj-ea"/>
              </a:rPr>
              <a:t>、</a:t>
            </a:r>
            <a:r>
              <a:rPr lang="en-US" altLang="zh-CN" sz="1600" dirty="0">
                <a:latin typeface="+mj-ea"/>
                <a:ea typeface="+mj-ea"/>
              </a:rPr>
              <a:t>Hessian</a:t>
            </a:r>
            <a:r>
              <a:rPr lang="zh-CN" altLang="en-US" sz="1600" dirty="0">
                <a:latin typeface="+mj-ea"/>
                <a:ea typeface="+mj-ea"/>
              </a:rPr>
              <a:t>、</a:t>
            </a:r>
            <a:r>
              <a:rPr lang="en-US" altLang="zh-CN" sz="1600" dirty="0" smtClean="0">
                <a:latin typeface="+mj-ea"/>
                <a:ea typeface="+mj-ea"/>
              </a:rPr>
              <a:t>Quartz</a:t>
            </a:r>
            <a:r>
              <a:rPr lang="zh-CN" altLang="en-US" sz="1600" dirty="0" smtClean="0">
                <a:latin typeface="+mj-ea"/>
                <a:ea typeface="+mj-ea"/>
              </a:rPr>
              <a:t>，</a:t>
            </a:r>
            <a:r>
              <a:rPr lang="en-US" altLang="zh-CN" sz="1600" dirty="0" err="1" smtClean="0">
                <a:latin typeface="+mj-ea"/>
                <a:ea typeface="+mj-ea"/>
              </a:rPr>
              <a:t>Activemq</a:t>
            </a:r>
            <a:r>
              <a:rPr lang="zh-CN" altLang="en-US" sz="1600" dirty="0" smtClean="0">
                <a:latin typeface="+mj-ea"/>
                <a:ea typeface="+mj-ea"/>
              </a:rPr>
              <a:t>）</a:t>
            </a:r>
            <a:endParaRPr lang="en-US" altLang="zh-CN" sz="1600" dirty="0" smtClean="0">
              <a:latin typeface="+mj-ea"/>
              <a:ea typeface="+mj-ea"/>
            </a:endParaRPr>
          </a:p>
          <a:p>
            <a:pPr marL="285750" indent="-285750">
              <a:buFont typeface="Wingdings" pitchFamily="2" charset="2"/>
              <a:buChar char="n"/>
            </a:pPr>
            <a:r>
              <a:rPr lang="zh-CN" altLang="en-US" sz="1600" dirty="0">
                <a:latin typeface="+mj-ea"/>
                <a:ea typeface="+mj-ea"/>
              </a:rPr>
              <a:t>降低</a:t>
            </a:r>
            <a:r>
              <a:rPr lang="en-US" altLang="zh-CN" sz="1600" dirty="0">
                <a:latin typeface="+mj-ea"/>
                <a:ea typeface="+mj-ea"/>
              </a:rPr>
              <a:t>Java EE API</a:t>
            </a:r>
            <a:r>
              <a:rPr lang="zh-CN" altLang="en-US" sz="1600" dirty="0">
                <a:latin typeface="+mj-ea"/>
                <a:ea typeface="+mj-ea"/>
              </a:rPr>
              <a:t>的使用</a:t>
            </a:r>
            <a:r>
              <a:rPr lang="zh-CN" altLang="en-US" sz="1600" dirty="0" smtClean="0">
                <a:latin typeface="+mj-ea"/>
                <a:ea typeface="+mj-ea"/>
              </a:rPr>
              <a:t>难度（</a:t>
            </a:r>
            <a:r>
              <a:rPr lang="en-US" altLang="zh-CN" sz="1600" dirty="0" err="1" smtClean="0">
                <a:latin typeface="+mj-ea"/>
                <a:ea typeface="+mj-ea"/>
              </a:rPr>
              <a:t>XXXXTemplate</a:t>
            </a:r>
            <a:r>
              <a:rPr lang="zh-CN" altLang="en-US" sz="1600" dirty="0" smtClean="0">
                <a:latin typeface="+mj-ea"/>
                <a:ea typeface="+mj-ea"/>
              </a:rPr>
              <a:t>）</a:t>
            </a:r>
            <a:endParaRPr lang="en-US" altLang="zh-CN" sz="1600" dirty="0" smtClean="0">
              <a:latin typeface="+mj-ea"/>
              <a:ea typeface="+mj-ea"/>
            </a:endParaRPr>
          </a:p>
          <a:p>
            <a:pPr marL="285750" indent="-285750">
              <a:buFont typeface="Wingdings" pitchFamily="2" charset="2"/>
              <a:buChar char="n"/>
            </a:pPr>
            <a:r>
              <a:rPr lang="en-US" altLang="zh-CN" sz="1600" dirty="0">
                <a:latin typeface="+mj-ea"/>
                <a:ea typeface="+mj-ea"/>
              </a:rPr>
              <a:t>Java </a:t>
            </a:r>
            <a:r>
              <a:rPr lang="zh-CN" altLang="en-US" sz="1600" dirty="0">
                <a:latin typeface="+mj-ea"/>
                <a:ea typeface="+mj-ea"/>
              </a:rPr>
              <a:t>源码是经典学习</a:t>
            </a:r>
            <a:r>
              <a:rPr lang="zh-CN" altLang="en-US" sz="1600" dirty="0" smtClean="0">
                <a:latin typeface="+mj-ea"/>
                <a:ea typeface="+mj-ea"/>
              </a:rPr>
              <a:t>范例，开源把控度高</a:t>
            </a:r>
            <a:endParaRPr lang="zh-CN" altLang="en-US" sz="1600" dirty="0">
              <a:latin typeface="+mj-ea"/>
              <a:ea typeface="+mj-ea"/>
            </a:endParaRPr>
          </a:p>
        </p:txBody>
      </p:sp>
      <p:pic>
        <p:nvPicPr>
          <p:cNvPr id="1026" name="Picture 2" descr="D:\素材\placeholder_video_spring_proje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55" y="1001096"/>
            <a:ext cx="1916469" cy="12803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7744" y="935475"/>
            <a:ext cx="6120680" cy="923330"/>
          </a:xfrm>
          <a:prstGeom prst="rect">
            <a:avLst/>
          </a:prstGeom>
        </p:spPr>
        <p:txBody>
          <a:bodyPr wrap="square">
            <a:spAutoFit/>
          </a:bodyPr>
          <a:lstStyle/>
          <a:p>
            <a:r>
              <a:rPr lang="en-US" altLang="zh-CN" dirty="0">
                <a:latin typeface="+mj-ea"/>
                <a:ea typeface="+mj-ea"/>
              </a:rPr>
              <a:t>Spring</a:t>
            </a:r>
            <a:r>
              <a:rPr lang="zh-CN" altLang="en-US" dirty="0">
                <a:latin typeface="+mj-ea"/>
                <a:ea typeface="+mj-ea"/>
              </a:rPr>
              <a:t>于</a:t>
            </a:r>
            <a:r>
              <a:rPr lang="en-US" altLang="zh-CN" dirty="0">
                <a:latin typeface="+mj-ea"/>
                <a:ea typeface="+mj-ea"/>
              </a:rPr>
              <a:t>2004</a:t>
            </a:r>
            <a:r>
              <a:rPr lang="zh-CN" altLang="en-US" dirty="0">
                <a:latin typeface="+mj-ea"/>
                <a:ea typeface="+mj-ea"/>
              </a:rPr>
              <a:t>年诞生，是一个开源开发框架，为解决企业应用开发的复杂性而创建，主要实现使用简单</a:t>
            </a:r>
            <a:r>
              <a:rPr lang="en-US" altLang="zh-CN" dirty="0">
                <a:latin typeface="+mj-ea"/>
                <a:ea typeface="+mj-ea"/>
              </a:rPr>
              <a:t>JAVABEAN</a:t>
            </a:r>
            <a:r>
              <a:rPr lang="zh-CN" altLang="en-US" dirty="0">
                <a:latin typeface="+mj-ea"/>
                <a:ea typeface="+mj-ea"/>
              </a:rPr>
              <a:t>代替原来</a:t>
            </a:r>
            <a:r>
              <a:rPr lang="en-US" altLang="zh-CN" dirty="0">
                <a:latin typeface="+mj-ea"/>
                <a:ea typeface="+mj-ea"/>
              </a:rPr>
              <a:t>EJB</a:t>
            </a:r>
            <a:r>
              <a:rPr lang="zh-CN" altLang="en-US" dirty="0">
                <a:latin typeface="+mj-ea"/>
                <a:ea typeface="+mj-ea"/>
              </a:rPr>
              <a:t>完成的事情，但同时遵循</a:t>
            </a:r>
            <a:r>
              <a:rPr lang="en-US" altLang="zh-CN" dirty="0">
                <a:latin typeface="+mj-ea"/>
                <a:ea typeface="+mj-ea"/>
              </a:rPr>
              <a:t>J2EE</a:t>
            </a:r>
            <a:r>
              <a:rPr lang="zh-CN" altLang="en-US" dirty="0">
                <a:latin typeface="+mj-ea"/>
                <a:ea typeface="+mj-ea"/>
              </a:rPr>
              <a:t>规范。</a:t>
            </a:r>
            <a:endParaRPr lang="en-US" altLang="zh-CN" dirty="0">
              <a:latin typeface="+mj-ea"/>
              <a:ea typeface="+mj-ea"/>
            </a:endParaRPr>
          </a:p>
        </p:txBody>
      </p:sp>
      <p:sp>
        <p:nvSpPr>
          <p:cNvPr id="6" name="矩形 5"/>
          <p:cNvSpPr/>
          <p:nvPr/>
        </p:nvSpPr>
        <p:spPr>
          <a:xfrm>
            <a:off x="2411760" y="1840892"/>
            <a:ext cx="3095784" cy="369332"/>
          </a:xfrm>
          <a:prstGeom prst="rect">
            <a:avLst/>
          </a:prstGeom>
        </p:spPr>
        <p:txBody>
          <a:bodyPr wrap="none">
            <a:spAutoFit/>
          </a:bodyPr>
          <a:lstStyle/>
          <a:p>
            <a:r>
              <a:rPr lang="en-US" altLang="zh-CN" dirty="0">
                <a:latin typeface="Arial" pitchFamily="34" charset="0"/>
                <a:cs typeface="Arial" pitchFamily="34" charset="0"/>
                <a:hlinkClick r:id="rId3"/>
              </a:rPr>
              <a:t>http://www.springsource.org/</a:t>
            </a:r>
            <a:endParaRPr lang="zh-CN" altLang="en-US" dirty="0">
              <a:latin typeface="Arial" pitchFamily="34" charset="0"/>
              <a:cs typeface="Arial" pitchFamily="34" charset="0"/>
            </a:endParaRPr>
          </a:p>
        </p:txBody>
      </p:sp>
    </p:spTree>
    <p:extLst>
      <p:ext uri="{BB962C8B-B14F-4D97-AF65-F5344CB8AC3E}">
        <p14:creationId xmlns:p14="http://schemas.microsoft.com/office/powerpoint/2010/main" val="1178110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核心组件</a:t>
            </a:r>
            <a:r>
              <a:rPr lang="en-US" altLang="zh-CN" dirty="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Spring-</a:t>
            </a:r>
            <a:r>
              <a:rPr lang="zh-CN" altLang="en-US" sz="2800" dirty="0" smtClean="0">
                <a:solidFill>
                  <a:srgbClr val="C00000"/>
                </a:solidFill>
                <a:latin typeface="微软雅黑" pitchFamily="34" charset="-122"/>
                <a:ea typeface="微软雅黑" pitchFamily="34" charset="-122"/>
                <a:cs typeface="Arial" pitchFamily="34" charset="0"/>
              </a:rPr>
              <a:t>逻辑架构</a:t>
            </a:r>
            <a:endParaRPr lang="zh-CN" altLang="en-US" sz="2800" dirty="0"/>
          </a:p>
        </p:txBody>
      </p:sp>
      <p:pic>
        <p:nvPicPr>
          <p:cNvPr id="2050" name="Picture 2" descr="D:\素材\spring-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5" y="913284"/>
            <a:ext cx="5514975" cy="4257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1129308"/>
            <a:ext cx="1962397" cy="369332"/>
          </a:xfrm>
          <a:prstGeom prst="rect">
            <a:avLst/>
          </a:prstGeom>
          <a:noFill/>
        </p:spPr>
        <p:txBody>
          <a:bodyPr wrap="none" rtlCol="0">
            <a:spAutoFit/>
          </a:bodyPr>
          <a:lstStyle/>
          <a:p>
            <a:r>
              <a:rPr lang="en-US" altLang="zh-CN" dirty="0" smtClean="0">
                <a:latin typeface="+mj-ea"/>
                <a:ea typeface="+mj-ea"/>
              </a:rPr>
              <a:t>Spring3</a:t>
            </a:r>
            <a:r>
              <a:rPr lang="zh-CN" altLang="en-US" dirty="0" smtClean="0">
                <a:latin typeface="+mj-ea"/>
                <a:ea typeface="+mj-ea"/>
              </a:rPr>
              <a:t>逻辑架构</a:t>
            </a:r>
            <a:endParaRPr lang="zh-CN" altLang="en-US" dirty="0">
              <a:latin typeface="+mj-ea"/>
              <a:ea typeface="+mj-ea"/>
            </a:endParaRPr>
          </a:p>
        </p:txBody>
      </p:sp>
      <p:sp>
        <p:nvSpPr>
          <p:cNvPr id="5" name="矩形 4"/>
          <p:cNvSpPr/>
          <p:nvPr/>
        </p:nvSpPr>
        <p:spPr>
          <a:xfrm>
            <a:off x="395536" y="1705372"/>
            <a:ext cx="2808311" cy="3046988"/>
          </a:xfrm>
          <a:prstGeom prst="rect">
            <a:avLst/>
          </a:prstGeom>
        </p:spPr>
        <p:txBody>
          <a:bodyPr wrap="square">
            <a:spAutoFit/>
          </a:bodyPr>
          <a:lstStyle/>
          <a:p>
            <a:r>
              <a:rPr lang="en-US" altLang="zh-CN" sz="1600" dirty="0">
                <a:latin typeface="Consolas" pitchFamily="49" charset="0"/>
                <a:cs typeface="Consolas" pitchFamily="49" charset="0"/>
              </a:rPr>
              <a:t>The Spring Framework consists of features organized into about 20 modules. These modules are grouped into Core Container, Data Access/Integration, Web, AOP (Aspect Oriented Programming), Instrumentation, and Test, as shown in the following diagram.</a:t>
            </a:r>
            <a:endParaRPr lang="zh-CN" altLang="en-US" sz="1600" dirty="0">
              <a:latin typeface="Consolas" pitchFamily="49" charset="0"/>
              <a:cs typeface="Consolas" pitchFamily="49" charset="0"/>
            </a:endParaRPr>
          </a:p>
        </p:txBody>
      </p:sp>
    </p:spTree>
    <p:extLst>
      <p:ext uri="{BB962C8B-B14F-4D97-AF65-F5344CB8AC3E}">
        <p14:creationId xmlns:p14="http://schemas.microsoft.com/office/powerpoint/2010/main" val="3143926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D:\素材\overview-thirdparty-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8" y="1197261"/>
            <a:ext cx="4476771" cy="351331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核心组件</a:t>
            </a:r>
            <a:r>
              <a:rPr lang="en-US" altLang="zh-CN" dirty="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Spring-</a:t>
            </a:r>
            <a:r>
              <a:rPr lang="zh-CN" altLang="en-US" sz="2800" dirty="0" smtClean="0">
                <a:solidFill>
                  <a:srgbClr val="C00000"/>
                </a:solidFill>
                <a:latin typeface="微软雅黑" pitchFamily="34" charset="-122"/>
                <a:ea typeface="微软雅黑" pitchFamily="34" charset="-122"/>
                <a:cs typeface="Arial" pitchFamily="34" charset="0"/>
              </a:rPr>
              <a:t>应用场景</a:t>
            </a:r>
            <a:endParaRPr lang="zh-CN" altLang="en-US" dirty="0"/>
          </a:p>
        </p:txBody>
      </p:sp>
      <p:pic>
        <p:nvPicPr>
          <p:cNvPr id="3074" name="Picture 2" descr="D:\素材\overview-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6087"/>
            <a:ext cx="4320480" cy="3510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4736537"/>
            <a:ext cx="4139952" cy="369332"/>
          </a:xfrm>
          <a:prstGeom prst="rect">
            <a:avLst/>
          </a:prstGeom>
          <a:noFill/>
        </p:spPr>
        <p:txBody>
          <a:bodyPr wrap="square" rtlCol="0">
            <a:spAutoFit/>
          </a:bodyPr>
          <a:lstStyle/>
          <a:p>
            <a:pPr algn="ctr"/>
            <a:r>
              <a:rPr lang="zh-CN" altLang="en-US" dirty="0" smtClean="0">
                <a:latin typeface="+mj-ea"/>
                <a:ea typeface="+mj-ea"/>
              </a:rPr>
              <a:t>典型成熟的</a:t>
            </a:r>
            <a:r>
              <a:rPr lang="en-US" altLang="zh-CN" dirty="0" smtClean="0">
                <a:latin typeface="+mj-ea"/>
                <a:ea typeface="+mj-ea"/>
              </a:rPr>
              <a:t>Spring Web</a:t>
            </a:r>
            <a:r>
              <a:rPr lang="zh-CN" altLang="en-US" dirty="0" smtClean="0">
                <a:latin typeface="+mj-ea"/>
                <a:ea typeface="+mj-ea"/>
              </a:rPr>
              <a:t>应用场景</a:t>
            </a:r>
            <a:endParaRPr lang="zh-CN" altLang="en-US" dirty="0">
              <a:latin typeface="+mj-ea"/>
              <a:ea typeface="+mj-ea"/>
            </a:endParaRPr>
          </a:p>
        </p:txBody>
      </p:sp>
      <p:sp>
        <p:nvSpPr>
          <p:cNvPr id="5" name="TextBox 4"/>
          <p:cNvSpPr txBox="1"/>
          <p:nvPr/>
        </p:nvSpPr>
        <p:spPr>
          <a:xfrm>
            <a:off x="510318" y="920262"/>
            <a:ext cx="3456384" cy="276999"/>
          </a:xfrm>
          <a:prstGeom prst="rect">
            <a:avLst/>
          </a:prstGeom>
          <a:noFill/>
        </p:spPr>
        <p:txBody>
          <a:bodyPr wrap="square" rtlCol="0">
            <a:spAutoFit/>
          </a:bodyPr>
          <a:lstStyle/>
          <a:p>
            <a:pPr algn="ctr"/>
            <a:r>
              <a:rPr lang="zh-CN" altLang="en-US" sz="1200" dirty="0">
                <a:latin typeface="+mj-ea"/>
              </a:rPr>
              <a:t>控制层</a:t>
            </a:r>
            <a:r>
              <a:rPr lang="zh-CN" altLang="en-US" sz="1200" dirty="0" smtClean="0">
                <a:latin typeface="+mj-ea"/>
                <a:ea typeface="+mj-ea"/>
              </a:rPr>
              <a:t>使用</a:t>
            </a:r>
            <a:r>
              <a:rPr lang="en-US" altLang="zh-CN" sz="1200" dirty="0" smtClean="0">
                <a:latin typeface="+mj-ea"/>
                <a:ea typeface="+mj-ea"/>
              </a:rPr>
              <a:t>SpringMVC</a:t>
            </a:r>
            <a:endParaRPr lang="en-US" altLang="zh-CN" sz="1200" dirty="0">
              <a:latin typeface="+mj-ea"/>
              <a:ea typeface="+mj-ea"/>
            </a:endParaRPr>
          </a:p>
        </p:txBody>
      </p:sp>
      <p:sp>
        <p:nvSpPr>
          <p:cNvPr id="11" name="TextBox 10"/>
          <p:cNvSpPr txBox="1"/>
          <p:nvPr/>
        </p:nvSpPr>
        <p:spPr>
          <a:xfrm>
            <a:off x="5580112" y="4720851"/>
            <a:ext cx="2592288" cy="369332"/>
          </a:xfrm>
          <a:prstGeom prst="rect">
            <a:avLst/>
          </a:prstGeom>
          <a:noFill/>
        </p:spPr>
        <p:txBody>
          <a:bodyPr wrap="square" rtlCol="0">
            <a:spAutoFit/>
          </a:bodyPr>
          <a:lstStyle/>
          <a:p>
            <a:pPr algn="ctr"/>
            <a:r>
              <a:rPr lang="zh-CN" altLang="en-US" dirty="0">
                <a:latin typeface="+mj-ea"/>
                <a:ea typeface="+mj-ea"/>
              </a:rPr>
              <a:t>控制</a:t>
            </a:r>
            <a:r>
              <a:rPr lang="zh-CN" altLang="en-US" dirty="0" smtClean="0">
                <a:latin typeface="+mj-ea"/>
                <a:ea typeface="+mj-ea"/>
              </a:rPr>
              <a:t>层使用第三方框架</a:t>
            </a:r>
            <a:endParaRPr lang="zh-CN" altLang="en-US" dirty="0">
              <a:latin typeface="+mj-ea"/>
              <a:ea typeface="+mj-ea"/>
            </a:endParaRPr>
          </a:p>
        </p:txBody>
      </p:sp>
      <p:sp>
        <p:nvSpPr>
          <p:cNvPr id="7" name="矩形 6"/>
          <p:cNvSpPr/>
          <p:nvPr/>
        </p:nvSpPr>
        <p:spPr>
          <a:xfrm>
            <a:off x="2585595" y="2257718"/>
            <a:ext cx="3674404" cy="369332"/>
          </a:xfrm>
          <a:prstGeom prst="rect">
            <a:avLst/>
          </a:prstGeom>
        </p:spPr>
        <p:txBody>
          <a:bodyPr wrap="none">
            <a:spAutoFit/>
          </a:bodyPr>
          <a:lstStyle/>
          <a:p>
            <a:r>
              <a:rPr lang="zh-CN" altLang="en-US" dirty="0">
                <a:latin typeface="+mj-ea"/>
              </a:rPr>
              <a:t>业务逻辑使用</a:t>
            </a:r>
            <a:r>
              <a:rPr lang="en-US" altLang="zh-CN" dirty="0">
                <a:latin typeface="+mj-ea"/>
              </a:rPr>
              <a:t>Spring</a:t>
            </a:r>
            <a:r>
              <a:rPr lang="zh-CN" altLang="en-US" dirty="0">
                <a:latin typeface="+mj-ea"/>
              </a:rPr>
              <a:t>核心容器管理</a:t>
            </a:r>
            <a:endParaRPr lang="en-US" altLang="zh-CN" dirty="0">
              <a:latin typeface="+mj-ea"/>
            </a:endParaRPr>
          </a:p>
        </p:txBody>
      </p:sp>
      <p:sp>
        <p:nvSpPr>
          <p:cNvPr id="9" name="矩形 8"/>
          <p:cNvSpPr/>
          <p:nvPr/>
        </p:nvSpPr>
        <p:spPr>
          <a:xfrm>
            <a:off x="2238510" y="3568288"/>
            <a:ext cx="4421848" cy="369332"/>
          </a:xfrm>
          <a:prstGeom prst="rect">
            <a:avLst/>
          </a:prstGeom>
        </p:spPr>
        <p:txBody>
          <a:bodyPr wrap="square">
            <a:spAutoFit/>
          </a:bodyPr>
          <a:lstStyle/>
          <a:p>
            <a:r>
              <a:rPr lang="zh-CN" altLang="en-US" dirty="0">
                <a:latin typeface="+mj-ea"/>
                <a:ea typeface="+mj-ea"/>
              </a:rPr>
              <a:t>数据访问采用</a:t>
            </a:r>
            <a:r>
              <a:rPr lang="en-US" altLang="zh-CN" dirty="0">
                <a:latin typeface="+mj-ea"/>
                <a:ea typeface="+mj-ea"/>
              </a:rPr>
              <a:t>OR-Mapping</a:t>
            </a:r>
            <a:r>
              <a:rPr lang="zh-CN" altLang="en-US" dirty="0">
                <a:latin typeface="+mj-ea"/>
                <a:ea typeface="+mj-ea"/>
              </a:rPr>
              <a:t>和声明式事务</a:t>
            </a:r>
            <a:endParaRPr lang="en-US" altLang="zh-CN" dirty="0">
              <a:latin typeface="+mj-ea"/>
              <a:ea typeface="+mj-ea"/>
            </a:endParaRPr>
          </a:p>
        </p:txBody>
      </p:sp>
      <p:sp>
        <p:nvSpPr>
          <p:cNvPr id="15" name="TextBox 14"/>
          <p:cNvSpPr txBox="1"/>
          <p:nvPr/>
        </p:nvSpPr>
        <p:spPr>
          <a:xfrm>
            <a:off x="5220072" y="933759"/>
            <a:ext cx="3379457" cy="276999"/>
          </a:xfrm>
          <a:prstGeom prst="rect">
            <a:avLst/>
          </a:prstGeom>
          <a:noFill/>
        </p:spPr>
        <p:txBody>
          <a:bodyPr wrap="square" rtlCol="0">
            <a:spAutoFit/>
          </a:bodyPr>
          <a:lstStyle/>
          <a:p>
            <a:pPr algn="ctr"/>
            <a:r>
              <a:rPr lang="zh-CN" altLang="en-US" sz="1200" dirty="0">
                <a:latin typeface="+mj-ea"/>
                <a:ea typeface="+mj-ea"/>
              </a:rPr>
              <a:t>控制层使用</a:t>
            </a:r>
            <a:r>
              <a:rPr lang="en-US" altLang="zh-CN" sz="1200" dirty="0">
                <a:latin typeface="+mj-ea"/>
                <a:ea typeface="+mj-ea"/>
              </a:rPr>
              <a:t>Struts</a:t>
            </a:r>
            <a:r>
              <a:rPr lang="zh-CN" altLang="en-US" sz="1200" dirty="0">
                <a:latin typeface="+mj-ea"/>
                <a:ea typeface="+mj-ea"/>
              </a:rPr>
              <a:t>等第三方框架整合</a:t>
            </a:r>
            <a:endParaRPr lang="en-US" altLang="zh-CN" sz="1200" dirty="0">
              <a:latin typeface="+mj-ea"/>
              <a:ea typeface="+mj-ea"/>
            </a:endParaRPr>
          </a:p>
        </p:txBody>
      </p:sp>
    </p:spTree>
    <p:extLst>
      <p:ext uri="{BB962C8B-B14F-4D97-AF65-F5344CB8AC3E}">
        <p14:creationId xmlns:p14="http://schemas.microsoft.com/office/powerpoint/2010/main" val="1036368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核心组件</a:t>
            </a:r>
            <a:r>
              <a:rPr lang="en-US" altLang="zh-CN" dirty="0">
                <a:solidFill>
                  <a:srgbClr val="C00000"/>
                </a:solidFill>
                <a:latin typeface="微软雅黑" pitchFamily="34" charset="-122"/>
                <a:ea typeface="微软雅黑" pitchFamily="34" charset="-122"/>
                <a:cs typeface="Arial" pitchFamily="34" charset="0"/>
              </a:rPr>
              <a:t>-</a:t>
            </a:r>
            <a:r>
              <a:rPr lang="en-US" altLang="zh-CN" dirty="0" err="1" smtClean="0">
                <a:solidFill>
                  <a:srgbClr val="C00000"/>
                </a:solidFill>
                <a:latin typeface="微软雅黑" pitchFamily="34" charset="-122"/>
                <a:ea typeface="微软雅黑" pitchFamily="34" charset="-122"/>
                <a:cs typeface="Arial" pitchFamily="34" charset="0"/>
              </a:rPr>
              <a:t>JAP&amp;Hibernate</a:t>
            </a:r>
            <a:endParaRPr lang="zh-CN" altLang="en-US" dirty="0"/>
          </a:p>
        </p:txBody>
      </p:sp>
      <p:sp>
        <p:nvSpPr>
          <p:cNvPr id="5" name="TextBox 4"/>
          <p:cNvSpPr txBox="1"/>
          <p:nvPr/>
        </p:nvSpPr>
        <p:spPr>
          <a:xfrm>
            <a:off x="339314" y="769268"/>
            <a:ext cx="7852819" cy="1477328"/>
          </a:xfrm>
          <a:prstGeom prst="rect">
            <a:avLst/>
          </a:prstGeom>
          <a:noFill/>
        </p:spPr>
        <p:txBody>
          <a:bodyPr wrap="square" rtlCol="0">
            <a:spAutoFit/>
          </a:bodyPr>
          <a:lstStyle/>
          <a:p>
            <a:r>
              <a:rPr lang="en-US" altLang="zh-CN" dirty="0" smtClean="0">
                <a:latin typeface="+mj-ea"/>
                <a:ea typeface="+mj-ea"/>
              </a:rPr>
              <a:t>Hibernate</a:t>
            </a:r>
            <a:r>
              <a:rPr lang="zh-CN" altLang="en-US" dirty="0" smtClean="0">
                <a:latin typeface="+mj-ea"/>
                <a:ea typeface="+mj-ea"/>
              </a:rPr>
              <a:t>是目前应用最广和最成熟的</a:t>
            </a:r>
            <a:r>
              <a:rPr lang="en-US" altLang="zh-CN" dirty="0" smtClean="0">
                <a:latin typeface="+mj-ea"/>
                <a:ea typeface="+mj-ea"/>
              </a:rPr>
              <a:t>OR-Mapping</a:t>
            </a:r>
            <a:r>
              <a:rPr lang="zh-CN" altLang="en-US" dirty="0" smtClean="0">
                <a:latin typeface="+mj-ea"/>
                <a:ea typeface="+mj-ea"/>
              </a:rPr>
              <a:t>开源中间件。</a:t>
            </a:r>
            <a:endParaRPr lang="en-US" altLang="zh-CN" dirty="0" smtClean="0">
              <a:latin typeface="+mj-ea"/>
              <a:ea typeface="+mj-ea"/>
            </a:endParaRPr>
          </a:p>
          <a:p>
            <a:endParaRPr lang="en-US" altLang="zh-CN" dirty="0" smtClean="0">
              <a:latin typeface="+mj-ea"/>
              <a:ea typeface="+mj-ea"/>
            </a:endParaRPr>
          </a:p>
          <a:p>
            <a:r>
              <a:rPr lang="en-US" altLang="zh-CN" dirty="0" smtClean="0">
                <a:latin typeface="+mj-ea"/>
                <a:ea typeface="+mj-ea"/>
              </a:rPr>
              <a:t>OR-Mapping: </a:t>
            </a:r>
            <a:r>
              <a:rPr lang="zh-CN" altLang="en-US" dirty="0" smtClean="0">
                <a:latin typeface="+mj-ea"/>
                <a:ea typeface="+mj-ea"/>
              </a:rPr>
              <a:t>对象</a:t>
            </a:r>
            <a:r>
              <a:rPr lang="en-US" altLang="zh-CN" dirty="0" smtClean="0">
                <a:latin typeface="+mj-ea"/>
                <a:ea typeface="+mj-ea"/>
              </a:rPr>
              <a:t>-</a:t>
            </a:r>
            <a:r>
              <a:rPr lang="zh-CN" altLang="en-US" dirty="0" smtClean="0">
                <a:latin typeface="+mj-ea"/>
                <a:ea typeface="+mj-ea"/>
              </a:rPr>
              <a:t>关系映射，实现以对象关系的方式对关系数据（典型代表：关系数据库）的映射。自动转换应用程序对对象的操作为对数据的操作。典型关系包括：</a:t>
            </a:r>
            <a:r>
              <a:rPr lang="en-US" altLang="zh-CN" dirty="0" smtClean="0">
                <a:latin typeface="+mj-ea"/>
                <a:ea typeface="+mj-ea"/>
              </a:rPr>
              <a:t>one-to-one, one-many/many-one, many-to-many</a:t>
            </a:r>
            <a:r>
              <a:rPr lang="zh-CN" altLang="en-US" dirty="0" smtClean="0">
                <a:latin typeface="+mj-ea"/>
                <a:ea typeface="+mj-ea"/>
              </a:rPr>
              <a:t>。</a:t>
            </a:r>
            <a:endParaRPr lang="zh-CN" altLang="en-US" dirty="0">
              <a:latin typeface="+mj-ea"/>
              <a:ea typeface="+mj-ea"/>
            </a:endParaRPr>
          </a:p>
        </p:txBody>
      </p:sp>
      <p:sp>
        <p:nvSpPr>
          <p:cNvPr id="6" name="圆角矩形 5"/>
          <p:cNvSpPr/>
          <p:nvPr/>
        </p:nvSpPr>
        <p:spPr>
          <a:xfrm>
            <a:off x="395536" y="2701522"/>
            <a:ext cx="1512168" cy="1164089"/>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75000"/>
                    <a:lumOff val="25000"/>
                  </a:schemeClr>
                </a:solidFill>
                <a:latin typeface="+mj-ea"/>
                <a:ea typeface="+mj-ea"/>
              </a:rPr>
              <a:t>Application Business</a:t>
            </a:r>
            <a:endParaRPr lang="zh-CN" altLang="en-US" sz="1400" b="1" dirty="0">
              <a:solidFill>
                <a:schemeClr val="tx1">
                  <a:lumMod val="75000"/>
                  <a:lumOff val="25000"/>
                </a:schemeClr>
              </a:solidFill>
              <a:latin typeface="+mj-ea"/>
              <a:ea typeface="+mj-ea"/>
            </a:endParaRPr>
          </a:p>
        </p:txBody>
      </p:sp>
      <p:sp>
        <p:nvSpPr>
          <p:cNvPr id="7" name="圆角矩形 6"/>
          <p:cNvSpPr/>
          <p:nvPr/>
        </p:nvSpPr>
        <p:spPr>
          <a:xfrm>
            <a:off x="2716566" y="2701522"/>
            <a:ext cx="2160239" cy="1164090"/>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75000"/>
                    <a:lumOff val="25000"/>
                  </a:schemeClr>
                </a:solidFill>
                <a:latin typeface="+mj-ea"/>
                <a:ea typeface="+mj-ea"/>
              </a:rPr>
              <a:t>Hibernate</a:t>
            </a:r>
          </a:p>
          <a:p>
            <a:pPr algn="ctr"/>
            <a:r>
              <a:rPr lang="en-US" altLang="zh-CN" sz="1000" dirty="0" smtClean="0">
                <a:solidFill>
                  <a:schemeClr val="tx1">
                    <a:lumMod val="75000"/>
                    <a:lumOff val="25000"/>
                  </a:schemeClr>
                </a:solidFill>
                <a:latin typeface="+mj-ea"/>
                <a:ea typeface="+mj-ea"/>
              </a:rPr>
              <a:t>Annotation </a:t>
            </a:r>
          </a:p>
          <a:p>
            <a:pPr algn="ctr"/>
            <a:r>
              <a:rPr lang="en-US" altLang="zh-CN" sz="1000" dirty="0" smtClean="0">
                <a:solidFill>
                  <a:schemeClr val="tx1">
                    <a:lumMod val="75000"/>
                    <a:lumOff val="25000"/>
                  </a:schemeClr>
                </a:solidFill>
                <a:latin typeface="+mj-ea"/>
                <a:ea typeface="+mj-ea"/>
              </a:rPr>
              <a:t>XML-Mapping hibernate.properties</a:t>
            </a:r>
            <a:endParaRPr lang="en-US" altLang="zh-CN" sz="1000" dirty="0">
              <a:solidFill>
                <a:schemeClr val="tx1">
                  <a:lumMod val="75000"/>
                  <a:lumOff val="25000"/>
                </a:schemeClr>
              </a:solidFill>
              <a:latin typeface="+mj-ea"/>
              <a:ea typeface="+mj-ea"/>
            </a:endParaRPr>
          </a:p>
          <a:p>
            <a:pPr algn="ctr"/>
            <a:endParaRPr lang="zh-CN" altLang="en-US" sz="1400" dirty="0">
              <a:solidFill>
                <a:schemeClr val="tx1">
                  <a:lumMod val="75000"/>
                  <a:lumOff val="25000"/>
                </a:schemeClr>
              </a:solidFill>
              <a:latin typeface="+mj-ea"/>
              <a:ea typeface="+mj-ea"/>
            </a:endParaRPr>
          </a:p>
        </p:txBody>
      </p:sp>
      <p:sp>
        <p:nvSpPr>
          <p:cNvPr id="8" name="流程图: 磁盘 7"/>
          <p:cNvSpPr/>
          <p:nvPr/>
        </p:nvSpPr>
        <p:spPr>
          <a:xfrm>
            <a:off x="5796136" y="2695294"/>
            <a:ext cx="2016224" cy="1170317"/>
          </a:xfrm>
          <a:prstGeom prst="flowChartMagneticDisk">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mj-ea"/>
                <a:ea typeface="+mj-ea"/>
              </a:rPr>
              <a:t>Database</a:t>
            </a:r>
            <a:endParaRPr lang="zh-CN" altLang="en-US" sz="1400" dirty="0">
              <a:solidFill>
                <a:schemeClr val="tx1">
                  <a:lumMod val="75000"/>
                  <a:lumOff val="25000"/>
                </a:schemeClr>
              </a:solidFill>
              <a:latin typeface="+mj-ea"/>
              <a:ea typeface="+mj-ea"/>
            </a:endParaRPr>
          </a:p>
        </p:txBody>
      </p:sp>
      <p:sp>
        <p:nvSpPr>
          <p:cNvPr id="9" name="矩形 8"/>
          <p:cNvSpPr/>
          <p:nvPr/>
        </p:nvSpPr>
        <p:spPr>
          <a:xfrm>
            <a:off x="1763687" y="2959531"/>
            <a:ext cx="1152129" cy="504056"/>
          </a:xfrm>
          <a:prstGeom prst="rect">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Persistent Objects</a:t>
            </a:r>
            <a:endParaRPr lang="zh-CN" altLang="en-US" sz="1400" dirty="0">
              <a:solidFill>
                <a:schemeClr val="tx1">
                  <a:lumMod val="75000"/>
                  <a:lumOff val="25000"/>
                </a:schemeClr>
              </a:solidFill>
              <a:latin typeface="+mj-ea"/>
              <a:ea typeface="+mj-ea"/>
            </a:endParaRPr>
          </a:p>
        </p:txBody>
      </p:sp>
      <p:sp>
        <p:nvSpPr>
          <p:cNvPr id="10" name="右箭头 9"/>
          <p:cNvSpPr/>
          <p:nvPr/>
        </p:nvSpPr>
        <p:spPr bwMode="auto">
          <a:xfrm>
            <a:off x="5079024" y="2977713"/>
            <a:ext cx="573096" cy="475306"/>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11" name="TextBox 10"/>
          <p:cNvSpPr txBox="1"/>
          <p:nvPr/>
        </p:nvSpPr>
        <p:spPr>
          <a:xfrm>
            <a:off x="4957699" y="2279796"/>
            <a:ext cx="1204176" cy="830997"/>
          </a:xfrm>
          <a:prstGeom prst="rect">
            <a:avLst/>
          </a:prstGeom>
          <a:noFill/>
        </p:spPr>
        <p:txBody>
          <a:bodyPr wrap="none" rtlCol="0">
            <a:spAutoFit/>
          </a:bodyPr>
          <a:lstStyle/>
          <a:p>
            <a:r>
              <a:rPr lang="en-US" altLang="zh-CN" sz="1200" dirty="0" smtClean="0">
                <a:latin typeface="Consolas" pitchFamily="49" charset="0"/>
                <a:cs typeface="Consolas" pitchFamily="49" charset="0"/>
              </a:rPr>
              <a:t>Insert table</a:t>
            </a:r>
          </a:p>
          <a:p>
            <a:r>
              <a:rPr lang="en-US" altLang="zh-CN" sz="1200" dirty="0" smtClean="0">
                <a:latin typeface="Consolas" pitchFamily="49" charset="0"/>
                <a:cs typeface="Consolas" pitchFamily="49" charset="0"/>
              </a:rPr>
              <a:t>Update</a:t>
            </a:r>
            <a:r>
              <a:rPr lang="en-US" altLang="zh-CN" sz="1200" dirty="0">
                <a:latin typeface="Consolas" pitchFamily="49" charset="0"/>
                <a:cs typeface="Consolas" pitchFamily="49" charset="0"/>
              </a:rPr>
              <a:t> </a:t>
            </a:r>
            <a:r>
              <a:rPr lang="en-US" altLang="zh-CN" sz="1200" dirty="0" smtClean="0">
                <a:latin typeface="Consolas" pitchFamily="49" charset="0"/>
                <a:cs typeface="Consolas" pitchFamily="49" charset="0"/>
              </a:rPr>
              <a:t>table</a:t>
            </a:r>
          </a:p>
          <a:p>
            <a:r>
              <a:rPr lang="en-US" altLang="zh-CN" sz="1200" dirty="0" smtClean="0">
                <a:latin typeface="Consolas" pitchFamily="49" charset="0"/>
                <a:cs typeface="Consolas" pitchFamily="49" charset="0"/>
              </a:rPr>
              <a:t>Select</a:t>
            </a:r>
            <a:r>
              <a:rPr lang="en-US" altLang="zh-CN" sz="1200" dirty="0">
                <a:latin typeface="Consolas" pitchFamily="49" charset="0"/>
                <a:cs typeface="Consolas" pitchFamily="49" charset="0"/>
              </a:rPr>
              <a:t> </a:t>
            </a:r>
            <a:r>
              <a:rPr lang="en-US" altLang="zh-CN" sz="1200" dirty="0" smtClean="0">
                <a:latin typeface="Consolas" pitchFamily="49" charset="0"/>
                <a:cs typeface="Consolas" pitchFamily="49" charset="0"/>
              </a:rPr>
              <a:t>table</a:t>
            </a:r>
          </a:p>
          <a:p>
            <a:r>
              <a:rPr lang="en-US" altLang="zh-CN" sz="1200" dirty="0" err="1" smtClean="0">
                <a:latin typeface="Consolas" pitchFamily="49" charset="0"/>
                <a:cs typeface="Consolas" pitchFamily="49" charset="0"/>
              </a:rPr>
              <a:t>Delet</a:t>
            </a:r>
            <a:r>
              <a:rPr lang="en-US" altLang="zh-CN" sz="1200" dirty="0">
                <a:latin typeface="Consolas" pitchFamily="49" charset="0"/>
                <a:cs typeface="Consolas" pitchFamily="49" charset="0"/>
              </a:rPr>
              <a:t> </a:t>
            </a:r>
            <a:r>
              <a:rPr lang="en-US" altLang="zh-CN" sz="1200" dirty="0" smtClean="0">
                <a:latin typeface="Consolas" pitchFamily="49" charset="0"/>
                <a:cs typeface="Consolas" pitchFamily="49" charset="0"/>
              </a:rPr>
              <a:t>table</a:t>
            </a:r>
            <a:endParaRPr lang="en-US" altLang="zh-CN" sz="1200" dirty="0">
              <a:latin typeface="Consolas" pitchFamily="49" charset="0"/>
              <a:cs typeface="Consolas" pitchFamily="49" charset="0"/>
            </a:endParaRPr>
          </a:p>
        </p:txBody>
      </p:sp>
      <p:sp>
        <p:nvSpPr>
          <p:cNvPr id="12" name="TextBox 11"/>
          <p:cNvSpPr txBox="1"/>
          <p:nvPr/>
        </p:nvSpPr>
        <p:spPr>
          <a:xfrm>
            <a:off x="1763687" y="2128534"/>
            <a:ext cx="1459054" cy="830997"/>
          </a:xfrm>
          <a:prstGeom prst="rect">
            <a:avLst/>
          </a:prstGeom>
          <a:noFill/>
        </p:spPr>
        <p:txBody>
          <a:bodyPr wrap="none" rtlCol="0">
            <a:spAutoFit/>
          </a:bodyPr>
          <a:lstStyle/>
          <a:p>
            <a:r>
              <a:rPr lang="en-US" altLang="zh-CN" sz="1200" dirty="0" smtClean="0">
                <a:latin typeface="Consolas" pitchFamily="49" charset="0"/>
                <a:cs typeface="Consolas" pitchFamily="49" charset="0"/>
              </a:rPr>
              <a:t>Create Object</a:t>
            </a:r>
          </a:p>
          <a:p>
            <a:r>
              <a:rPr lang="en-US" altLang="zh-CN" sz="1200" dirty="0" smtClean="0">
                <a:latin typeface="Consolas" pitchFamily="49" charset="0"/>
                <a:cs typeface="Consolas" pitchFamily="49" charset="0"/>
              </a:rPr>
              <a:t>Read/Get Object</a:t>
            </a:r>
          </a:p>
          <a:p>
            <a:r>
              <a:rPr lang="en-US" altLang="zh-CN" sz="1200" dirty="0" smtClean="0">
                <a:latin typeface="Consolas" pitchFamily="49" charset="0"/>
                <a:cs typeface="Consolas" pitchFamily="49" charset="0"/>
              </a:rPr>
              <a:t>Update Object</a:t>
            </a:r>
          </a:p>
          <a:p>
            <a:r>
              <a:rPr lang="en-US" altLang="zh-CN" sz="1200" dirty="0" smtClean="0">
                <a:latin typeface="Consolas" pitchFamily="49" charset="0"/>
                <a:cs typeface="Consolas" pitchFamily="49" charset="0"/>
              </a:rPr>
              <a:t>Delete Object</a:t>
            </a:r>
          </a:p>
        </p:txBody>
      </p:sp>
      <p:sp>
        <p:nvSpPr>
          <p:cNvPr id="13" name="矩形 12"/>
          <p:cNvSpPr/>
          <p:nvPr/>
        </p:nvSpPr>
        <p:spPr>
          <a:xfrm>
            <a:off x="395536" y="3961427"/>
            <a:ext cx="8136904" cy="1200329"/>
          </a:xfrm>
          <a:prstGeom prst="rect">
            <a:avLst/>
          </a:prstGeom>
        </p:spPr>
        <p:txBody>
          <a:bodyPr wrap="square">
            <a:spAutoFit/>
          </a:bodyPr>
          <a:lstStyle/>
          <a:p>
            <a:r>
              <a:rPr lang="en-US" altLang="zh-CN" dirty="0">
                <a:latin typeface="+mj-ea"/>
                <a:ea typeface="+mj-ea"/>
              </a:rPr>
              <a:t>JPA</a:t>
            </a:r>
            <a:r>
              <a:rPr lang="zh-CN" altLang="en-US" dirty="0">
                <a:latin typeface="+mj-ea"/>
                <a:ea typeface="+mj-ea"/>
              </a:rPr>
              <a:t>全称</a:t>
            </a:r>
            <a:r>
              <a:rPr lang="en-US" altLang="zh-CN" dirty="0">
                <a:latin typeface="+mj-ea"/>
                <a:ea typeface="+mj-ea"/>
              </a:rPr>
              <a:t>Java Persistence API.JPA</a:t>
            </a:r>
            <a:r>
              <a:rPr lang="zh-CN" altLang="en-US" dirty="0">
                <a:latin typeface="+mj-ea"/>
                <a:ea typeface="+mj-ea"/>
              </a:rPr>
              <a:t>通过</a:t>
            </a:r>
            <a:r>
              <a:rPr lang="en-US" altLang="zh-CN" dirty="0">
                <a:latin typeface="+mj-ea"/>
                <a:ea typeface="+mj-ea"/>
              </a:rPr>
              <a:t>JDK 5.0</a:t>
            </a:r>
            <a:r>
              <a:rPr lang="zh-CN" altLang="en-US" dirty="0">
                <a:latin typeface="+mj-ea"/>
                <a:ea typeface="+mj-ea"/>
              </a:rPr>
              <a:t>注解或</a:t>
            </a:r>
            <a:r>
              <a:rPr lang="en-US" altLang="zh-CN" dirty="0">
                <a:latin typeface="+mj-ea"/>
                <a:ea typeface="+mj-ea"/>
              </a:rPr>
              <a:t>XML</a:t>
            </a:r>
            <a:r>
              <a:rPr lang="zh-CN" altLang="en-US" dirty="0" smtClean="0">
                <a:latin typeface="+mj-ea"/>
                <a:ea typeface="+mj-ea"/>
              </a:rPr>
              <a:t>描述</a:t>
            </a:r>
            <a:r>
              <a:rPr lang="zh-CN" altLang="en-US" dirty="0">
                <a:latin typeface="+mj-ea"/>
                <a:ea typeface="+mj-ea"/>
              </a:rPr>
              <a:t>对象</a:t>
            </a:r>
            <a:r>
              <a:rPr lang="zh-CN" altLang="en-US" dirty="0" smtClean="0">
                <a:latin typeface="+mj-ea"/>
                <a:ea typeface="+mj-ea"/>
              </a:rPr>
              <a:t>－</a:t>
            </a:r>
            <a:r>
              <a:rPr lang="zh-CN" altLang="en-US" dirty="0">
                <a:latin typeface="+mj-ea"/>
                <a:ea typeface="+mj-ea"/>
              </a:rPr>
              <a:t>关系表的映射关系，并将运行期的</a:t>
            </a:r>
            <a:r>
              <a:rPr lang="zh-CN" altLang="en-US" dirty="0" smtClean="0">
                <a:latin typeface="+mj-ea"/>
                <a:ea typeface="+mj-ea"/>
              </a:rPr>
              <a:t>实体对象持久化到</a:t>
            </a:r>
            <a:r>
              <a:rPr lang="zh-CN" altLang="en-US" dirty="0">
                <a:latin typeface="+mj-ea"/>
                <a:ea typeface="+mj-ea"/>
              </a:rPr>
              <a:t>数据库中</a:t>
            </a:r>
            <a:r>
              <a:rPr lang="zh-CN" altLang="en-US" dirty="0" smtClean="0">
                <a:latin typeface="+mj-ea"/>
                <a:ea typeface="+mj-ea"/>
              </a:rPr>
              <a:t>。</a:t>
            </a:r>
            <a:r>
              <a:rPr lang="en-US" altLang="zh-CN" dirty="0">
                <a:latin typeface="+mj-ea"/>
                <a:ea typeface="+mj-ea"/>
              </a:rPr>
              <a:t>JPA </a:t>
            </a:r>
            <a:r>
              <a:rPr lang="zh-CN" altLang="en-US" dirty="0">
                <a:latin typeface="+mj-ea"/>
                <a:ea typeface="+mj-ea"/>
              </a:rPr>
              <a:t>是 </a:t>
            </a:r>
            <a:r>
              <a:rPr lang="en-US" altLang="zh-CN" dirty="0">
                <a:latin typeface="+mj-ea"/>
                <a:ea typeface="+mj-ea"/>
              </a:rPr>
              <a:t>JCP </a:t>
            </a:r>
            <a:r>
              <a:rPr lang="zh-CN" altLang="en-US" dirty="0">
                <a:latin typeface="+mj-ea"/>
                <a:ea typeface="+mj-ea"/>
              </a:rPr>
              <a:t>组织发布的 </a:t>
            </a:r>
            <a:r>
              <a:rPr lang="en-US" altLang="zh-CN" dirty="0">
                <a:latin typeface="+mj-ea"/>
                <a:ea typeface="+mj-ea"/>
              </a:rPr>
              <a:t>Java EE </a:t>
            </a:r>
            <a:r>
              <a:rPr lang="zh-CN" altLang="en-US" dirty="0" smtClean="0">
                <a:latin typeface="+mj-ea"/>
                <a:ea typeface="+mj-ea"/>
              </a:rPr>
              <a:t>标准之一</a:t>
            </a:r>
            <a:r>
              <a:rPr lang="en-US" altLang="zh-CN" dirty="0" smtClean="0">
                <a:latin typeface="+mj-ea"/>
                <a:ea typeface="+mj-ea"/>
              </a:rPr>
              <a:t>,</a:t>
            </a:r>
            <a:r>
              <a:rPr lang="zh-CN" altLang="en-US" dirty="0" smtClean="0">
                <a:latin typeface="+mj-ea"/>
                <a:ea typeface="+mj-ea"/>
              </a:rPr>
              <a:t>意在统一和整合</a:t>
            </a:r>
            <a:r>
              <a:rPr lang="en-US" altLang="zh-CN" dirty="0" smtClean="0">
                <a:latin typeface="+mj-ea"/>
                <a:ea typeface="+mj-ea"/>
              </a:rPr>
              <a:t>OR-Mapping</a:t>
            </a:r>
            <a:r>
              <a:rPr lang="zh-CN" altLang="en-US" dirty="0" smtClean="0">
                <a:latin typeface="+mj-ea"/>
                <a:ea typeface="+mj-ea"/>
              </a:rPr>
              <a:t>开发模式</a:t>
            </a:r>
            <a:r>
              <a:rPr lang="en-US" altLang="zh-CN" dirty="0" smtClean="0">
                <a:latin typeface="+mj-ea"/>
                <a:ea typeface="+mj-ea"/>
              </a:rPr>
              <a:t>,Hibernate</a:t>
            </a:r>
            <a:r>
              <a:rPr lang="zh-CN" altLang="en-US" dirty="0" smtClean="0">
                <a:latin typeface="+mj-ea"/>
                <a:ea typeface="+mj-ea"/>
              </a:rPr>
              <a:t>（</a:t>
            </a:r>
            <a:r>
              <a:rPr lang="en-US" altLang="zh-CN" dirty="0" smtClean="0">
                <a:latin typeface="+mj-ea"/>
                <a:ea typeface="+mj-ea"/>
              </a:rPr>
              <a:t>3.2</a:t>
            </a:r>
            <a:r>
              <a:rPr lang="zh-CN" altLang="en-US" dirty="0" smtClean="0">
                <a:latin typeface="+mj-ea"/>
                <a:ea typeface="+mj-ea"/>
              </a:rPr>
              <a:t>后）目前已经实现</a:t>
            </a:r>
            <a:r>
              <a:rPr lang="en-US" altLang="zh-CN" dirty="0" smtClean="0">
                <a:latin typeface="+mj-ea"/>
                <a:ea typeface="+mj-ea"/>
              </a:rPr>
              <a:t>JPA</a:t>
            </a:r>
            <a:r>
              <a:rPr lang="zh-CN" altLang="en-US" dirty="0" smtClean="0">
                <a:latin typeface="+mj-ea"/>
                <a:ea typeface="+mj-ea"/>
              </a:rPr>
              <a:t>规范。</a:t>
            </a:r>
            <a:endParaRPr lang="zh-CN" altLang="en-US" dirty="0">
              <a:latin typeface="+mj-ea"/>
              <a:ea typeface="+mj-ea"/>
            </a:endParaRPr>
          </a:p>
        </p:txBody>
      </p:sp>
      <p:sp>
        <p:nvSpPr>
          <p:cNvPr id="14" name="圆角矩形 13"/>
          <p:cNvSpPr/>
          <p:nvPr/>
        </p:nvSpPr>
        <p:spPr>
          <a:xfrm>
            <a:off x="2915816" y="3532206"/>
            <a:ext cx="880869" cy="283914"/>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75000"/>
                    <a:lumOff val="25000"/>
                  </a:schemeClr>
                </a:solidFill>
                <a:latin typeface="+mj-ea"/>
                <a:ea typeface="+mj-ea"/>
              </a:rPr>
              <a:t>JPA</a:t>
            </a:r>
            <a:endParaRPr lang="zh-CN" altLang="en-US" sz="1200" dirty="0">
              <a:solidFill>
                <a:schemeClr val="tx1">
                  <a:lumMod val="75000"/>
                  <a:lumOff val="25000"/>
                </a:schemeClr>
              </a:solidFill>
              <a:latin typeface="+mj-ea"/>
              <a:ea typeface="+mj-ea"/>
            </a:endParaRPr>
          </a:p>
        </p:txBody>
      </p:sp>
      <p:sp>
        <p:nvSpPr>
          <p:cNvPr id="15" name="圆角矩形 14"/>
          <p:cNvSpPr/>
          <p:nvPr/>
        </p:nvSpPr>
        <p:spPr>
          <a:xfrm>
            <a:off x="3853895" y="3532206"/>
            <a:ext cx="862121" cy="283914"/>
          </a:xfrm>
          <a:prstGeom prst="roundRect">
            <a:avLst>
              <a:gd name="adj" fmla="val 8037"/>
            </a:avLst>
          </a:prstGeom>
          <a:solidFill>
            <a:srgbClr val="FF9900">
              <a:alpha val="3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lumMod val="75000"/>
                    <a:lumOff val="25000"/>
                  </a:schemeClr>
                </a:solidFill>
                <a:latin typeface="+mj-ea"/>
                <a:ea typeface="+mj-ea"/>
              </a:rPr>
              <a:t>Ehcache</a:t>
            </a:r>
            <a:endParaRPr lang="zh-CN" altLang="en-US" sz="1200" dirty="0">
              <a:solidFill>
                <a:schemeClr val="tx1">
                  <a:lumMod val="75000"/>
                  <a:lumOff val="25000"/>
                </a:schemeClr>
              </a:solidFill>
              <a:latin typeface="+mj-ea"/>
              <a:ea typeface="+mj-ea"/>
            </a:endParaRPr>
          </a:p>
        </p:txBody>
      </p:sp>
      <p:sp>
        <p:nvSpPr>
          <p:cNvPr id="16" name="矩形 15"/>
          <p:cNvSpPr/>
          <p:nvPr/>
        </p:nvSpPr>
        <p:spPr>
          <a:xfrm>
            <a:off x="407386" y="1062137"/>
            <a:ext cx="2428870" cy="307777"/>
          </a:xfrm>
          <a:prstGeom prst="rect">
            <a:avLst/>
          </a:prstGeom>
        </p:spPr>
        <p:txBody>
          <a:bodyPr wrap="none">
            <a:spAutoFit/>
          </a:bodyPr>
          <a:lstStyle/>
          <a:p>
            <a:r>
              <a:rPr lang="en-US" altLang="zh-CN" sz="1400" dirty="0">
                <a:hlinkClick r:id="rId2"/>
              </a:rPr>
              <a:t>http://www.hibernate.org/</a:t>
            </a:r>
            <a:endParaRPr lang="zh-CN" altLang="en-US" sz="1400" dirty="0"/>
          </a:p>
        </p:txBody>
      </p:sp>
    </p:spTree>
    <p:extLst>
      <p:ext uri="{BB962C8B-B14F-4D97-AF65-F5344CB8AC3E}">
        <p14:creationId xmlns:p14="http://schemas.microsoft.com/office/powerpoint/2010/main" val="492408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核心组件</a:t>
            </a:r>
            <a:r>
              <a:rPr lang="en-US" altLang="zh-CN" dirty="0">
                <a:solidFill>
                  <a:srgbClr val="C00000"/>
                </a:solidFill>
                <a:latin typeface="微软雅黑" pitchFamily="34" charset="-122"/>
                <a:ea typeface="微软雅黑" pitchFamily="34" charset="-122"/>
                <a:cs typeface="Arial" pitchFamily="34" charset="0"/>
              </a:rPr>
              <a:t>-SpringMVC or </a:t>
            </a:r>
            <a:r>
              <a:rPr lang="en-US" altLang="zh-CN" dirty="0" smtClean="0">
                <a:solidFill>
                  <a:srgbClr val="C00000"/>
                </a:solidFill>
                <a:latin typeface="微软雅黑" pitchFamily="34" charset="-122"/>
                <a:ea typeface="微软雅黑" pitchFamily="34" charset="-122"/>
                <a:cs typeface="Arial" pitchFamily="34" charset="0"/>
              </a:rPr>
              <a:t>Struts</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28491263"/>
              </p:ext>
            </p:extLst>
          </p:nvPr>
        </p:nvGraphicFramePr>
        <p:xfrm>
          <a:off x="611560" y="841276"/>
          <a:ext cx="8124348" cy="4114800"/>
        </p:xfrm>
        <a:graphic>
          <a:graphicData uri="http://schemas.openxmlformats.org/drawingml/2006/table">
            <a:tbl>
              <a:tblPr firstRow="1" bandRow="1">
                <a:tableStyleId>{5C22544A-7EE6-4342-B048-85BDC9FD1C3A}</a:tableStyleId>
              </a:tblPr>
              <a:tblGrid>
                <a:gridCol w="1512168"/>
                <a:gridCol w="1656184"/>
                <a:gridCol w="1944216"/>
                <a:gridCol w="3011780"/>
              </a:tblGrid>
              <a:tr h="370840">
                <a:tc>
                  <a:txBody>
                    <a:bodyPr/>
                    <a:lstStyle/>
                    <a:p>
                      <a:endParaRPr lang="zh-CN" altLang="en-US" sz="1600" dirty="0">
                        <a:latin typeface="+mj-ea"/>
                        <a:ea typeface="+mj-ea"/>
                      </a:endParaRPr>
                    </a:p>
                  </a:txBody>
                  <a:tcPr/>
                </a:tc>
                <a:tc>
                  <a:txBody>
                    <a:bodyPr/>
                    <a:lstStyle/>
                    <a:p>
                      <a:r>
                        <a:rPr lang="en-US" altLang="zh-CN" sz="1600" dirty="0" smtClean="0">
                          <a:latin typeface="+mj-ea"/>
                          <a:ea typeface="+mj-ea"/>
                        </a:rPr>
                        <a:t>Struts</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SpringMVC</a:t>
                      </a:r>
                      <a:endParaRPr lang="zh-CN" altLang="en-US" sz="1600" dirty="0">
                        <a:solidFill>
                          <a:srgbClr val="FF0000"/>
                        </a:solidFill>
                        <a:latin typeface="+mj-ea"/>
                        <a:ea typeface="+mj-ea"/>
                      </a:endParaRPr>
                    </a:p>
                  </a:txBody>
                  <a:tcPr/>
                </a:tc>
                <a:tc>
                  <a:txBody>
                    <a:bodyPr/>
                    <a:lstStyle/>
                    <a:p>
                      <a:r>
                        <a:rPr lang="zh-CN" altLang="en-US" sz="1600" dirty="0" smtClean="0">
                          <a:latin typeface="+mj-ea"/>
                          <a:ea typeface="+mj-ea"/>
                        </a:rPr>
                        <a:t>备注</a:t>
                      </a:r>
                      <a:endParaRPr lang="zh-CN" altLang="en-US" sz="1600" dirty="0">
                        <a:latin typeface="+mj-ea"/>
                        <a:ea typeface="+mj-ea"/>
                      </a:endParaRPr>
                    </a:p>
                  </a:txBody>
                  <a:tcPr/>
                </a:tc>
              </a:tr>
              <a:tr h="370840">
                <a:tc>
                  <a:txBody>
                    <a:bodyPr/>
                    <a:lstStyle/>
                    <a:p>
                      <a:r>
                        <a:rPr lang="zh-CN" altLang="en-US" sz="1600" dirty="0" smtClean="0">
                          <a:latin typeface="+mj-ea"/>
                          <a:ea typeface="+mj-ea"/>
                        </a:rPr>
                        <a:t>开发效率</a:t>
                      </a:r>
                      <a:endParaRPr lang="zh-CN" altLang="en-US" sz="1600" dirty="0">
                        <a:latin typeface="+mj-ea"/>
                        <a:ea typeface="+mj-ea"/>
                      </a:endParaRPr>
                    </a:p>
                  </a:txBody>
                  <a:tcPr/>
                </a:tc>
                <a:tc>
                  <a:txBody>
                    <a:bodyPr/>
                    <a:lstStyle/>
                    <a:p>
                      <a:r>
                        <a:rPr lang="en-US" altLang="zh-CN" sz="1600" dirty="0" smtClean="0">
                          <a:latin typeface="+mj-ea"/>
                          <a:ea typeface="+mj-ea"/>
                        </a:rPr>
                        <a:t>5</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endParaRPr lang="zh-CN" altLang="en-US" sz="1600" dirty="0">
                        <a:latin typeface="+mj-ea"/>
                        <a:ea typeface="+mj-ea"/>
                      </a:endParaRPr>
                    </a:p>
                  </a:txBody>
                  <a:tcPr/>
                </a:tc>
              </a:tr>
              <a:tr h="370840">
                <a:tc>
                  <a:txBody>
                    <a:bodyPr/>
                    <a:lstStyle/>
                    <a:p>
                      <a:r>
                        <a:rPr lang="zh-CN" altLang="en-US" sz="1600" dirty="0" smtClean="0">
                          <a:latin typeface="+mj-ea"/>
                          <a:ea typeface="+mj-ea"/>
                        </a:rPr>
                        <a:t>运行性能</a:t>
                      </a:r>
                      <a:endParaRPr lang="zh-CN" altLang="en-US" sz="1600" dirty="0">
                        <a:latin typeface="+mj-ea"/>
                        <a:ea typeface="+mj-ea"/>
                      </a:endParaRPr>
                    </a:p>
                  </a:txBody>
                  <a:tcPr/>
                </a:tc>
                <a:tc>
                  <a:txBody>
                    <a:bodyPr/>
                    <a:lstStyle/>
                    <a:p>
                      <a:r>
                        <a:rPr lang="en-US" altLang="zh-CN" sz="1600" dirty="0" smtClean="0">
                          <a:latin typeface="+mj-ea"/>
                          <a:ea typeface="+mj-ea"/>
                        </a:rPr>
                        <a:t>4</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r>
                        <a:rPr lang="en-US" altLang="zh-CN" sz="1600" dirty="0" smtClean="0">
                          <a:latin typeface="+mj-ea"/>
                          <a:ea typeface="+mj-ea"/>
                        </a:rPr>
                        <a:t>Struts</a:t>
                      </a:r>
                      <a:r>
                        <a:rPr lang="zh-CN" altLang="en-US" sz="1600" dirty="0" smtClean="0">
                          <a:latin typeface="+mj-ea"/>
                          <a:ea typeface="+mj-ea"/>
                        </a:rPr>
                        <a:t>的</a:t>
                      </a:r>
                      <a:r>
                        <a:rPr lang="en-US" altLang="zh-CN" sz="1600" dirty="0" smtClean="0">
                          <a:latin typeface="+mj-ea"/>
                          <a:ea typeface="+mj-ea"/>
                        </a:rPr>
                        <a:t>Action</a:t>
                      </a:r>
                      <a:r>
                        <a:rPr lang="zh-CN" altLang="en-US" sz="1600" dirty="0" smtClean="0">
                          <a:latin typeface="+mj-ea"/>
                          <a:ea typeface="+mj-ea"/>
                        </a:rPr>
                        <a:t>非单例</a:t>
                      </a:r>
                      <a:endParaRPr lang="zh-CN" altLang="en-US" sz="1600" dirty="0">
                        <a:latin typeface="+mj-ea"/>
                        <a:ea typeface="+mj-ea"/>
                      </a:endParaRPr>
                    </a:p>
                  </a:txBody>
                  <a:tcPr/>
                </a:tc>
              </a:tr>
              <a:tr h="370840">
                <a:tc>
                  <a:txBody>
                    <a:bodyPr/>
                    <a:lstStyle/>
                    <a:p>
                      <a:r>
                        <a:rPr lang="zh-CN" altLang="en-US" sz="1600" b="0" i="0" kern="1200" dirty="0" smtClean="0">
                          <a:solidFill>
                            <a:schemeClr val="dk1"/>
                          </a:solidFill>
                          <a:effectLst/>
                          <a:latin typeface="+mj-ea"/>
                          <a:ea typeface="+mj-ea"/>
                          <a:cs typeface="+mn-cs"/>
                        </a:rPr>
                        <a:t>学习成本</a:t>
                      </a:r>
                      <a:endParaRPr lang="zh-CN" altLang="en-US" sz="1600" dirty="0">
                        <a:latin typeface="+mj-ea"/>
                        <a:ea typeface="+mj-ea"/>
                      </a:endParaRPr>
                    </a:p>
                  </a:txBody>
                  <a:tcPr/>
                </a:tc>
                <a:tc>
                  <a:txBody>
                    <a:bodyPr/>
                    <a:lstStyle/>
                    <a:p>
                      <a:r>
                        <a:rPr lang="en-US" altLang="zh-CN" sz="1600" dirty="0" smtClean="0">
                          <a:latin typeface="+mj-ea"/>
                          <a:ea typeface="+mj-ea"/>
                        </a:rPr>
                        <a:t>4</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r>
                        <a:rPr lang="en-US" altLang="zh-CN" sz="1600" b="0" i="0" kern="1200" dirty="0" smtClean="0">
                          <a:solidFill>
                            <a:schemeClr val="dk1"/>
                          </a:solidFill>
                          <a:effectLst/>
                          <a:latin typeface="+mj-ea"/>
                          <a:ea typeface="+mj-ea"/>
                          <a:cs typeface="+mn-cs"/>
                        </a:rPr>
                        <a:t>Struts</a:t>
                      </a:r>
                      <a:r>
                        <a:rPr lang="zh-CN" altLang="en-US" sz="1600" b="0" i="0" kern="1200" dirty="0" smtClean="0">
                          <a:solidFill>
                            <a:schemeClr val="dk1"/>
                          </a:solidFill>
                          <a:effectLst/>
                          <a:latin typeface="+mj-ea"/>
                          <a:ea typeface="+mj-ea"/>
                          <a:cs typeface="+mn-cs"/>
                        </a:rPr>
                        <a:t>学习曲线比较陡</a:t>
                      </a:r>
                      <a:endParaRPr lang="zh-CN" altLang="en-US" sz="1600" dirty="0">
                        <a:latin typeface="+mj-ea"/>
                        <a:ea typeface="+mj-ea"/>
                      </a:endParaRPr>
                    </a:p>
                  </a:txBody>
                  <a:tcPr/>
                </a:tc>
              </a:tr>
              <a:tr h="370840">
                <a:tc>
                  <a:txBody>
                    <a:bodyPr/>
                    <a:lstStyle/>
                    <a:p>
                      <a:r>
                        <a:rPr lang="en-US" altLang="zh-CN" sz="1600" b="0" i="0" kern="1200" dirty="0" smtClean="0">
                          <a:solidFill>
                            <a:schemeClr val="dk1"/>
                          </a:solidFill>
                          <a:effectLst/>
                          <a:latin typeface="+mj-ea"/>
                          <a:ea typeface="+mj-ea"/>
                          <a:cs typeface="+mn-cs"/>
                        </a:rPr>
                        <a:t>Spring</a:t>
                      </a:r>
                      <a:r>
                        <a:rPr lang="zh-CN" altLang="en-US" sz="1600" b="0" i="0" kern="1200" dirty="0" smtClean="0">
                          <a:solidFill>
                            <a:schemeClr val="dk1"/>
                          </a:solidFill>
                          <a:effectLst/>
                          <a:latin typeface="+mj-ea"/>
                          <a:ea typeface="+mj-ea"/>
                          <a:cs typeface="+mn-cs"/>
                        </a:rPr>
                        <a:t>集成</a:t>
                      </a:r>
                      <a:endParaRPr lang="zh-CN" altLang="en-US" sz="1600" dirty="0">
                        <a:latin typeface="+mj-ea"/>
                        <a:ea typeface="+mj-ea"/>
                      </a:endParaRPr>
                    </a:p>
                  </a:txBody>
                  <a:tcPr/>
                </a:tc>
                <a:tc>
                  <a:txBody>
                    <a:bodyPr/>
                    <a:lstStyle/>
                    <a:p>
                      <a:r>
                        <a:rPr lang="en-US" altLang="zh-CN" sz="1600" dirty="0" smtClean="0">
                          <a:latin typeface="+mj-ea"/>
                          <a:ea typeface="+mj-ea"/>
                        </a:rPr>
                        <a:t>4</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r>
                        <a:rPr lang="en-US" altLang="zh-CN" sz="1600" dirty="0" err="1" smtClean="0">
                          <a:latin typeface="+mj-ea"/>
                          <a:ea typeface="+mj-ea"/>
                        </a:rPr>
                        <a:t>SpringMvc</a:t>
                      </a:r>
                      <a:r>
                        <a:rPr lang="zh-CN" altLang="en-US" sz="1600" dirty="0" smtClean="0">
                          <a:latin typeface="+mj-ea"/>
                          <a:ea typeface="+mj-ea"/>
                        </a:rPr>
                        <a:t>无缝集成</a:t>
                      </a:r>
                      <a:endParaRPr lang="zh-CN" altLang="en-US" sz="1600" dirty="0">
                        <a:latin typeface="+mj-ea"/>
                        <a:ea typeface="+mj-ea"/>
                      </a:endParaRPr>
                    </a:p>
                  </a:txBody>
                  <a:tcPr/>
                </a:tc>
              </a:tr>
              <a:tr h="370840">
                <a:tc>
                  <a:txBody>
                    <a:bodyPr/>
                    <a:lstStyle/>
                    <a:p>
                      <a:r>
                        <a:rPr lang="zh-CN" altLang="en-US" sz="1600" dirty="0" smtClean="0">
                          <a:latin typeface="+mj-ea"/>
                          <a:ea typeface="+mj-ea"/>
                        </a:rPr>
                        <a:t>成熟度</a:t>
                      </a:r>
                      <a:endParaRPr lang="zh-CN" altLang="en-US" sz="1600" dirty="0">
                        <a:latin typeface="+mj-ea"/>
                        <a:ea typeface="+mj-ea"/>
                      </a:endParaRPr>
                    </a:p>
                  </a:txBody>
                  <a:tcPr/>
                </a:tc>
                <a:tc>
                  <a:txBody>
                    <a:bodyPr/>
                    <a:lstStyle/>
                    <a:p>
                      <a:r>
                        <a:rPr lang="en-US" altLang="zh-CN" sz="1600" dirty="0" smtClean="0">
                          <a:latin typeface="+mj-ea"/>
                          <a:ea typeface="+mj-ea"/>
                        </a:rPr>
                        <a:t>5</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r>
                        <a:rPr lang="en-US" altLang="zh-CN" sz="1600" dirty="0" smtClean="0">
                          <a:latin typeface="+mj-ea"/>
                          <a:ea typeface="+mj-ea"/>
                        </a:rPr>
                        <a:t>Strut</a:t>
                      </a:r>
                      <a:r>
                        <a:rPr lang="zh-CN" altLang="en-US" sz="1600" dirty="0" smtClean="0">
                          <a:latin typeface="+mj-ea"/>
                          <a:ea typeface="+mj-ea"/>
                        </a:rPr>
                        <a:t>早期较为流行，使用比较广泛，目前使用比例已经逐步向</a:t>
                      </a:r>
                      <a:r>
                        <a:rPr lang="en-US" altLang="zh-CN" sz="1600" dirty="0" err="1" smtClean="0">
                          <a:latin typeface="+mj-ea"/>
                          <a:ea typeface="+mj-ea"/>
                        </a:rPr>
                        <a:t>SpringMvc</a:t>
                      </a:r>
                      <a:r>
                        <a:rPr lang="zh-CN" altLang="en-US" sz="1600" dirty="0" smtClean="0">
                          <a:latin typeface="+mj-ea"/>
                          <a:ea typeface="+mj-ea"/>
                        </a:rPr>
                        <a:t>倾斜。</a:t>
                      </a:r>
                      <a:endParaRPr lang="zh-CN" altLang="en-US" sz="1600" dirty="0">
                        <a:latin typeface="+mj-ea"/>
                        <a:ea typeface="+mj-ea"/>
                      </a:endParaRPr>
                    </a:p>
                  </a:txBody>
                  <a:tcPr/>
                </a:tc>
              </a:tr>
              <a:tr h="643840">
                <a:tc>
                  <a:txBody>
                    <a:bodyPr/>
                    <a:lstStyle/>
                    <a:p>
                      <a:r>
                        <a:rPr lang="en-US" altLang="zh-CN" sz="1600" b="0" i="0" kern="1200" dirty="0" smtClean="0">
                          <a:solidFill>
                            <a:schemeClr val="dk1"/>
                          </a:solidFill>
                          <a:effectLst/>
                          <a:latin typeface="+mj-ea"/>
                          <a:ea typeface="+mj-ea"/>
                          <a:cs typeface="+mn-cs"/>
                        </a:rPr>
                        <a:t>View</a:t>
                      </a:r>
                      <a:r>
                        <a:rPr lang="zh-CN" altLang="en-US" sz="1600" b="0" i="0" kern="1200" dirty="0" smtClean="0">
                          <a:solidFill>
                            <a:schemeClr val="dk1"/>
                          </a:solidFill>
                          <a:effectLst/>
                          <a:latin typeface="+mj-ea"/>
                          <a:ea typeface="+mj-ea"/>
                          <a:cs typeface="+mn-cs"/>
                        </a:rPr>
                        <a:t>开发支持</a:t>
                      </a:r>
                      <a:endParaRPr lang="zh-CN" altLang="en-US" sz="1600" dirty="0">
                        <a:latin typeface="+mj-ea"/>
                        <a:ea typeface="+mj-ea"/>
                      </a:endParaRPr>
                    </a:p>
                  </a:txBody>
                  <a:tcPr/>
                </a:tc>
                <a:tc>
                  <a:txBody>
                    <a:bodyPr/>
                    <a:lstStyle/>
                    <a:p>
                      <a:r>
                        <a:rPr lang="en-US" altLang="zh-CN" sz="1600" dirty="0" smtClean="0">
                          <a:latin typeface="+mj-ea"/>
                          <a:ea typeface="+mj-ea"/>
                        </a:rPr>
                        <a:t>4</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r>
                        <a:rPr lang="en-US" altLang="zh-CN" sz="1600" dirty="0" err="1" smtClean="0">
                          <a:latin typeface="+mj-ea"/>
                          <a:ea typeface="+mj-ea"/>
                        </a:rPr>
                        <a:t>SpringMvc</a:t>
                      </a:r>
                      <a:r>
                        <a:rPr lang="zh-CN" altLang="en-US" sz="1600" dirty="0" smtClean="0">
                          <a:latin typeface="+mj-ea"/>
                          <a:ea typeface="+mj-ea"/>
                        </a:rPr>
                        <a:t>支持多种视图</a:t>
                      </a:r>
                      <a:r>
                        <a:rPr lang="en-US" altLang="zh-CN" sz="1600" dirty="0" smtClean="0">
                          <a:latin typeface="+mj-ea"/>
                          <a:ea typeface="+mj-ea"/>
                        </a:rPr>
                        <a:t>Resolve</a:t>
                      </a:r>
                      <a:r>
                        <a:rPr lang="zh-CN" altLang="en-US" sz="1600" dirty="0" smtClean="0">
                          <a:latin typeface="+mj-ea"/>
                          <a:ea typeface="+mj-ea"/>
                        </a:rPr>
                        <a:t>，可选使用多种视图层技术；</a:t>
                      </a:r>
                      <a:r>
                        <a:rPr lang="en-US" altLang="zh-CN" sz="1600" dirty="0" smtClean="0">
                          <a:latin typeface="+mj-ea"/>
                          <a:ea typeface="+mj-ea"/>
                        </a:rPr>
                        <a:t>Struts</a:t>
                      </a:r>
                      <a:r>
                        <a:rPr lang="zh-CN" altLang="en-US" sz="1600" dirty="0" smtClean="0">
                          <a:latin typeface="+mj-ea"/>
                          <a:ea typeface="+mj-ea"/>
                        </a:rPr>
                        <a:t>一般使用自带的</a:t>
                      </a:r>
                      <a:r>
                        <a:rPr lang="en-US" altLang="zh-CN" sz="1600" dirty="0" err="1" smtClean="0">
                          <a:latin typeface="+mj-ea"/>
                          <a:ea typeface="+mj-ea"/>
                        </a:rPr>
                        <a:t>TagLib</a:t>
                      </a:r>
                      <a:r>
                        <a:rPr lang="zh-CN" altLang="en-US" sz="1600" dirty="0" smtClean="0">
                          <a:latin typeface="+mj-ea"/>
                          <a:ea typeface="+mj-ea"/>
                        </a:rPr>
                        <a:t>库较多。</a:t>
                      </a:r>
                      <a:endParaRPr lang="zh-CN" altLang="en-US" sz="1600" dirty="0">
                        <a:latin typeface="+mj-ea"/>
                        <a:ea typeface="+mj-ea"/>
                      </a:endParaRPr>
                    </a:p>
                  </a:txBody>
                  <a:tcPr/>
                </a:tc>
              </a:tr>
              <a:tr h="370840">
                <a:tc>
                  <a:txBody>
                    <a:bodyPr/>
                    <a:lstStyle/>
                    <a:p>
                      <a:r>
                        <a:rPr lang="zh-CN" altLang="en-US" sz="1600" b="0" i="0" kern="1200" dirty="0" smtClean="0">
                          <a:solidFill>
                            <a:schemeClr val="dk1"/>
                          </a:solidFill>
                          <a:effectLst/>
                          <a:latin typeface="+mj-ea"/>
                          <a:ea typeface="+mj-ea"/>
                          <a:cs typeface="+mn-cs"/>
                        </a:rPr>
                        <a:t>可测试性</a:t>
                      </a:r>
                      <a:endParaRPr lang="zh-CN" altLang="en-US" sz="1600" dirty="0">
                        <a:latin typeface="+mj-ea"/>
                        <a:ea typeface="+mj-ea"/>
                      </a:endParaRPr>
                    </a:p>
                  </a:txBody>
                  <a:tcPr/>
                </a:tc>
                <a:tc>
                  <a:txBody>
                    <a:bodyPr/>
                    <a:lstStyle/>
                    <a:p>
                      <a:r>
                        <a:rPr lang="en-US" altLang="zh-CN" sz="1600" dirty="0" smtClean="0">
                          <a:latin typeface="+mj-ea"/>
                          <a:ea typeface="+mj-ea"/>
                        </a:rPr>
                        <a:t>5</a:t>
                      </a:r>
                      <a:endParaRPr lang="zh-CN" altLang="en-US" sz="1600" dirty="0">
                        <a:latin typeface="+mj-ea"/>
                        <a:ea typeface="+mj-ea"/>
                      </a:endParaRPr>
                    </a:p>
                  </a:txBody>
                  <a:tcPr/>
                </a:tc>
                <a:tc>
                  <a:txBody>
                    <a:bodyPr/>
                    <a:lstStyle/>
                    <a:p>
                      <a:r>
                        <a:rPr lang="en-US" altLang="zh-CN" sz="1600" dirty="0" smtClean="0">
                          <a:solidFill>
                            <a:srgbClr val="FF0000"/>
                          </a:solidFill>
                          <a:latin typeface="+mj-ea"/>
                          <a:ea typeface="+mj-ea"/>
                        </a:rPr>
                        <a:t>5</a:t>
                      </a:r>
                      <a:endParaRPr lang="zh-CN" altLang="en-US" sz="1600" dirty="0">
                        <a:solidFill>
                          <a:srgbClr val="FF0000"/>
                        </a:solidFill>
                        <a:latin typeface="+mj-ea"/>
                        <a:ea typeface="+mj-ea"/>
                      </a:endParaRPr>
                    </a:p>
                  </a:txBody>
                  <a:tcPr/>
                </a:tc>
                <a:tc>
                  <a:txBody>
                    <a:bodyPr/>
                    <a:lstStyle/>
                    <a:p>
                      <a:endParaRPr lang="zh-CN" altLang="en-US" sz="1600" dirty="0">
                        <a:latin typeface="+mj-ea"/>
                        <a:ea typeface="+mj-ea"/>
                      </a:endParaRPr>
                    </a:p>
                  </a:txBody>
                  <a:tcPr/>
                </a:tc>
              </a:tr>
            </a:tbl>
          </a:graphicData>
        </a:graphic>
      </p:graphicFrame>
    </p:spTree>
    <p:extLst>
      <p:ext uri="{BB962C8B-B14F-4D97-AF65-F5344CB8AC3E}">
        <p14:creationId xmlns:p14="http://schemas.microsoft.com/office/powerpoint/2010/main" val="30634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3608" y="2140714"/>
            <a:ext cx="4477312" cy="1189483"/>
          </a:xfrm>
          <a:prstGeom prst="roundRect">
            <a:avLst>
              <a:gd name="adj" fmla="val 5797"/>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lumMod val="75000"/>
                    <a:lumOff val="25000"/>
                  </a:schemeClr>
                </a:solidFill>
                <a:latin typeface="Arial" pitchFamily="34" charset="0"/>
                <a:ea typeface="+mj-ea"/>
                <a:cs typeface="Arial" pitchFamily="34" charset="0"/>
              </a:rPr>
              <a:t>Spring </a:t>
            </a:r>
            <a:r>
              <a:rPr lang="zh-CN" altLang="en-US" sz="2800" b="1" dirty="0" smtClean="0">
                <a:solidFill>
                  <a:schemeClr val="tx1">
                    <a:lumMod val="75000"/>
                    <a:lumOff val="25000"/>
                  </a:schemeClr>
                </a:solidFill>
                <a:latin typeface="Arial" pitchFamily="34" charset="0"/>
                <a:ea typeface="+mj-ea"/>
                <a:cs typeface="Arial" pitchFamily="34" charset="0"/>
              </a:rPr>
              <a:t>统一集成</a:t>
            </a:r>
            <a:endParaRPr lang="zh-CN" altLang="en-US" sz="2800" b="1" dirty="0">
              <a:solidFill>
                <a:schemeClr val="tx1">
                  <a:lumMod val="75000"/>
                  <a:lumOff val="25000"/>
                </a:schemeClr>
              </a:solidFill>
              <a:latin typeface="Arial" pitchFamily="34" charset="0"/>
              <a:ea typeface="+mj-ea"/>
              <a:cs typeface="Arial" pitchFamily="34" charset="0"/>
            </a:endParaRPr>
          </a:p>
        </p:txBody>
      </p:sp>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服务</a:t>
            </a:r>
            <a:endParaRPr lang="zh-CN" altLang="en-US" dirty="0"/>
          </a:p>
        </p:txBody>
      </p:sp>
      <p:sp>
        <p:nvSpPr>
          <p:cNvPr id="4" name="TextBox 3"/>
          <p:cNvSpPr txBox="1"/>
          <p:nvPr/>
        </p:nvSpPr>
        <p:spPr>
          <a:xfrm>
            <a:off x="3347865" y="841276"/>
            <a:ext cx="2808312" cy="1578463"/>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400" b="1">
                <a:solidFill>
                  <a:schemeClr val="tx1">
                    <a:lumMod val="75000"/>
                    <a:lumOff val="25000"/>
                  </a:schemeClr>
                </a:solidFill>
                <a:latin typeface="+mj-ea"/>
                <a:ea typeface="+mj-ea"/>
              </a:defRPr>
            </a:lvl1pPr>
          </a:lstStyle>
          <a:p>
            <a:r>
              <a:rPr lang="en-US" altLang="zh-CN" dirty="0"/>
              <a:t>RPC: Remote</a:t>
            </a:r>
            <a:r>
              <a:rPr lang="zh-CN" altLang="en-US" dirty="0"/>
              <a:t> </a:t>
            </a:r>
            <a:r>
              <a:rPr lang="en-US" altLang="zh-CN" dirty="0"/>
              <a:t>Procedure Call</a:t>
            </a:r>
          </a:p>
          <a:p>
            <a:r>
              <a:rPr lang="zh-CN" altLang="en-US" b="0" dirty="0"/>
              <a:t>远程过程调用，实现远程系统或进程间方法调用，通过在调用序列化报文中指定调用的类和方法名直接在服务器端运行并返回调用，无需注册。</a:t>
            </a:r>
            <a:endParaRPr lang="en-US" altLang="zh-CN" b="0" dirty="0"/>
          </a:p>
          <a:p>
            <a:r>
              <a:rPr lang="zh-CN" altLang="en-US" b="0" dirty="0"/>
              <a:t>典型中间件：</a:t>
            </a:r>
            <a:r>
              <a:rPr lang="en-US" altLang="zh-CN" b="0" dirty="0"/>
              <a:t>Thrift/Hessian</a:t>
            </a:r>
            <a:endParaRPr lang="zh-CN" altLang="en-US" b="0" dirty="0"/>
          </a:p>
        </p:txBody>
      </p:sp>
      <p:sp>
        <p:nvSpPr>
          <p:cNvPr id="7" name="矩形 6"/>
          <p:cNvSpPr/>
          <p:nvPr/>
        </p:nvSpPr>
        <p:spPr>
          <a:xfrm>
            <a:off x="323528" y="841276"/>
            <a:ext cx="2497187" cy="1578463"/>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400" b="1" dirty="0">
                <a:solidFill>
                  <a:schemeClr val="tx1">
                    <a:lumMod val="75000"/>
                    <a:lumOff val="25000"/>
                  </a:schemeClr>
                </a:solidFill>
                <a:latin typeface="+mj-ea"/>
                <a:ea typeface="+mj-ea"/>
              </a:rPr>
              <a:t>Web Service</a:t>
            </a:r>
          </a:p>
          <a:p>
            <a:r>
              <a:rPr lang="en-US" altLang="zh-CN" sz="1400" dirty="0">
                <a:solidFill>
                  <a:schemeClr val="tx1">
                    <a:lumMod val="75000"/>
                    <a:lumOff val="25000"/>
                  </a:schemeClr>
                </a:solidFill>
                <a:latin typeface="+mj-ea"/>
                <a:ea typeface="+mj-ea"/>
              </a:rPr>
              <a:t>HTTP-SOAP,HTTP-REST</a:t>
            </a:r>
            <a:r>
              <a:rPr lang="zh-CN" altLang="en-US" sz="1400" dirty="0">
                <a:solidFill>
                  <a:schemeClr val="tx1">
                    <a:lumMod val="75000"/>
                    <a:lumOff val="25000"/>
                  </a:schemeClr>
                </a:solidFill>
                <a:latin typeface="+mj-ea"/>
                <a:ea typeface="+mj-ea"/>
              </a:rPr>
              <a:t>等。重点基于</a:t>
            </a:r>
            <a:r>
              <a:rPr lang="en-US" altLang="zh-CN" sz="1400" dirty="0">
                <a:solidFill>
                  <a:schemeClr val="tx1">
                    <a:lumMod val="75000"/>
                    <a:lumOff val="25000"/>
                  </a:schemeClr>
                </a:solidFill>
                <a:latin typeface="+mj-ea"/>
                <a:ea typeface="+mj-ea"/>
              </a:rPr>
              <a:t>HTTP/HTTPS</a:t>
            </a:r>
            <a:r>
              <a:rPr lang="zh-CN" altLang="en-US" sz="1400" dirty="0">
                <a:solidFill>
                  <a:schemeClr val="tx1">
                    <a:lumMod val="75000"/>
                    <a:lumOff val="25000"/>
                  </a:schemeClr>
                </a:solidFill>
                <a:latin typeface="+mj-ea"/>
                <a:ea typeface="+mj-ea"/>
              </a:rPr>
              <a:t>，实现简单方便的跨进程和服务的方法调用。</a:t>
            </a:r>
            <a:endParaRPr lang="en-US" altLang="zh-CN" sz="1400" dirty="0">
              <a:solidFill>
                <a:schemeClr val="tx1">
                  <a:lumMod val="75000"/>
                  <a:lumOff val="25000"/>
                </a:schemeClr>
              </a:solidFill>
              <a:latin typeface="+mj-ea"/>
              <a:ea typeface="+mj-ea"/>
            </a:endParaRPr>
          </a:p>
          <a:p>
            <a:r>
              <a:rPr lang="zh-CN" altLang="en-US" sz="1400" dirty="0">
                <a:solidFill>
                  <a:schemeClr val="tx1">
                    <a:lumMod val="75000"/>
                    <a:lumOff val="25000"/>
                  </a:schemeClr>
                </a:solidFill>
                <a:latin typeface="+mj-ea"/>
                <a:ea typeface="+mj-ea"/>
              </a:rPr>
              <a:t>典型中间件 </a:t>
            </a:r>
            <a:r>
              <a:rPr lang="en-US" altLang="zh-CN" sz="1400" dirty="0">
                <a:solidFill>
                  <a:schemeClr val="tx1">
                    <a:lumMod val="75000"/>
                    <a:lumOff val="25000"/>
                  </a:schemeClr>
                </a:solidFill>
                <a:latin typeface="+mj-ea"/>
                <a:ea typeface="+mj-ea"/>
              </a:rPr>
              <a:t>: </a:t>
            </a:r>
            <a:r>
              <a:rPr lang="en-US" altLang="zh-CN" sz="1400" dirty="0" smtClean="0">
                <a:solidFill>
                  <a:schemeClr val="tx1">
                    <a:lumMod val="75000"/>
                    <a:lumOff val="25000"/>
                  </a:schemeClr>
                </a:solidFill>
                <a:latin typeface="+mj-ea"/>
                <a:ea typeface="+mj-ea"/>
              </a:rPr>
              <a:t>CXF/</a:t>
            </a:r>
            <a:r>
              <a:rPr lang="en-US" altLang="zh-CN" sz="1400" dirty="0" err="1" smtClean="0">
                <a:solidFill>
                  <a:schemeClr val="tx1">
                    <a:lumMod val="75000"/>
                    <a:lumOff val="25000"/>
                  </a:schemeClr>
                </a:solidFill>
                <a:latin typeface="+mj-ea"/>
                <a:ea typeface="+mj-ea"/>
              </a:rPr>
              <a:t>Restlet</a:t>
            </a: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SpringMvc</a:t>
            </a:r>
            <a:endParaRPr lang="en-US" altLang="zh-CN" sz="1400" dirty="0">
              <a:solidFill>
                <a:schemeClr val="tx1">
                  <a:lumMod val="75000"/>
                  <a:lumOff val="25000"/>
                </a:schemeClr>
              </a:solidFill>
              <a:latin typeface="+mj-ea"/>
              <a:ea typeface="+mj-ea"/>
            </a:endParaRPr>
          </a:p>
        </p:txBody>
      </p:sp>
      <p:sp>
        <p:nvSpPr>
          <p:cNvPr id="8" name="矩形 7"/>
          <p:cNvSpPr/>
          <p:nvPr/>
        </p:nvSpPr>
        <p:spPr>
          <a:xfrm>
            <a:off x="3347866" y="3001516"/>
            <a:ext cx="2808312" cy="1656184"/>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400" b="1" dirty="0">
                <a:solidFill>
                  <a:schemeClr val="tx1">
                    <a:lumMod val="75000"/>
                    <a:lumOff val="25000"/>
                  </a:schemeClr>
                </a:solidFill>
                <a:latin typeface="+mj-ea"/>
                <a:ea typeface="+mj-ea"/>
              </a:rPr>
              <a:t>RMI: Remote Method Invocation</a:t>
            </a:r>
          </a:p>
          <a:p>
            <a:r>
              <a:rPr lang="en-US" altLang="zh-CN" sz="1400" dirty="0">
                <a:solidFill>
                  <a:schemeClr val="tx1">
                    <a:lumMod val="75000"/>
                    <a:lumOff val="25000"/>
                  </a:schemeClr>
                </a:solidFill>
                <a:latin typeface="+mj-ea"/>
                <a:ea typeface="+mj-ea"/>
              </a:rPr>
              <a:t>J2EE</a:t>
            </a:r>
            <a:r>
              <a:rPr lang="zh-CN" altLang="en-US" sz="1400" dirty="0">
                <a:solidFill>
                  <a:schemeClr val="tx1">
                    <a:lumMod val="75000"/>
                    <a:lumOff val="25000"/>
                  </a:schemeClr>
                </a:solidFill>
                <a:latin typeface="+mj-ea"/>
                <a:ea typeface="+mj-ea"/>
              </a:rPr>
              <a:t>标准之一，实现远程系统间方法调用。调用前需要在服务端注册接口。</a:t>
            </a:r>
            <a:endParaRPr lang="en-US" altLang="zh-CN" sz="1400" dirty="0">
              <a:solidFill>
                <a:schemeClr val="tx1">
                  <a:lumMod val="75000"/>
                  <a:lumOff val="25000"/>
                </a:schemeClr>
              </a:solidFill>
              <a:latin typeface="+mj-ea"/>
              <a:ea typeface="+mj-ea"/>
            </a:endParaRPr>
          </a:p>
          <a:p>
            <a:r>
              <a:rPr lang="zh-CN" altLang="en-US" sz="1400" dirty="0">
                <a:solidFill>
                  <a:schemeClr val="tx1">
                    <a:lumMod val="75000"/>
                    <a:lumOff val="25000"/>
                  </a:schemeClr>
                </a:solidFill>
                <a:latin typeface="+mj-ea"/>
                <a:ea typeface="+mj-ea"/>
              </a:rPr>
              <a:t>典型中间件： </a:t>
            </a:r>
            <a:r>
              <a:rPr lang="en-US" altLang="zh-CN" sz="1400" dirty="0">
                <a:solidFill>
                  <a:schemeClr val="tx1">
                    <a:lumMod val="75000"/>
                    <a:lumOff val="25000"/>
                  </a:schemeClr>
                </a:solidFill>
                <a:latin typeface="+mj-ea"/>
                <a:ea typeface="+mj-ea"/>
              </a:rPr>
              <a:t>Spring-Remote</a:t>
            </a:r>
          </a:p>
        </p:txBody>
      </p:sp>
      <p:sp>
        <p:nvSpPr>
          <p:cNvPr id="9" name="矩形 8"/>
          <p:cNvSpPr/>
          <p:nvPr/>
        </p:nvSpPr>
        <p:spPr>
          <a:xfrm>
            <a:off x="372444" y="3001516"/>
            <a:ext cx="2448272" cy="1656184"/>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400" b="1" dirty="0">
                <a:solidFill>
                  <a:schemeClr val="tx1">
                    <a:lumMod val="75000"/>
                    <a:lumOff val="25000"/>
                  </a:schemeClr>
                </a:solidFill>
                <a:latin typeface="+mj-ea"/>
                <a:ea typeface="+mj-ea"/>
              </a:rPr>
              <a:t>Socket</a:t>
            </a:r>
            <a:r>
              <a:rPr lang="zh-CN" altLang="en-US" sz="1400" b="1" dirty="0">
                <a:solidFill>
                  <a:schemeClr val="tx1">
                    <a:lumMod val="75000"/>
                    <a:lumOff val="25000"/>
                  </a:schemeClr>
                </a:solidFill>
                <a:latin typeface="+mj-ea"/>
                <a:ea typeface="+mj-ea"/>
              </a:rPr>
              <a:t>服务</a:t>
            </a:r>
            <a:endParaRPr lang="en-US" altLang="zh-CN" sz="1400" b="1" dirty="0">
              <a:solidFill>
                <a:schemeClr val="tx1">
                  <a:lumMod val="75000"/>
                  <a:lumOff val="25000"/>
                </a:schemeClr>
              </a:solidFill>
              <a:latin typeface="+mj-ea"/>
              <a:ea typeface="+mj-ea"/>
            </a:endParaRPr>
          </a:p>
          <a:p>
            <a:r>
              <a:rPr lang="zh-CN" altLang="en-US" sz="1400" dirty="0">
                <a:solidFill>
                  <a:schemeClr val="tx1">
                    <a:lumMod val="75000"/>
                    <a:lumOff val="25000"/>
                  </a:schemeClr>
                </a:solidFill>
                <a:latin typeface="+mj-ea"/>
                <a:ea typeface="+mj-ea"/>
              </a:rPr>
              <a:t>基于</a:t>
            </a:r>
            <a:r>
              <a:rPr lang="en-US" altLang="zh-CN" sz="1400" dirty="0">
                <a:solidFill>
                  <a:schemeClr val="tx1">
                    <a:lumMod val="75000"/>
                    <a:lumOff val="25000"/>
                  </a:schemeClr>
                </a:solidFill>
                <a:latin typeface="+mj-ea"/>
                <a:ea typeface="+mj-ea"/>
              </a:rPr>
              <a:t>TCP/UDP</a:t>
            </a:r>
            <a:r>
              <a:rPr lang="zh-CN" altLang="en-US" sz="1400" dirty="0">
                <a:solidFill>
                  <a:schemeClr val="tx1">
                    <a:lumMod val="75000"/>
                    <a:lumOff val="25000"/>
                  </a:schemeClr>
                </a:solidFill>
                <a:latin typeface="+mj-ea"/>
                <a:ea typeface="+mj-ea"/>
              </a:rPr>
              <a:t>的传统服务，一般采用自定义协议格式，有客户客户保证原子报文的一致性和完整性，一般可分为二进制和文本两类形式。</a:t>
            </a:r>
            <a:endParaRPr lang="en-US" altLang="zh-CN" sz="1400" dirty="0">
              <a:solidFill>
                <a:schemeClr val="tx1">
                  <a:lumMod val="75000"/>
                  <a:lumOff val="25000"/>
                </a:schemeClr>
              </a:solidFill>
              <a:latin typeface="+mj-ea"/>
              <a:ea typeface="+mj-ea"/>
            </a:endParaRPr>
          </a:p>
          <a:p>
            <a:r>
              <a:rPr lang="zh-CN" altLang="en-US" sz="1400" dirty="0">
                <a:solidFill>
                  <a:schemeClr val="tx1">
                    <a:lumMod val="75000"/>
                    <a:lumOff val="25000"/>
                  </a:schemeClr>
                </a:solidFill>
                <a:latin typeface="+mj-ea"/>
                <a:ea typeface="+mj-ea"/>
              </a:rPr>
              <a:t>典型中间件：</a:t>
            </a:r>
            <a:r>
              <a:rPr lang="en-US" altLang="zh-CN" sz="1400" dirty="0">
                <a:solidFill>
                  <a:schemeClr val="tx1">
                    <a:lumMod val="75000"/>
                    <a:lumOff val="25000"/>
                  </a:schemeClr>
                </a:solidFill>
                <a:latin typeface="+mj-ea"/>
                <a:ea typeface="+mj-ea"/>
              </a:rPr>
              <a:t>Mina</a:t>
            </a:r>
          </a:p>
        </p:txBody>
      </p:sp>
      <p:grpSp>
        <p:nvGrpSpPr>
          <p:cNvPr id="58" name="组合 57"/>
          <p:cNvGrpSpPr/>
          <p:nvPr/>
        </p:nvGrpSpPr>
        <p:grpSpPr>
          <a:xfrm>
            <a:off x="6264096" y="1273324"/>
            <a:ext cx="2701860" cy="2624963"/>
            <a:chOff x="6308848" y="1054822"/>
            <a:chExt cx="2701860" cy="2624963"/>
          </a:xfrm>
        </p:grpSpPr>
        <p:sp>
          <p:nvSpPr>
            <p:cNvPr id="14" name="矩形 13"/>
            <p:cNvSpPr/>
            <p:nvPr/>
          </p:nvSpPr>
          <p:spPr>
            <a:xfrm>
              <a:off x="6588224" y="1345331"/>
              <a:ext cx="864096" cy="1296145"/>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732240" y="1473130"/>
              <a:ext cx="576064" cy="379091"/>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客户程序</a:t>
              </a:r>
              <a:endParaRPr lang="en-US" altLang="zh-CN" sz="1200" dirty="0">
                <a:solidFill>
                  <a:schemeClr val="tx1">
                    <a:lumMod val="75000"/>
                    <a:lumOff val="25000"/>
                  </a:schemeClr>
                </a:solidFill>
                <a:latin typeface="+mj-ea"/>
                <a:ea typeface="+mj-ea"/>
              </a:endParaRPr>
            </a:p>
          </p:txBody>
        </p:sp>
        <p:sp>
          <p:nvSpPr>
            <p:cNvPr id="13" name="圆角矩形 12"/>
            <p:cNvSpPr/>
            <p:nvPr/>
          </p:nvSpPr>
          <p:spPr>
            <a:xfrm>
              <a:off x="6724357" y="2108844"/>
              <a:ext cx="583947" cy="388616"/>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服务接口</a:t>
              </a:r>
              <a:endParaRPr lang="en-US" altLang="zh-CN" sz="1200" dirty="0">
                <a:solidFill>
                  <a:schemeClr val="tx1">
                    <a:lumMod val="75000"/>
                    <a:lumOff val="25000"/>
                  </a:schemeClr>
                </a:solidFill>
                <a:latin typeface="+mj-ea"/>
                <a:ea typeface="+mj-ea"/>
              </a:endParaRPr>
            </a:p>
          </p:txBody>
        </p:sp>
        <p:grpSp>
          <p:nvGrpSpPr>
            <p:cNvPr id="16" name="组合 15"/>
            <p:cNvGrpSpPr/>
            <p:nvPr/>
          </p:nvGrpSpPr>
          <p:grpSpPr>
            <a:xfrm>
              <a:off x="7884368" y="1345330"/>
              <a:ext cx="864096" cy="1296145"/>
              <a:chOff x="6588224" y="1345331"/>
              <a:chExt cx="864096" cy="1296145"/>
            </a:xfrm>
          </p:grpSpPr>
          <p:sp>
            <p:nvSpPr>
              <p:cNvPr id="17" name="矩形 16"/>
              <p:cNvSpPr/>
              <p:nvPr/>
            </p:nvSpPr>
            <p:spPr>
              <a:xfrm>
                <a:off x="6588224" y="1345331"/>
                <a:ext cx="864096" cy="1296145"/>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6732240" y="1473130"/>
                <a:ext cx="576064" cy="379091"/>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服务</a:t>
                </a:r>
                <a:r>
                  <a:rPr lang="zh-CN" altLang="en-US" sz="1200" dirty="0">
                    <a:solidFill>
                      <a:schemeClr val="tx1">
                        <a:lumMod val="75000"/>
                        <a:lumOff val="25000"/>
                      </a:schemeClr>
                    </a:solidFill>
                    <a:latin typeface="+mj-ea"/>
                    <a:ea typeface="+mj-ea"/>
                  </a:rPr>
                  <a:t>实现</a:t>
                </a:r>
                <a:endParaRPr lang="en-US" altLang="zh-CN" sz="1200" dirty="0">
                  <a:solidFill>
                    <a:schemeClr val="tx1">
                      <a:lumMod val="75000"/>
                      <a:lumOff val="25000"/>
                    </a:schemeClr>
                  </a:solidFill>
                  <a:latin typeface="+mj-ea"/>
                  <a:ea typeface="+mj-ea"/>
                </a:endParaRPr>
              </a:p>
            </p:txBody>
          </p:sp>
          <p:sp>
            <p:nvSpPr>
              <p:cNvPr id="19" name="圆角矩形 18"/>
              <p:cNvSpPr/>
              <p:nvPr/>
            </p:nvSpPr>
            <p:spPr>
              <a:xfrm>
                <a:off x="6724357" y="2108844"/>
                <a:ext cx="583947" cy="388616"/>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服务实例</a:t>
                </a:r>
                <a:endParaRPr lang="en-US" altLang="zh-CN" sz="1200" dirty="0">
                  <a:solidFill>
                    <a:schemeClr val="tx1">
                      <a:lumMod val="75000"/>
                      <a:lumOff val="25000"/>
                    </a:schemeClr>
                  </a:solidFill>
                  <a:latin typeface="+mj-ea"/>
                  <a:ea typeface="+mj-ea"/>
                </a:endParaRPr>
              </a:p>
            </p:txBody>
          </p:sp>
        </p:grpSp>
        <p:grpSp>
          <p:nvGrpSpPr>
            <p:cNvPr id="22" name="组合 21"/>
            <p:cNvGrpSpPr/>
            <p:nvPr/>
          </p:nvGrpSpPr>
          <p:grpSpPr>
            <a:xfrm>
              <a:off x="6601057" y="3001517"/>
              <a:ext cx="864096" cy="648072"/>
              <a:chOff x="6601057" y="3001517"/>
              <a:chExt cx="864096" cy="648072"/>
            </a:xfrm>
          </p:grpSpPr>
          <p:sp>
            <p:nvSpPr>
              <p:cNvPr id="20" name="圆角矩形 19"/>
              <p:cNvSpPr/>
              <p:nvPr/>
            </p:nvSpPr>
            <p:spPr>
              <a:xfrm>
                <a:off x="6724357" y="3135889"/>
                <a:ext cx="583947" cy="388616"/>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网络调用</a:t>
                </a:r>
                <a:endParaRPr lang="en-US" altLang="zh-CN" sz="1200" dirty="0">
                  <a:solidFill>
                    <a:schemeClr val="tx1">
                      <a:lumMod val="75000"/>
                      <a:lumOff val="25000"/>
                    </a:schemeClr>
                  </a:solidFill>
                  <a:latin typeface="+mj-ea"/>
                  <a:ea typeface="+mj-ea"/>
                </a:endParaRPr>
              </a:p>
            </p:txBody>
          </p:sp>
          <p:sp>
            <p:nvSpPr>
              <p:cNvPr id="21" name="矩形 20"/>
              <p:cNvSpPr/>
              <p:nvPr/>
            </p:nvSpPr>
            <p:spPr>
              <a:xfrm>
                <a:off x="6601057" y="3001517"/>
                <a:ext cx="864096" cy="648072"/>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7880426" y="3001516"/>
              <a:ext cx="864096" cy="648072"/>
              <a:chOff x="6601057" y="3001517"/>
              <a:chExt cx="864096" cy="648072"/>
            </a:xfrm>
          </p:grpSpPr>
          <p:sp>
            <p:nvSpPr>
              <p:cNvPr id="24" name="圆角矩形 23"/>
              <p:cNvSpPr/>
              <p:nvPr/>
            </p:nvSpPr>
            <p:spPr>
              <a:xfrm>
                <a:off x="6724357" y="3135889"/>
                <a:ext cx="583947" cy="388616"/>
              </a:xfrm>
              <a:prstGeom prst="roundRect">
                <a:avLst>
                  <a:gd name="adj" fmla="val 7124"/>
                </a:avLst>
              </a:prstGeom>
              <a:solidFill>
                <a:schemeClr val="accent3">
                  <a:lumMod val="40000"/>
                  <a:lumOff val="60000"/>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mj-ea"/>
                    <a:ea typeface="+mj-ea"/>
                  </a:rPr>
                  <a:t>网络调用</a:t>
                </a:r>
                <a:endParaRPr lang="en-US" altLang="zh-CN" sz="1200" dirty="0">
                  <a:solidFill>
                    <a:schemeClr val="tx1">
                      <a:lumMod val="75000"/>
                      <a:lumOff val="25000"/>
                    </a:schemeClr>
                  </a:solidFill>
                  <a:latin typeface="+mj-ea"/>
                  <a:ea typeface="+mj-ea"/>
                </a:endParaRPr>
              </a:p>
            </p:txBody>
          </p:sp>
          <p:sp>
            <p:nvSpPr>
              <p:cNvPr id="25" name="矩形 24"/>
              <p:cNvSpPr/>
              <p:nvPr/>
            </p:nvSpPr>
            <p:spPr>
              <a:xfrm>
                <a:off x="6601057" y="3001517"/>
                <a:ext cx="864096" cy="648072"/>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6709939" y="1054822"/>
              <a:ext cx="646331" cy="276999"/>
            </a:xfrm>
            <a:prstGeom prst="rect">
              <a:avLst/>
            </a:prstGeom>
            <a:noFill/>
          </p:spPr>
          <p:txBody>
            <a:bodyPr wrap="none" rtlCol="0">
              <a:spAutoFit/>
            </a:bodyPr>
            <a:lstStyle/>
            <a:p>
              <a:r>
                <a:rPr lang="zh-CN" altLang="en-US" sz="1200" dirty="0" smtClean="0"/>
                <a:t>客户端</a:t>
              </a:r>
              <a:endParaRPr lang="zh-CN" altLang="en-US" sz="1200" dirty="0"/>
            </a:p>
          </p:txBody>
        </p:sp>
        <p:sp>
          <p:nvSpPr>
            <p:cNvPr id="27" name="TextBox 26"/>
            <p:cNvSpPr txBox="1"/>
            <p:nvPr/>
          </p:nvSpPr>
          <p:spPr>
            <a:xfrm>
              <a:off x="8003726" y="1068190"/>
              <a:ext cx="646331" cy="276999"/>
            </a:xfrm>
            <a:prstGeom prst="rect">
              <a:avLst/>
            </a:prstGeom>
            <a:noFill/>
          </p:spPr>
          <p:txBody>
            <a:bodyPr wrap="none" rtlCol="0">
              <a:spAutoFit/>
            </a:bodyPr>
            <a:lstStyle/>
            <a:p>
              <a:r>
                <a:rPr lang="zh-CN" altLang="en-US" sz="1200" dirty="0" smtClean="0"/>
                <a:t>服务端</a:t>
              </a:r>
              <a:endParaRPr lang="zh-CN" altLang="en-US" sz="1200" dirty="0"/>
            </a:p>
          </p:txBody>
        </p:sp>
        <p:cxnSp>
          <p:nvCxnSpPr>
            <p:cNvPr id="29" name="直接箭头连接符 28"/>
            <p:cNvCxnSpPr/>
            <p:nvPr/>
          </p:nvCxnSpPr>
          <p:spPr>
            <a:xfrm>
              <a:off x="6876256" y="1852221"/>
              <a:ext cx="0" cy="256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876256" y="2497460"/>
              <a:ext cx="0" cy="619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308304" y="3433564"/>
              <a:ext cx="6954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8460432" y="2497460"/>
              <a:ext cx="0" cy="638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8453047" y="1859032"/>
              <a:ext cx="0" cy="249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8172400" y="1859032"/>
              <a:ext cx="1" cy="249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8176356" y="2485643"/>
              <a:ext cx="0" cy="631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7308304" y="3289548"/>
              <a:ext cx="6954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7164288" y="2478828"/>
              <a:ext cx="0" cy="638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7164288" y="1852220"/>
              <a:ext cx="0" cy="249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39997" y="3433564"/>
              <a:ext cx="697627" cy="246221"/>
            </a:xfrm>
            <a:prstGeom prst="rect">
              <a:avLst/>
            </a:prstGeom>
            <a:noFill/>
          </p:spPr>
          <p:txBody>
            <a:bodyPr wrap="none" rtlCol="0">
              <a:spAutoFit/>
            </a:bodyPr>
            <a:lstStyle/>
            <a:p>
              <a:r>
                <a:rPr lang="zh-CN" altLang="en-US" sz="1000" dirty="0" smtClean="0"/>
                <a:t>网络通讯</a:t>
              </a:r>
              <a:endParaRPr lang="zh-CN" altLang="en-US" sz="1000" dirty="0"/>
            </a:p>
          </p:txBody>
        </p:sp>
        <p:sp>
          <p:nvSpPr>
            <p:cNvPr id="54" name="TextBox 53"/>
            <p:cNvSpPr txBox="1"/>
            <p:nvPr/>
          </p:nvSpPr>
          <p:spPr>
            <a:xfrm>
              <a:off x="6308848" y="1681178"/>
              <a:ext cx="279376" cy="707886"/>
            </a:xfrm>
            <a:prstGeom prst="rect">
              <a:avLst/>
            </a:prstGeom>
            <a:noFill/>
          </p:spPr>
          <p:txBody>
            <a:bodyPr wrap="square" rtlCol="0">
              <a:spAutoFit/>
            </a:bodyPr>
            <a:lstStyle/>
            <a:p>
              <a:r>
                <a:rPr lang="zh-CN" altLang="en-US" sz="1000" dirty="0" smtClean="0"/>
                <a:t>本地调用</a:t>
              </a:r>
              <a:endParaRPr lang="zh-CN" altLang="en-US" sz="1000" dirty="0"/>
            </a:p>
          </p:txBody>
        </p:sp>
        <p:sp>
          <p:nvSpPr>
            <p:cNvPr id="55" name="TextBox 54"/>
            <p:cNvSpPr txBox="1"/>
            <p:nvPr/>
          </p:nvSpPr>
          <p:spPr>
            <a:xfrm>
              <a:off x="8731332" y="1645558"/>
              <a:ext cx="279376" cy="707886"/>
            </a:xfrm>
            <a:prstGeom prst="rect">
              <a:avLst/>
            </a:prstGeom>
            <a:noFill/>
          </p:spPr>
          <p:txBody>
            <a:bodyPr wrap="square" rtlCol="0">
              <a:spAutoFit/>
            </a:bodyPr>
            <a:lstStyle/>
            <a:p>
              <a:r>
                <a:rPr lang="zh-CN" altLang="en-US" sz="1000" dirty="0" smtClean="0"/>
                <a:t>服务处理</a:t>
              </a:r>
              <a:endParaRPr lang="zh-CN" altLang="en-US" sz="1000" dirty="0"/>
            </a:p>
          </p:txBody>
        </p:sp>
        <p:sp>
          <p:nvSpPr>
            <p:cNvPr id="57" name="TextBox 56"/>
            <p:cNvSpPr txBox="1"/>
            <p:nvPr/>
          </p:nvSpPr>
          <p:spPr>
            <a:xfrm>
              <a:off x="6448536" y="2641476"/>
              <a:ext cx="2562172" cy="400110"/>
            </a:xfrm>
            <a:prstGeom prst="rect">
              <a:avLst/>
            </a:prstGeom>
            <a:noFill/>
          </p:spPr>
          <p:txBody>
            <a:bodyPr wrap="square" rtlCol="0">
              <a:spAutoFit/>
            </a:bodyPr>
            <a:lstStyle/>
            <a:p>
              <a:pPr algn="ctr"/>
              <a:r>
                <a:rPr lang="zh-CN" altLang="en-US" sz="1000" dirty="0" smtClean="0"/>
                <a:t>序列化</a:t>
              </a:r>
              <a:r>
                <a:rPr lang="en-US" altLang="zh-CN" sz="1000" dirty="0" smtClean="0"/>
                <a:t>/</a:t>
              </a:r>
              <a:r>
                <a:rPr lang="zh-CN" altLang="en-US" sz="1000" dirty="0" smtClean="0"/>
                <a:t>反序列化</a:t>
              </a:r>
              <a:endParaRPr lang="en-US" altLang="zh-CN" sz="1000" dirty="0" smtClean="0"/>
            </a:p>
            <a:p>
              <a:pPr algn="ctr"/>
              <a:r>
                <a:rPr lang="en-US" altLang="zh-CN" sz="1000" dirty="0" smtClean="0"/>
                <a:t>InterfaceName.methodName,arg0,arg1</a:t>
              </a:r>
              <a:endParaRPr lang="zh-CN" altLang="en-US" sz="1000" dirty="0"/>
            </a:p>
          </p:txBody>
        </p:sp>
      </p:grpSp>
      <p:sp>
        <p:nvSpPr>
          <p:cNvPr id="59" name="TextBox 58"/>
          <p:cNvSpPr txBox="1"/>
          <p:nvPr/>
        </p:nvSpPr>
        <p:spPr>
          <a:xfrm>
            <a:off x="6591141" y="4010154"/>
            <a:ext cx="2246128" cy="369332"/>
          </a:xfrm>
          <a:prstGeom prst="rect">
            <a:avLst/>
          </a:prstGeom>
          <a:noFill/>
        </p:spPr>
        <p:txBody>
          <a:bodyPr wrap="none" rtlCol="0">
            <a:spAutoFit/>
          </a:bodyPr>
          <a:lstStyle/>
          <a:p>
            <a:r>
              <a:rPr lang="en-US" altLang="zh-CN" dirty="0" smtClean="0">
                <a:latin typeface="+mj-ea"/>
                <a:ea typeface="+mj-ea"/>
              </a:rPr>
              <a:t>RPC</a:t>
            </a:r>
            <a:r>
              <a:rPr lang="zh-CN" altLang="en-US" dirty="0" smtClean="0">
                <a:latin typeface="+mj-ea"/>
                <a:ea typeface="+mj-ea"/>
              </a:rPr>
              <a:t>处理逻辑示意图</a:t>
            </a:r>
            <a:endParaRPr lang="zh-CN" altLang="en-US" dirty="0">
              <a:latin typeface="+mj-ea"/>
              <a:ea typeface="+mj-ea"/>
            </a:endParaRPr>
          </a:p>
        </p:txBody>
      </p:sp>
    </p:spTree>
    <p:extLst>
      <p:ext uri="{BB962C8B-B14F-4D97-AF65-F5344CB8AC3E}">
        <p14:creationId xmlns:p14="http://schemas.microsoft.com/office/powerpoint/2010/main" val="128984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视图层</a:t>
            </a:r>
            <a:r>
              <a:rPr lang="zh-CN" altLang="en-US" dirty="0" smtClean="0">
                <a:solidFill>
                  <a:srgbClr val="C00000"/>
                </a:solidFill>
                <a:latin typeface="微软雅黑" pitchFamily="34" charset="-122"/>
                <a:ea typeface="微软雅黑" pitchFamily="34" charset="-122"/>
                <a:cs typeface="Arial" pitchFamily="34" charset="0"/>
              </a:rPr>
              <a:t>技术</a:t>
            </a:r>
            <a:endParaRPr lang="zh-CN" altLang="en-US" dirty="0"/>
          </a:p>
        </p:txBody>
      </p:sp>
      <p:sp>
        <p:nvSpPr>
          <p:cNvPr id="4" name="TextBox 3"/>
          <p:cNvSpPr txBox="1"/>
          <p:nvPr/>
        </p:nvSpPr>
        <p:spPr>
          <a:xfrm>
            <a:off x="683568" y="1530156"/>
            <a:ext cx="3744416" cy="2308324"/>
          </a:xfrm>
          <a:prstGeom prst="rect">
            <a:avLst/>
          </a:prstGeom>
          <a:noFill/>
        </p:spPr>
        <p:txBody>
          <a:bodyPr wrap="square" rtlCol="0">
            <a:spAutoFit/>
          </a:bodyPr>
          <a:lstStyle/>
          <a:p>
            <a:pPr marL="285750" indent="-285750">
              <a:buFont typeface="Arial" pitchFamily="34" charset="0"/>
              <a:buChar char="•"/>
            </a:pPr>
            <a:r>
              <a:rPr lang="en-US" altLang="zh-CN" dirty="0" smtClean="0">
                <a:latin typeface="+mj-ea"/>
                <a:ea typeface="+mj-ea"/>
              </a:rPr>
              <a:t>JSP+SCRIPT</a:t>
            </a:r>
            <a:r>
              <a:rPr lang="zh-CN" altLang="en-US" dirty="0" smtClean="0">
                <a:latin typeface="+mj-ea"/>
                <a:ea typeface="+mj-ea"/>
              </a:rPr>
              <a:t>段</a:t>
            </a:r>
            <a:endParaRPr lang="en-US" altLang="zh-CN" dirty="0">
              <a:latin typeface="+mj-ea"/>
              <a:ea typeface="+mj-ea"/>
            </a:endParaRPr>
          </a:p>
          <a:p>
            <a:pPr marL="285750" indent="-285750">
              <a:buFont typeface="Arial" pitchFamily="34" charset="0"/>
              <a:buChar char="•"/>
            </a:pPr>
            <a:r>
              <a:rPr lang="en-US" altLang="zh-CN" b="1" dirty="0" smtClean="0">
                <a:latin typeface="+mj-ea"/>
                <a:ea typeface="+mj-ea"/>
              </a:rPr>
              <a:t>JSTL+</a:t>
            </a:r>
            <a:r>
              <a:rPr lang="zh-CN" altLang="en-US" b="1" dirty="0" smtClean="0">
                <a:latin typeface="+mj-ea"/>
                <a:ea typeface="+mj-ea"/>
              </a:rPr>
              <a:t>自定义</a:t>
            </a:r>
            <a:r>
              <a:rPr lang="en-US" altLang="zh-CN" b="1" dirty="0" smtClean="0">
                <a:latin typeface="+mj-ea"/>
                <a:ea typeface="+mj-ea"/>
              </a:rPr>
              <a:t>/</a:t>
            </a:r>
            <a:r>
              <a:rPr lang="zh-CN" altLang="en-US" b="1" dirty="0" smtClean="0">
                <a:latin typeface="+mj-ea"/>
                <a:ea typeface="+mj-ea"/>
              </a:rPr>
              <a:t>第三方</a:t>
            </a:r>
            <a:r>
              <a:rPr lang="en-US" altLang="zh-CN" b="1" dirty="0" err="1" smtClean="0">
                <a:latin typeface="+mj-ea"/>
                <a:ea typeface="+mj-ea"/>
              </a:rPr>
              <a:t>Taglibs</a:t>
            </a:r>
            <a:endParaRPr lang="en-US" altLang="zh-CN" b="1" dirty="0" smtClean="0">
              <a:latin typeface="+mj-ea"/>
              <a:ea typeface="+mj-ea"/>
            </a:endParaRPr>
          </a:p>
          <a:p>
            <a:pPr marL="285750" indent="-285750">
              <a:buFont typeface="Arial" pitchFamily="34" charset="0"/>
              <a:buChar char="•"/>
            </a:pPr>
            <a:r>
              <a:rPr lang="en-US" altLang="zh-CN" b="1" dirty="0" err="1" smtClean="0">
                <a:latin typeface="+mj-ea"/>
                <a:ea typeface="+mj-ea"/>
              </a:rPr>
              <a:t>Extjs</a:t>
            </a:r>
            <a:r>
              <a:rPr lang="zh-CN" altLang="en-US" b="1" dirty="0" smtClean="0">
                <a:latin typeface="+mj-ea"/>
                <a:ea typeface="+mj-ea"/>
              </a:rPr>
              <a:t>框架</a:t>
            </a:r>
            <a:endParaRPr lang="en-US" altLang="zh-CN" b="1" dirty="0" smtClean="0">
              <a:latin typeface="+mj-ea"/>
              <a:ea typeface="+mj-ea"/>
            </a:endParaRPr>
          </a:p>
          <a:p>
            <a:pPr marL="285750" indent="-285750">
              <a:buFont typeface="Arial" pitchFamily="34" charset="0"/>
              <a:buChar char="•"/>
            </a:pPr>
            <a:r>
              <a:rPr lang="en-US" altLang="zh-CN" dirty="0" err="1" smtClean="0">
                <a:solidFill>
                  <a:schemeClr val="tx1">
                    <a:lumMod val="75000"/>
                    <a:lumOff val="25000"/>
                  </a:schemeClr>
                </a:solidFill>
                <a:latin typeface="+mj-ea"/>
                <a:ea typeface="+mj-ea"/>
              </a:rPr>
              <a:t>Freemarker</a:t>
            </a:r>
            <a:r>
              <a:rPr lang="en-US" altLang="zh-CN" dirty="0" smtClean="0">
                <a:solidFill>
                  <a:schemeClr val="tx1">
                    <a:lumMod val="75000"/>
                    <a:lumOff val="25000"/>
                  </a:schemeClr>
                </a:solidFill>
                <a:latin typeface="+mj-ea"/>
                <a:ea typeface="+mj-ea"/>
              </a:rPr>
              <a:t>/Velocity</a:t>
            </a:r>
            <a:r>
              <a:rPr lang="zh-CN" altLang="en-US" dirty="0" smtClean="0">
                <a:latin typeface="+mj-ea"/>
                <a:ea typeface="+mj-ea"/>
              </a:rPr>
              <a:t>等模板技术，一般用于前端网站。</a:t>
            </a:r>
            <a:endParaRPr lang="en-US" altLang="zh-CN" dirty="0" smtClean="0">
              <a:latin typeface="+mj-ea"/>
              <a:ea typeface="+mj-ea"/>
            </a:endParaRPr>
          </a:p>
          <a:p>
            <a:pPr marL="285750" indent="-285750">
              <a:buFont typeface="Arial" pitchFamily="34" charset="0"/>
              <a:buChar char="•"/>
            </a:pPr>
            <a:r>
              <a:rPr lang="en-US" altLang="zh-CN" dirty="0" smtClean="0">
                <a:solidFill>
                  <a:schemeClr val="tx1">
                    <a:lumMod val="75000"/>
                    <a:lumOff val="25000"/>
                  </a:schemeClr>
                </a:solidFill>
                <a:latin typeface="+mj-ea"/>
                <a:ea typeface="+mj-ea"/>
              </a:rPr>
              <a:t>Sitemesh</a:t>
            </a:r>
            <a:r>
              <a:rPr lang="zh-CN" altLang="en-US" dirty="0" smtClean="0">
                <a:solidFill>
                  <a:schemeClr val="tx1">
                    <a:lumMod val="75000"/>
                    <a:lumOff val="25000"/>
                  </a:schemeClr>
                </a:solidFill>
                <a:latin typeface="+mj-ea"/>
                <a:ea typeface="+mj-ea"/>
              </a:rPr>
              <a:t>动态模板规划，组件化页面部件。</a:t>
            </a:r>
            <a:endParaRPr lang="en-US" altLang="zh-CN" dirty="0" smtClean="0">
              <a:solidFill>
                <a:schemeClr val="tx1">
                  <a:lumMod val="75000"/>
                  <a:lumOff val="25000"/>
                </a:schemeClr>
              </a:solidFill>
              <a:latin typeface="+mj-ea"/>
              <a:ea typeface="+mj-ea"/>
            </a:endParaRPr>
          </a:p>
          <a:p>
            <a:pPr marL="285750" indent="-285750">
              <a:buFont typeface="Arial" pitchFamily="34" charset="0"/>
              <a:buChar char="•"/>
            </a:pPr>
            <a:r>
              <a:rPr lang="en-US" altLang="zh-CN" dirty="0" smtClean="0">
                <a:solidFill>
                  <a:schemeClr val="tx1">
                    <a:lumMod val="75000"/>
                    <a:lumOff val="25000"/>
                  </a:schemeClr>
                </a:solidFill>
                <a:latin typeface="+mj-ea"/>
                <a:ea typeface="+mj-ea"/>
              </a:rPr>
              <a:t>PDF/Excel</a:t>
            </a:r>
            <a:endParaRPr lang="zh-CN" altLang="en-US" dirty="0">
              <a:solidFill>
                <a:schemeClr val="tx1">
                  <a:lumMod val="75000"/>
                  <a:lumOff val="25000"/>
                </a:schemeClr>
              </a:solidFill>
              <a:latin typeface="+mj-ea"/>
              <a:ea typeface="+mj-ea"/>
            </a:endParaRPr>
          </a:p>
        </p:txBody>
      </p:sp>
      <p:sp>
        <p:nvSpPr>
          <p:cNvPr id="6" name="TextBox 5"/>
          <p:cNvSpPr txBox="1"/>
          <p:nvPr/>
        </p:nvSpPr>
        <p:spPr>
          <a:xfrm>
            <a:off x="611560" y="985320"/>
            <a:ext cx="4287007" cy="369332"/>
          </a:xfrm>
          <a:prstGeom prst="rect">
            <a:avLst/>
          </a:prstGeom>
          <a:noFill/>
        </p:spPr>
        <p:txBody>
          <a:bodyPr wrap="none" rtlCol="0">
            <a:spAutoFit/>
          </a:bodyPr>
          <a:lstStyle/>
          <a:p>
            <a:r>
              <a:rPr lang="zh-CN" altLang="en-US" dirty="0" smtClean="0">
                <a:latin typeface="+mj-ea"/>
                <a:ea typeface="+mj-ea"/>
              </a:rPr>
              <a:t>客户端基础技术：</a:t>
            </a:r>
            <a:r>
              <a:rPr lang="en-US" altLang="zh-CN" dirty="0" err="1">
                <a:latin typeface="+mj-ea"/>
                <a:ea typeface="+mj-ea"/>
              </a:rPr>
              <a:t>J</a:t>
            </a:r>
            <a:r>
              <a:rPr lang="en-US" altLang="zh-CN" dirty="0" err="1" smtClean="0">
                <a:latin typeface="+mj-ea"/>
                <a:ea typeface="+mj-ea"/>
              </a:rPr>
              <a:t>avascript,HTML,CSS</a:t>
            </a:r>
            <a:endParaRPr lang="zh-CN" altLang="en-US" dirty="0">
              <a:latin typeface="+mj-ea"/>
              <a:ea typeface="+mj-ea"/>
            </a:endParaRPr>
          </a:p>
        </p:txBody>
      </p:sp>
      <p:sp>
        <p:nvSpPr>
          <p:cNvPr id="11" name="矩形 10"/>
          <p:cNvSpPr/>
          <p:nvPr/>
        </p:nvSpPr>
        <p:spPr>
          <a:xfrm>
            <a:off x="4951210" y="985320"/>
            <a:ext cx="4032448" cy="3016210"/>
          </a:xfrm>
          <a:prstGeom prst="rect">
            <a:avLst/>
          </a:prstGeom>
          <a:ln w="12700">
            <a:solidFill>
              <a:schemeClr val="tx1"/>
            </a:solidFill>
            <a:prstDash val="dash"/>
          </a:ln>
        </p:spPr>
        <p:txBody>
          <a:bodyPr wrap="square">
            <a:spAutoFit/>
          </a:bodyPr>
          <a:lstStyle/>
          <a:p>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r>
              <a:rPr lang="zh-CN" altLang="zh-CN" sz="1000" kern="0" dirty="0">
                <a:solidFill>
                  <a:srgbClr val="008080"/>
                </a:solidFill>
                <a:latin typeface="Consolas"/>
                <a:ea typeface="宋体"/>
                <a:cs typeface="Times New Roman"/>
              </a:rPr>
              <a:t>迈普呼叫中心客户端 话单查询</a:t>
            </a:r>
          </a:p>
          <a:p>
            <a:r>
              <a:rPr lang="en-US" altLang="zh-CN" sz="1000" kern="0" dirty="0">
                <a:solidFill>
                  <a:srgbClr val="008080"/>
                </a:solidFill>
                <a:latin typeface="Consolas"/>
                <a:ea typeface="宋体"/>
                <a:cs typeface="Times New Roman"/>
              </a:rPr>
              <a:t>* </a:t>
            </a:r>
            <a:r>
              <a:rPr lang="en-US" altLang="zh-CN" sz="1000" kern="0" dirty="0" err="1">
                <a:solidFill>
                  <a:srgbClr val="008080"/>
                </a:solidFill>
                <a:latin typeface="Consolas"/>
                <a:ea typeface="宋体"/>
                <a:cs typeface="Times New Roman"/>
              </a:rPr>
              <a:t>zhangpu</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2010-12-4</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r>
              <a:rPr lang="zh-CN" altLang="zh-CN" sz="1000" kern="0" dirty="0">
                <a:solidFill>
                  <a:srgbClr val="008080"/>
                </a:solidFill>
                <a:latin typeface="Consolas"/>
                <a:ea typeface="宋体"/>
                <a:cs typeface="Times New Roman"/>
              </a:rPr>
              <a:t>填充图片的本地引用 </a:t>
            </a:r>
          </a:p>
          <a:p>
            <a:r>
              <a:rPr lang="en-US" altLang="zh-CN" sz="1000" kern="0" dirty="0" err="1">
                <a:solidFill>
                  <a:srgbClr val="008080"/>
                </a:solidFill>
                <a:latin typeface="Consolas"/>
                <a:ea typeface="宋体"/>
                <a:cs typeface="Times New Roman"/>
              </a:rPr>
              <a:t>Ext.BLANK_IMAGE_URL</a:t>
            </a:r>
            <a:r>
              <a:rPr lang="en-US" altLang="zh-CN" sz="1000" kern="0" dirty="0">
                <a:solidFill>
                  <a:srgbClr val="008080"/>
                </a:solidFill>
                <a:latin typeface="Consolas"/>
                <a:ea typeface="宋体"/>
                <a:cs typeface="Times New Roman"/>
              </a:rPr>
              <a:t> = '/</a:t>
            </a:r>
            <a:r>
              <a:rPr lang="en-US" altLang="zh-CN" sz="1000" kern="0" dirty="0" err="1">
                <a:solidFill>
                  <a:srgbClr val="008080"/>
                </a:solidFill>
                <a:latin typeface="Consolas"/>
                <a:ea typeface="宋体"/>
                <a:cs typeface="Times New Roman"/>
              </a:rPr>
              <a:t>ccagent</a:t>
            </a:r>
            <a:r>
              <a:rPr lang="en-US" altLang="zh-CN" sz="1000" kern="0" dirty="0">
                <a:solidFill>
                  <a:srgbClr val="008080"/>
                </a:solidFill>
                <a:latin typeface="Consolas"/>
                <a:ea typeface="宋体"/>
                <a:cs typeface="Times New Roman"/>
              </a:rPr>
              <a:t>/</a:t>
            </a:r>
            <a:r>
              <a:rPr lang="en-US" altLang="zh-CN" sz="1000" kern="0" dirty="0" err="1">
                <a:solidFill>
                  <a:srgbClr val="008080"/>
                </a:solidFill>
                <a:latin typeface="Consolas"/>
                <a:ea typeface="宋体"/>
                <a:cs typeface="Times New Roman"/>
              </a:rPr>
              <a:t>ext</a:t>
            </a:r>
            <a:r>
              <a:rPr lang="en-US" altLang="zh-CN" sz="1000" kern="0" dirty="0">
                <a:solidFill>
                  <a:srgbClr val="008080"/>
                </a:solidFill>
                <a:latin typeface="Consolas"/>
                <a:ea typeface="宋体"/>
                <a:cs typeface="Times New Roman"/>
              </a:rPr>
              <a:t>/resources/images/default/s.gif';</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a:t>
            </a:r>
            <a:r>
              <a:rPr lang="zh-CN" altLang="zh-CN" sz="1000" kern="0" dirty="0">
                <a:solidFill>
                  <a:srgbClr val="008080"/>
                </a:solidFill>
                <a:latin typeface="Consolas"/>
                <a:ea typeface="宋体"/>
                <a:cs typeface="Times New Roman"/>
              </a:rPr>
              <a:t>创建命名空间</a:t>
            </a:r>
          </a:p>
          <a:p>
            <a:r>
              <a:rPr lang="en-US" altLang="zh-CN" sz="1000" kern="0" dirty="0" err="1">
                <a:solidFill>
                  <a:srgbClr val="008080"/>
                </a:solidFill>
                <a:latin typeface="Consolas"/>
                <a:ea typeface="宋体"/>
                <a:cs typeface="Times New Roman"/>
              </a:rPr>
              <a:t>Ext.namespace</a:t>
            </a:r>
            <a:r>
              <a:rPr lang="en-US" altLang="zh-CN" sz="1000" kern="0" dirty="0">
                <a:solidFill>
                  <a:srgbClr val="008080"/>
                </a:solidFill>
                <a:latin typeface="Consolas"/>
                <a:ea typeface="宋体"/>
                <a:cs typeface="Times New Roman"/>
              </a:rPr>
              <a:t>('</a:t>
            </a:r>
            <a:r>
              <a:rPr lang="en-US" altLang="zh-CN" sz="1000" kern="0" dirty="0" err="1">
                <a:solidFill>
                  <a:srgbClr val="008080"/>
                </a:solidFill>
                <a:latin typeface="Consolas"/>
                <a:ea typeface="宋体"/>
                <a:cs typeface="Times New Roman"/>
              </a:rPr>
              <a:t>mpcc</a:t>
            </a:r>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endParaRPr lang="zh-CN" altLang="zh-CN" sz="1000" kern="0" dirty="0">
              <a:solidFill>
                <a:srgbClr val="008080"/>
              </a:solidFill>
              <a:latin typeface="Consolas"/>
              <a:ea typeface="宋体"/>
              <a:cs typeface="Times New Roman"/>
            </a:endParaRPr>
          </a:p>
          <a:p>
            <a:r>
              <a:rPr lang="en-US" altLang="zh-CN" sz="1000" kern="0" dirty="0" err="1">
                <a:solidFill>
                  <a:srgbClr val="008080"/>
                </a:solidFill>
                <a:latin typeface="Consolas"/>
                <a:ea typeface="宋体"/>
                <a:cs typeface="Times New Roman"/>
              </a:rPr>
              <a:t>mpcc.callList</a:t>
            </a:r>
            <a:r>
              <a:rPr lang="en-US" altLang="zh-CN" sz="1000" kern="0" dirty="0">
                <a:solidFill>
                  <a:srgbClr val="008080"/>
                </a:solidFill>
                <a:latin typeface="Consolas"/>
                <a:ea typeface="宋体"/>
                <a:cs typeface="Times New Roman"/>
              </a:rPr>
              <a:t> = function(){</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r>
              <a:rPr lang="zh-CN" altLang="zh-CN" sz="1000" kern="0" dirty="0">
                <a:solidFill>
                  <a:srgbClr val="008080"/>
                </a:solidFill>
                <a:latin typeface="Consolas"/>
                <a:ea typeface="宋体"/>
                <a:cs typeface="Times New Roman"/>
              </a:rPr>
              <a:t>私有变量</a:t>
            </a:r>
          </a:p>
          <a:p>
            <a:r>
              <a:rPr lang="en-US" altLang="zh-CN" sz="1000" kern="0" dirty="0">
                <a:solidFill>
                  <a:srgbClr val="008080"/>
                </a:solidFill>
                <a:latin typeface="Consolas"/>
                <a:ea typeface="宋体"/>
                <a:cs typeface="Times New Roman"/>
              </a:rPr>
              <a:t>    /** </a:t>
            </a:r>
            <a:r>
              <a:rPr lang="en-US" altLang="zh-CN" sz="1000" kern="0" dirty="0" err="1">
                <a:solidFill>
                  <a:srgbClr val="008080"/>
                </a:solidFill>
                <a:latin typeface="Consolas"/>
                <a:ea typeface="宋体"/>
                <a:cs typeface="Times New Roman"/>
              </a:rPr>
              <a:t>dataStore</a:t>
            </a:r>
            <a:r>
              <a:rPr lang="en-US" altLang="zh-CN" sz="1000" kern="0" dirty="0">
                <a:solidFill>
                  <a:srgbClr val="008080"/>
                </a:solidFill>
                <a:latin typeface="Consolas"/>
                <a:ea typeface="宋体"/>
                <a:cs typeface="Times New Roman"/>
              </a:rPr>
              <a:t> */</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r>
              <a:rPr lang="en-US" altLang="zh-CN" sz="1000" kern="0" dirty="0" err="1">
                <a:solidFill>
                  <a:srgbClr val="008080"/>
                </a:solidFill>
                <a:latin typeface="Consolas"/>
                <a:ea typeface="宋体"/>
                <a:cs typeface="Times New Roman"/>
              </a:rPr>
              <a:t>var</a:t>
            </a:r>
            <a:r>
              <a:rPr lang="en-US" altLang="zh-CN" sz="1000" kern="0" dirty="0">
                <a:solidFill>
                  <a:srgbClr val="008080"/>
                </a:solidFill>
                <a:latin typeface="Consolas"/>
                <a:ea typeface="宋体"/>
                <a:cs typeface="Times New Roman"/>
              </a:rPr>
              <a:t> </a:t>
            </a:r>
            <a:r>
              <a:rPr lang="en-US" altLang="zh-CN" sz="1000" kern="0" dirty="0" err="1">
                <a:solidFill>
                  <a:srgbClr val="008080"/>
                </a:solidFill>
                <a:latin typeface="Consolas"/>
                <a:ea typeface="宋体"/>
                <a:cs typeface="Times New Roman"/>
              </a:rPr>
              <a:t>dataStore</a:t>
            </a:r>
            <a:r>
              <a:rPr lang="en-US" altLang="zh-CN" sz="1000" kern="0" dirty="0">
                <a:solidFill>
                  <a:srgbClr val="008080"/>
                </a:solidFill>
                <a:latin typeface="Consolas"/>
                <a:ea typeface="宋体"/>
                <a:cs typeface="Times New Roman"/>
              </a:rPr>
              <a:t> = new </a:t>
            </a:r>
            <a:r>
              <a:rPr lang="en-US" altLang="zh-CN" sz="1000" kern="0" dirty="0" err="1">
                <a:solidFill>
                  <a:srgbClr val="008080"/>
                </a:solidFill>
                <a:latin typeface="Consolas"/>
                <a:ea typeface="宋体"/>
                <a:cs typeface="Times New Roman"/>
              </a:rPr>
              <a:t>Ext.data.Store</a:t>
            </a:r>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proxy : new </a:t>
            </a:r>
            <a:r>
              <a:rPr lang="en-US" altLang="zh-CN" sz="1000" kern="0" dirty="0" err="1">
                <a:solidFill>
                  <a:srgbClr val="008080"/>
                </a:solidFill>
                <a:latin typeface="Consolas"/>
                <a:ea typeface="宋体"/>
                <a:cs typeface="Times New Roman"/>
              </a:rPr>
              <a:t>Ext.data.DWRProxy</a:t>
            </a:r>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r>
              <a:rPr lang="en-US" altLang="zh-CN" sz="1000" kern="0" dirty="0" err="1">
                <a:solidFill>
                  <a:srgbClr val="008080"/>
                </a:solidFill>
                <a:latin typeface="Consolas"/>
                <a:ea typeface="宋体"/>
                <a:cs typeface="Times New Roman"/>
              </a:rPr>
              <a:t>fn</a:t>
            </a:r>
            <a:r>
              <a:rPr lang="en-US" altLang="zh-CN" sz="1000" kern="0" dirty="0">
                <a:solidFill>
                  <a:srgbClr val="008080"/>
                </a:solidFill>
                <a:latin typeface="Consolas"/>
                <a:ea typeface="宋体"/>
                <a:cs typeface="Times New Roman"/>
              </a:rPr>
              <a:t> : </a:t>
            </a:r>
            <a:r>
              <a:rPr lang="en-US" altLang="zh-CN" sz="1000" kern="0" dirty="0" err="1">
                <a:solidFill>
                  <a:srgbClr val="008080"/>
                </a:solidFill>
                <a:latin typeface="Consolas"/>
                <a:ea typeface="宋体"/>
                <a:cs typeface="Times New Roman"/>
              </a:rPr>
              <a:t>customerBusinessManager.queryCallList</a:t>
            </a:r>
            <a:endParaRPr lang="zh-CN" altLang="zh-CN" sz="1000" kern="0" dirty="0">
              <a:solidFill>
                <a:srgbClr val="008080"/>
              </a:solidFill>
              <a:latin typeface="Consolas"/>
              <a:ea typeface="宋体"/>
              <a:cs typeface="Times New Roman"/>
            </a:endParaRPr>
          </a:p>
          <a:p>
            <a:r>
              <a:rPr lang="en-US" altLang="zh-CN" sz="1000" kern="0" dirty="0">
                <a:solidFill>
                  <a:srgbClr val="008080"/>
                </a:solidFill>
                <a:latin typeface="Consolas"/>
                <a:ea typeface="宋体"/>
                <a:cs typeface="Times New Roman"/>
              </a:rPr>
              <a:t>        }),</a:t>
            </a:r>
          </a:p>
          <a:p>
            <a:r>
              <a:rPr lang="en-US" altLang="zh-CN" sz="1000" kern="0" dirty="0">
                <a:solidFill>
                  <a:srgbClr val="008080"/>
                </a:solidFill>
                <a:latin typeface="Consolas"/>
                <a:ea typeface="宋体"/>
                <a:cs typeface="Times New Roman"/>
              </a:rPr>
              <a:t>……</a:t>
            </a:r>
            <a:endParaRPr lang="zh-CN" altLang="zh-CN" sz="1000" kern="0" dirty="0">
              <a:solidFill>
                <a:srgbClr val="008080"/>
              </a:solidFill>
              <a:latin typeface="Consolas"/>
              <a:ea typeface="宋体"/>
              <a:cs typeface="Times New Roman"/>
            </a:endParaRPr>
          </a:p>
        </p:txBody>
      </p:sp>
      <p:sp>
        <p:nvSpPr>
          <p:cNvPr id="12" name="矩形 11"/>
          <p:cNvSpPr/>
          <p:nvPr/>
        </p:nvSpPr>
        <p:spPr>
          <a:xfrm>
            <a:off x="587882" y="4081636"/>
            <a:ext cx="8395775" cy="1015663"/>
          </a:xfrm>
          <a:prstGeom prst="rect">
            <a:avLst/>
          </a:prstGeom>
          <a:ln w="12700">
            <a:solidFill>
              <a:schemeClr val="tx1"/>
            </a:solidFill>
            <a:prstDash val="dash"/>
          </a:ln>
        </p:spPr>
        <p:txBody>
          <a:bodyPr wrap="square">
            <a:spAutoFit/>
          </a:bodyPr>
          <a:lstStyle/>
          <a:p>
            <a:r>
              <a:rPr lang="en-US" altLang="zh-CN" sz="1000" kern="0" dirty="0">
                <a:solidFill>
                  <a:srgbClr val="008080"/>
                </a:solidFill>
                <a:latin typeface="Consolas"/>
                <a:ea typeface="宋体"/>
                <a:cs typeface="Times New Roman"/>
              </a:rPr>
              <a:t>&lt;</a:t>
            </a:r>
            <a:r>
              <a:rPr lang="en-US" altLang="zh-CN" sz="1000" kern="0" dirty="0">
                <a:solidFill>
                  <a:srgbClr val="3F7F7F"/>
                </a:solidFill>
                <a:highlight>
                  <a:srgbClr val="C0C0C0"/>
                </a:highlight>
                <a:latin typeface="Consolas"/>
                <a:ea typeface="宋体"/>
                <a:cs typeface="Times New Roman"/>
              </a:rPr>
              <a:t>select</a:t>
            </a:r>
            <a:r>
              <a:rPr lang="en-US" altLang="zh-CN" sz="1000" kern="0" dirty="0">
                <a:latin typeface="Consolas"/>
                <a:ea typeface="宋体"/>
                <a:cs typeface="Times New Roman"/>
              </a:rPr>
              <a:t> </a:t>
            </a:r>
            <a:r>
              <a:rPr lang="en-US" altLang="zh-CN" sz="1000" kern="0" dirty="0">
                <a:solidFill>
                  <a:srgbClr val="7F007F"/>
                </a:solidFill>
                <a:latin typeface="Consolas"/>
                <a:ea typeface="宋体"/>
                <a:cs typeface="Times New Roman"/>
              </a:rPr>
              <a:t>name</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a:t>
            </a:r>
            <a:r>
              <a:rPr lang="en-US" altLang="zh-CN" sz="1000" i="1" kern="0" dirty="0" err="1">
                <a:solidFill>
                  <a:srgbClr val="2A00FF"/>
                </a:solidFill>
                <a:latin typeface="Consolas"/>
                <a:ea typeface="宋体"/>
                <a:cs typeface="Times New Roman"/>
              </a:rPr>
              <a:t>search_EQ_status</a:t>
            </a:r>
            <a:r>
              <a:rPr lang="en-US" altLang="zh-CN" sz="1000" i="1" kern="0" dirty="0">
                <a:solidFill>
                  <a:srgbClr val="2A00FF"/>
                </a:solidFill>
                <a:latin typeface="Consolas"/>
                <a:ea typeface="宋体"/>
                <a:cs typeface="Times New Roman"/>
              </a:rPr>
              <a:t>"</a:t>
            </a:r>
            <a:r>
              <a:rPr lang="en-US" altLang="zh-CN" sz="1000" kern="0" dirty="0">
                <a:solidFill>
                  <a:srgbClr val="008080"/>
                </a:solidFill>
                <a:latin typeface="Consolas"/>
                <a:ea typeface="宋体"/>
                <a:cs typeface="Times New Roman"/>
              </a:rPr>
              <a:t>&gt;</a:t>
            </a:r>
            <a:endParaRPr lang="zh-CN" altLang="zh-CN" sz="1000" kern="100" dirty="0">
              <a:latin typeface="Calibri"/>
              <a:ea typeface="宋体"/>
              <a:cs typeface="Times New Roman"/>
            </a:endParaRPr>
          </a:p>
          <a:p>
            <a:r>
              <a:rPr lang="en-US" altLang="zh-CN" sz="1000" kern="0" dirty="0" smtClean="0">
                <a:solidFill>
                  <a:srgbClr val="008080"/>
                </a:solidFill>
                <a:latin typeface="Consolas"/>
                <a:ea typeface="宋体"/>
                <a:cs typeface="Times New Roman"/>
              </a:rPr>
              <a:t>  &lt;</a:t>
            </a:r>
            <a:r>
              <a:rPr lang="en-US" altLang="zh-CN" sz="1000" kern="0" dirty="0">
                <a:solidFill>
                  <a:srgbClr val="3F7F7F"/>
                </a:solidFill>
                <a:latin typeface="Consolas"/>
                <a:ea typeface="宋体"/>
                <a:cs typeface="Times New Roman"/>
              </a:rPr>
              <a:t>option</a:t>
            </a:r>
            <a:r>
              <a:rPr lang="en-US" altLang="zh-CN" sz="1000" kern="0" dirty="0">
                <a:latin typeface="Consolas"/>
                <a:ea typeface="宋体"/>
                <a:cs typeface="Times New Roman"/>
              </a:rPr>
              <a:t> </a:t>
            </a:r>
            <a:r>
              <a:rPr lang="en-US" altLang="zh-CN" sz="1000" kern="0" dirty="0">
                <a:solidFill>
                  <a:srgbClr val="7F007F"/>
                </a:solidFill>
                <a:latin typeface="Consolas"/>
                <a:ea typeface="宋体"/>
                <a:cs typeface="Times New Roman"/>
              </a:rPr>
              <a:t>value</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a:t>
            </a:r>
            <a:r>
              <a:rPr lang="en-US" altLang="zh-CN" sz="1000" kern="0" dirty="0">
                <a:solidFill>
                  <a:srgbClr val="008080"/>
                </a:solidFill>
                <a:latin typeface="Consolas"/>
                <a:ea typeface="宋体"/>
                <a:cs typeface="Times New Roman"/>
              </a:rPr>
              <a:t>&gt;</a:t>
            </a:r>
            <a:r>
              <a:rPr lang="zh-CN" altLang="zh-CN" sz="1000" kern="0" dirty="0">
                <a:solidFill>
                  <a:srgbClr val="000000"/>
                </a:solidFill>
                <a:latin typeface="Consolas"/>
                <a:ea typeface="宋体"/>
                <a:cs typeface="Consolas"/>
              </a:rPr>
              <a:t>所有</a:t>
            </a:r>
            <a:r>
              <a:rPr lang="en-US" altLang="zh-CN" sz="1000" kern="0" dirty="0">
                <a:solidFill>
                  <a:srgbClr val="008080"/>
                </a:solidFill>
                <a:latin typeface="Consolas"/>
                <a:ea typeface="宋体"/>
                <a:cs typeface="Times New Roman"/>
              </a:rPr>
              <a:t>&lt;/</a:t>
            </a:r>
            <a:r>
              <a:rPr lang="en-US" altLang="zh-CN" sz="1000" kern="0" dirty="0">
                <a:solidFill>
                  <a:srgbClr val="3F7F7F"/>
                </a:solidFill>
                <a:latin typeface="Consolas"/>
                <a:ea typeface="宋体"/>
                <a:cs typeface="Times New Roman"/>
              </a:rPr>
              <a:t>option</a:t>
            </a:r>
            <a:r>
              <a:rPr lang="en-US" altLang="zh-CN" sz="1000" kern="0" dirty="0">
                <a:solidFill>
                  <a:srgbClr val="008080"/>
                </a:solidFill>
                <a:latin typeface="Consolas"/>
                <a:ea typeface="宋体"/>
                <a:cs typeface="Times New Roman"/>
              </a:rPr>
              <a:t>&gt;</a:t>
            </a:r>
            <a:endParaRPr lang="zh-CN" altLang="zh-CN" sz="1000" kern="100" dirty="0">
              <a:latin typeface="Calibri"/>
              <a:ea typeface="宋体"/>
              <a:cs typeface="Times New Roman"/>
            </a:endParaRPr>
          </a:p>
          <a:p>
            <a:r>
              <a:rPr lang="en-US" altLang="zh-CN" sz="1000" kern="0" dirty="0" smtClean="0">
                <a:solidFill>
                  <a:srgbClr val="008080"/>
                </a:solidFill>
                <a:latin typeface="Consolas"/>
                <a:ea typeface="宋体"/>
                <a:cs typeface="Times New Roman"/>
              </a:rPr>
              <a:t>  &lt;</a:t>
            </a:r>
            <a:r>
              <a:rPr lang="en-US" altLang="zh-CN" sz="1000" kern="0" dirty="0" err="1">
                <a:solidFill>
                  <a:srgbClr val="3F7F7F"/>
                </a:solidFill>
                <a:latin typeface="Consolas"/>
                <a:ea typeface="宋体"/>
                <a:cs typeface="Times New Roman"/>
              </a:rPr>
              <a:t>c:forEach</a:t>
            </a:r>
            <a:r>
              <a:rPr lang="en-US" altLang="zh-CN" sz="1000" kern="0" dirty="0">
                <a:latin typeface="Consolas"/>
                <a:ea typeface="宋体"/>
                <a:cs typeface="Times New Roman"/>
              </a:rPr>
              <a:t> </a:t>
            </a:r>
            <a:r>
              <a:rPr lang="en-US" altLang="zh-CN" sz="1000" kern="0" dirty="0" err="1">
                <a:solidFill>
                  <a:srgbClr val="7F007F"/>
                </a:solidFill>
                <a:latin typeface="Consolas"/>
                <a:ea typeface="宋体"/>
                <a:cs typeface="Times New Roman"/>
              </a:rPr>
              <a:t>var</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"entry"</a:t>
            </a:r>
            <a:r>
              <a:rPr lang="en-US" altLang="zh-CN" sz="1000" kern="0" dirty="0">
                <a:latin typeface="Consolas"/>
                <a:ea typeface="宋体"/>
                <a:cs typeface="Times New Roman"/>
              </a:rPr>
              <a:t> </a:t>
            </a:r>
            <a:r>
              <a:rPr lang="en-US" altLang="zh-CN" sz="1000" kern="0" dirty="0">
                <a:solidFill>
                  <a:srgbClr val="7F007F"/>
                </a:solidFill>
                <a:latin typeface="Consolas"/>
                <a:ea typeface="宋体"/>
                <a:cs typeface="Times New Roman"/>
              </a:rPr>
              <a:t>items</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a:t>
            </a:r>
            <a:r>
              <a:rPr lang="en-US" altLang="zh-CN" sz="1000" kern="0" dirty="0">
                <a:solidFill>
                  <a:srgbClr val="000000"/>
                </a:solidFill>
                <a:latin typeface="Consolas"/>
                <a:ea typeface="宋体"/>
                <a:cs typeface="Times New Roman"/>
              </a:rPr>
              <a:t>${</a:t>
            </a:r>
            <a:r>
              <a:rPr lang="en-US" altLang="zh-CN" sz="1000" kern="0" dirty="0" err="1">
                <a:solidFill>
                  <a:srgbClr val="000000"/>
                </a:solidFill>
                <a:latin typeface="Consolas"/>
                <a:ea typeface="宋体"/>
                <a:cs typeface="Times New Roman"/>
              </a:rPr>
              <a:t>allStatus</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a:t>
            </a:r>
            <a:r>
              <a:rPr lang="en-US" altLang="zh-CN" sz="1000" kern="0" dirty="0">
                <a:solidFill>
                  <a:srgbClr val="008080"/>
                </a:solidFill>
                <a:latin typeface="Consolas"/>
                <a:ea typeface="宋体"/>
                <a:cs typeface="Times New Roman"/>
              </a:rPr>
              <a:t>&gt;</a:t>
            </a:r>
            <a:endParaRPr lang="zh-CN" altLang="zh-CN" sz="1000" kern="100" dirty="0">
              <a:latin typeface="Calibri"/>
              <a:ea typeface="宋体"/>
              <a:cs typeface="Times New Roman"/>
            </a:endParaRPr>
          </a:p>
          <a:p>
            <a:r>
              <a:rPr lang="en-US" altLang="zh-CN" sz="1000" kern="0" dirty="0" smtClean="0">
                <a:solidFill>
                  <a:srgbClr val="008080"/>
                </a:solidFill>
                <a:latin typeface="Consolas"/>
                <a:ea typeface="宋体"/>
                <a:cs typeface="Times New Roman"/>
              </a:rPr>
              <a:t>    &lt;</a:t>
            </a:r>
            <a:r>
              <a:rPr lang="en-US" altLang="zh-CN" sz="1000" kern="0" dirty="0">
                <a:solidFill>
                  <a:srgbClr val="3F7F7F"/>
                </a:solidFill>
                <a:latin typeface="Consolas"/>
                <a:ea typeface="宋体"/>
                <a:cs typeface="Times New Roman"/>
              </a:rPr>
              <a:t>option</a:t>
            </a:r>
            <a:r>
              <a:rPr lang="en-US" altLang="zh-CN" sz="1000" kern="0" dirty="0">
                <a:latin typeface="Consolas"/>
                <a:ea typeface="宋体"/>
                <a:cs typeface="Times New Roman"/>
              </a:rPr>
              <a:t> </a:t>
            </a:r>
            <a:r>
              <a:rPr lang="en-US" altLang="zh-CN" sz="1000" kern="0" dirty="0">
                <a:solidFill>
                  <a:srgbClr val="7F007F"/>
                </a:solidFill>
                <a:latin typeface="Consolas"/>
                <a:ea typeface="宋体"/>
                <a:cs typeface="Times New Roman"/>
              </a:rPr>
              <a:t>value</a:t>
            </a:r>
            <a:r>
              <a:rPr lang="en-US" altLang="zh-CN" sz="1000" kern="0" dirty="0">
                <a:solidFill>
                  <a:srgbClr val="000000"/>
                </a:solidFill>
                <a:latin typeface="Consolas"/>
                <a:ea typeface="宋体"/>
                <a:cs typeface="Times New Roman"/>
              </a:rPr>
              <a:t>=</a:t>
            </a:r>
            <a:r>
              <a:rPr lang="en-US" altLang="zh-CN" sz="1000" i="1" kern="0" dirty="0">
                <a:solidFill>
                  <a:srgbClr val="2A00FF"/>
                </a:solidFill>
                <a:latin typeface="Consolas"/>
                <a:ea typeface="宋体"/>
                <a:cs typeface="Times New Roman"/>
              </a:rPr>
              <a:t>"</a:t>
            </a:r>
            <a:r>
              <a:rPr lang="en-US" altLang="zh-CN" sz="1000" kern="0" dirty="0">
                <a:solidFill>
                  <a:srgbClr val="000000"/>
                </a:solidFill>
                <a:latin typeface="Consolas"/>
                <a:ea typeface="宋体"/>
                <a:cs typeface="Times New Roman"/>
              </a:rPr>
              <a:t>${</a:t>
            </a:r>
            <a:r>
              <a:rPr lang="en-US" altLang="zh-CN" sz="1000" kern="0" dirty="0" err="1">
                <a:solidFill>
                  <a:srgbClr val="000000"/>
                </a:solidFill>
                <a:latin typeface="Consolas"/>
                <a:ea typeface="宋体"/>
                <a:cs typeface="Times New Roman"/>
              </a:rPr>
              <a:t>entry.key</a:t>
            </a:r>
            <a:r>
              <a:rPr lang="en-US" altLang="zh-CN" sz="1000" kern="0" dirty="0" smtClean="0">
                <a:solidFill>
                  <a:srgbClr val="000000"/>
                </a:solidFill>
                <a:latin typeface="Consolas"/>
                <a:ea typeface="宋体"/>
                <a:cs typeface="Times New Roman"/>
              </a:rPr>
              <a:t>}</a:t>
            </a:r>
            <a:r>
              <a:rPr lang="en-US" altLang="zh-CN" sz="1000" i="1" kern="0" dirty="0" smtClean="0">
                <a:solidFill>
                  <a:srgbClr val="2A00FF"/>
                </a:solidFill>
                <a:latin typeface="Consolas"/>
                <a:ea typeface="宋体"/>
                <a:cs typeface="Times New Roman"/>
              </a:rPr>
              <a:t>"</a:t>
            </a:r>
            <a:r>
              <a:rPr lang="en-US" altLang="zh-CN" sz="1000" kern="0" dirty="0" smtClean="0">
                <a:solidFill>
                  <a:srgbClr val="000000"/>
                </a:solidFill>
                <a:latin typeface="Consolas"/>
                <a:ea typeface="宋体"/>
                <a:cs typeface="Times New Roman"/>
              </a:rPr>
              <a:t>${</a:t>
            </a:r>
            <a:r>
              <a:rPr lang="en-US" altLang="zh-CN" sz="1000" kern="0" dirty="0" err="1">
                <a:solidFill>
                  <a:srgbClr val="000000"/>
                </a:solidFill>
                <a:latin typeface="Consolas"/>
                <a:ea typeface="宋体"/>
                <a:cs typeface="Times New Roman"/>
              </a:rPr>
              <a:t>param.search_EQ_status</a:t>
            </a:r>
            <a:r>
              <a:rPr lang="en-US" altLang="zh-CN" sz="1000" kern="0" dirty="0">
                <a:solidFill>
                  <a:srgbClr val="000000"/>
                </a:solidFill>
                <a:latin typeface="Consolas"/>
                <a:ea typeface="宋体"/>
                <a:cs typeface="Times New Roman"/>
              </a:rPr>
              <a:t>==</a:t>
            </a:r>
            <a:r>
              <a:rPr lang="en-US" altLang="zh-CN" sz="1000" kern="0" dirty="0" err="1">
                <a:solidFill>
                  <a:srgbClr val="000000"/>
                </a:solidFill>
                <a:latin typeface="Consolas"/>
                <a:ea typeface="宋体"/>
                <a:cs typeface="Times New Roman"/>
              </a:rPr>
              <a:t>entry.key?"selected</a:t>
            </a:r>
            <a:r>
              <a:rPr lang="en-US" altLang="zh-CN" sz="1000" kern="0" dirty="0">
                <a:solidFill>
                  <a:srgbClr val="000000"/>
                </a:solidFill>
                <a:latin typeface="Consolas"/>
                <a:ea typeface="宋体"/>
                <a:cs typeface="Times New Roman"/>
              </a:rPr>
              <a:t>":""}</a:t>
            </a:r>
            <a:r>
              <a:rPr lang="en-US" altLang="zh-CN" sz="1000" kern="0" dirty="0">
                <a:solidFill>
                  <a:srgbClr val="008080"/>
                </a:solidFill>
                <a:latin typeface="Consolas"/>
                <a:ea typeface="宋体"/>
                <a:cs typeface="Times New Roman"/>
              </a:rPr>
              <a:t>&gt;</a:t>
            </a:r>
            <a:r>
              <a:rPr lang="en-US" altLang="zh-CN" sz="1000" kern="0" dirty="0">
                <a:solidFill>
                  <a:srgbClr val="000000"/>
                </a:solidFill>
                <a:latin typeface="Consolas"/>
                <a:ea typeface="宋体"/>
                <a:cs typeface="Times New Roman"/>
              </a:rPr>
              <a:t>${</a:t>
            </a:r>
            <a:r>
              <a:rPr lang="en-US" altLang="zh-CN" sz="1000" kern="0" dirty="0" err="1">
                <a:solidFill>
                  <a:srgbClr val="000000"/>
                </a:solidFill>
                <a:latin typeface="Consolas"/>
                <a:ea typeface="宋体"/>
                <a:cs typeface="Times New Roman"/>
              </a:rPr>
              <a:t>entry.value</a:t>
            </a:r>
            <a:r>
              <a:rPr lang="en-US" altLang="zh-CN" sz="1000" kern="0" dirty="0">
                <a:solidFill>
                  <a:srgbClr val="000000"/>
                </a:solidFill>
                <a:latin typeface="Consolas"/>
                <a:ea typeface="宋体"/>
                <a:cs typeface="Times New Roman"/>
              </a:rPr>
              <a:t>}</a:t>
            </a:r>
            <a:r>
              <a:rPr lang="en-US" altLang="zh-CN" sz="1000" kern="0" dirty="0">
                <a:solidFill>
                  <a:srgbClr val="008080"/>
                </a:solidFill>
                <a:latin typeface="Consolas"/>
                <a:ea typeface="宋体"/>
                <a:cs typeface="Times New Roman"/>
              </a:rPr>
              <a:t>&lt;/</a:t>
            </a:r>
            <a:r>
              <a:rPr lang="en-US" altLang="zh-CN" sz="1000" kern="0" dirty="0">
                <a:solidFill>
                  <a:srgbClr val="3F7F7F"/>
                </a:solidFill>
                <a:latin typeface="Consolas"/>
                <a:ea typeface="宋体"/>
                <a:cs typeface="Times New Roman"/>
              </a:rPr>
              <a:t>option</a:t>
            </a:r>
            <a:r>
              <a:rPr lang="en-US" altLang="zh-CN" sz="1000" kern="0" dirty="0">
                <a:solidFill>
                  <a:srgbClr val="008080"/>
                </a:solidFill>
                <a:latin typeface="Consolas"/>
                <a:ea typeface="宋体"/>
                <a:cs typeface="Times New Roman"/>
              </a:rPr>
              <a:t>&gt;</a:t>
            </a:r>
            <a:endParaRPr lang="zh-CN" altLang="zh-CN" sz="1000" kern="100" dirty="0">
              <a:latin typeface="Calibri"/>
              <a:ea typeface="宋体"/>
              <a:cs typeface="Times New Roman"/>
            </a:endParaRPr>
          </a:p>
          <a:p>
            <a:r>
              <a:rPr lang="en-US" altLang="zh-CN" sz="1000" kern="0" dirty="0" smtClean="0">
                <a:solidFill>
                  <a:srgbClr val="008080"/>
                </a:solidFill>
                <a:latin typeface="Consolas"/>
                <a:ea typeface="宋体"/>
                <a:cs typeface="Times New Roman"/>
              </a:rPr>
              <a:t>  &lt;/</a:t>
            </a:r>
            <a:r>
              <a:rPr lang="en-US" altLang="zh-CN" sz="1000" kern="0" dirty="0" err="1">
                <a:solidFill>
                  <a:srgbClr val="3F7F7F"/>
                </a:solidFill>
                <a:latin typeface="Consolas"/>
                <a:ea typeface="宋体"/>
                <a:cs typeface="Times New Roman"/>
              </a:rPr>
              <a:t>c:forEach</a:t>
            </a:r>
            <a:r>
              <a:rPr lang="en-US" altLang="zh-CN" sz="1000" kern="0" dirty="0">
                <a:solidFill>
                  <a:srgbClr val="008080"/>
                </a:solidFill>
                <a:latin typeface="Consolas"/>
                <a:ea typeface="宋体"/>
                <a:cs typeface="Times New Roman"/>
              </a:rPr>
              <a:t>&gt;</a:t>
            </a:r>
            <a:endParaRPr lang="zh-CN" altLang="zh-CN" sz="1000" kern="100" dirty="0">
              <a:latin typeface="Calibri"/>
              <a:ea typeface="宋体"/>
              <a:cs typeface="Times New Roman"/>
            </a:endParaRPr>
          </a:p>
          <a:p>
            <a:r>
              <a:rPr lang="en-US" altLang="zh-CN" sz="1000" kern="0" dirty="0">
                <a:solidFill>
                  <a:srgbClr val="008080"/>
                </a:solidFill>
                <a:latin typeface="Consolas"/>
                <a:ea typeface="宋体"/>
                <a:cs typeface="Times New Roman"/>
              </a:rPr>
              <a:t>&lt;/</a:t>
            </a:r>
            <a:r>
              <a:rPr lang="en-US" altLang="zh-CN" sz="1000" kern="0" dirty="0">
                <a:solidFill>
                  <a:srgbClr val="3F7F7F"/>
                </a:solidFill>
                <a:highlight>
                  <a:srgbClr val="C0C0C0"/>
                </a:highlight>
                <a:latin typeface="Consolas"/>
                <a:ea typeface="宋体"/>
                <a:cs typeface="Times New Roman"/>
              </a:rPr>
              <a:t>select</a:t>
            </a:r>
            <a:r>
              <a:rPr lang="en-US" altLang="zh-CN" sz="1000" kern="0" dirty="0">
                <a:solidFill>
                  <a:srgbClr val="008080"/>
                </a:solidFill>
                <a:latin typeface="Consolas"/>
                <a:ea typeface="宋体"/>
                <a:cs typeface="Times New Roman"/>
              </a:rPr>
              <a:t>&gt;</a:t>
            </a:r>
            <a:endParaRPr lang="zh-CN" altLang="zh-CN" sz="1000" kern="100" dirty="0">
              <a:effectLst/>
              <a:latin typeface="Calibri"/>
              <a:ea typeface="宋体"/>
              <a:cs typeface="Times New Roman"/>
            </a:endParaRPr>
          </a:p>
        </p:txBody>
      </p:sp>
      <p:sp>
        <p:nvSpPr>
          <p:cNvPr id="26" name="任意多边形 25"/>
          <p:cNvSpPr/>
          <p:nvPr/>
        </p:nvSpPr>
        <p:spPr>
          <a:xfrm>
            <a:off x="347192" y="1970843"/>
            <a:ext cx="655985" cy="2112885"/>
          </a:xfrm>
          <a:custGeom>
            <a:avLst/>
            <a:gdLst>
              <a:gd name="connsiteX0" fmla="*/ 655985 w 655985"/>
              <a:gd name="connsiteY0" fmla="*/ 0 h 2112885"/>
              <a:gd name="connsiteX1" fmla="*/ 7915 w 655985"/>
              <a:gd name="connsiteY1" fmla="*/ 1038687 h 2112885"/>
              <a:gd name="connsiteX2" fmla="*/ 354144 w 655985"/>
              <a:gd name="connsiteY2" fmla="*/ 2112885 h 2112885"/>
            </a:gdLst>
            <a:ahLst/>
            <a:cxnLst>
              <a:cxn ang="0">
                <a:pos x="connsiteX0" y="connsiteY0"/>
              </a:cxn>
              <a:cxn ang="0">
                <a:pos x="connsiteX1" y="connsiteY1"/>
              </a:cxn>
              <a:cxn ang="0">
                <a:pos x="connsiteX2" y="connsiteY2"/>
              </a:cxn>
            </a:cxnLst>
            <a:rect l="l" t="t" r="r" b="b"/>
            <a:pathLst>
              <a:path w="655985" h="2112885">
                <a:moveTo>
                  <a:pt x="655985" y="0"/>
                </a:moveTo>
                <a:cubicBezTo>
                  <a:pt x="357103" y="343270"/>
                  <a:pt x="58222" y="686540"/>
                  <a:pt x="7915" y="1038687"/>
                </a:cubicBezTo>
                <a:cubicBezTo>
                  <a:pt x="-42392" y="1390835"/>
                  <a:pt x="155876" y="1751860"/>
                  <a:pt x="354144" y="2112885"/>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a:off x="2195736" y="2281436"/>
            <a:ext cx="2755474" cy="0"/>
          </a:xfrm>
          <a:prstGeom prst="straightConnector1">
            <a:avLst/>
          </a:prstGeom>
          <a:noFill/>
          <a:ln>
            <a:tailEnd type="stealt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585097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C00000"/>
                </a:solidFill>
              </a:rPr>
              <a:t>目录</a:t>
            </a:r>
            <a:endParaRPr lang="zh-CN" altLang="en-US" dirty="0">
              <a:solidFill>
                <a:srgbClr val="C00000"/>
              </a:solidFill>
            </a:endParaRPr>
          </a:p>
        </p:txBody>
      </p:sp>
      <p:grpSp>
        <p:nvGrpSpPr>
          <p:cNvPr id="4" name="Group 2"/>
          <p:cNvGrpSpPr>
            <a:grpSpLocks/>
          </p:cNvGrpSpPr>
          <p:nvPr/>
        </p:nvGrpSpPr>
        <p:grpSpPr bwMode="auto">
          <a:xfrm>
            <a:off x="1849593" y="1564934"/>
            <a:ext cx="5530719" cy="763633"/>
            <a:chOff x="612" y="1056"/>
            <a:chExt cx="4652" cy="414"/>
          </a:xfrm>
        </p:grpSpPr>
        <p:sp>
          <p:nvSpPr>
            <p:cNvPr id="5" name="Rectangle 3"/>
            <p:cNvSpPr>
              <a:spLocks noChangeArrowheads="1"/>
            </p:cNvSpPr>
            <p:nvPr/>
          </p:nvSpPr>
          <p:spPr bwMode="auto">
            <a:xfrm>
              <a:off x="612" y="129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AutoShape 4"/>
            <p:cNvSpPr>
              <a:spLocks noChangeArrowheads="1"/>
            </p:cNvSpPr>
            <p:nvPr/>
          </p:nvSpPr>
          <p:spPr bwMode="auto">
            <a:xfrm>
              <a:off x="748" y="1056"/>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en-US" altLang="zh-CN" sz="2000" b="1" dirty="0">
                  <a:solidFill>
                    <a:srgbClr val="C00000"/>
                  </a:solidFill>
                  <a:latin typeface="微软雅黑" pitchFamily="34" charset="-122"/>
                  <a:ea typeface="微软雅黑" pitchFamily="34" charset="-122"/>
                  <a:cs typeface="Arial" pitchFamily="34" charset="0"/>
                </a:rPr>
                <a:t>J2EE</a:t>
              </a:r>
              <a:r>
                <a:rPr lang="zh-CN" altLang="en-US" sz="2000" b="1" dirty="0">
                  <a:solidFill>
                    <a:srgbClr val="C00000"/>
                  </a:solidFill>
                  <a:latin typeface="微软雅黑" pitchFamily="34" charset="-122"/>
                  <a:ea typeface="微软雅黑" pitchFamily="34" charset="-122"/>
                  <a:cs typeface="Arial" pitchFamily="34" charset="0"/>
                </a:rPr>
                <a:t>开发体系及选型</a:t>
              </a:r>
              <a:endParaRPr lang="zh-CN" sz="2000" b="1" dirty="0">
                <a:solidFill>
                  <a:srgbClr val="C00000"/>
                </a:solidFill>
                <a:latin typeface="微软雅黑" pitchFamily="34" charset="-122"/>
                <a:ea typeface="微软雅黑" pitchFamily="34" charset="-122"/>
                <a:cs typeface="Arial" pitchFamily="34" charset="0"/>
              </a:endParaRPr>
            </a:p>
          </p:txBody>
        </p:sp>
      </p:grpSp>
      <p:grpSp>
        <p:nvGrpSpPr>
          <p:cNvPr id="7" name="Group 6"/>
          <p:cNvGrpSpPr>
            <a:grpSpLocks/>
          </p:cNvGrpSpPr>
          <p:nvPr/>
        </p:nvGrpSpPr>
        <p:grpSpPr bwMode="auto">
          <a:xfrm>
            <a:off x="1849593" y="2486213"/>
            <a:ext cx="5530719" cy="756707"/>
            <a:chOff x="612" y="1647"/>
            <a:chExt cx="4652" cy="413"/>
          </a:xfrm>
        </p:grpSpPr>
        <p:sp>
          <p:nvSpPr>
            <p:cNvPr id="8" name="Rectangle 7"/>
            <p:cNvSpPr>
              <a:spLocks noChangeArrowheads="1"/>
            </p:cNvSpPr>
            <p:nvPr/>
          </p:nvSpPr>
          <p:spPr bwMode="auto">
            <a:xfrm>
              <a:off x="612" y="188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AutoShape 8"/>
            <p:cNvSpPr>
              <a:spLocks noChangeArrowheads="1"/>
            </p:cNvSpPr>
            <p:nvPr/>
          </p:nvSpPr>
          <p:spPr bwMode="auto">
            <a:xfrm>
              <a:off x="748" y="1647"/>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a:solidFill>
                    <a:srgbClr val="C00000"/>
                  </a:solidFill>
                  <a:latin typeface="微软雅黑" pitchFamily="34" charset="-122"/>
                  <a:ea typeface="微软雅黑" pitchFamily="34" charset="-122"/>
                  <a:cs typeface="Arial" pitchFamily="34" charset="0"/>
                </a:rPr>
                <a:t>轻量级</a:t>
              </a:r>
              <a:r>
                <a:rPr lang="en-US" altLang="zh-CN" sz="2000" b="1" dirty="0">
                  <a:solidFill>
                    <a:srgbClr val="C00000"/>
                  </a:solidFill>
                  <a:latin typeface="微软雅黑" pitchFamily="34" charset="-122"/>
                  <a:ea typeface="微软雅黑" pitchFamily="34" charset="-122"/>
                  <a:cs typeface="Arial" pitchFamily="34" charset="0"/>
                </a:rPr>
                <a:t>J2EE</a:t>
              </a:r>
              <a:r>
                <a:rPr lang="zh-CN" altLang="en-US" sz="2000" b="1" dirty="0">
                  <a:solidFill>
                    <a:srgbClr val="C00000"/>
                  </a:solidFill>
                  <a:latin typeface="微软雅黑" pitchFamily="34" charset="-122"/>
                  <a:ea typeface="微软雅黑" pitchFamily="34" charset="-122"/>
                  <a:cs typeface="Arial" pitchFamily="34" charset="0"/>
                </a:rPr>
                <a:t>开发体系</a:t>
              </a:r>
            </a:p>
          </p:txBody>
        </p:sp>
      </p:grpSp>
      <p:grpSp>
        <p:nvGrpSpPr>
          <p:cNvPr id="10" name="Group 10"/>
          <p:cNvGrpSpPr>
            <a:grpSpLocks/>
          </p:cNvGrpSpPr>
          <p:nvPr/>
        </p:nvGrpSpPr>
        <p:grpSpPr bwMode="auto">
          <a:xfrm>
            <a:off x="1849593" y="3444899"/>
            <a:ext cx="5530719" cy="636737"/>
            <a:chOff x="612" y="2238"/>
            <a:chExt cx="4652" cy="412"/>
          </a:xfrm>
        </p:grpSpPr>
        <p:sp>
          <p:nvSpPr>
            <p:cNvPr id="11" name="Rectangle 11"/>
            <p:cNvSpPr>
              <a:spLocks noChangeArrowheads="1"/>
            </p:cNvSpPr>
            <p:nvPr/>
          </p:nvSpPr>
          <p:spPr bwMode="auto">
            <a:xfrm>
              <a:off x="612" y="247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AutoShape 12"/>
            <p:cNvSpPr>
              <a:spLocks noChangeArrowheads="1"/>
            </p:cNvSpPr>
            <p:nvPr/>
          </p:nvSpPr>
          <p:spPr bwMode="auto">
            <a:xfrm>
              <a:off x="748" y="2238"/>
              <a:ext cx="4516" cy="412"/>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a:solidFill>
                    <a:srgbClr val="C00000"/>
                  </a:solidFill>
                  <a:latin typeface="微软雅黑" pitchFamily="34" charset="-122"/>
                  <a:ea typeface="微软雅黑" pitchFamily="34" charset="-122"/>
                  <a:cs typeface="Arial" pitchFamily="34" charset="0"/>
                </a:rPr>
                <a:t>公司级基础</a:t>
              </a:r>
              <a:r>
                <a:rPr lang="zh-CN" altLang="en-US" sz="2000" b="1" dirty="0" smtClean="0">
                  <a:solidFill>
                    <a:srgbClr val="C00000"/>
                  </a:solidFill>
                  <a:latin typeface="微软雅黑" pitchFamily="34" charset="-122"/>
                  <a:ea typeface="微软雅黑" pitchFamily="34" charset="-122"/>
                  <a:cs typeface="Arial" pitchFamily="34" charset="0"/>
                </a:rPr>
                <a:t>开发体系和框架</a:t>
              </a:r>
              <a:endParaRPr lang="en-US" altLang="zh-CN" sz="2000" b="1" dirty="0">
                <a:solidFill>
                  <a:srgbClr val="C00000"/>
                </a:solidFill>
                <a:latin typeface="微软雅黑" pitchFamily="34" charset="-122"/>
                <a:ea typeface="微软雅黑" pitchFamily="34" charset="-122"/>
                <a:cs typeface="Arial" pitchFamily="34" charset="0"/>
              </a:endParaRPr>
            </a:p>
          </p:txBody>
        </p:sp>
        <p:sp>
          <p:nvSpPr>
            <p:cNvPr id="13" name="AutoShape 13"/>
            <p:cNvSpPr>
              <a:spLocks noChangeArrowheads="1"/>
            </p:cNvSpPr>
            <p:nvPr/>
          </p:nvSpPr>
          <p:spPr bwMode="auto">
            <a:xfrm>
              <a:off x="983" y="2251"/>
              <a:ext cx="4262" cy="102"/>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en-US" dirty="0"/>
            </a:p>
          </p:txBody>
        </p:sp>
      </p:grpSp>
      <p:grpSp>
        <p:nvGrpSpPr>
          <p:cNvPr id="14" name="Group 22"/>
          <p:cNvGrpSpPr>
            <a:grpSpLocks/>
          </p:cNvGrpSpPr>
          <p:nvPr/>
        </p:nvGrpSpPr>
        <p:grpSpPr bwMode="auto">
          <a:xfrm>
            <a:off x="1647982" y="1363438"/>
            <a:ext cx="895351" cy="771261"/>
            <a:chOff x="1037" y="1611"/>
            <a:chExt cx="1752" cy="1812"/>
          </a:xfrm>
          <a:effectLst>
            <a:outerShdw blurRad="76200" dir="18900000" sy="23000" kx="-1200000" algn="bl" rotWithShape="0">
              <a:prstClr val="black">
                <a:alpha val="20000"/>
              </a:prstClr>
            </a:outerShdw>
          </a:effectLst>
        </p:grpSpPr>
        <p:sp>
          <p:nvSpPr>
            <p:cNvPr id="15" name="Freeform 23"/>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4"/>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28"/>
          <p:cNvGrpSpPr>
            <a:grpSpLocks/>
          </p:cNvGrpSpPr>
          <p:nvPr/>
        </p:nvGrpSpPr>
        <p:grpSpPr bwMode="auto">
          <a:xfrm>
            <a:off x="1647982" y="3244283"/>
            <a:ext cx="895351" cy="771261"/>
            <a:chOff x="1037" y="1611"/>
            <a:chExt cx="1752" cy="1812"/>
          </a:xfrm>
          <a:effectLst>
            <a:outerShdw blurRad="76200" dir="18900000" sy="23000" kx="-1200000" algn="bl" rotWithShape="0">
              <a:prstClr val="black">
                <a:alpha val="20000"/>
              </a:prstClr>
            </a:outerShdw>
          </a:effectLst>
        </p:grpSpPr>
        <p:sp>
          <p:nvSpPr>
            <p:cNvPr id="18" name="Freeform 29"/>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0"/>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 name="WordArt 36"/>
          <p:cNvSpPr>
            <a:spLocks noChangeArrowheads="1" noChangeShapeType="1" noTextEdit="1"/>
          </p:cNvSpPr>
          <p:nvPr/>
        </p:nvSpPr>
        <p:spPr bwMode="auto">
          <a:xfrm>
            <a:off x="1943117" y="1598943"/>
            <a:ext cx="214313"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1</a:t>
            </a:r>
            <a:endParaRPr lang="en-US" sz="1400" kern="10" spc="-70" dirty="0">
              <a:ln>
                <a:noFill/>
              </a:ln>
              <a:solidFill>
                <a:schemeClr val="bg1"/>
              </a:solidFill>
              <a:effectLst/>
              <a:latin typeface="Arial Black"/>
            </a:endParaRPr>
          </a:p>
        </p:txBody>
      </p:sp>
      <p:sp>
        <p:nvSpPr>
          <p:cNvPr id="21" name="WordArt 38"/>
          <p:cNvSpPr>
            <a:spLocks noChangeArrowheads="1" noChangeShapeType="1" noTextEdit="1"/>
          </p:cNvSpPr>
          <p:nvPr/>
        </p:nvSpPr>
        <p:spPr bwMode="auto">
          <a:xfrm>
            <a:off x="1943117" y="3471151"/>
            <a:ext cx="285751"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3</a:t>
            </a:r>
            <a:endParaRPr lang="en-US" sz="1400" kern="10" spc="-70" dirty="0">
              <a:ln>
                <a:noFill/>
              </a:ln>
              <a:solidFill>
                <a:schemeClr val="bg1"/>
              </a:solidFill>
              <a:effectLst/>
              <a:latin typeface="Arial Black"/>
            </a:endParaRPr>
          </a:p>
        </p:txBody>
      </p:sp>
      <p:grpSp>
        <p:nvGrpSpPr>
          <p:cNvPr id="22" name="组合 21"/>
          <p:cNvGrpSpPr/>
          <p:nvPr/>
        </p:nvGrpSpPr>
        <p:grpSpPr>
          <a:xfrm>
            <a:off x="1647982" y="2287768"/>
            <a:ext cx="895351" cy="771260"/>
            <a:chOff x="1756585" y="1999403"/>
            <a:chExt cx="895351" cy="771260"/>
          </a:xfrm>
        </p:grpSpPr>
        <p:sp>
          <p:nvSpPr>
            <p:cNvPr id="23" name="Freeform 26"/>
            <p:cNvSpPr>
              <a:spLocks/>
            </p:cNvSpPr>
            <p:nvPr/>
          </p:nvSpPr>
          <p:spPr bwMode="auto">
            <a:xfrm>
              <a:off x="1756585" y="1999403"/>
              <a:ext cx="895351" cy="771260"/>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4"/>
            <p:cNvSpPr>
              <a:spLocks/>
            </p:cNvSpPr>
            <p:nvPr/>
          </p:nvSpPr>
          <p:spPr bwMode="auto">
            <a:xfrm>
              <a:off x="1800283" y="2067362"/>
              <a:ext cx="798252" cy="646122"/>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WordArt 37"/>
            <p:cNvSpPr>
              <a:spLocks noChangeArrowheads="1" noChangeShapeType="1" noTextEdit="1"/>
            </p:cNvSpPr>
            <p:nvPr/>
          </p:nvSpPr>
          <p:spPr bwMode="auto">
            <a:xfrm>
              <a:off x="2051720" y="2246682"/>
              <a:ext cx="285751"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2</a:t>
              </a:r>
              <a:endParaRPr lang="en-US" sz="1400" kern="10" spc="-70" dirty="0">
                <a:ln>
                  <a:noFill/>
                </a:ln>
                <a:solidFill>
                  <a:schemeClr val="bg1"/>
                </a:solidFill>
                <a:effectLst/>
                <a:latin typeface="Arial Black"/>
              </a:endParaRPr>
            </a:p>
          </p:txBody>
        </p:sp>
      </p:grpSp>
    </p:spTree>
    <p:extLst>
      <p:ext uri="{BB962C8B-B14F-4D97-AF65-F5344CB8AC3E}">
        <p14:creationId xmlns:p14="http://schemas.microsoft.com/office/powerpoint/2010/main" val="2786479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C00000"/>
                </a:solidFill>
                <a:latin typeface="微软雅黑" pitchFamily="34" charset="-122"/>
                <a:ea typeface="微软雅黑" pitchFamily="34" charset="-122"/>
                <a:cs typeface="Arial" pitchFamily="34" charset="0"/>
              </a:rPr>
              <a:t>公司</a:t>
            </a:r>
            <a:r>
              <a:rPr lang="zh-CN" altLang="en-US" dirty="0">
                <a:solidFill>
                  <a:srgbClr val="C00000"/>
                </a:solidFill>
                <a:latin typeface="微软雅黑" pitchFamily="34" charset="-122"/>
                <a:ea typeface="微软雅黑" pitchFamily="34" charset="-122"/>
                <a:cs typeface="Arial" pitchFamily="34" charset="0"/>
              </a:rPr>
              <a:t>级基础开发体系和框架</a:t>
            </a:r>
            <a:endParaRPr lang="zh-CN" altLang="en-US" dirty="0">
              <a:solidFill>
                <a:srgbClr val="C00000"/>
              </a:solidFill>
            </a:endParaRPr>
          </a:p>
        </p:txBody>
      </p:sp>
      <p:grpSp>
        <p:nvGrpSpPr>
          <p:cNvPr id="11" name="组合 10"/>
          <p:cNvGrpSpPr/>
          <p:nvPr/>
        </p:nvGrpSpPr>
        <p:grpSpPr>
          <a:xfrm>
            <a:off x="1043608" y="841276"/>
            <a:ext cx="5732330" cy="955152"/>
            <a:chOff x="1647982" y="2287768"/>
            <a:chExt cx="5732330" cy="955152"/>
          </a:xfrm>
        </p:grpSpPr>
        <p:grpSp>
          <p:nvGrpSpPr>
            <p:cNvPr id="4" name="Group 6"/>
            <p:cNvGrpSpPr>
              <a:grpSpLocks/>
            </p:cNvGrpSpPr>
            <p:nvPr/>
          </p:nvGrpSpPr>
          <p:grpSpPr bwMode="auto">
            <a:xfrm>
              <a:off x="1849593" y="2486213"/>
              <a:ext cx="5530719" cy="756707"/>
              <a:chOff x="612" y="1647"/>
              <a:chExt cx="4652" cy="413"/>
            </a:xfrm>
          </p:grpSpPr>
          <p:sp>
            <p:nvSpPr>
              <p:cNvPr id="5" name="Rectangle 7"/>
              <p:cNvSpPr>
                <a:spLocks noChangeArrowheads="1"/>
              </p:cNvSpPr>
              <p:nvPr/>
            </p:nvSpPr>
            <p:spPr bwMode="auto">
              <a:xfrm>
                <a:off x="612" y="188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AutoShape 8"/>
              <p:cNvSpPr>
                <a:spLocks noChangeArrowheads="1"/>
              </p:cNvSpPr>
              <p:nvPr/>
            </p:nvSpPr>
            <p:spPr bwMode="auto">
              <a:xfrm>
                <a:off x="748" y="1647"/>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smtClean="0">
                    <a:solidFill>
                      <a:srgbClr val="C00000"/>
                    </a:solidFill>
                    <a:latin typeface="微软雅黑" pitchFamily="34" charset="-122"/>
                    <a:ea typeface="微软雅黑" pitchFamily="34" charset="-122"/>
                    <a:cs typeface="Arial" pitchFamily="34" charset="0"/>
                  </a:rPr>
                  <a:t>公司级基础</a:t>
                </a:r>
                <a:r>
                  <a:rPr lang="zh-CN" altLang="en-US" sz="2000" b="1" dirty="0">
                    <a:solidFill>
                      <a:srgbClr val="C00000"/>
                    </a:solidFill>
                    <a:latin typeface="微软雅黑" pitchFamily="34" charset="-122"/>
                    <a:ea typeface="微软雅黑" pitchFamily="34" charset="-122"/>
                    <a:cs typeface="Arial" pitchFamily="34" charset="0"/>
                  </a:rPr>
                  <a:t>开发体系和框架</a:t>
                </a:r>
              </a:p>
            </p:txBody>
          </p:sp>
        </p:grpSp>
        <p:grpSp>
          <p:nvGrpSpPr>
            <p:cNvPr id="7" name="组合 6"/>
            <p:cNvGrpSpPr/>
            <p:nvPr/>
          </p:nvGrpSpPr>
          <p:grpSpPr>
            <a:xfrm>
              <a:off x="1647982" y="2287768"/>
              <a:ext cx="895351" cy="771260"/>
              <a:chOff x="1756585" y="1999403"/>
              <a:chExt cx="895351" cy="771260"/>
            </a:xfrm>
          </p:grpSpPr>
          <p:sp>
            <p:nvSpPr>
              <p:cNvPr id="8" name="Freeform 26"/>
              <p:cNvSpPr>
                <a:spLocks/>
              </p:cNvSpPr>
              <p:nvPr/>
            </p:nvSpPr>
            <p:spPr bwMode="auto">
              <a:xfrm>
                <a:off x="1756585" y="1999403"/>
                <a:ext cx="895351" cy="771260"/>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4"/>
              <p:cNvSpPr>
                <a:spLocks/>
              </p:cNvSpPr>
              <p:nvPr/>
            </p:nvSpPr>
            <p:spPr bwMode="auto">
              <a:xfrm>
                <a:off x="1800283" y="2067362"/>
                <a:ext cx="798252" cy="646122"/>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AutoShape 4"/>
          <p:cNvSpPr>
            <a:spLocks noChangeArrowheads="1"/>
          </p:cNvSpPr>
          <p:nvPr/>
        </p:nvSpPr>
        <p:spPr bwMode="auto">
          <a:xfrm>
            <a:off x="2124708" y="1832302"/>
            <a:ext cx="5162955"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基础开发体系</a:t>
            </a:r>
            <a:endParaRPr lang="zh-CN" sz="2000" b="1" dirty="0">
              <a:solidFill>
                <a:srgbClr val="C00000"/>
              </a:solidFill>
              <a:latin typeface="微软雅黑" pitchFamily="34" charset="-122"/>
              <a:ea typeface="微软雅黑" pitchFamily="34" charset="-122"/>
              <a:cs typeface="Arial" pitchFamily="34" charset="0"/>
            </a:endParaRPr>
          </a:p>
        </p:txBody>
      </p:sp>
      <p:sp>
        <p:nvSpPr>
          <p:cNvPr id="15" name="AutoShape 4"/>
          <p:cNvSpPr>
            <a:spLocks noChangeArrowheads="1"/>
          </p:cNvSpPr>
          <p:nvPr/>
        </p:nvSpPr>
        <p:spPr bwMode="auto">
          <a:xfrm>
            <a:off x="2095118" y="3315290"/>
            <a:ext cx="5192546"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基础开发框架</a:t>
            </a:r>
            <a:endParaRPr lang="zh-CN" sz="2000" b="1" dirty="0">
              <a:solidFill>
                <a:srgbClr val="C00000"/>
              </a:solidFill>
              <a:latin typeface="微软雅黑" pitchFamily="34" charset="-122"/>
              <a:ea typeface="微软雅黑" pitchFamily="34" charset="-122"/>
              <a:cs typeface="Arial" pitchFamily="34" charset="0"/>
            </a:endParaRPr>
          </a:p>
        </p:txBody>
      </p:sp>
      <p:sp>
        <p:nvSpPr>
          <p:cNvPr id="19" name="WordArt 38"/>
          <p:cNvSpPr>
            <a:spLocks noChangeArrowheads="1" noChangeShapeType="1" noTextEdit="1"/>
          </p:cNvSpPr>
          <p:nvPr/>
        </p:nvSpPr>
        <p:spPr bwMode="auto">
          <a:xfrm>
            <a:off x="1348407" y="1076093"/>
            <a:ext cx="285751"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3</a:t>
            </a:r>
            <a:endParaRPr lang="en-US" sz="1400" kern="10" spc="-70" dirty="0">
              <a:ln>
                <a:noFill/>
              </a:ln>
              <a:solidFill>
                <a:schemeClr val="bg1"/>
              </a:solidFill>
              <a:effectLst/>
              <a:latin typeface="Arial Black"/>
            </a:endParaRPr>
          </a:p>
        </p:txBody>
      </p:sp>
      <p:sp>
        <p:nvSpPr>
          <p:cNvPr id="14" name="AutoShape 4"/>
          <p:cNvSpPr>
            <a:spLocks noChangeArrowheads="1"/>
          </p:cNvSpPr>
          <p:nvPr/>
        </p:nvSpPr>
        <p:spPr bwMode="auto">
          <a:xfrm>
            <a:off x="2124708" y="2343662"/>
            <a:ext cx="5162955"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引入</a:t>
            </a:r>
            <a:r>
              <a:rPr lang="en-US" altLang="zh-CN" sz="2000" b="1" dirty="0" smtClean="0">
                <a:solidFill>
                  <a:srgbClr val="C00000"/>
                </a:solidFill>
                <a:latin typeface="微软雅黑" pitchFamily="34" charset="-122"/>
                <a:ea typeface="微软雅黑" pitchFamily="34" charset="-122"/>
                <a:cs typeface="Arial" pitchFamily="34" charset="0"/>
              </a:rPr>
              <a:t>Maven</a:t>
            </a:r>
            <a:endParaRPr lang="zh-CN" sz="2000" b="1" dirty="0">
              <a:solidFill>
                <a:srgbClr val="C00000"/>
              </a:solidFill>
              <a:latin typeface="微软雅黑" pitchFamily="34" charset="-122"/>
              <a:ea typeface="微软雅黑" pitchFamily="34" charset="-122"/>
              <a:cs typeface="Arial" pitchFamily="34" charset="0"/>
            </a:endParaRPr>
          </a:p>
        </p:txBody>
      </p:sp>
      <p:sp>
        <p:nvSpPr>
          <p:cNvPr id="16" name="AutoShape 4"/>
          <p:cNvSpPr>
            <a:spLocks noChangeArrowheads="1"/>
          </p:cNvSpPr>
          <p:nvPr/>
        </p:nvSpPr>
        <p:spPr bwMode="auto">
          <a:xfrm>
            <a:off x="2095117" y="2826150"/>
            <a:ext cx="5192547"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需求和缺陷跟踪</a:t>
            </a:r>
            <a:endParaRPr lang="zh-CN" sz="2000" b="1" dirty="0">
              <a:solidFill>
                <a:srgbClr val="C00000"/>
              </a:solidFill>
              <a:latin typeface="微软雅黑" pitchFamily="34" charset="-122"/>
              <a:ea typeface="微软雅黑" pitchFamily="34" charset="-122"/>
              <a:cs typeface="Arial" pitchFamily="34" charset="0"/>
            </a:endParaRPr>
          </a:p>
        </p:txBody>
      </p:sp>
      <p:sp>
        <p:nvSpPr>
          <p:cNvPr id="17" name="AutoShape 4"/>
          <p:cNvSpPr>
            <a:spLocks noChangeArrowheads="1"/>
          </p:cNvSpPr>
          <p:nvPr/>
        </p:nvSpPr>
        <p:spPr bwMode="auto">
          <a:xfrm>
            <a:off x="2109914" y="3783822"/>
            <a:ext cx="517775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实践：从零开始</a:t>
            </a:r>
            <a:r>
              <a:rPr lang="en-US" altLang="zh-CN" sz="2000" b="1" dirty="0" smtClean="0">
                <a:solidFill>
                  <a:srgbClr val="C00000"/>
                </a:solidFill>
                <a:latin typeface="微软雅黑" pitchFamily="34" charset="-122"/>
                <a:ea typeface="微软雅黑" pitchFamily="34" charset="-122"/>
                <a:cs typeface="Arial" pitchFamily="34" charset="0"/>
              </a:rPr>
              <a:t>5</a:t>
            </a:r>
            <a:r>
              <a:rPr lang="zh-CN" altLang="en-US" sz="2000" b="1" dirty="0" smtClean="0">
                <a:solidFill>
                  <a:srgbClr val="C00000"/>
                </a:solidFill>
                <a:latin typeface="微软雅黑" pitchFamily="34" charset="-122"/>
                <a:ea typeface="微软雅黑" pitchFamily="34" charset="-122"/>
                <a:cs typeface="Arial" pitchFamily="34" charset="0"/>
              </a:rPr>
              <a:t>分钟搭建工程</a:t>
            </a:r>
            <a:endParaRPr lang="zh-CN" sz="2000" b="1" dirty="0">
              <a:solidFill>
                <a:srgbClr val="C00000"/>
              </a:solidFill>
              <a:latin typeface="微软雅黑" pitchFamily="34" charset="-122"/>
              <a:ea typeface="微软雅黑" pitchFamily="34" charset="-122"/>
              <a:cs typeface="Arial" pitchFamily="34" charset="0"/>
            </a:endParaRPr>
          </a:p>
        </p:txBody>
      </p:sp>
      <p:sp>
        <p:nvSpPr>
          <p:cNvPr id="18" name="AutoShape 4"/>
          <p:cNvSpPr>
            <a:spLocks noChangeArrowheads="1"/>
          </p:cNvSpPr>
          <p:nvPr/>
        </p:nvSpPr>
        <p:spPr bwMode="auto">
          <a:xfrm>
            <a:off x="2106958" y="4247220"/>
            <a:ext cx="517775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实践：业务开发</a:t>
            </a:r>
            <a:endParaRPr lang="zh-CN" sz="2000" b="1" dirty="0">
              <a:solidFill>
                <a:srgbClr val="C00000"/>
              </a:solidFill>
              <a:latin typeface="微软雅黑" pitchFamily="34" charset="-122"/>
              <a:ea typeface="微软雅黑" pitchFamily="34" charset="-122"/>
              <a:cs typeface="Arial" pitchFamily="34" charset="0"/>
            </a:endParaRPr>
          </a:p>
        </p:txBody>
      </p:sp>
      <p:sp>
        <p:nvSpPr>
          <p:cNvPr id="20" name="AutoShape 4"/>
          <p:cNvSpPr>
            <a:spLocks noChangeArrowheads="1"/>
          </p:cNvSpPr>
          <p:nvPr/>
        </p:nvSpPr>
        <p:spPr bwMode="auto">
          <a:xfrm>
            <a:off x="2095116" y="4751276"/>
            <a:ext cx="5192547"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可以更快，更简单，更可靠</a:t>
            </a:r>
            <a:endParaRPr lang="zh-CN" sz="2000" b="1" dirty="0">
              <a:solidFill>
                <a:srgbClr val="C0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2719401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p:nvPr/>
        </p:nvSpPr>
        <p:spPr>
          <a:xfrm>
            <a:off x="5940152" y="1362426"/>
            <a:ext cx="1080120" cy="1191629"/>
          </a:xfrm>
          <a:prstGeom prst="roundRect">
            <a:avLst/>
          </a:prstGeom>
          <a:solidFill>
            <a:schemeClr val="bg1">
              <a:lumMod val="85000"/>
            </a:schemeClr>
          </a:solid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 name="组合 104"/>
          <p:cNvGrpSpPr/>
          <p:nvPr/>
        </p:nvGrpSpPr>
        <p:grpSpPr>
          <a:xfrm>
            <a:off x="5975572" y="1545911"/>
            <a:ext cx="972692" cy="1035835"/>
            <a:chOff x="3891287" y="4349732"/>
            <a:chExt cx="972692" cy="1035835"/>
          </a:xfrm>
        </p:grpSpPr>
        <p:pic>
          <p:nvPicPr>
            <p:cNvPr id="106" name="Picture 2" descr="D:\素材\团体用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00" y="4349732"/>
              <a:ext cx="950879" cy="76258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p:cNvSpPr txBox="1"/>
            <p:nvPr/>
          </p:nvSpPr>
          <p:spPr>
            <a:xfrm>
              <a:off x="3891287" y="5108568"/>
              <a:ext cx="947052" cy="276999"/>
            </a:xfrm>
            <a:prstGeom prst="rect">
              <a:avLst/>
            </a:prstGeom>
            <a:noFill/>
          </p:spPr>
          <p:txBody>
            <a:bodyPr wrap="square" rtlCol="0">
              <a:spAutoFit/>
            </a:bodyPr>
            <a:lstStyle/>
            <a:p>
              <a:pPr algn="ctr"/>
              <a:r>
                <a:rPr lang="zh-CN" altLang="en-US" sz="1200" dirty="0">
                  <a:latin typeface="+mj-ea"/>
                  <a:ea typeface="+mj-ea"/>
                </a:rPr>
                <a:t>质量</a:t>
              </a:r>
              <a:r>
                <a:rPr lang="zh-CN" altLang="en-US" sz="1200" dirty="0" smtClean="0">
                  <a:latin typeface="+mj-ea"/>
                  <a:ea typeface="+mj-ea"/>
                </a:rPr>
                <a:t>团队</a:t>
              </a:r>
              <a:endParaRPr lang="zh-CN" altLang="en-US" sz="1200" dirty="0">
                <a:latin typeface="+mj-ea"/>
                <a:ea typeface="+mj-ea"/>
              </a:endParaRPr>
            </a:p>
          </p:txBody>
        </p:sp>
      </p:grpSp>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基础开发</a:t>
            </a:r>
            <a:r>
              <a:rPr lang="zh-CN" altLang="en-US" dirty="0" smtClean="0">
                <a:solidFill>
                  <a:srgbClr val="C00000"/>
                </a:solidFill>
                <a:latin typeface="微软雅黑" pitchFamily="34" charset="-122"/>
                <a:ea typeface="微软雅黑" pitchFamily="34" charset="-122"/>
                <a:cs typeface="Arial" pitchFamily="34" charset="0"/>
              </a:rPr>
              <a:t>体系</a:t>
            </a:r>
            <a:r>
              <a:rPr lang="en-US" altLang="zh-CN" dirty="0" smtClean="0">
                <a:solidFill>
                  <a:srgbClr val="C00000"/>
                </a:solidFill>
                <a:latin typeface="微软雅黑" pitchFamily="34" charset="-122"/>
                <a:ea typeface="微软雅黑" pitchFamily="34" charset="-122"/>
                <a:cs typeface="Arial" pitchFamily="34" charset="0"/>
              </a:rPr>
              <a:t>-</a:t>
            </a:r>
            <a:r>
              <a:rPr lang="zh-CN" altLang="en-US" dirty="0" smtClean="0">
                <a:solidFill>
                  <a:srgbClr val="C00000"/>
                </a:solidFill>
                <a:latin typeface="微软雅黑" pitchFamily="34" charset="-122"/>
                <a:ea typeface="微软雅黑" pitchFamily="34" charset="-122"/>
                <a:cs typeface="Arial" pitchFamily="34" charset="0"/>
              </a:rPr>
              <a:t>总体结构</a:t>
            </a:r>
            <a:endParaRPr lang="zh-CN" altLang="en-US" dirty="0"/>
          </a:p>
        </p:txBody>
      </p:sp>
      <p:grpSp>
        <p:nvGrpSpPr>
          <p:cNvPr id="6" name="组合 5"/>
          <p:cNvGrpSpPr/>
          <p:nvPr/>
        </p:nvGrpSpPr>
        <p:grpSpPr>
          <a:xfrm>
            <a:off x="281082" y="864055"/>
            <a:ext cx="1008112" cy="1562969"/>
            <a:chOff x="1249759" y="1172214"/>
            <a:chExt cx="1008112" cy="1562969"/>
          </a:xfrm>
        </p:grpSpPr>
        <p:pic>
          <p:nvPicPr>
            <p:cNvPr id="4" name="Picture 21" descr="文件服务器"/>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249759" y="2088852"/>
              <a:ext cx="1008112" cy="646331"/>
            </a:xfrm>
            <a:prstGeom prst="rect">
              <a:avLst/>
            </a:prstGeom>
            <a:noFill/>
          </p:spPr>
          <p:txBody>
            <a:bodyPr wrap="square" rtlCol="0">
              <a:spAutoFit/>
            </a:bodyPr>
            <a:lstStyle/>
            <a:p>
              <a:r>
                <a:rPr lang="en-US" altLang="zh-CN" sz="1200" dirty="0" smtClean="0">
                  <a:latin typeface="+mj-ea"/>
                  <a:ea typeface="+mj-ea"/>
                </a:rPr>
                <a:t>Maven</a:t>
              </a:r>
              <a:r>
                <a:rPr lang="zh-CN" altLang="en-US" sz="1200" dirty="0" smtClean="0">
                  <a:latin typeface="+mj-ea"/>
                  <a:ea typeface="+mj-ea"/>
                </a:rPr>
                <a:t>仓库本地镜像（</a:t>
              </a:r>
              <a:r>
                <a:rPr lang="en-US" altLang="zh-CN" sz="1200" dirty="0" smtClean="0">
                  <a:latin typeface="+mj-ea"/>
                  <a:ea typeface="+mj-ea"/>
                </a:rPr>
                <a:t>Nexus</a:t>
              </a:r>
              <a:r>
                <a:rPr lang="zh-CN" altLang="en-US" sz="1200" dirty="0" smtClean="0">
                  <a:latin typeface="+mj-ea"/>
                  <a:ea typeface="+mj-ea"/>
                </a:rPr>
                <a:t>）</a:t>
              </a:r>
              <a:endParaRPr lang="zh-CN" altLang="en-US" sz="1200" dirty="0">
                <a:latin typeface="+mj-ea"/>
                <a:ea typeface="+mj-ea"/>
              </a:endParaRPr>
            </a:p>
          </p:txBody>
        </p:sp>
      </p:grpSp>
      <p:grpSp>
        <p:nvGrpSpPr>
          <p:cNvPr id="7" name="组合 6"/>
          <p:cNvGrpSpPr/>
          <p:nvPr/>
        </p:nvGrpSpPr>
        <p:grpSpPr>
          <a:xfrm>
            <a:off x="4720069" y="940616"/>
            <a:ext cx="1008112" cy="1378303"/>
            <a:chOff x="1249759" y="1172214"/>
            <a:chExt cx="1008112" cy="1378303"/>
          </a:xfrm>
        </p:grpSpPr>
        <p:pic>
          <p:nvPicPr>
            <p:cNvPr id="8" name="Picture 21" descr="文件服务器"/>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49759" y="2088852"/>
              <a:ext cx="1008112" cy="461665"/>
            </a:xfrm>
            <a:prstGeom prst="rect">
              <a:avLst/>
            </a:prstGeom>
            <a:noFill/>
          </p:spPr>
          <p:txBody>
            <a:bodyPr wrap="square" rtlCol="0">
              <a:spAutoFit/>
            </a:bodyPr>
            <a:lstStyle/>
            <a:p>
              <a:r>
                <a:rPr lang="zh-CN" altLang="en-US" sz="1200" dirty="0" smtClean="0">
                  <a:latin typeface="+mj-ea"/>
                  <a:ea typeface="+mj-ea"/>
                </a:rPr>
                <a:t>资料</a:t>
              </a:r>
              <a:r>
                <a:rPr lang="zh-CN" altLang="en-US" sz="1200" dirty="0">
                  <a:latin typeface="+mj-ea"/>
                  <a:ea typeface="+mj-ea"/>
                </a:rPr>
                <a:t>代码</a:t>
              </a:r>
              <a:r>
                <a:rPr lang="zh-CN" altLang="en-US" sz="1200" dirty="0" smtClean="0">
                  <a:latin typeface="+mj-ea"/>
                  <a:ea typeface="+mj-ea"/>
                </a:rPr>
                <a:t>仓库（</a:t>
              </a:r>
              <a:r>
                <a:rPr lang="en-US" altLang="zh-CN" sz="1200" dirty="0" smtClean="0">
                  <a:latin typeface="+mj-ea"/>
                  <a:ea typeface="+mj-ea"/>
                </a:rPr>
                <a:t>SVN</a:t>
              </a:r>
              <a:r>
                <a:rPr lang="zh-CN" altLang="en-US" sz="1200" dirty="0" smtClean="0">
                  <a:latin typeface="+mj-ea"/>
                  <a:ea typeface="+mj-ea"/>
                </a:rPr>
                <a:t>）</a:t>
              </a:r>
              <a:endParaRPr lang="zh-CN" altLang="en-US" sz="1200" dirty="0">
                <a:latin typeface="+mj-ea"/>
                <a:ea typeface="+mj-ea"/>
              </a:endParaRPr>
            </a:p>
          </p:txBody>
        </p:sp>
      </p:grpSp>
      <p:grpSp>
        <p:nvGrpSpPr>
          <p:cNvPr id="10" name="组合 9"/>
          <p:cNvGrpSpPr/>
          <p:nvPr/>
        </p:nvGrpSpPr>
        <p:grpSpPr>
          <a:xfrm>
            <a:off x="2142818" y="902190"/>
            <a:ext cx="1008112" cy="1562969"/>
            <a:chOff x="1249759" y="1172214"/>
            <a:chExt cx="1008112" cy="1562969"/>
          </a:xfrm>
        </p:grpSpPr>
        <p:pic>
          <p:nvPicPr>
            <p:cNvPr id="11" name="Picture 21" descr="文件服务器"/>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249759" y="2088852"/>
              <a:ext cx="1008112" cy="646331"/>
            </a:xfrm>
            <a:prstGeom prst="rect">
              <a:avLst/>
            </a:prstGeom>
            <a:noFill/>
          </p:spPr>
          <p:txBody>
            <a:bodyPr wrap="square" rtlCol="0">
              <a:spAutoFit/>
            </a:bodyPr>
            <a:lstStyle/>
            <a:p>
              <a:r>
                <a:rPr lang="zh-CN" altLang="en-US" sz="1200" dirty="0" smtClean="0">
                  <a:latin typeface="+mj-ea"/>
                  <a:ea typeface="+mj-ea"/>
                </a:rPr>
                <a:t>每日构建服务器（基于</a:t>
              </a:r>
              <a:r>
                <a:rPr lang="en-US" altLang="zh-CN" sz="1200" dirty="0" smtClean="0">
                  <a:latin typeface="+mj-ea"/>
                  <a:ea typeface="+mj-ea"/>
                </a:rPr>
                <a:t>Maven</a:t>
              </a:r>
              <a:r>
                <a:rPr lang="zh-CN" altLang="en-US" sz="1200" dirty="0" smtClean="0">
                  <a:latin typeface="+mj-ea"/>
                  <a:ea typeface="+mj-ea"/>
                </a:rPr>
                <a:t>）</a:t>
              </a:r>
              <a:endParaRPr lang="zh-CN" altLang="en-US" sz="1200" dirty="0">
                <a:latin typeface="+mj-ea"/>
                <a:ea typeface="+mj-ea"/>
              </a:endParaRPr>
            </a:p>
          </p:txBody>
        </p:sp>
      </p:grpSp>
      <p:grpSp>
        <p:nvGrpSpPr>
          <p:cNvPr id="24" name="组合 23"/>
          <p:cNvGrpSpPr/>
          <p:nvPr/>
        </p:nvGrpSpPr>
        <p:grpSpPr>
          <a:xfrm>
            <a:off x="2829239" y="3862669"/>
            <a:ext cx="1008112" cy="1296144"/>
            <a:chOff x="1979712" y="3145532"/>
            <a:chExt cx="1008112" cy="1296144"/>
          </a:xfrm>
        </p:grpSpPr>
        <p:sp>
          <p:nvSpPr>
            <p:cNvPr id="15" name="TextBox 14"/>
            <p:cNvSpPr txBox="1"/>
            <p:nvPr/>
          </p:nvSpPr>
          <p:spPr>
            <a:xfrm>
              <a:off x="1979712" y="3980011"/>
              <a:ext cx="1008112" cy="461665"/>
            </a:xfrm>
            <a:prstGeom prst="rect">
              <a:avLst/>
            </a:prstGeom>
            <a:noFill/>
          </p:spPr>
          <p:txBody>
            <a:bodyPr wrap="square" rtlCol="0">
              <a:spAutoFit/>
            </a:bodyPr>
            <a:lstStyle/>
            <a:p>
              <a:r>
                <a:rPr lang="zh-CN" altLang="en-US" sz="1200" dirty="0" smtClean="0">
                  <a:latin typeface="+mj-ea"/>
                  <a:ea typeface="+mj-ea"/>
                </a:rPr>
                <a:t>项目开发验证服务器组</a:t>
              </a:r>
              <a:endParaRPr lang="zh-CN" altLang="en-US" sz="1200" dirty="0">
                <a:latin typeface="+mj-ea"/>
                <a:ea typeface="+mj-ea"/>
              </a:endParaRPr>
            </a:p>
          </p:txBody>
        </p:sp>
        <p:pic>
          <p:nvPicPr>
            <p:cNvPr id="21"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173" y="3145532"/>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7148" y="32740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3260" y="34125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组合 25"/>
          <p:cNvGrpSpPr/>
          <p:nvPr/>
        </p:nvGrpSpPr>
        <p:grpSpPr>
          <a:xfrm>
            <a:off x="4285689" y="3920425"/>
            <a:ext cx="1008112" cy="1296144"/>
            <a:chOff x="1979712" y="3145532"/>
            <a:chExt cx="1008112" cy="1296144"/>
          </a:xfrm>
        </p:grpSpPr>
        <p:sp>
          <p:nvSpPr>
            <p:cNvPr id="27" name="TextBox 26"/>
            <p:cNvSpPr txBox="1"/>
            <p:nvPr/>
          </p:nvSpPr>
          <p:spPr>
            <a:xfrm>
              <a:off x="1979712" y="3980011"/>
              <a:ext cx="1008112" cy="461665"/>
            </a:xfrm>
            <a:prstGeom prst="rect">
              <a:avLst/>
            </a:prstGeom>
            <a:noFill/>
          </p:spPr>
          <p:txBody>
            <a:bodyPr wrap="square" rtlCol="0">
              <a:spAutoFit/>
            </a:bodyPr>
            <a:lstStyle/>
            <a:p>
              <a:r>
                <a:rPr lang="zh-CN" altLang="en-US" sz="1200" dirty="0" smtClean="0">
                  <a:latin typeface="+mj-ea"/>
                  <a:ea typeface="+mj-ea"/>
                </a:rPr>
                <a:t>项目测试验证服务器组</a:t>
              </a:r>
              <a:endParaRPr lang="zh-CN" altLang="en-US" sz="1200" dirty="0">
                <a:latin typeface="+mj-ea"/>
                <a:ea typeface="+mj-ea"/>
              </a:endParaRPr>
            </a:p>
          </p:txBody>
        </p:sp>
        <p:pic>
          <p:nvPicPr>
            <p:cNvPr id="28"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173" y="3145532"/>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7148" y="32740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3260" y="34125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组合 39"/>
          <p:cNvGrpSpPr/>
          <p:nvPr/>
        </p:nvGrpSpPr>
        <p:grpSpPr>
          <a:xfrm>
            <a:off x="1074343" y="3189399"/>
            <a:ext cx="1187175" cy="945007"/>
            <a:chOff x="1053643" y="4349732"/>
            <a:chExt cx="1187175" cy="945007"/>
          </a:xfrm>
        </p:grpSpPr>
        <p:pic>
          <p:nvPicPr>
            <p:cNvPr id="5122" name="Picture 2" descr="D:\素材\团体用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51" y="4349732"/>
              <a:ext cx="950879" cy="76258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053643" y="5017740"/>
              <a:ext cx="1187175" cy="276999"/>
            </a:xfrm>
            <a:prstGeom prst="rect">
              <a:avLst/>
            </a:prstGeom>
            <a:noFill/>
          </p:spPr>
          <p:txBody>
            <a:bodyPr wrap="square" rtlCol="0">
              <a:spAutoFit/>
            </a:bodyPr>
            <a:lstStyle/>
            <a:p>
              <a:r>
                <a:rPr lang="zh-CN" altLang="en-US" sz="1200" dirty="0" smtClean="0">
                  <a:latin typeface="+mj-ea"/>
                  <a:ea typeface="+mj-ea"/>
                </a:rPr>
                <a:t>项目开发团队</a:t>
              </a:r>
              <a:endParaRPr lang="zh-CN" altLang="en-US" sz="1200" dirty="0">
                <a:latin typeface="+mj-ea"/>
                <a:ea typeface="+mj-ea"/>
              </a:endParaRPr>
            </a:p>
          </p:txBody>
        </p:sp>
      </p:grpSp>
      <p:grpSp>
        <p:nvGrpSpPr>
          <p:cNvPr id="36" name="组合 35"/>
          <p:cNvGrpSpPr/>
          <p:nvPr/>
        </p:nvGrpSpPr>
        <p:grpSpPr>
          <a:xfrm>
            <a:off x="5734309" y="3057667"/>
            <a:ext cx="1187175" cy="1035835"/>
            <a:chOff x="3820147" y="4349732"/>
            <a:chExt cx="1187175" cy="1035835"/>
          </a:xfrm>
        </p:grpSpPr>
        <p:pic>
          <p:nvPicPr>
            <p:cNvPr id="37" name="Picture 2" descr="D:\素材\团体用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00" y="4349732"/>
              <a:ext cx="950879" cy="76258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820147" y="5108568"/>
              <a:ext cx="1187175" cy="276999"/>
            </a:xfrm>
            <a:prstGeom prst="rect">
              <a:avLst/>
            </a:prstGeom>
            <a:noFill/>
          </p:spPr>
          <p:txBody>
            <a:bodyPr wrap="square" rtlCol="0">
              <a:spAutoFit/>
            </a:bodyPr>
            <a:lstStyle/>
            <a:p>
              <a:r>
                <a:rPr lang="zh-CN" altLang="en-US" sz="1200" dirty="0" smtClean="0">
                  <a:latin typeface="+mj-ea"/>
                  <a:ea typeface="+mj-ea"/>
                </a:rPr>
                <a:t>项目测试团队</a:t>
              </a:r>
              <a:endParaRPr lang="zh-CN" altLang="en-US" sz="1200" dirty="0">
                <a:latin typeface="+mj-ea"/>
                <a:ea typeface="+mj-ea"/>
              </a:endParaRPr>
            </a:p>
          </p:txBody>
        </p:sp>
      </p:grpSp>
      <p:cxnSp>
        <p:nvCxnSpPr>
          <p:cNvPr id="42" name="直接箭头连接符 41"/>
          <p:cNvCxnSpPr>
            <a:stCxn id="5122" idx="0"/>
            <a:endCxn id="4" idx="3"/>
          </p:cNvCxnSpPr>
          <p:nvPr/>
        </p:nvCxnSpPr>
        <p:spPr>
          <a:xfrm flipH="1" flipV="1">
            <a:off x="1023853" y="1321409"/>
            <a:ext cx="608338" cy="18679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122" idx="0"/>
            <a:endCxn id="11" idx="1"/>
          </p:cNvCxnSpPr>
          <p:nvPr/>
        </p:nvCxnSpPr>
        <p:spPr>
          <a:xfrm flipV="1">
            <a:off x="1632191" y="1359544"/>
            <a:ext cx="664516" cy="182985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122" idx="3"/>
            <a:endCxn id="21" idx="1"/>
          </p:cNvCxnSpPr>
          <p:nvPr/>
        </p:nvCxnSpPr>
        <p:spPr>
          <a:xfrm>
            <a:off x="2107630" y="3570692"/>
            <a:ext cx="774070" cy="6160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7" idx="1"/>
            <a:endCxn id="29" idx="0"/>
          </p:cNvCxnSpPr>
          <p:nvPr/>
        </p:nvCxnSpPr>
        <p:spPr>
          <a:xfrm flipH="1">
            <a:off x="4804927" y="3438960"/>
            <a:ext cx="1022335" cy="6099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7" idx="1"/>
            <a:endCxn id="8" idx="2"/>
          </p:cNvCxnSpPr>
          <p:nvPr/>
        </p:nvCxnSpPr>
        <p:spPr>
          <a:xfrm flipH="1" flipV="1">
            <a:off x="5168399" y="1855323"/>
            <a:ext cx="658863" cy="1583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122" idx="0"/>
            <a:endCxn id="8" idx="2"/>
          </p:cNvCxnSpPr>
          <p:nvPr/>
        </p:nvCxnSpPr>
        <p:spPr>
          <a:xfrm flipV="1">
            <a:off x="1632191" y="1855323"/>
            <a:ext cx="3536208" cy="13340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122" idx="3"/>
            <a:endCxn id="37" idx="1"/>
          </p:cNvCxnSpPr>
          <p:nvPr/>
        </p:nvCxnSpPr>
        <p:spPr>
          <a:xfrm flipV="1">
            <a:off x="2107630" y="3438960"/>
            <a:ext cx="3719632" cy="131732"/>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7524328" y="3030045"/>
            <a:ext cx="1296144" cy="1035835"/>
            <a:chOff x="3820147" y="4349732"/>
            <a:chExt cx="1296144" cy="1035835"/>
          </a:xfrm>
        </p:grpSpPr>
        <p:pic>
          <p:nvPicPr>
            <p:cNvPr id="76" name="Picture 2" descr="D:\素材\团体用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00" y="4349732"/>
              <a:ext cx="950879" cy="762586"/>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3820147" y="5108568"/>
              <a:ext cx="1296144" cy="276999"/>
            </a:xfrm>
            <a:prstGeom prst="rect">
              <a:avLst/>
            </a:prstGeom>
            <a:noFill/>
          </p:spPr>
          <p:txBody>
            <a:bodyPr wrap="square" rtlCol="0">
              <a:spAutoFit/>
            </a:bodyPr>
            <a:lstStyle/>
            <a:p>
              <a:r>
                <a:rPr lang="zh-CN" altLang="en-US" sz="1200" dirty="0" smtClean="0">
                  <a:latin typeface="+mj-ea"/>
                  <a:ea typeface="+mj-ea"/>
                </a:rPr>
                <a:t>运维或服务团队</a:t>
              </a:r>
              <a:endParaRPr lang="zh-CN" altLang="en-US" sz="1200" dirty="0">
                <a:latin typeface="+mj-ea"/>
                <a:ea typeface="+mj-ea"/>
              </a:endParaRPr>
            </a:p>
          </p:txBody>
        </p:sp>
      </p:grpSp>
      <p:grpSp>
        <p:nvGrpSpPr>
          <p:cNvPr id="78" name="组合 77"/>
          <p:cNvGrpSpPr/>
          <p:nvPr/>
        </p:nvGrpSpPr>
        <p:grpSpPr>
          <a:xfrm>
            <a:off x="8138134" y="808694"/>
            <a:ext cx="773363" cy="1031892"/>
            <a:chOff x="2032173" y="3145532"/>
            <a:chExt cx="954690" cy="1101612"/>
          </a:xfrm>
        </p:grpSpPr>
        <p:sp>
          <p:nvSpPr>
            <p:cNvPr id="79" name="TextBox 78"/>
            <p:cNvSpPr txBox="1"/>
            <p:nvPr/>
          </p:nvSpPr>
          <p:spPr>
            <a:xfrm>
              <a:off x="2126292" y="3970145"/>
              <a:ext cx="860571" cy="276999"/>
            </a:xfrm>
            <a:prstGeom prst="rect">
              <a:avLst/>
            </a:prstGeom>
            <a:noFill/>
          </p:spPr>
          <p:txBody>
            <a:bodyPr wrap="square" rtlCol="0">
              <a:spAutoFit/>
            </a:bodyPr>
            <a:lstStyle/>
            <a:p>
              <a:r>
                <a:rPr lang="zh-CN" altLang="en-US" sz="1200" dirty="0" smtClean="0">
                  <a:latin typeface="+mj-ea"/>
                  <a:ea typeface="+mj-ea"/>
                </a:rPr>
                <a:t>生成环境</a:t>
              </a:r>
              <a:endParaRPr lang="zh-CN" altLang="en-US" sz="1200" dirty="0">
                <a:latin typeface="+mj-ea"/>
                <a:ea typeface="+mj-ea"/>
              </a:endParaRPr>
            </a:p>
          </p:txBody>
        </p:sp>
        <p:pic>
          <p:nvPicPr>
            <p:cNvPr id="80"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173" y="3145532"/>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7148" y="32740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3260" y="34125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3" name="直接箭头连接符 82"/>
          <p:cNvCxnSpPr>
            <a:stCxn id="76" idx="0"/>
            <a:endCxn id="79" idx="2"/>
          </p:cNvCxnSpPr>
          <p:nvPr/>
        </p:nvCxnSpPr>
        <p:spPr>
          <a:xfrm flipV="1">
            <a:off x="8092721" y="1840586"/>
            <a:ext cx="470216" cy="11894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763248" y="2169358"/>
            <a:ext cx="697184" cy="400110"/>
          </a:xfrm>
          <a:prstGeom prst="rect">
            <a:avLst/>
          </a:prstGeom>
          <a:noFill/>
        </p:spPr>
        <p:txBody>
          <a:bodyPr wrap="square" rtlCol="0">
            <a:spAutoFit/>
          </a:bodyPr>
          <a:lstStyle>
            <a:defPPr>
              <a:defRPr lang="zh-CN"/>
            </a:defPPr>
            <a:lvl1pPr>
              <a:defRPr sz="1000" i="1">
                <a:latin typeface="+mj-ea"/>
                <a:ea typeface="+mj-ea"/>
              </a:defRPr>
            </a:lvl1pPr>
          </a:lstStyle>
          <a:p>
            <a:pPr algn="ctr"/>
            <a:r>
              <a:rPr lang="zh-CN" altLang="en-US" dirty="0"/>
              <a:t>生成</a:t>
            </a:r>
            <a:r>
              <a:rPr lang="zh-CN" altLang="en-US" dirty="0" smtClean="0"/>
              <a:t>部署和维护</a:t>
            </a:r>
            <a:endParaRPr lang="zh-CN" altLang="en-US" dirty="0"/>
          </a:p>
        </p:txBody>
      </p:sp>
      <p:sp>
        <p:nvSpPr>
          <p:cNvPr id="5139" name="任意多边形 5138"/>
          <p:cNvSpPr/>
          <p:nvPr/>
        </p:nvSpPr>
        <p:spPr>
          <a:xfrm>
            <a:off x="1518082" y="4083728"/>
            <a:ext cx="6569475" cy="1086623"/>
          </a:xfrm>
          <a:custGeom>
            <a:avLst/>
            <a:gdLst>
              <a:gd name="connsiteX0" fmla="*/ 0 w 6569475"/>
              <a:gd name="connsiteY0" fmla="*/ 17755 h 1349415"/>
              <a:gd name="connsiteX1" fmla="*/ 3266982 w 6569475"/>
              <a:gd name="connsiteY1" fmla="*/ 1349406 h 1349415"/>
              <a:gd name="connsiteX2" fmla="*/ 6569475 w 6569475"/>
              <a:gd name="connsiteY2" fmla="*/ 0 h 1349415"/>
              <a:gd name="connsiteX3" fmla="*/ 6569475 w 6569475"/>
              <a:gd name="connsiteY3" fmla="*/ 0 h 1349415"/>
            </a:gdLst>
            <a:ahLst/>
            <a:cxnLst>
              <a:cxn ang="0">
                <a:pos x="connsiteX0" y="connsiteY0"/>
              </a:cxn>
              <a:cxn ang="0">
                <a:pos x="connsiteX1" y="connsiteY1"/>
              </a:cxn>
              <a:cxn ang="0">
                <a:pos x="connsiteX2" y="connsiteY2"/>
              </a:cxn>
              <a:cxn ang="0">
                <a:pos x="connsiteX3" y="connsiteY3"/>
              </a:cxn>
            </a:cxnLst>
            <a:rect l="l" t="t" r="r" b="b"/>
            <a:pathLst>
              <a:path w="6569475" h="1349415">
                <a:moveTo>
                  <a:pt x="0" y="17755"/>
                </a:moveTo>
                <a:cubicBezTo>
                  <a:pt x="1086035" y="685060"/>
                  <a:pt x="2172070" y="1352365"/>
                  <a:pt x="3266982" y="1349406"/>
                </a:cubicBezTo>
                <a:cubicBezTo>
                  <a:pt x="4361894" y="1346447"/>
                  <a:pt x="6569475" y="0"/>
                  <a:pt x="6569475" y="0"/>
                </a:cubicBezTo>
                <a:lnTo>
                  <a:pt x="6569475" y="0"/>
                </a:lnTo>
              </a:path>
            </a:pathLst>
          </a:custGeom>
          <a:ln w="25400">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96"/>
          <p:cNvSpPr txBox="1"/>
          <p:nvPr/>
        </p:nvSpPr>
        <p:spPr>
          <a:xfrm>
            <a:off x="7704065" y="4261413"/>
            <a:ext cx="756367" cy="246221"/>
          </a:xfrm>
          <a:prstGeom prst="rect">
            <a:avLst/>
          </a:prstGeom>
          <a:noFill/>
        </p:spPr>
        <p:txBody>
          <a:bodyPr wrap="square" rtlCol="0">
            <a:spAutoFit/>
          </a:bodyPr>
          <a:lstStyle>
            <a:defPPr>
              <a:defRPr lang="zh-CN"/>
            </a:defPPr>
            <a:lvl1pPr>
              <a:defRPr sz="1000" i="1">
                <a:latin typeface="+mj-ea"/>
                <a:ea typeface="+mj-ea"/>
              </a:defRPr>
            </a:lvl1pPr>
          </a:lstStyle>
          <a:p>
            <a:r>
              <a:rPr lang="zh-CN" altLang="en-US" dirty="0"/>
              <a:t>技术支撑</a:t>
            </a:r>
          </a:p>
        </p:txBody>
      </p:sp>
      <p:cxnSp>
        <p:nvCxnSpPr>
          <p:cNvPr id="5141" name="直接连接符 5140"/>
          <p:cNvCxnSpPr/>
          <p:nvPr/>
        </p:nvCxnSpPr>
        <p:spPr>
          <a:xfrm>
            <a:off x="7092280" y="265212"/>
            <a:ext cx="0" cy="490513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860555" y="333036"/>
            <a:ext cx="1069813" cy="338554"/>
          </a:xfrm>
          <a:prstGeom prst="rect">
            <a:avLst/>
          </a:prstGeom>
          <a:noFill/>
        </p:spPr>
        <p:txBody>
          <a:bodyPr wrap="square" rtlCol="0">
            <a:spAutoFit/>
          </a:bodyPr>
          <a:lstStyle/>
          <a:p>
            <a:r>
              <a:rPr lang="zh-CN" altLang="en-US" sz="1600" dirty="0" smtClean="0">
                <a:latin typeface="+mj-ea"/>
                <a:ea typeface="+mj-ea"/>
              </a:rPr>
              <a:t>研发环境</a:t>
            </a:r>
            <a:endParaRPr lang="zh-CN" altLang="en-US" sz="1600" dirty="0">
              <a:latin typeface="+mj-ea"/>
              <a:ea typeface="+mj-ea"/>
            </a:endParaRPr>
          </a:p>
        </p:txBody>
      </p:sp>
      <p:sp>
        <p:nvSpPr>
          <p:cNvPr id="102" name="TextBox 101"/>
          <p:cNvSpPr txBox="1"/>
          <p:nvPr/>
        </p:nvSpPr>
        <p:spPr>
          <a:xfrm>
            <a:off x="7187183" y="333036"/>
            <a:ext cx="1171956" cy="338554"/>
          </a:xfrm>
          <a:prstGeom prst="rect">
            <a:avLst/>
          </a:prstGeom>
          <a:noFill/>
        </p:spPr>
        <p:txBody>
          <a:bodyPr wrap="square" rtlCol="0">
            <a:spAutoFit/>
          </a:bodyPr>
          <a:lstStyle/>
          <a:p>
            <a:r>
              <a:rPr lang="zh-CN" altLang="en-US" sz="1600" dirty="0" smtClean="0">
                <a:latin typeface="+mj-ea"/>
                <a:ea typeface="+mj-ea"/>
              </a:rPr>
              <a:t>生成环境</a:t>
            </a:r>
            <a:endParaRPr lang="zh-CN" altLang="en-US" sz="1600" dirty="0">
              <a:latin typeface="+mj-ea"/>
              <a:ea typeface="+mj-ea"/>
            </a:endParaRPr>
          </a:p>
        </p:txBody>
      </p:sp>
      <p:sp>
        <p:nvSpPr>
          <p:cNvPr id="103" name="TextBox 102"/>
          <p:cNvSpPr txBox="1"/>
          <p:nvPr/>
        </p:nvSpPr>
        <p:spPr>
          <a:xfrm>
            <a:off x="1127724" y="1251201"/>
            <a:ext cx="1238333" cy="400110"/>
          </a:xfrm>
          <a:prstGeom prst="rect">
            <a:avLst/>
          </a:prstGeom>
          <a:noFill/>
        </p:spPr>
        <p:txBody>
          <a:bodyPr wrap="square" rtlCol="0">
            <a:spAutoFit/>
          </a:bodyPr>
          <a:lstStyle/>
          <a:p>
            <a:r>
              <a:rPr lang="en-US" altLang="zh-CN" sz="1000" i="1" dirty="0" smtClean="0">
                <a:latin typeface="+mj-ea"/>
                <a:ea typeface="+mj-ea"/>
              </a:rPr>
              <a:t>JAR</a:t>
            </a:r>
            <a:r>
              <a:rPr lang="zh-CN" altLang="en-US" sz="1000" i="1" dirty="0" smtClean="0">
                <a:latin typeface="+mj-ea"/>
                <a:ea typeface="+mj-ea"/>
              </a:rPr>
              <a:t>仓库和公司内部自有组件仓库。</a:t>
            </a:r>
            <a:endParaRPr lang="zh-CN" altLang="en-US" sz="1000" i="1" dirty="0">
              <a:latin typeface="+mj-ea"/>
              <a:ea typeface="+mj-ea"/>
            </a:endParaRPr>
          </a:p>
        </p:txBody>
      </p:sp>
      <p:sp>
        <p:nvSpPr>
          <p:cNvPr id="104" name="TextBox 103"/>
          <p:cNvSpPr txBox="1"/>
          <p:nvPr/>
        </p:nvSpPr>
        <p:spPr>
          <a:xfrm>
            <a:off x="2819372" y="964629"/>
            <a:ext cx="947017" cy="707886"/>
          </a:xfrm>
          <a:prstGeom prst="rect">
            <a:avLst/>
          </a:prstGeom>
          <a:noFill/>
        </p:spPr>
        <p:txBody>
          <a:bodyPr wrap="square" rtlCol="0">
            <a:spAutoFit/>
          </a:bodyPr>
          <a:lstStyle/>
          <a:p>
            <a:r>
              <a:rPr lang="zh-CN" altLang="en-US" sz="1000" i="1" dirty="0" smtClean="0">
                <a:latin typeface="+mj-ea"/>
                <a:ea typeface="+mj-ea"/>
              </a:rPr>
              <a:t>自动化：</a:t>
            </a:r>
            <a:endParaRPr lang="en-US" altLang="zh-CN" sz="1000" i="1" dirty="0" smtClean="0">
              <a:latin typeface="+mj-ea"/>
              <a:ea typeface="+mj-ea"/>
            </a:endParaRPr>
          </a:p>
          <a:p>
            <a:r>
              <a:rPr lang="zh-CN" altLang="en-US" sz="1000" i="1" dirty="0" smtClean="0">
                <a:latin typeface="+mj-ea"/>
                <a:ea typeface="+mj-ea"/>
              </a:rPr>
              <a:t>单元测试</a:t>
            </a:r>
            <a:endParaRPr lang="en-US" altLang="zh-CN" sz="1000" i="1" dirty="0" smtClean="0">
              <a:latin typeface="+mj-ea"/>
              <a:ea typeface="+mj-ea"/>
            </a:endParaRPr>
          </a:p>
          <a:p>
            <a:r>
              <a:rPr lang="en-US" altLang="zh-CN" sz="1000" i="1" dirty="0" err="1" smtClean="0">
                <a:latin typeface="+mj-ea"/>
                <a:ea typeface="+mj-ea"/>
              </a:rPr>
              <a:t>Checkstyle</a:t>
            </a:r>
            <a:endParaRPr lang="en-US" altLang="zh-CN" sz="1000" i="1" dirty="0" smtClean="0">
              <a:latin typeface="+mj-ea"/>
              <a:ea typeface="+mj-ea"/>
            </a:endParaRPr>
          </a:p>
          <a:p>
            <a:r>
              <a:rPr lang="en-US" altLang="zh-CN" sz="1000" i="1" dirty="0" err="1" smtClean="0">
                <a:latin typeface="+mj-ea"/>
                <a:ea typeface="+mj-ea"/>
              </a:rPr>
              <a:t>findBug</a:t>
            </a:r>
            <a:endParaRPr lang="zh-CN" altLang="en-US" sz="1000" i="1" dirty="0">
              <a:latin typeface="+mj-ea"/>
              <a:ea typeface="+mj-ea"/>
            </a:endParaRPr>
          </a:p>
        </p:txBody>
      </p:sp>
      <p:sp>
        <p:nvSpPr>
          <p:cNvPr id="108" name="TextBox 107"/>
          <p:cNvSpPr txBox="1"/>
          <p:nvPr/>
        </p:nvSpPr>
        <p:spPr>
          <a:xfrm>
            <a:off x="1914241" y="2682724"/>
            <a:ext cx="1238333" cy="400110"/>
          </a:xfrm>
          <a:prstGeom prst="rect">
            <a:avLst/>
          </a:prstGeom>
          <a:noFill/>
        </p:spPr>
        <p:txBody>
          <a:bodyPr wrap="square" rtlCol="0">
            <a:spAutoFit/>
          </a:bodyPr>
          <a:lstStyle/>
          <a:p>
            <a:r>
              <a:rPr lang="zh-CN" altLang="en-US" sz="1000" i="1" dirty="0" smtClean="0">
                <a:latin typeface="+mj-ea"/>
                <a:ea typeface="+mj-ea"/>
              </a:rPr>
              <a:t>维护和管理相关相关的代码和资料</a:t>
            </a:r>
            <a:endParaRPr lang="zh-CN" altLang="en-US" sz="1000" i="1" dirty="0">
              <a:latin typeface="+mj-ea"/>
              <a:ea typeface="+mj-ea"/>
            </a:endParaRPr>
          </a:p>
        </p:txBody>
      </p:sp>
      <p:sp>
        <p:nvSpPr>
          <p:cNvPr id="109" name="TextBox 108"/>
          <p:cNvSpPr txBox="1"/>
          <p:nvPr/>
        </p:nvSpPr>
        <p:spPr>
          <a:xfrm>
            <a:off x="5050466" y="2484337"/>
            <a:ext cx="1047162" cy="400110"/>
          </a:xfrm>
          <a:prstGeom prst="rect">
            <a:avLst/>
          </a:prstGeom>
          <a:noFill/>
        </p:spPr>
        <p:txBody>
          <a:bodyPr wrap="square" rtlCol="0">
            <a:spAutoFit/>
          </a:bodyPr>
          <a:lstStyle/>
          <a:p>
            <a:r>
              <a:rPr lang="zh-CN" altLang="en-US" sz="1000" i="1" dirty="0">
                <a:latin typeface="+mj-ea"/>
                <a:ea typeface="+mj-ea"/>
              </a:rPr>
              <a:t>只读</a:t>
            </a:r>
            <a:r>
              <a:rPr lang="zh-CN" altLang="en-US" sz="1000" i="1" dirty="0" smtClean="0">
                <a:latin typeface="+mj-ea"/>
                <a:ea typeface="+mj-ea"/>
              </a:rPr>
              <a:t>相关相关的代码和资料</a:t>
            </a:r>
            <a:endParaRPr lang="zh-CN" altLang="en-US" sz="1000" i="1" dirty="0">
              <a:latin typeface="+mj-ea"/>
              <a:ea typeface="+mj-ea"/>
            </a:endParaRPr>
          </a:p>
        </p:txBody>
      </p:sp>
      <p:cxnSp>
        <p:nvCxnSpPr>
          <p:cNvPr id="110" name="直接箭头连接符 109"/>
          <p:cNvCxnSpPr>
            <a:stCxn id="106" idx="1"/>
            <a:endCxn id="9" idx="0"/>
          </p:cNvCxnSpPr>
          <p:nvPr/>
        </p:nvCxnSpPr>
        <p:spPr>
          <a:xfrm flipH="1" flipV="1">
            <a:off x="5224125" y="1857254"/>
            <a:ext cx="773260" cy="69950"/>
          </a:xfrm>
          <a:prstGeom prst="straightConnector1">
            <a:avLst/>
          </a:prstGeom>
          <a:ln w="254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587803" y="1434645"/>
            <a:ext cx="596984" cy="861774"/>
          </a:xfrm>
          <a:prstGeom prst="rect">
            <a:avLst/>
          </a:prstGeom>
          <a:noFill/>
        </p:spPr>
        <p:txBody>
          <a:bodyPr wrap="square" rtlCol="0">
            <a:spAutoFit/>
          </a:bodyPr>
          <a:lstStyle/>
          <a:p>
            <a:r>
              <a:rPr lang="zh-CN" altLang="en-US" sz="1000" i="1" dirty="0" smtClean="0">
                <a:latin typeface="+mj-ea"/>
                <a:ea typeface="+mj-ea"/>
              </a:rPr>
              <a:t>监管资料质量</a:t>
            </a:r>
            <a:r>
              <a:rPr lang="en-US" altLang="zh-CN" sz="1000" i="1" dirty="0" smtClean="0">
                <a:latin typeface="+mj-ea"/>
                <a:ea typeface="+mj-ea"/>
              </a:rPr>
              <a:t>(</a:t>
            </a:r>
            <a:r>
              <a:rPr lang="zh-CN" altLang="en-US" sz="1000" i="1" dirty="0" smtClean="0">
                <a:latin typeface="+mj-ea"/>
                <a:ea typeface="+mj-ea"/>
              </a:rPr>
              <a:t>包括测试</a:t>
            </a:r>
            <a:r>
              <a:rPr lang="en-US" altLang="zh-CN" sz="1000" i="1" dirty="0" smtClean="0">
                <a:latin typeface="+mj-ea"/>
                <a:ea typeface="+mj-ea"/>
              </a:rPr>
              <a:t>)</a:t>
            </a:r>
            <a:r>
              <a:rPr lang="zh-CN" altLang="en-US" sz="1000" i="1" dirty="0" smtClean="0">
                <a:latin typeface="+mj-ea"/>
                <a:ea typeface="+mj-ea"/>
              </a:rPr>
              <a:t>资料</a:t>
            </a:r>
            <a:endParaRPr lang="zh-CN" altLang="en-US" sz="1000" i="1" dirty="0">
              <a:latin typeface="+mj-ea"/>
              <a:ea typeface="+mj-ea"/>
            </a:endParaRPr>
          </a:p>
        </p:txBody>
      </p:sp>
      <p:sp>
        <p:nvSpPr>
          <p:cNvPr id="5146" name="任意多边形 5145"/>
          <p:cNvSpPr/>
          <p:nvPr/>
        </p:nvSpPr>
        <p:spPr>
          <a:xfrm>
            <a:off x="2876554" y="773707"/>
            <a:ext cx="3666289" cy="771008"/>
          </a:xfrm>
          <a:custGeom>
            <a:avLst/>
            <a:gdLst>
              <a:gd name="connsiteX0" fmla="*/ 3027286 w 3027286"/>
              <a:gd name="connsiteY0" fmla="*/ 771008 h 771008"/>
              <a:gd name="connsiteX1" fmla="*/ 2325950 w 3027286"/>
              <a:gd name="connsiteY1" fmla="*/ 25283 h 771008"/>
              <a:gd name="connsiteX2" fmla="*/ 0 w 3027286"/>
              <a:gd name="connsiteY2" fmla="*/ 247225 h 771008"/>
            </a:gdLst>
            <a:ahLst/>
            <a:cxnLst>
              <a:cxn ang="0">
                <a:pos x="connsiteX0" y="connsiteY0"/>
              </a:cxn>
              <a:cxn ang="0">
                <a:pos x="connsiteX1" y="connsiteY1"/>
              </a:cxn>
              <a:cxn ang="0">
                <a:pos x="connsiteX2" y="connsiteY2"/>
              </a:cxn>
            </a:cxnLst>
            <a:rect l="l" t="t" r="r" b="b"/>
            <a:pathLst>
              <a:path w="3027286" h="771008">
                <a:moveTo>
                  <a:pt x="3027286" y="771008"/>
                </a:moveTo>
                <a:cubicBezTo>
                  <a:pt x="2928892" y="441794"/>
                  <a:pt x="2830498" y="112580"/>
                  <a:pt x="2325950" y="25283"/>
                </a:cubicBezTo>
                <a:cubicBezTo>
                  <a:pt x="1821402" y="-62014"/>
                  <a:pt x="910701" y="92605"/>
                  <a:pt x="0" y="247225"/>
                </a:cubicBezTo>
              </a:path>
            </a:pathLst>
          </a:custGeom>
          <a:ln w="254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7" name="直接箭头连接符 116"/>
          <p:cNvCxnSpPr>
            <a:stCxn id="106" idx="2"/>
            <a:endCxn id="37" idx="0"/>
          </p:cNvCxnSpPr>
          <p:nvPr/>
        </p:nvCxnSpPr>
        <p:spPr>
          <a:xfrm flipH="1">
            <a:off x="6302702" y="2308497"/>
            <a:ext cx="170123" cy="749170"/>
          </a:xfrm>
          <a:prstGeom prst="straightConnector1">
            <a:avLst/>
          </a:prstGeom>
          <a:ln w="254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181157" y="2620285"/>
            <a:ext cx="596984" cy="400110"/>
          </a:xfrm>
          <a:prstGeom prst="rect">
            <a:avLst/>
          </a:prstGeom>
          <a:noFill/>
        </p:spPr>
        <p:txBody>
          <a:bodyPr wrap="square" rtlCol="0">
            <a:spAutoFit/>
          </a:bodyPr>
          <a:lstStyle/>
          <a:p>
            <a:r>
              <a:rPr lang="zh-CN" altLang="en-US" sz="1000" i="1" dirty="0" smtClean="0">
                <a:latin typeface="+mj-ea"/>
                <a:ea typeface="+mj-ea"/>
              </a:rPr>
              <a:t>监管测试结果</a:t>
            </a:r>
            <a:endParaRPr lang="zh-CN" altLang="en-US" sz="1000" i="1" dirty="0">
              <a:latin typeface="+mj-ea"/>
              <a:ea typeface="+mj-ea"/>
            </a:endParaRPr>
          </a:p>
        </p:txBody>
      </p:sp>
      <p:cxnSp>
        <p:nvCxnSpPr>
          <p:cNvPr id="122" name="直接箭头连接符 121"/>
          <p:cNvCxnSpPr>
            <a:stCxn id="37" idx="3"/>
            <a:endCxn id="76" idx="1"/>
          </p:cNvCxnSpPr>
          <p:nvPr/>
        </p:nvCxnSpPr>
        <p:spPr>
          <a:xfrm flipV="1">
            <a:off x="6778141" y="3411338"/>
            <a:ext cx="839140" cy="2762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888691" y="3030045"/>
            <a:ext cx="596984" cy="400110"/>
          </a:xfrm>
          <a:prstGeom prst="rect">
            <a:avLst/>
          </a:prstGeom>
          <a:noFill/>
        </p:spPr>
        <p:txBody>
          <a:bodyPr wrap="square" rtlCol="0">
            <a:spAutoFit/>
          </a:bodyPr>
          <a:lstStyle/>
          <a:p>
            <a:r>
              <a:rPr lang="zh-CN" altLang="en-US" sz="1000" i="1" dirty="0" smtClean="0">
                <a:latin typeface="+mj-ea"/>
                <a:ea typeface="+mj-ea"/>
              </a:rPr>
              <a:t>打包和发布</a:t>
            </a:r>
            <a:endParaRPr lang="zh-CN" altLang="en-US" sz="1000" i="1" dirty="0">
              <a:latin typeface="+mj-ea"/>
              <a:ea typeface="+mj-ea"/>
            </a:endParaRPr>
          </a:p>
        </p:txBody>
      </p:sp>
      <p:sp>
        <p:nvSpPr>
          <p:cNvPr id="126" name="TextBox 125"/>
          <p:cNvSpPr txBox="1"/>
          <p:nvPr/>
        </p:nvSpPr>
        <p:spPr>
          <a:xfrm>
            <a:off x="1486442" y="2099438"/>
            <a:ext cx="855598" cy="553998"/>
          </a:xfrm>
          <a:prstGeom prst="rect">
            <a:avLst/>
          </a:prstGeom>
          <a:noFill/>
        </p:spPr>
        <p:txBody>
          <a:bodyPr wrap="square" rtlCol="0">
            <a:spAutoFit/>
          </a:bodyPr>
          <a:lstStyle/>
          <a:p>
            <a:r>
              <a:rPr lang="zh-CN" altLang="en-US" sz="1000" i="1" dirty="0" smtClean="0">
                <a:latin typeface="+mj-ea"/>
                <a:ea typeface="+mj-ea"/>
              </a:rPr>
              <a:t>自动构建项目组专人负责维护管理</a:t>
            </a:r>
            <a:endParaRPr lang="zh-CN" altLang="en-US" sz="1000" i="1" dirty="0">
              <a:latin typeface="+mj-ea"/>
              <a:ea typeface="+mj-ea"/>
            </a:endParaRPr>
          </a:p>
        </p:txBody>
      </p:sp>
      <p:grpSp>
        <p:nvGrpSpPr>
          <p:cNvPr id="127" name="组合 126"/>
          <p:cNvGrpSpPr/>
          <p:nvPr/>
        </p:nvGrpSpPr>
        <p:grpSpPr>
          <a:xfrm>
            <a:off x="7139936" y="738974"/>
            <a:ext cx="728578" cy="1198973"/>
            <a:chOff x="2032173" y="3145532"/>
            <a:chExt cx="954690" cy="1340944"/>
          </a:xfrm>
        </p:grpSpPr>
        <p:sp>
          <p:nvSpPr>
            <p:cNvPr id="128" name="TextBox 127"/>
            <p:cNvSpPr txBox="1"/>
            <p:nvPr/>
          </p:nvSpPr>
          <p:spPr>
            <a:xfrm>
              <a:off x="2126293" y="3970145"/>
              <a:ext cx="860570" cy="516331"/>
            </a:xfrm>
            <a:prstGeom prst="rect">
              <a:avLst/>
            </a:prstGeom>
            <a:noFill/>
          </p:spPr>
          <p:txBody>
            <a:bodyPr wrap="square" rtlCol="0">
              <a:spAutoFit/>
            </a:bodyPr>
            <a:lstStyle/>
            <a:p>
              <a:r>
                <a:rPr lang="zh-CN" altLang="en-US" sz="1200" dirty="0" smtClean="0">
                  <a:latin typeface="+mj-ea"/>
                  <a:ea typeface="+mj-ea"/>
                </a:rPr>
                <a:t>预发布环境</a:t>
              </a:r>
              <a:endParaRPr lang="zh-CN" altLang="en-US" sz="1200" dirty="0">
                <a:latin typeface="+mj-ea"/>
                <a:ea typeface="+mj-ea"/>
              </a:endParaRPr>
            </a:p>
          </p:txBody>
        </p:sp>
        <p:pic>
          <p:nvPicPr>
            <p:cNvPr id="129"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173" y="3145532"/>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7148" y="32740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3260" y="3412563"/>
              <a:ext cx="523603" cy="64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2" name="直接箭头连接符 131"/>
          <p:cNvCxnSpPr>
            <a:stCxn id="76" idx="0"/>
          </p:cNvCxnSpPr>
          <p:nvPr/>
        </p:nvCxnSpPr>
        <p:spPr>
          <a:xfrm flipH="1" flipV="1">
            <a:off x="7704065" y="1581118"/>
            <a:ext cx="388656" cy="14489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5152754" y="3758381"/>
            <a:ext cx="581555" cy="400110"/>
          </a:xfrm>
          <a:prstGeom prst="rect">
            <a:avLst/>
          </a:prstGeom>
          <a:noFill/>
        </p:spPr>
        <p:txBody>
          <a:bodyPr wrap="square" rtlCol="0">
            <a:spAutoFit/>
          </a:bodyPr>
          <a:lstStyle/>
          <a:p>
            <a:r>
              <a:rPr lang="zh-CN" altLang="en-US" sz="1000" i="1" dirty="0" smtClean="0">
                <a:latin typeface="+mj-ea"/>
                <a:ea typeface="+mj-ea"/>
              </a:rPr>
              <a:t>打包部署测试</a:t>
            </a:r>
            <a:endParaRPr lang="zh-CN" altLang="en-US" sz="1000" i="1" dirty="0">
              <a:latin typeface="+mj-ea"/>
              <a:ea typeface="+mj-ea"/>
            </a:endParaRPr>
          </a:p>
        </p:txBody>
      </p:sp>
      <p:grpSp>
        <p:nvGrpSpPr>
          <p:cNvPr id="138" name="组合 137"/>
          <p:cNvGrpSpPr/>
          <p:nvPr/>
        </p:nvGrpSpPr>
        <p:grpSpPr>
          <a:xfrm>
            <a:off x="3542918" y="891030"/>
            <a:ext cx="782916" cy="1378303"/>
            <a:chOff x="1249759" y="1172214"/>
            <a:chExt cx="782916" cy="1378303"/>
          </a:xfrm>
        </p:grpSpPr>
        <p:pic>
          <p:nvPicPr>
            <p:cNvPr id="139" name="Picture 21" descr="文件服务器"/>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TextBox 139"/>
            <p:cNvSpPr txBox="1"/>
            <p:nvPr/>
          </p:nvSpPr>
          <p:spPr>
            <a:xfrm>
              <a:off x="1249759" y="2088852"/>
              <a:ext cx="782916" cy="461665"/>
            </a:xfrm>
            <a:prstGeom prst="rect">
              <a:avLst/>
            </a:prstGeom>
            <a:noFill/>
          </p:spPr>
          <p:txBody>
            <a:bodyPr wrap="square" rtlCol="0">
              <a:spAutoFit/>
            </a:bodyPr>
            <a:lstStyle/>
            <a:p>
              <a:pPr algn="ctr"/>
              <a:r>
                <a:rPr lang="zh-CN" altLang="en-US" sz="1200" dirty="0" smtClean="0">
                  <a:latin typeface="+mj-ea"/>
                  <a:ea typeface="+mj-ea"/>
                </a:rPr>
                <a:t>缺陷跟踪</a:t>
              </a:r>
              <a:r>
                <a:rPr lang="en-US" altLang="zh-CN" sz="1200" dirty="0" smtClean="0">
                  <a:latin typeface="+mj-ea"/>
                  <a:ea typeface="+mj-ea"/>
                </a:rPr>
                <a:t>JIRA</a:t>
              </a:r>
              <a:endParaRPr lang="zh-CN" altLang="en-US" sz="1200" dirty="0">
                <a:latin typeface="+mj-ea"/>
                <a:ea typeface="+mj-ea"/>
              </a:endParaRPr>
            </a:p>
          </p:txBody>
        </p:sp>
      </p:grpSp>
      <p:cxnSp>
        <p:nvCxnSpPr>
          <p:cNvPr id="141" name="直接箭头连接符 140"/>
          <p:cNvCxnSpPr>
            <a:stCxn id="5122" idx="0"/>
            <a:endCxn id="139" idx="2"/>
          </p:cNvCxnSpPr>
          <p:nvPr/>
        </p:nvCxnSpPr>
        <p:spPr>
          <a:xfrm flipV="1">
            <a:off x="1632191" y="1805737"/>
            <a:ext cx="2359057" cy="13836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37" idx="1"/>
            <a:endCxn id="140" idx="0"/>
          </p:cNvCxnSpPr>
          <p:nvPr/>
        </p:nvCxnSpPr>
        <p:spPr>
          <a:xfrm flipH="1" flipV="1">
            <a:off x="3934376" y="1807668"/>
            <a:ext cx="1892886" cy="16312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7" name="任意多边形 146"/>
          <p:cNvSpPr/>
          <p:nvPr/>
        </p:nvSpPr>
        <p:spPr>
          <a:xfrm>
            <a:off x="4325834" y="926107"/>
            <a:ext cx="2369409" cy="771008"/>
          </a:xfrm>
          <a:custGeom>
            <a:avLst/>
            <a:gdLst>
              <a:gd name="connsiteX0" fmla="*/ 3027286 w 3027286"/>
              <a:gd name="connsiteY0" fmla="*/ 771008 h 771008"/>
              <a:gd name="connsiteX1" fmla="*/ 2325950 w 3027286"/>
              <a:gd name="connsiteY1" fmla="*/ 25283 h 771008"/>
              <a:gd name="connsiteX2" fmla="*/ 0 w 3027286"/>
              <a:gd name="connsiteY2" fmla="*/ 247225 h 771008"/>
            </a:gdLst>
            <a:ahLst/>
            <a:cxnLst>
              <a:cxn ang="0">
                <a:pos x="connsiteX0" y="connsiteY0"/>
              </a:cxn>
              <a:cxn ang="0">
                <a:pos x="connsiteX1" y="connsiteY1"/>
              </a:cxn>
              <a:cxn ang="0">
                <a:pos x="connsiteX2" y="connsiteY2"/>
              </a:cxn>
            </a:cxnLst>
            <a:rect l="l" t="t" r="r" b="b"/>
            <a:pathLst>
              <a:path w="3027286" h="771008">
                <a:moveTo>
                  <a:pt x="3027286" y="771008"/>
                </a:moveTo>
                <a:cubicBezTo>
                  <a:pt x="2928892" y="441794"/>
                  <a:pt x="2830498" y="112580"/>
                  <a:pt x="2325950" y="25283"/>
                </a:cubicBezTo>
                <a:cubicBezTo>
                  <a:pt x="1821402" y="-62014"/>
                  <a:pt x="910701" y="92605"/>
                  <a:pt x="0" y="247225"/>
                </a:cubicBezTo>
              </a:path>
            </a:pathLst>
          </a:custGeom>
          <a:ln w="254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TextBox 115"/>
          <p:cNvSpPr txBox="1"/>
          <p:nvPr/>
        </p:nvSpPr>
        <p:spPr>
          <a:xfrm>
            <a:off x="5610755" y="658715"/>
            <a:ext cx="596984" cy="553998"/>
          </a:xfrm>
          <a:prstGeom prst="rect">
            <a:avLst/>
          </a:prstGeom>
          <a:noFill/>
        </p:spPr>
        <p:txBody>
          <a:bodyPr wrap="square" rtlCol="0">
            <a:spAutoFit/>
          </a:bodyPr>
          <a:lstStyle/>
          <a:p>
            <a:r>
              <a:rPr lang="zh-CN" altLang="en-US" sz="1000" i="1" dirty="0" smtClean="0">
                <a:latin typeface="+mj-ea"/>
                <a:ea typeface="+mj-ea"/>
              </a:rPr>
              <a:t>监管功能和代码质量</a:t>
            </a:r>
            <a:endParaRPr lang="zh-CN" altLang="en-US" sz="1000" i="1" dirty="0">
              <a:latin typeface="+mj-ea"/>
              <a:ea typeface="+mj-ea"/>
            </a:endParaRPr>
          </a:p>
        </p:txBody>
      </p:sp>
      <p:sp>
        <p:nvSpPr>
          <p:cNvPr id="148" name="TextBox 147"/>
          <p:cNvSpPr txBox="1"/>
          <p:nvPr/>
        </p:nvSpPr>
        <p:spPr>
          <a:xfrm>
            <a:off x="4452242" y="2226969"/>
            <a:ext cx="596984" cy="400110"/>
          </a:xfrm>
          <a:prstGeom prst="rect">
            <a:avLst/>
          </a:prstGeom>
          <a:noFill/>
        </p:spPr>
        <p:txBody>
          <a:bodyPr wrap="square" rtlCol="0">
            <a:spAutoFit/>
          </a:bodyPr>
          <a:lstStyle/>
          <a:p>
            <a:r>
              <a:rPr lang="zh-CN" altLang="en-US" sz="1000" i="1" dirty="0" smtClean="0">
                <a:latin typeface="+mj-ea"/>
                <a:ea typeface="+mj-ea"/>
              </a:rPr>
              <a:t>测试提交缺陷</a:t>
            </a:r>
            <a:endParaRPr lang="zh-CN" altLang="en-US" sz="1000" i="1" dirty="0">
              <a:latin typeface="+mj-ea"/>
              <a:ea typeface="+mj-ea"/>
            </a:endParaRPr>
          </a:p>
        </p:txBody>
      </p:sp>
      <p:sp>
        <p:nvSpPr>
          <p:cNvPr id="149" name="TextBox 148"/>
          <p:cNvSpPr txBox="1"/>
          <p:nvPr/>
        </p:nvSpPr>
        <p:spPr>
          <a:xfrm>
            <a:off x="3077047" y="1988905"/>
            <a:ext cx="596984" cy="400110"/>
          </a:xfrm>
          <a:prstGeom prst="rect">
            <a:avLst/>
          </a:prstGeom>
          <a:noFill/>
        </p:spPr>
        <p:txBody>
          <a:bodyPr wrap="square" rtlCol="0">
            <a:spAutoFit/>
          </a:bodyPr>
          <a:lstStyle/>
          <a:p>
            <a:r>
              <a:rPr lang="zh-CN" altLang="en-US" sz="1000" i="1" dirty="0" smtClean="0">
                <a:latin typeface="+mj-ea"/>
                <a:ea typeface="+mj-ea"/>
              </a:rPr>
              <a:t>研发处理缺陷</a:t>
            </a:r>
            <a:endParaRPr lang="zh-CN" altLang="en-US" sz="1000" i="1" dirty="0">
              <a:latin typeface="+mj-ea"/>
              <a:ea typeface="+mj-ea"/>
            </a:endParaRPr>
          </a:p>
        </p:txBody>
      </p:sp>
      <p:sp>
        <p:nvSpPr>
          <p:cNvPr id="94" name="TextBox 93"/>
          <p:cNvSpPr txBox="1"/>
          <p:nvPr/>
        </p:nvSpPr>
        <p:spPr>
          <a:xfrm>
            <a:off x="3676668" y="3516540"/>
            <a:ext cx="895332" cy="246221"/>
          </a:xfrm>
          <a:prstGeom prst="rect">
            <a:avLst/>
          </a:prstGeom>
          <a:noFill/>
        </p:spPr>
        <p:txBody>
          <a:bodyPr wrap="square" rtlCol="0">
            <a:spAutoFit/>
          </a:bodyPr>
          <a:lstStyle/>
          <a:p>
            <a:r>
              <a:rPr lang="zh-CN" altLang="en-US" sz="1000" i="1" dirty="0" smtClean="0">
                <a:latin typeface="+mj-ea"/>
                <a:ea typeface="+mj-ea"/>
              </a:rPr>
              <a:t>技术支撑</a:t>
            </a:r>
            <a:endParaRPr lang="zh-CN" altLang="en-US" sz="1000" i="1" dirty="0">
              <a:latin typeface="+mj-ea"/>
              <a:ea typeface="+mj-ea"/>
            </a:endParaRPr>
          </a:p>
        </p:txBody>
      </p:sp>
    </p:spTree>
    <p:extLst>
      <p:ext uri="{BB962C8B-B14F-4D97-AF65-F5344CB8AC3E}">
        <p14:creationId xmlns:p14="http://schemas.microsoft.com/office/powerpoint/2010/main" val="339505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基础开发体系</a:t>
            </a:r>
            <a:r>
              <a:rPr lang="en-US" altLang="zh-CN" dirty="0" smtClean="0">
                <a:solidFill>
                  <a:srgbClr val="C00000"/>
                </a:solidFill>
                <a:latin typeface="微软雅黑" pitchFamily="34" charset="-122"/>
                <a:ea typeface="微软雅黑" pitchFamily="34" charset="-122"/>
                <a:cs typeface="Arial" pitchFamily="34" charset="0"/>
              </a:rPr>
              <a:t>-</a:t>
            </a:r>
            <a:r>
              <a:rPr lang="zh-CN" altLang="en-US" dirty="0" smtClean="0">
                <a:solidFill>
                  <a:srgbClr val="C00000"/>
                </a:solidFill>
                <a:latin typeface="微软雅黑" pitchFamily="34" charset="-122"/>
                <a:ea typeface="微软雅黑" pitchFamily="34" charset="-122"/>
                <a:cs typeface="Arial" pitchFamily="34" charset="0"/>
              </a:rPr>
              <a:t>技术开发环境</a:t>
            </a:r>
            <a:endParaRPr lang="zh-CN" altLang="en-US" dirty="0"/>
          </a:p>
        </p:txBody>
      </p:sp>
      <p:sp>
        <p:nvSpPr>
          <p:cNvPr id="4" name="圆角矩形 3"/>
          <p:cNvSpPr/>
          <p:nvPr/>
        </p:nvSpPr>
        <p:spPr>
          <a:xfrm>
            <a:off x="4572000" y="2857500"/>
            <a:ext cx="2031012" cy="360040"/>
          </a:xfrm>
          <a:prstGeom prst="roundRect">
            <a:avLst>
              <a:gd name="adj" fmla="val 5797"/>
            </a:avLst>
          </a:prstGeom>
          <a:solidFill>
            <a:schemeClr val="accent3">
              <a:lumMod val="60000"/>
              <a:lumOff val="40000"/>
              <a:alpha val="56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chemeClr val="tx1">
                    <a:lumMod val="75000"/>
                    <a:lumOff val="25000"/>
                  </a:schemeClr>
                </a:solidFill>
                <a:latin typeface="Arial" pitchFamily="34" charset="0"/>
                <a:ea typeface="+mj-ea"/>
                <a:cs typeface="Arial" pitchFamily="34" charset="0"/>
              </a:rPr>
              <a:t>项目</a:t>
            </a:r>
            <a:r>
              <a:rPr lang="zh-CN" altLang="en-US" sz="1400" b="1" dirty="0" smtClean="0">
                <a:solidFill>
                  <a:schemeClr val="tx1">
                    <a:lumMod val="75000"/>
                    <a:lumOff val="25000"/>
                  </a:schemeClr>
                </a:solidFill>
                <a:latin typeface="Arial" pitchFamily="34" charset="0"/>
                <a:ea typeface="+mj-ea"/>
                <a:cs typeface="Arial" pitchFamily="34" charset="0"/>
              </a:rPr>
              <a:t>开发团队</a:t>
            </a:r>
            <a:endParaRPr lang="zh-CN" altLang="en-US" sz="1400" b="1" dirty="0">
              <a:solidFill>
                <a:schemeClr val="tx1">
                  <a:lumMod val="75000"/>
                  <a:lumOff val="25000"/>
                </a:schemeClr>
              </a:solidFill>
              <a:latin typeface="Arial" pitchFamily="34" charset="0"/>
              <a:ea typeface="+mj-ea"/>
              <a:cs typeface="Arial" pitchFamily="34" charset="0"/>
            </a:endParaRPr>
          </a:p>
        </p:txBody>
      </p:sp>
      <p:grpSp>
        <p:nvGrpSpPr>
          <p:cNvPr id="14" name="组合 13"/>
          <p:cNvGrpSpPr/>
          <p:nvPr/>
        </p:nvGrpSpPr>
        <p:grpSpPr>
          <a:xfrm>
            <a:off x="4552599" y="878670"/>
            <a:ext cx="2103900" cy="1224136"/>
            <a:chOff x="858158" y="1057300"/>
            <a:chExt cx="2103900" cy="1224136"/>
          </a:xfrm>
        </p:grpSpPr>
        <p:sp>
          <p:nvSpPr>
            <p:cNvPr id="15" name="矩形 14"/>
            <p:cNvSpPr/>
            <p:nvPr/>
          </p:nvSpPr>
          <p:spPr>
            <a:xfrm>
              <a:off x="858158" y="1057300"/>
              <a:ext cx="2103900" cy="1224136"/>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400" b="1" dirty="0" smtClean="0">
                  <a:solidFill>
                    <a:schemeClr val="tx1">
                      <a:lumMod val="75000"/>
                      <a:lumOff val="25000"/>
                    </a:schemeClr>
                  </a:solidFill>
                  <a:latin typeface="+mj-ea"/>
                  <a:ea typeface="+mj-ea"/>
                </a:rPr>
                <a:t>需求及缺陷管理服务（</a:t>
              </a:r>
              <a:r>
                <a:rPr lang="en-US" altLang="zh-CN" sz="1400" b="1" dirty="0" smtClean="0">
                  <a:solidFill>
                    <a:schemeClr val="tx1">
                      <a:lumMod val="75000"/>
                      <a:lumOff val="25000"/>
                    </a:schemeClr>
                  </a:solidFill>
                  <a:latin typeface="+mj-ea"/>
                  <a:ea typeface="+mj-ea"/>
                </a:rPr>
                <a:t>JIRA/</a:t>
              </a:r>
              <a:r>
                <a:rPr lang="en-US" altLang="zh-CN" sz="1400" b="1" dirty="0" err="1" smtClean="0">
                  <a:solidFill>
                    <a:schemeClr val="tx1">
                      <a:lumMod val="75000"/>
                      <a:lumOff val="25000"/>
                    </a:schemeClr>
                  </a:solidFill>
                  <a:latin typeface="+mj-ea"/>
                  <a:ea typeface="+mj-ea"/>
                </a:rPr>
                <a:t>ClearQuest</a:t>
              </a:r>
              <a:r>
                <a:rPr lang="zh-CN" altLang="en-US" sz="1400" b="1" dirty="0" smtClean="0">
                  <a:solidFill>
                    <a:schemeClr val="tx1">
                      <a:lumMod val="75000"/>
                      <a:lumOff val="25000"/>
                    </a:schemeClr>
                  </a:solidFill>
                  <a:latin typeface="+mj-ea"/>
                  <a:ea typeface="+mj-ea"/>
                </a:rPr>
                <a:t>）</a:t>
              </a:r>
              <a:endParaRPr lang="en-US" altLang="zh-CN" sz="1400" b="1" dirty="0">
                <a:solidFill>
                  <a:schemeClr val="tx1">
                    <a:lumMod val="75000"/>
                    <a:lumOff val="25000"/>
                  </a:schemeClr>
                </a:solidFill>
                <a:latin typeface="+mj-ea"/>
                <a:ea typeface="+mj-ea"/>
              </a:endParaRPr>
            </a:p>
          </p:txBody>
        </p:sp>
        <p:sp>
          <p:nvSpPr>
            <p:cNvPr id="16" name="圆角矩形 15"/>
            <p:cNvSpPr/>
            <p:nvPr/>
          </p:nvSpPr>
          <p:spPr>
            <a:xfrm>
              <a:off x="1988683" y="1734301"/>
              <a:ext cx="903740" cy="360416"/>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需求管理</a:t>
              </a:r>
              <a:endParaRPr lang="zh-CN" altLang="en-US" sz="1200" dirty="0">
                <a:solidFill>
                  <a:schemeClr val="tx1">
                    <a:lumMod val="75000"/>
                    <a:lumOff val="25000"/>
                  </a:schemeClr>
                </a:solidFill>
                <a:latin typeface="+mj-ea"/>
                <a:ea typeface="+mj-ea"/>
              </a:endParaRPr>
            </a:p>
          </p:txBody>
        </p:sp>
        <p:sp>
          <p:nvSpPr>
            <p:cNvPr id="17" name="圆角矩形 16"/>
            <p:cNvSpPr/>
            <p:nvPr/>
          </p:nvSpPr>
          <p:spPr>
            <a:xfrm>
              <a:off x="979186" y="1730726"/>
              <a:ext cx="936104" cy="360418"/>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缺陷管理</a:t>
              </a:r>
              <a:endParaRPr lang="zh-CN" altLang="en-US" sz="1200" dirty="0">
                <a:solidFill>
                  <a:schemeClr val="tx1">
                    <a:lumMod val="75000"/>
                    <a:lumOff val="25000"/>
                  </a:schemeClr>
                </a:solidFill>
                <a:latin typeface="+mj-ea"/>
                <a:ea typeface="+mj-ea"/>
              </a:endParaRPr>
            </a:p>
          </p:txBody>
        </p:sp>
      </p:grpSp>
      <p:sp>
        <p:nvSpPr>
          <p:cNvPr id="18" name="圆角矩形 17"/>
          <p:cNvSpPr/>
          <p:nvPr/>
        </p:nvSpPr>
        <p:spPr>
          <a:xfrm>
            <a:off x="7236296" y="2857500"/>
            <a:ext cx="1562462" cy="360040"/>
          </a:xfrm>
          <a:prstGeom prst="roundRect">
            <a:avLst>
              <a:gd name="adj" fmla="val 5797"/>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smtClean="0">
                <a:solidFill>
                  <a:schemeClr val="tx1">
                    <a:lumMod val="75000"/>
                    <a:lumOff val="25000"/>
                  </a:schemeClr>
                </a:solidFill>
                <a:latin typeface="Arial" pitchFamily="34" charset="0"/>
                <a:ea typeface="+mj-ea"/>
                <a:cs typeface="Arial" pitchFamily="34" charset="0"/>
              </a:rPr>
              <a:t>项目测试团队</a:t>
            </a:r>
            <a:endParaRPr lang="zh-CN" altLang="en-US" sz="1400" b="1" dirty="0">
              <a:solidFill>
                <a:schemeClr val="tx1">
                  <a:lumMod val="75000"/>
                  <a:lumOff val="25000"/>
                </a:schemeClr>
              </a:solidFill>
              <a:latin typeface="Arial" pitchFamily="34" charset="0"/>
              <a:ea typeface="+mj-ea"/>
              <a:cs typeface="Arial" pitchFamily="34" charset="0"/>
            </a:endParaRPr>
          </a:p>
        </p:txBody>
      </p:sp>
      <p:sp>
        <p:nvSpPr>
          <p:cNvPr id="19" name="圆角矩形 18"/>
          <p:cNvSpPr/>
          <p:nvPr/>
        </p:nvSpPr>
        <p:spPr>
          <a:xfrm>
            <a:off x="7164288" y="1443056"/>
            <a:ext cx="1442413" cy="605358"/>
          </a:xfrm>
          <a:prstGeom prst="roundRect">
            <a:avLst>
              <a:gd name="adj" fmla="val 5797"/>
            </a:avLst>
          </a:prstGeom>
          <a:solidFill>
            <a:srgbClr val="92D05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smtClean="0">
                <a:solidFill>
                  <a:schemeClr val="tx1">
                    <a:lumMod val="75000"/>
                    <a:lumOff val="25000"/>
                  </a:schemeClr>
                </a:solidFill>
                <a:latin typeface="Arial" pitchFamily="34" charset="0"/>
                <a:ea typeface="+mj-ea"/>
                <a:cs typeface="Arial" pitchFamily="34" charset="0"/>
              </a:rPr>
              <a:t>产品经理（需求提出者）</a:t>
            </a:r>
            <a:endParaRPr lang="zh-CN" altLang="en-US" sz="1400" b="1" dirty="0">
              <a:solidFill>
                <a:schemeClr val="tx1">
                  <a:lumMod val="75000"/>
                  <a:lumOff val="25000"/>
                </a:schemeClr>
              </a:solidFill>
              <a:latin typeface="Arial" pitchFamily="34" charset="0"/>
              <a:ea typeface="+mj-ea"/>
              <a:cs typeface="Arial" pitchFamily="34" charset="0"/>
            </a:endParaRPr>
          </a:p>
        </p:txBody>
      </p:sp>
      <p:grpSp>
        <p:nvGrpSpPr>
          <p:cNvPr id="9" name="组合 8"/>
          <p:cNvGrpSpPr/>
          <p:nvPr/>
        </p:nvGrpSpPr>
        <p:grpSpPr>
          <a:xfrm>
            <a:off x="1996689" y="1816899"/>
            <a:ext cx="2071255" cy="1224136"/>
            <a:chOff x="858157" y="1057300"/>
            <a:chExt cx="2071255" cy="1224136"/>
          </a:xfrm>
          <a:solidFill>
            <a:srgbClr val="00B0F0">
              <a:alpha val="32000"/>
            </a:srgbClr>
          </a:solidFill>
        </p:grpSpPr>
        <p:sp>
          <p:nvSpPr>
            <p:cNvPr id="5" name="矩形 4"/>
            <p:cNvSpPr/>
            <p:nvPr/>
          </p:nvSpPr>
          <p:spPr>
            <a:xfrm>
              <a:off x="858157" y="1057300"/>
              <a:ext cx="2071255" cy="1224136"/>
            </a:xfrm>
            <a:prstGeom prst="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400" b="1" dirty="0" smtClean="0">
                  <a:solidFill>
                    <a:schemeClr val="tx1">
                      <a:lumMod val="75000"/>
                      <a:lumOff val="25000"/>
                    </a:schemeClr>
                  </a:solidFill>
                  <a:latin typeface="+mj-ea"/>
                  <a:ea typeface="+mj-ea"/>
                </a:rPr>
                <a:t>Maven</a:t>
              </a:r>
              <a:r>
                <a:rPr lang="zh-CN" altLang="en-US" sz="1400" b="1" dirty="0" smtClean="0">
                  <a:solidFill>
                    <a:schemeClr val="tx1">
                      <a:lumMod val="75000"/>
                      <a:lumOff val="25000"/>
                    </a:schemeClr>
                  </a:solidFill>
                  <a:latin typeface="+mj-ea"/>
                  <a:ea typeface="+mj-ea"/>
                </a:rPr>
                <a:t>本地</a:t>
              </a:r>
              <a:r>
                <a:rPr lang="zh-CN" altLang="en-US" sz="1400" b="1" dirty="0">
                  <a:solidFill>
                    <a:schemeClr val="tx1">
                      <a:lumMod val="75000"/>
                      <a:lumOff val="25000"/>
                    </a:schemeClr>
                  </a:solidFill>
                  <a:latin typeface="+mj-ea"/>
                  <a:ea typeface="+mj-ea"/>
                </a:rPr>
                <a:t>镜像</a:t>
              </a:r>
              <a:endParaRPr lang="en-US" altLang="zh-CN" sz="1400" b="1" dirty="0">
                <a:solidFill>
                  <a:schemeClr val="tx1">
                    <a:lumMod val="75000"/>
                    <a:lumOff val="25000"/>
                  </a:schemeClr>
                </a:solidFill>
                <a:latin typeface="+mj-ea"/>
                <a:ea typeface="+mj-ea"/>
              </a:endParaRPr>
            </a:p>
          </p:txBody>
        </p:sp>
        <p:sp>
          <p:nvSpPr>
            <p:cNvPr id="7" name="圆角矩形 6"/>
            <p:cNvSpPr/>
            <p:nvPr/>
          </p:nvSpPr>
          <p:spPr>
            <a:xfrm>
              <a:off x="1993308" y="1429103"/>
              <a:ext cx="805684" cy="727110"/>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b="1" dirty="0">
                  <a:solidFill>
                    <a:schemeClr val="bg1"/>
                  </a:solidFill>
                  <a:latin typeface="+mj-ea"/>
                  <a:ea typeface="+mj-ea"/>
                </a:rPr>
                <a:t>远程</a:t>
              </a:r>
              <a:r>
                <a:rPr lang="en-US" altLang="zh-CN" sz="1200" b="1" dirty="0">
                  <a:solidFill>
                    <a:schemeClr val="bg1"/>
                  </a:solidFill>
                  <a:latin typeface="+mj-ea"/>
                  <a:ea typeface="+mj-ea"/>
                </a:rPr>
                <a:t>JAR</a:t>
              </a:r>
              <a:r>
                <a:rPr lang="zh-CN" altLang="en-US" sz="1200" b="1" dirty="0">
                  <a:solidFill>
                    <a:schemeClr val="bg1"/>
                  </a:solidFill>
                  <a:latin typeface="+mj-ea"/>
                  <a:ea typeface="+mj-ea"/>
                </a:rPr>
                <a:t>仓库镜像</a:t>
              </a:r>
            </a:p>
          </p:txBody>
        </p:sp>
        <p:sp>
          <p:nvSpPr>
            <p:cNvPr id="8" name="圆角矩形 7"/>
            <p:cNvSpPr/>
            <p:nvPr/>
          </p:nvSpPr>
          <p:spPr>
            <a:xfrm>
              <a:off x="1002726" y="1419221"/>
              <a:ext cx="960007" cy="727110"/>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b="1" dirty="0">
                  <a:solidFill>
                    <a:schemeClr val="bg1"/>
                  </a:solidFill>
                  <a:latin typeface="+mj-ea"/>
                  <a:ea typeface="+mj-ea"/>
                </a:rPr>
                <a:t>公司基础框架和组件仓库</a:t>
              </a:r>
            </a:p>
          </p:txBody>
        </p:sp>
      </p:grpSp>
      <p:grpSp>
        <p:nvGrpSpPr>
          <p:cNvPr id="10" name="组合 9"/>
          <p:cNvGrpSpPr/>
          <p:nvPr/>
        </p:nvGrpSpPr>
        <p:grpSpPr>
          <a:xfrm>
            <a:off x="1979712" y="3289548"/>
            <a:ext cx="2088232" cy="1224136"/>
            <a:chOff x="858158" y="1057300"/>
            <a:chExt cx="2088232" cy="1224136"/>
          </a:xfrm>
          <a:solidFill>
            <a:srgbClr val="00B0F0">
              <a:alpha val="32000"/>
            </a:srgbClr>
          </a:solidFill>
        </p:grpSpPr>
        <p:sp>
          <p:nvSpPr>
            <p:cNvPr id="11" name="矩形 10"/>
            <p:cNvSpPr/>
            <p:nvPr/>
          </p:nvSpPr>
          <p:spPr>
            <a:xfrm>
              <a:off x="858158" y="1057300"/>
              <a:ext cx="2088232" cy="1224136"/>
            </a:xfrm>
            <a:prstGeom prst="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400" b="1" dirty="0">
                  <a:solidFill>
                    <a:schemeClr val="tx1">
                      <a:lumMod val="75000"/>
                      <a:lumOff val="25000"/>
                    </a:schemeClr>
                  </a:solidFill>
                  <a:latin typeface="+mj-ea"/>
                  <a:ea typeface="+mj-ea"/>
                </a:rPr>
                <a:t>每日构建服务</a:t>
              </a:r>
              <a:endParaRPr lang="en-US" altLang="zh-CN" sz="1400" b="1" dirty="0">
                <a:solidFill>
                  <a:schemeClr val="tx1">
                    <a:lumMod val="75000"/>
                    <a:lumOff val="25000"/>
                  </a:schemeClr>
                </a:solidFill>
                <a:latin typeface="+mj-ea"/>
                <a:ea typeface="+mj-ea"/>
              </a:endParaRPr>
            </a:p>
          </p:txBody>
        </p:sp>
        <p:sp>
          <p:nvSpPr>
            <p:cNvPr id="12" name="圆角矩形 11"/>
            <p:cNvSpPr/>
            <p:nvPr/>
          </p:nvSpPr>
          <p:spPr>
            <a:xfrm>
              <a:off x="939335" y="1417340"/>
              <a:ext cx="854927" cy="464537"/>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b="1" dirty="0">
                  <a:solidFill>
                    <a:schemeClr val="bg1"/>
                  </a:solidFill>
                  <a:latin typeface="+mj-ea"/>
                  <a:ea typeface="+mj-ea"/>
                </a:rPr>
                <a:t>自动化单元测试</a:t>
              </a:r>
            </a:p>
          </p:txBody>
        </p:sp>
        <p:sp>
          <p:nvSpPr>
            <p:cNvPr id="13" name="圆角矩形 12"/>
            <p:cNvSpPr/>
            <p:nvPr/>
          </p:nvSpPr>
          <p:spPr>
            <a:xfrm>
              <a:off x="1818719" y="1410960"/>
              <a:ext cx="1055663" cy="464537"/>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dirty="0" err="1">
                  <a:solidFill>
                    <a:schemeClr val="bg1"/>
                  </a:solidFill>
                  <a:latin typeface="+mj-ea"/>
                  <a:ea typeface="+mj-ea"/>
                </a:rPr>
                <a:t>CheckStyle</a:t>
              </a:r>
              <a:endParaRPr lang="en-US" altLang="zh-CN" sz="1200" dirty="0">
                <a:solidFill>
                  <a:schemeClr val="bg1"/>
                </a:solidFill>
                <a:latin typeface="+mj-ea"/>
                <a:ea typeface="+mj-ea"/>
              </a:endParaRPr>
            </a:p>
            <a:p>
              <a:r>
                <a:rPr lang="en-US" altLang="zh-CN" sz="1200" dirty="0" err="1">
                  <a:solidFill>
                    <a:schemeClr val="bg1"/>
                  </a:solidFill>
                  <a:latin typeface="+mj-ea"/>
                  <a:ea typeface="+mj-ea"/>
                </a:rPr>
                <a:t>FindBug</a:t>
              </a:r>
              <a:endParaRPr lang="zh-CN" altLang="en-US" sz="1200" dirty="0">
                <a:solidFill>
                  <a:schemeClr val="bg1"/>
                </a:solidFill>
                <a:latin typeface="+mj-ea"/>
                <a:ea typeface="+mj-ea"/>
              </a:endParaRPr>
            </a:p>
          </p:txBody>
        </p:sp>
      </p:grpSp>
      <p:sp>
        <p:nvSpPr>
          <p:cNvPr id="20" name="圆角矩形 19"/>
          <p:cNvSpPr/>
          <p:nvPr/>
        </p:nvSpPr>
        <p:spPr>
          <a:xfrm>
            <a:off x="2077021" y="4222136"/>
            <a:ext cx="1918915" cy="232269"/>
          </a:xfrm>
          <a:prstGeom prst="round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smtClean="0">
                <a:solidFill>
                  <a:schemeClr val="bg1"/>
                </a:solidFill>
                <a:latin typeface="+mj-ea"/>
                <a:ea typeface="+mj-ea"/>
              </a:rPr>
              <a:t>生成报告</a:t>
            </a:r>
            <a:r>
              <a:rPr lang="en-US" altLang="zh-CN" sz="1200" b="1" dirty="0" smtClean="0">
                <a:solidFill>
                  <a:schemeClr val="bg1"/>
                </a:solidFill>
                <a:latin typeface="+mj-ea"/>
                <a:ea typeface="+mj-ea"/>
              </a:rPr>
              <a:t>HTML</a:t>
            </a:r>
            <a:endParaRPr lang="zh-CN" altLang="en-US" sz="1200" b="1" dirty="0">
              <a:solidFill>
                <a:schemeClr val="bg1"/>
              </a:solidFill>
              <a:latin typeface="+mj-ea"/>
              <a:ea typeface="+mj-ea"/>
            </a:endParaRPr>
          </a:p>
        </p:txBody>
      </p:sp>
      <p:grpSp>
        <p:nvGrpSpPr>
          <p:cNvPr id="6" name="组合 5"/>
          <p:cNvGrpSpPr/>
          <p:nvPr/>
        </p:nvGrpSpPr>
        <p:grpSpPr>
          <a:xfrm>
            <a:off x="4517748" y="3977912"/>
            <a:ext cx="2141797" cy="1183844"/>
            <a:chOff x="4086089" y="1202333"/>
            <a:chExt cx="2141797" cy="1183844"/>
          </a:xfrm>
        </p:grpSpPr>
        <p:grpSp>
          <p:nvGrpSpPr>
            <p:cNvPr id="23" name="组合 22"/>
            <p:cNvGrpSpPr/>
            <p:nvPr/>
          </p:nvGrpSpPr>
          <p:grpSpPr>
            <a:xfrm>
              <a:off x="4086089" y="1202333"/>
              <a:ext cx="2141797" cy="1183844"/>
              <a:chOff x="858157" y="1057300"/>
              <a:chExt cx="2141797" cy="1183844"/>
            </a:xfrm>
          </p:grpSpPr>
          <p:sp>
            <p:nvSpPr>
              <p:cNvPr id="24" name="矩形 23"/>
              <p:cNvSpPr/>
              <p:nvPr/>
            </p:nvSpPr>
            <p:spPr>
              <a:xfrm>
                <a:off x="858157" y="1057300"/>
                <a:ext cx="2141797" cy="1183844"/>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400" b="1" dirty="0" smtClean="0">
                    <a:solidFill>
                      <a:schemeClr val="tx1">
                        <a:lumMod val="75000"/>
                        <a:lumOff val="25000"/>
                      </a:schemeClr>
                    </a:solidFill>
                    <a:latin typeface="+mj-ea"/>
                    <a:ea typeface="+mj-ea"/>
                  </a:rPr>
                  <a:t>代码和资料仓库</a:t>
                </a:r>
                <a:r>
                  <a:rPr lang="en-US" altLang="zh-CN" sz="1400" b="1" dirty="0" smtClean="0">
                    <a:solidFill>
                      <a:schemeClr val="tx1">
                        <a:lumMod val="75000"/>
                        <a:lumOff val="25000"/>
                      </a:schemeClr>
                    </a:solidFill>
                    <a:latin typeface="+mj-ea"/>
                    <a:ea typeface="+mj-ea"/>
                  </a:rPr>
                  <a:t>SVN</a:t>
                </a:r>
                <a:endParaRPr lang="en-US" altLang="zh-CN" sz="1400" b="1" dirty="0">
                  <a:solidFill>
                    <a:schemeClr val="tx1">
                      <a:lumMod val="75000"/>
                      <a:lumOff val="25000"/>
                    </a:schemeClr>
                  </a:solidFill>
                  <a:latin typeface="+mj-ea"/>
                  <a:ea typeface="+mj-ea"/>
                </a:endParaRPr>
              </a:p>
            </p:txBody>
          </p:sp>
          <p:sp>
            <p:nvSpPr>
              <p:cNvPr id="25" name="圆角矩形 24"/>
              <p:cNvSpPr/>
              <p:nvPr/>
            </p:nvSpPr>
            <p:spPr>
              <a:xfrm>
                <a:off x="915666" y="1417341"/>
                <a:ext cx="1063142" cy="32390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项目</a:t>
                </a:r>
                <a:r>
                  <a:rPr lang="en-US" altLang="zh-CN" sz="1200" dirty="0" smtClean="0">
                    <a:solidFill>
                      <a:schemeClr val="tx1">
                        <a:lumMod val="75000"/>
                        <a:lumOff val="25000"/>
                      </a:schemeClr>
                    </a:solidFill>
                    <a:latin typeface="+mj-ea"/>
                    <a:ea typeface="+mj-ea"/>
                  </a:rPr>
                  <a:t>A</a:t>
                </a:r>
                <a:r>
                  <a:rPr lang="zh-CN" altLang="en-US" sz="1200" dirty="0" smtClean="0">
                    <a:solidFill>
                      <a:schemeClr val="tx1">
                        <a:lumMod val="75000"/>
                        <a:lumOff val="25000"/>
                      </a:schemeClr>
                    </a:solidFill>
                    <a:latin typeface="+mj-ea"/>
                    <a:ea typeface="+mj-ea"/>
                  </a:rPr>
                  <a:t>仓库</a:t>
                </a:r>
                <a:endParaRPr lang="zh-CN" altLang="en-US" sz="1200" dirty="0">
                  <a:solidFill>
                    <a:schemeClr val="tx1">
                      <a:lumMod val="75000"/>
                      <a:lumOff val="25000"/>
                    </a:schemeClr>
                  </a:solidFill>
                  <a:latin typeface="+mj-ea"/>
                  <a:ea typeface="+mj-ea"/>
                </a:endParaRPr>
              </a:p>
            </p:txBody>
          </p:sp>
          <p:sp>
            <p:nvSpPr>
              <p:cNvPr id="26" name="圆角矩形 25"/>
              <p:cNvSpPr/>
              <p:nvPr/>
            </p:nvSpPr>
            <p:spPr>
              <a:xfrm>
                <a:off x="2031293" y="1417340"/>
                <a:ext cx="936104" cy="71457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基础开发框架和组件仓库</a:t>
                </a:r>
                <a:endParaRPr lang="zh-CN" altLang="en-US" sz="1200" dirty="0">
                  <a:solidFill>
                    <a:schemeClr val="tx1">
                      <a:lumMod val="75000"/>
                      <a:lumOff val="25000"/>
                    </a:schemeClr>
                  </a:solidFill>
                  <a:latin typeface="+mj-ea"/>
                  <a:ea typeface="+mj-ea"/>
                </a:endParaRPr>
              </a:p>
            </p:txBody>
          </p:sp>
        </p:grpSp>
        <p:sp>
          <p:nvSpPr>
            <p:cNvPr id="28" name="圆角矩形 27"/>
            <p:cNvSpPr/>
            <p:nvPr/>
          </p:nvSpPr>
          <p:spPr>
            <a:xfrm>
              <a:off x="4164317" y="1943354"/>
              <a:ext cx="1063142" cy="32390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项目</a:t>
              </a:r>
              <a:r>
                <a:rPr lang="en-US" altLang="zh-CN" sz="1200" dirty="0">
                  <a:solidFill>
                    <a:schemeClr val="tx1">
                      <a:lumMod val="75000"/>
                      <a:lumOff val="25000"/>
                    </a:schemeClr>
                  </a:solidFill>
                  <a:latin typeface="+mj-ea"/>
                  <a:ea typeface="+mj-ea"/>
                </a:rPr>
                <a:t>B</a:t>
              </a:r>
              <a:r>
                <a:rPr lang="zh-CN" altLang="en-US" sz="1200" dirty="0" smtClean="0">
                  <a:solidFill>
                    <a:schemeClr val="tx1">
                      <a:lumMod val="75000"/>
                      <a:lumOff val="25000"/>
                    </a:schemeClr>
                  </a:solidFill>
                  <a:latin typeface="+mj-ea"/>
                  <a:ea typeface="+mj-ea"/>
                </a:rPr>
                <a:t>仓库</a:t>
              </a:r>
              <a:endParaRPr lang="zh-CN" altLang="en-US" sz="1200" dirty="0">
                <a:solidFill>
                  <a:schemeClr val="tx1">
                    <a:lumMod val="75000"/>
                    <a:lumOff val="25000"/>
                  </a:schemeClr>
                </a:solidFill>
                <a:latin typeface="+mj-ea"/>
                <a:ea typeface="+mj-ea"/>
              </a:endParaRPr>
            </a:p>
          </p:txBody>
        </p:sp>
      </p:grpSp>
      <p:sp>
        <p:nvSpPr>
          <p:cNvPr id="27" name="圆角矩形 26"/>
          <p:cNvSpPr/>
          <p:nvPr/>
        </p:nvSpPr>
        <p:spPr>
          <a:xfrm>
            <a:off x="135110" y="2133153"/>
            <a:ext cx="1340545" cy="796355"/>
          </a:xfrm>
          <a:prstGeom prst="roundRect">
            <a:avLst>
              <a:gd name="adj" fmla="val 5797"/>
            </a:avLst>
          </a:prstGeom>
          <a:solidFill>
            <a:srgbClr val="00B0F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smtClean="0">
                <a:solidFill>
                  <a:schemeClr val="tx1">
                    <a:lumMod val="75000"/>
                    <a:lumOff val="25000"/>
                  </a:schemeClr>
                </a:solidFill>
                <a:latin typeface="Arial" pitchFamily="34" charset="0"/>
                <a:ea typeface="+mj-ea"/>
                <a:cs typeface="Arial" pitchFamily="34" charset="0"/>
              </a:rPr>
              <a:t>基础架构团队</a:t>
            </a:r>
            <a:endParaRPr lang="en-US" altLang="zh-CN" sz="1400" b="1" dirty="0" smtClean="0">
              <a:solidFill>
                <a:schemeClr val="tx1">
                  <a:lumMod val="75000"/>
                  <a:lumOff val="25000"/>
                </a:schemeClr>
              </a:solidFill>
              <a:latin typeface="Arial" pitchFamily="34" charset="0"/>
              <a:ea typeface="+mj-ea"/>
              <a:cs typeface="Arial" pitchFamily="34" charset="0"/>
            </a:endParaRPr>
          </a:p>
          <a:p>
            <a:pPr algn="ctr"/>
            <a:r>
              <a:rPr lang="zh-CN" altLang="en-US" sz="1000" b="1" dirty="0" smtClean="0">
                <a:solidFill>
                  <a:schemeClr val="tx1">
                    <a:lumMod val="75000"/>
                    <a:lumOff val="25000"/>
                  </a:schemeClr>
                </a:solidFill>
                <a:latin typeface="Arial" pitchFamily="34" charset="0"/>
                <a:ea typeface="+mj-ea"/>
                <a:cs typeface="Arial" pitchFamily="34" charset="0"/>
              </a:rPr>
              <a:t>架构师，资深技术工程师，项目经理等</a:t>
            </a:r>
            <a:endParaRPr lang="zh-CN" altLang="en-US" sz="1000" b="1" dirty="0">
              <a:solidFill>
                <a:schemeClr val="tx1">
                  <a:lumMod val="75000"/>
                  <a:lumOff val="25000"/>
                </a:schemeClr>
              </a:solidFill>
              <a:latin typeface="Arial" pitchFamily="34" charset="0"/>
              <a:ea typeface="+mj-ea"/>
              <a:cs typeface="Arial" pitchFamily="34" charset="0"/>
            </a:endParaRPr>
          </a:p>
        </p:txBody>
      </p:sp>
      <p:cxnSp>
        <p:nvCxnSpPr>
          <p:cNvPr id="34" name="直接箭头连接符 33"/>
          <p:cNvCxnSpPr>
            <a:stCxn id="27" idx="3"/>
            <a:endCxn id="8" idx="1"/>
          </p:cNvCxnSpPr>
          <p:nvPr/>
        </p:nvCxnSpPr>
        <p:spPr>
          <a:xfrm>
            <a:off x="1475655" y="2531331"/>
            <a:ext cx="665603" cy="1104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7" idx="2"/>
            <a:endCxn id="11" idx="1"/>
          </p:cNvCxnSpPr>
          <p:nvPr/>
        </p:nvCxnSpPr>
        <p:spPr>
          <a:xfrm>
            <a:off x="805383" y="2929508"/>
            <a:ext cx="1174329" cy="972108"/>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77179" y="3413812"/>
            <a:ext cx="549660" cy="461665"/>
          </a:xfrm>
          <a:prstGeom prst="rect">
            <a:avLst/>
          </a:prstGeom>
          <a:noFill/>
        </p:spPr>
        <p:txBody>
          <a:bodyPr wrap="square" rtlCol="0">
            <a:spAutoFit/>
          </a:bodyPr>
          <a:lstStyle/>
          <a:p>
            <a:pPr algn="ctr"/>
            <a:r>
              <a:rPr lang="zh-CN" altLang="en-US" sz="1200" i="1" dirty="0" smtClean="0">
                <a:latin typeface="+mj-ea"/>
                <a:ea typeface="+mj-ea"/>
              </a:rPr>
              <a:t>技术支撑</a:t>
            </a:r>
            <a:endParaRPr lang="zh-CN" altLang="en-US" sz="1200" i="1" dirty="0">
              <a:latin typeface="+mj-ea"/>
              <a:ea typeface="+mj-ea"/>
            </a:endParaRPr>
          </a:p>
        </p:txBody>
      </p:sp>
      <p:sp>
        <p:nvSpPr>
          <p:cNvPr id="50" name="TextBox 49"/>
          <p:cNvSpPr txBox="1"/>
          <p:nvPr/>
        </p:nvSpPr>
        <p:spPr>
          <a:xfrm>
            <a:off x="1526839" y="2188195"/>
            <a:ext cx="677281" cy="461665"/>
          </a:xfrm>
          <a:prstGeom prst="rect">
            <a:avLst/>
          </a:prstGeom>
          <a:noFill/>
        </p:spPr>
        <p:txBody>
          <a:bodyPr wrap="square" rtlCol="0">
            <a:spAutoFit/>
          </a:bodyPr>
          <a:lstStyle/>
          <a:p>
            <a:pPr algn="ctr"/>
            <a:r>
              <a:rPr lang="zh-CN" altLang="en-US" sz="1200" i="1" dirty="0" smtClean="0">
                <a:latin typeface="+mj-ea"/>
                <a:ea typeface="+mj-ea"/>
              </a:rPr>
              <a:t>开发和维护</a:t>
            </a:r>
            <a:endParaRPr lang="zh-CN" altLang="en-US" sz="1200" i="1" dirty="0">
              <a:latin typeface="+mj-ea"/>
              <a:ea typeface="+mj-ea"/>
            </a:endParaRPr>
          </a:p>
        </p:txBody>
      </p:sp>
      <p:cxnSp>
        <p:nvCxnSpPr>
          <p:cNvPr id="57" name="直接箭头连接符 56"/>
          <p:cNvCxnSpPr>
            <a:stCxn id="4" idx="1"/>
            <a:endCxn id="11" idx="3"/>
          </p:cNvCxnSpPr>
          <p:nvPr/>
        </p:nvCxnSpPr>
        <p:spPr>
          <a:xfrm flipH="1">
            <a:off x="4067944" y="3037520"/>
            <a:ext cx="504056"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168750" y="3254902"/>
            <a:ext cx="697995" cy="461665"/>
          </a:xfrm>
          <a:prstGeom prst="rect">
            <a:avLst/>
          </a:prstGeom>
          <a:noFill/>
        </p:spPr>
        <p:txBody>
          <a:bodyPr wrap="square" rtlCol="0">
            <a:spAutoFit/>
          </a:bodyPr>
          <a:lstStyle/>
          <a:p>
            <a:pPr algn="ctr"/>
            <a:r>
              <a:rPr lang="zh-CN" altLang="en-US" sz="1200" i="1" dirty="0" smtClean="0">
                <a:latin typeface="+mj-ea"/>
                <a:ea typeface="+mj-ea"/>
              </a:rPr>
              <a:t>管理和维护</a:t>
            </a:r>
            <a:endParaRPr lang="zh-CN" altLang="en-US" sz="1200" i="1" dirty="0">
              <a:latin typeface="+mj-ea"/>
              <a:ea typeface="+mj-ea"/>
            </a:endParaRPr>
          </a:p>
        </p:txBody>
      </p:sp>
      <p:cxnSp>
        <p:nvCxnSpPr>
          <p:cNvPr id="61" name="直接箭头连接符 60"/>
          <p:cNvCxnSpPr>
            <a:stCxn id="4" idx="1"/>
            <a:endCxn id="5" idx="3"/>
          </p:cNvCxnSpPr>
          <p:nvPr/>
        </p:nvCxnSpPr>
        <p:spPr>
          <a:xfrm flipH="1" flipV="1">
            <a:off x="4067944" y="2428967"/>
            <a:ext cx="504056" cy="6085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4" idx="2"/>
            <a:endCxn id="24" idx="0"/>
          </p:cNvCxnSpPr>
          <p:nvPr/>
        </p:nvCxnSpPr>
        <p:spPr>
          <a:xfrm>
            <a:off x="5587506" y="3217540"/>
            <a:ext cx="1141" cy="7603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 idx="0"/>
            <a:endCxn id="16" idx="2"/>
          </p:cNvCxnSpPr>
          <p:nvPr/>
        </p:nvCxnSpPr>
        <p:spPr>
          <a:xfrm flipV="1">
            <a:off x="5587506" y="1916087"/>
            <a:ext cx="547488" cy="941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508104" y="2649860"/>
            <a:ext cx="948465" cy="276999"/>
          </a:xfrm>
          <a:prstGeom prst="rect">
            <a:avLst/>
          </a:prstGeom>
          <a:noFill/>
        </p:spPr>
        <p:txBody>
          <a:bodyPr wrap="square" rtlCol="0">
            <a:spAutoFit/>
          </a:bodyPr>
          <a:lstStyle/>
          <a:p>
            <a:pPr algn="ctr"/>
            <a:r>
              <a:rPr lang="zh-CN" altLang="en-US" sz="1200" i="1" dirty="0" smtClean="0">
                <a:solidFill>
                  <a:srgbClr val="00B050"/>
                </a:solidFill>
                <a:latin typeface="+mj-ea"/>
                <a:ea typeface="+mj-ea"/>
              </a:rPr>
              <a:t>关注和实现</a:t>
            </a:r>
            <a:endParaRPr lang="zh-CN" altLang="en-US" sz="1200" i="1" dirty="0">
              <a:solidFill>
                <a:srgbClr val="00B050"/>
              </a:solidFill>
              <a:latin typeface="+mj-ea"/>
              <a:ea typeface="+mj-ea"/>
            </a:endParaRPr>
          </a:p>
        </p:txBody>
      </p:sp>
      <p:cxnSp>
        <p:nvCxnSpPr>
          <p:cNvPr id="77" name="直接箭头连接符 76"/>
          <p:cNvCxnSpPr>
            <a:stCxn id="4" idx="0"/>
            <a:endCxn id="17" idx="2"/>
          </p:cNvCxnSpPr>
          <p:nvPr/>
        </p:nvCxnSpPr>
        <p:spPr>
          <a:xfrm flipH="1" flipV="1">
            <a:off x="5141679" y="1912514"/>
            <a:ext cx="445827" cy="94498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067944" y="2326694"/>
            <a:ext cx="619767" cy="461665"/>
          </a:xfrm>
          <a:prstGeom prst="rect">
            <a:avLst/>
          </a:prstGeom>
          <a:noFill/>
        </p:spPr>
        <p:txBody>
          <a:bodyPr wrap="square" rtlCol="0">
            <a:spAutoFit/>
          </a:bodyPr>
          <a:lstStyle/>
          <a:p>
            <a:pPr algn="ctr"/>
            <a:r>
              <a:rPr lang="zh-CN" altLang="en-US" sz="1200" i="1" dirty="0" smtClean="0">
                <a:latin typeface="+mj-ea"/>
                <a:ea typeface="+mj-ea"/>
              </a:rPr>
              <a:t>开发使用</a:t>
            </a:r>
            <a:endParaRPr lang="zh-CN" altLang="en-US" sz="1200" i="1" dirty="0">
              <a:latin typeface="+mj-ea"/>
              <a:ea typeface="+mj-ea"/>
            </a:endParaRPr>
          </a:p>
        </p:txBody>
      </p:sp>
      <p:sp>
        <p:nvSpPr>
          <p:cNvPr id="103" name="TextBox 102"/>
          <p:cNvSpPr txBox="1"/>
          <p:nvPr/>
        </p:nvSpPr>
        <p:spPr>
          <a:xfrm>
            <a:off x="5508104" y="3238735"/>
            <a:ext cx="755758" cy="646331"/>
          </a:xfrm>
          <a:prstGeom prst="rect">
            <a:avLst/>
          </a:prstGeom>
          <a:noFill/>
        </p:spPr>
        <p:txBody>
          <a:bodyPr wrap="square" rtlCol="0">
            <a:spAutoFit/>
          </a:bodyPr>
          <a:lstStyle/>
          <a:p>
            <a:pPr algn="ctr"/>
            <a:r>
              <a:rPr lang="zh-CN" altLang="en-US" sz="1200" i="1" dirty="0" smtClean="0">
                <a:latin typeface="+mj-ea"/>
                <a:ea typeface="+mj-ea"/>
              </a:rPr>
              <a:t>资料和代码归档</a:t>
            </a:r>
            <a:endParaRPr lang="zh-CN" altLang="en-US" sz="1200" i="1" dirty="0">
              <a:latin typeface="+mj-ea"/>
              <a:ea typeface="+mj-ea"/>
            </a:endParaRPr>
          </a:p>
        </p:txBody>
      </p:sp>
      <p:cxnSp>
        <p:nvCxnSpPr>
          <p:cNvPr id="104" name="直接箭头连接符 103"/>
          <p:cNvCxnSpPr>
            <a:stCxn id="19" idx="1"/>
            <a:endCxn id="16" idx="3"/>
          </p:cNvCxnSpPr>
          <p:nvPr/>
        </p:nvCxnSpPr>
        <p:spPr>
          <a:xfrm flipH="1" flipV="1">
            <a:off x="6586864" y="1735879"/>
            <a:ext cx="577424" cy="98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65387" y="1029073"/>
            <a:ext cx="1572030" cy="461665"/>
          </a:xfrm>
          <a:prstGeom prst="rect">
            <a:avLst/>
          </a:prstGeom>
          <a:noFill/>
        </p:spPr>
        <p:txBody>
          <a:bodyPr wrap="square" rtlCol="0">
            <a:spAutoFit/>
          </a:bodyPr>
          <a:lstStyle/>
          <a:p>
            <a:pPr algn="ctr"/>
            <a:r>
              <a:rPr lang="zh-CN" altLang="en-US" sz="1200" i="1" dirty="0" smtClean="0">
                <a:latin typeface="+mj-ea"/>
                <a:ea typeface="+mj-ea"/>
              </a:rPr>
              <a:t>提出和管理需求，跟踪验证需求</a:t>
            </a:r>
            <a:endParaRPr lang="zh-CN" altLang="en-US" sz="1200" i="1" dirty="0">
              <a:latin typeface="+mj-ea"/>
              <a:ea typeface="+mj-ea"/>
            </a:endParaRPr>
          </a:p>
        </p:txBody>
      </p:sp>
      <p:cxnSp>
        <p:nvCxnSpPr>
          <p:cNvPr id="109" name="直接箭头连接符 108"/>
          <p:cNvCxnSpPr>
            <a:stCxn id="18" idx="1"/>
            <a:endCxn id="17" idx="2"/>
          </p:cNvCxnSpPr>
          <p:nvPr/>
        </p:nvCxnSpPr>
        <p:spPr>
          <a:xfrm flipH="1" flipV="1">
            <a:off x="5141679" y="1912514"/>
            <a:ext cx="2094617" cy="11250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716016" y="2625574"/>
            <a:ext cx="948465" cy="276999"/>
          </a:xfrm>
          <a:prstGeom prst="rect">
            <a:avLst/>
          </a:prstGeom>
          <a:noFill/>
        </p:spPr>
        <p:txBody>
          <a:bodyPr wrap="square" rtlCol="0">
            <a:spAutoFit/>
          </a:bodyPr>
          <a:lstStyle/>
          <a:p>
            <a:pPr algn="ctr"/>
            <a:r>
              <a:rPr lang="zh-CN" altLang="en-US" sz="1200" i="1" dirty="0" smtClean="0">
                <a:solidFill>
                  <a:srgbClr val="FFC000"/>
                </a:solidFill>
                <a:latin typeface="+mj-ea"/>
                <a:ea typeface="+mj-ea"/>
              </a:rPr>
              <a:t>修正缺陷</a:t>
            </a:r>
            <a:endParaRPr lang="zh-CN" altLang="en-US" sz="1200" i="1" dirty="0">
              <a:solidFill>
                <a:srgbClr val="FFC000"/>
              </a:solidFill>
              <a:latin typeface="+mj-ea"/>
              <a:ea typeface="+mj-ea"/>
            </a:endParaRPr>
          </a:p>
        </p:txBody>
      </p:sp>
      <p:sp>
        <p:nvSpPr>
          <p:cNvPr id="114" name="TextBox 113"/>
          <p:cNvSpPr txBox="1"/>
          <p:nvPr/>
        </p:nvSpPr>
        <p:spPr>
          <a:xfrm>
            <a:off x="6506497" y="2913914"/>
            <a:ext cx="948465" cy="276999"/>
          </a:xfrm>
          <a:prstGeom prst="rect">
            <a:avLst/>
          </a:prstGeom>
          <a:noFill/>
        </p:spPr>
        <p:txBody>
          <a:bodyPr wrap="square" rtlCol="0">
            <a:spAutoFit/>
          </a:bodyPr>
          <a:lstStyle/>
          <a:p>
            <a:pPr algn="ctr"/>
            <a:r>
              <a:rPr lang="zh-CN" altLang="en-US" sz="1200" i="1" dirty="0" smtClean="0">
                <a:solidFill>
                  <a:srgbClr val="FF0000"/>
                </a:solidFill>
                <a:latin typeface="+mj-ea"/>
                <a:ea typeface="+mj-ea"/>
              </a:rPr>
              <a:t>提交缺陷</a:t>
            </a:r>
            <a:endParaRPr lang="zh-CN" altLang="en-US" sz="1200" i="1" dirty="0">
              <a:solidFill>
                <a:srgbClr val="FF0000"/>
              </a:solidFill>
              <a:latin typeface="+mj-ea"/>
              <a:ea typeface="+mj-ea"/>
            </a:endParaRPr>
          </a:p>
        </p:txBody>
      </p:sp>
      <p:cxnSp>
        <p:nvCxnSpPr>
          <p:cNvPr id="115" name="直接箭头连接符 114"/>
          <p:cNvCxnSpPr>
            <a:stCxn id="18" idx="1"/>
          </p:cNvCxnSpPr>
          <p:nvPr/>
        </p:nvCxnSpPr>
        <p:spPr>
          <a:xfrm flipH="1" flipV="1">
            <a:off x="6076337" y="1919603"/>
            <a:ext cx="1159959" cy="111791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988944" y="2594743"/>
            <a:ext cx="1255464" cy="276999"/>
          </a:xfrm>
          <a:prstGeom prst="rect">
            <a:avLst/>
          </a:prstGeom>
          <a:noFill/>
        </p:spPr>
        <p:txBody>
          <a:bodyPr wrap="square" rtlCol="0">
            <a:spAutoFit/>
          </a:bodyPr>
          <a:lstStyle/>
          <a:p>
            <a:pPr algn="ctr"/>
            <a:r>
              <a:rPr lang="zh-CN" altLang="en-US" sz="1200" i="1" dirty="0" smtClean="0">
                <a:solidFill>
                  <a:srgbClr val="C00000"/>
                </a:solidFill>
                <a:latin typeface="+mj-ea"/>
                <a:ea typeface="+mj-ea"/>
              </a:rPr>
              <a:t>关注和测试需求</a:t>
            </a:r>
            <a:endParaRPr lang="zh-CN" altLang="en-US" sz="1200" i="1" dirty="0">
              <a:solidFill>
                <a:srgbClr val="C00000"/>
              </a:solidFill>
              <a:latin typeface="+mj-ea"/>
              <a:ea typeface="+mj-ea"/>
            </a:endParaRPr>
          </a:p>
        </p:txBody>
      </p:sp>
    </p:spTree>
    <p:extLst>
      <p:ext uri="{BB962C8B-B14F-4D97-AF65-F5344CB8AC3E}">
        <p14:creationId xmlns:p14="http://schemas.microsoft.com/office/powerpoint/2010/main" val="1992951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latin typeface="微软雅黑" pitchFamily="34" charset="-122"/>
                <a:ea typeface="微软雅黑" pitchFamily="34" charset="-122"/>
                <a:cs typeface="Arial" pitchFamily="34" charset="0"/>
              </a:rPr>
              <a:t>引入</a:t>
            </a:r>
            <a:r>
              <a:rPr lang="en-US" altLang="zh-CN" dirty="0" smtClean="0">
                <a:solidFill>
                  <a:srgbClr val="C00000"/>
                </a:solidFill>
                <a:latin typeface="微软雅黑" pitchFamily="34" charset="-122"/>
                <a:ea typeface="微软雅黑" pitchFamily="34" charset="-122"/>
                <a:cs typeface="Arial" pitchFamily="34" charset="0"/>
              </a:rPr>
              <a:t>Maven</a:t>
            </a:r>
            <a:endParaRPr lang="zh-CN" altLang="en-US" dirty="0"/>
          </a:p>
        </p:txBody>
      </p:sp>
      <p:sp>
        <p:nvSpPr>
          <p:cNvPr id="4" name="TextBox 3"/>
          <p:cNvSpPr txBox="1"/>
          <p:nvPr/>
        </p:nvSpPr>
        <p:spPr>
          <a:xfrm>
            <a:off x="395536" y="1060339"/>
            <a:ext cx="7704856" cy="1477328"/>
          </a:xfrm>
          <a:prstGeom prst="rect">
            <a:avLst/>
          </a:prstGeom>
          <a:noFill/>
        </p:spPr>
        <p:txBody>
          <a:bodyPr wrap="square" rtlCol="0">
            <a:spAutoFit/>
          </a:bodyPr>
          <a:lstStyle/>
          <a:p>
            <a:r>
              <a:rPr lang="zh-CN" altLang="en-US" b="1" dirty="0" smtClean="0">
                <a:latin typeface="+mj-ea"/>
                <a:ea typeface="+mj-ea"/>
              </a:rPr>
              <a:t>什么是</a:t>
            </a:r>
            <a:r>
              <a:rPr lang="en-US" altLang="zh-CN" b="1" dirty="0" smtClean="0">
                <a:latin typeface="+mj-ea"/>
                <a:ea typeface="+mj-ea"/>
              </a:rPr>
              <a:t>Maven</a:t>
            </a:r>
            <a:r>
              <a:rPr lang="zh-CN" altLang="en-US" b="1" dirty="0" smtClean="0">
                <a:latin typeface="+mj-ea"/>
                <a:ea typeface="+mj-ea"/>
              </a:rPr>
              <a:t>？</a:t>
            </a:r>
            <a:endParaRPr lang="en-US" altLang="zh-CN" b="1" dirty="0" smtClean="0">
              <a:latin typeface="+mj-ea"/>
              <a:ea typeface="+mj-ea"/>
            </a:endParaRPr>
          </a:p>
          <a:p>
            <a:r>
              <a:rPr lang="en-US" altLang="zh-CN" dirty="0" smtClean="0">
                <a:latin typeface="+mj-ea"/>
                <a:ea typeface="+mj-ea"/>
              </a:rPr>
              <a:t>Apache</a:t>
            </a:r>
            <a:r>
              <a:rPr lang="zh-CN" altLang="en-US" dirty="0" smtClean="0">
                <a:latin typeface="+mj-ea"/>
                <a:ea typeface="+mj-ea"/>
              </a:rPr>
              <a:t>提供的一个管理</a:t>
            </a:r>
            <a:r>
              <a:rPr lang="zh-CN" altLang="en-US" dirty="0">
                <a:latin typeface="+mj-ea"/>
                <a:ea typeface="+mj-ea"/>
              </a:rPr>
              <a:t>项目的构建</a:t>
            </a:r>
            <a:r>
              <a:rPr lang="zh-CN" altLang="en-US" dirty="0" smtClean="0">
                <a:latin typeface="+mj-ea"/>
                <a:ea typeface="+mj-ea"/>
              </a:rPr>
              <a:t>，测试，报告</a:t>
            </a:r>
            <a:r>
              <a:rPr lang="zh-CN" altLang="en-US" dirty="0">
                <a:latin typeface="+mj-ea"/>
                <a:ea typeface="+mj-ea"/>
              </a:rPr>
              <a:t>和文档</a:t>
            </a:r>
            <a:r>
              <a:rPr lang="zh-CN" altLang="en-US" dirty="0" smtClean="0">
                <a:latin typeface="+mj-ea"/>
                <a:ea typeface="+mj-ea"/>
              </a:rPr>
              <a:t>的软件工具。</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开源和公共组件包</a:t>
            </a:r>
            <a:r>
              <a:rPr lang="en-US" altLang="zh-CN" dirty="0" smtClean="0">
                <a:latin typeface="+mj-ea"/>
                <a:ea typeface="+mj-ea"/>
              </a:rPr>
              <a:t>(JAR)</a:t>
            </a:r>
            <a:r>
              <a:rPr lang="zh-CN" altLang="en-US" dirty="0" smtClean="0">
                <a:latin typeface="+mj-ea"/>
                <a:ea typeface="+mj-ea"/>
              </a:rPr>
              <a:t>的版本和依赖关系管理</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公司或团队公共组件版本管理</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软件工程项目的自动构建，测试，报告</a:t>
            </a:r>
            <a:endParaRPr lang="zh-CN" altLang="en-US" dirty="0">
              <a:latin typeface="+mj-ea"/>
              <a:ea typeface="+mj-ea"/>
            </a:endParaRPr>
          </a:p>
        </p:txBody>
      </p:sp>
      <p:sp>
        <p:nvSpPr>
          <p:cNvPr id="5" name="TextBox 4"/>
          <p:cNvSpPr txBox="1"/>
          <p:nvPr/>
        </p:nvSpPr>
        <p:spPr>
          <a:xfrm>
            <a:off x="395536" y="2713484"/>
            <a:ext cx="6984776" cy="923330"/>
          </a:xfrm>
          <a:prstGeom prst="rect">
            <a:avLst/>
          </a:prstGeom>
          <a:noFill/>
        </p:spPr>
        <p:txBody>
          <a:bodyPr wrap="square" rtlCol="0">
            <a:spAutoFit/>
          </a:bodyPr>
          <a:lstStyle/>
          <a:p>
            <a:r>
              <a:rPr lang="zh-CN" altLang="en-US" b="1" dirty="0" smtClean="0">
                <a:latin typeface="+mj-ea"/>
                <a:ea typeface="+mj-ea"/>
              </a:rPr>
              <a:t>使用</a:t>
            </a:r>
            <a:r>
              <a:rPr lang="en-US" altLang="zh-CN" b="1" dirty="0" smtClean="0">
                <a:latin typeface="+mj-ea"/>
                <a:ea typeface="+mj-ea"/>
              </a:rPr>
              <a:t>Maven</a:t>
            </a:r>
            <a:r>
              <a:rPr lang="zh-CN" altLang="en-US" b="1" dirty="0" smtClean="0">
                <a:latin typeface="+mj-ea"/>
                <a:ea typeface="+mj-ea"/>
              </a:rPr>
              <a:t>的好处：</a:t>
            </a:r>
            <a:endParaRPr lang="en-US" altLang="zh-CN" b="1" dirty="0" smtClean="0">
              <a:latin typeface="+mj-ea"/>
              <a:ea typeface="+mj-ea"/>
            </a:endParaRPr>
          </a:p>
          <a:p>
            <a:pPr marL="285750" indent="-285750">
              <a:buFont typeface="Wingdings" pitchFamily="2" charset="2"/>
              <a:buChar char="n"/>
            </a:pPr>
            <a:r>
              <a:rPr lang="zh-CN" altLang="en-US" dirty="0" smtClean="0">
                <a:latin typeface="+mj-ea"/>
                <a:ea typeface="+mj-ea"/>
              </a:rPr>
              <a:t>避免因为大量的依赖包或包版本问题引起软件故障和问题。</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规范开发模式，提高团队开发效率和质量。</a:t>
            </a:r>
            <a:endParaRPr lang="zh-CN" altLang="en-US" dirty="0">
              <a:latin typeface="+mj-ea"/>
              <a:ea typeface="+mj-ea"/>
            </a:endParaRPr>
          </a:p>
        </p:txBody>
      </p:sp>
      <p:sp>
        <p:nvSpPr>
          <p:cNvPr id="7" name="矩形 6"/>
          <p:cNvSpPr/>
          <p:nvPr/>
        </p:nvSpPr>
        <p:spPr>
          <a:xfrm>
            <a:off x="3995936" y="4349426"/>
            <a:ext cx="1890261" cy="738664"/>
          </a:xfrm>
          <a:prstGeom prst="rect">
            <a:avLst/>
          </a:prstGeom>
        </p:spPr>
        <p:txBody>
          <a:bodyPr wrap="none">
            <a:spAutoFit/>
          </a:bodyPr>
          <a:lstStyle/>
          <a:p>
            <a:r>
              <a:rPr lang="zh-CN" altLang="en-US" sz="1400" b="1" dirty="0" smtClean="0"/>
              <a:t>自动生成</a:t>
            </a:r>
            <a:r>
              <a:rPr lang="en-US" altLang="zh-CN" sz="1400" b="1" dirty="0" smtClean="0"/>
              <a:t>IDE</a:t>
            </a:r>
            <a:r>
              <a:rPr lang="zh-CN" altLang="en-US" sz="1400" b="1" dirty="0" smtClean="0"/>
              <a:t>开发环境</a:t>
            </a:r>
            <a:endParaRPr lang="en-US" altLang="zh-CN" sz="1400" b="1" dirty="0" smtClean="0"/>
          </a:p>
          <a:p>
            <a:r>
              <a:rPr lang="en-US" altLang="zh-CN" sz="1400" b="1" dirty="0" err="1" smtClean="0"/>
              <a:t>mvn</a:t>
            </a:r>
            <a:r>
              <a:rPr lang="en-US" altLang="zh-CN" sz="1400" b="1" dirty="0" smtClean="0"/>
              <a:t> </a:t>
            </a:r>
            <a:r>
              <a:rPr lang="en-US" altLang="zh-CN" sz="1400" b="1" dirty="0" err="1" smtClean="0"/>
              <a:t>eclipse:clean</a:t>
            </a:r>
            <a:endParaRPr lang="en-US" altLang="zh-CN" sz="1400" b="1" dirty="0" smtClean="0"/>
          </a:p>
          <a:p>
            <a:r>
              <a:rPr lang="en-US" altLang="zh-CN" sz="1400" b="1" dirty="0" err="1"/>
              <a:t>mvn</a:t>
            </a:r>
            <a:r>
              <a:rPr lang="en-US" altLang="zh-CN" sz="1400" b="1" dirty="0"/>
              <a:t> </a:t>
            </a:r>
            <a:r>
              <a:rPr lang="en-US" altLang="zh-CN" sz="1400" b="1" dirty="0" err="1" smtClean="0"/>
              <a:t>eclipse:eclipse</a:t>
            </a:r>
            <a:endParaRPr lang="zh-CN" altLang="en-US" sz="1400" b="1" dirty="0"/>
          </a:p>
        </p:txBody>
      </p:sp>
      <p:sp>
        <p:nvSpPr>
          <p:cNvPr id="8" name="矩形 7"/>
          <p:cNvSpPr/>
          <p:nvPr/>
        </p:nvSpPr>
        <p:spPr>
          <a:xfrm>
            <a:off x="6300192" y="4349426"/>
            <a:ext cx="2518638" cy="523220"/>
          </a:xfrm>
          <a:prstGeom prst="rect">
            <a:avLst/>
          </a:prstGeom>
        </p:spPr>
        <p:txBody>
          <a:bodyPr wrap="none">
            <a:spAutoFit/>
          </a:bodyPr>
          <a:lstStyle/>
          <a:p>
            <a:r>
              <a:rPr lang="zh-CN" altLang="en-US" sz="1400" b="1" dirty="0" smtClean="0"/>
              <a:t>根据框架模板生成新工程结构</a:t>
            </a:r>
            <a:endParaRPr lang="en-US" altLang="zh-CN" sz="1400" b="1" dirty="0" smtClean="0"/>
          </a:p>
          <a:p>
            <a:r>
              <a:rPr lang="en-US" altLang="zh-CN" sz="1400" b="1" dirty="0" err="1" smtClean="0"/>
              <a:t>mvn</a:t>
            </a:r>
            <a:r>
              <a:rPr lang="en-US" altLang="zh-CN" sz="1400" b="1" dirty="0" smtClean="0"/>
              <a:t> </a:t>
            </a:r>
            <a:r>
              <a:rPr lang="en-US" altLang="zh-CN" sz="1400" b="1" dirty="0" err="1" smtClean="0"/>
              <a:t>archetype:generate</a:t>
            </a:r>
            <a:endParaRPr lang="zh-CN" altLang="en-US" sz="1400" b="1" dirty="0"/>
          </a:p>
        </p:txBody>
      </p:sp>
      <p:grpSp>
        <p:nvGrpSpPr>
          <p:cNvPr id="11" name="组合 10"/>
          <p:cNvGrpSpPr/>
          <p:nvPr/>
        </p:nvGrpSpPr>
        <p:grpSpPr>
          <a:xfrm>
            <a:off x="401450" y="4022111"/>
            <a:ext cx="3294112" cy="1015662"/>
            <a:chOff x="395536" y="3733873"/>
            <a:chExt cx="3294112" cy="1015662"/>
          </a:xfrm>
        </p:grpSpPr>
        <p:sp>
          <p:nvSpPr>
            <p:cNvPr id="6" name="TextBox 5"/>
            <p:cNvSpPr txBox="1"/>
            <p:nvPr/>
          </p:nvSpPr>
          <p:spPr>
            <a:xfrm>
              <a:off x="395536" y="3733873"/>
              <a:ext cx="2304256" cy="954107"/>
            </a:xfrm>
            <a:prstGeom prst="rect">
              <a:avLst/>
            </a:prstGeom>
            <a:noFill/>
          </p:spPr>
          <p:txBody>
            <a:bodyPr wrap="square" rtlCol="0">
              <a:spAutoFit/>
            </a:bodyPr>
            <a:lstStyle/>
            <a:p>
              <a:r>
                <a:rPr lang="zh-CN" altLang="en-US" sz="1400" dirty="0" smtClean="0">
                  <a:latin typeface="+mj-ea"/>
                  <a:ea typeface="+mj-ea"/>
                </a:rPr>
                <a:t>常用管理和构建命令</a:t>
              </a:r>
              <a:endParaRPr lang="en-US" altLang="zh-CN" sz="1400" dirty="0" smtClean="0">
                <a:latin typeface="+mj-ea"/>
                <a:ea typeface="+mj-ea"/>
              </a:endParaRPr>
            </a:p>
            <a:p>
              <a:r>
                <a:rPr lang="en-US" altLang="zh-CN" sz="1400" dirty="0" err="1" smtClean="0">
                  <a:latin typeface="+mj-ea"/>
                  <a:ea typeface="+mj-ea"/>
                </a:rPr>
                <a:t>mvn</a:t>
              </a:r>
              <a:r>
                <a:rPr lang="en-US" altLang="zh-CN" sz="1400" dirty="0" smtClean="0">
                  <a:latin typeface="+mj-ea"/>
                  <a:ea typeface="+mj-ea"/>
                </a:rPr>
                <a:t> clean</a:t>
              </a:r>
            </a:p>
            <a:p>
              <a:r>
                <a:rPr lang="en-US" altLang="zh-CN" sz="1400" dirty="0" err="1">
                  <a:latin typeface="+mj-ea"/>
                  <a:ea typeface="+mj-ea"/>
                </a:rPr>
                <a:t>m</a:t>
              </a:r>
              <a:r>
                <a:rPr lang="en-US" altLang="zh-CN" sz="1400" dirty="0" err="1" smtClean="0">
                  <a:latin typeface="+mj-ea"/>
                  <a:ea typeface="+mj-ea"/>
                </a:rPr>
                <a:t>vn</a:t>
              </a:r>
              <a:r>
                <a:rPr lang="en-US" altLang="zh-CN" sz="1400" dirty="0" smtClean="0">
                  <a:latin typeface="+mj-ea"/>
                  <a:ea typeface="+mj-ea"/>
                </a:rPr>
                <a:t> package</a:t>
              </a:r>
            </a:p>
            <a:p>
              <a:r>
                <a:rPr lang="en-US" altLang="zh-CN" sz="1400" dirty="0" err="1" smtClean="0">
                  <a:latin typeface="+mj-ea"/>
                  <a:ea typeface="+mj-ea"/>
                </a:rPr>
                <a:t>mvn</a:t>
              </a:r>
              <a:r>
                <a:rPr lang="en-US" altLang="zh-CN" sz="1400" dirty="0" smtClean="0">
                  <a:latin typeface="+mj-ea"/>
                  <a:ea typeface="+mj-ea"/>
                </a:rPr>
                <a:t> test</a:t>
              </a:r>
            </a:p>
          </p:txBody>
        </p:sp>
        <p:sp>
          <p:nvSpPr>
            <p:cNvPr id="10" name="矩形 9"/>
            <p:cNvSpPr/>
            <p:nvPr/>
          </p:nvSpPr>
          <p:spPr>
            <a:xfrm>
              <a:off x="1907704" y="4226315"/>
              <a:ext cx="1781944" cy="523220"/>
            </a:xfrm>
            <a:prstGeom prst="rect">
              <a:avLst/>
            </a:prstGeom>
          </p:spPr>
          <p:txBody>
            <a:bodyPr wrap="square">
              <a:spAutoFit/>
            </a:bodyPr>
            <a:lstStyle/>
            <a:p>
              <a:r>
                <a:rPr lang="en-US" altLang="zh-CN" sz="1400" dirty="0" err="1">
                  <a:latin typeface="+mj-ea"/>
                  <a:ea typeface="+mj-ea"/>
                </a:rPr>
                <a:t>mvn</a:t>
              </a:r>
              <a:r>
                <a:rPr lang="en-US" altLang="zh-CN" sz="1400" dirty="0">
                  <a:latin typeface="+mj-ea"/>
                  <a:ea typeface="+mj-ea"/>
                </a:rPr>
                <a:t> install</a:t>
              </a:r>
            </a:p>
            <a:p>
              <a:r>
                <a:rPr lang="en-US" altLang="zh-CN" sz="1400" dirty="0" err="1">
                  <a:latin typeface="+mj-ea"/>
                  <a:ea typeface="+mj-ea"/>
                </a:rPr>
                <a:t>mvn</a:t>
              </a:r>
              <a:r>
                <a:rPr lang="en-US" altLang="zh-CN" sz="1400" dirty="0">
                  <a:latin typeface="+mj-ea"/>
                  <a:ea typeface="+mj-ea"/>
                </a:rPr>
                <a:t> deploy</a:t>
              </a:r>
            </a:p>
          </p:txBody>
        </p:sp>
      </p:grpSp>
      <p:sp>
        <p:nvSpPr>
          <p:cNvPr id="3" name="矩形 2"/>
          <p:cNvSpPr/>
          <p:nvPr/>
        </p:nvSpPr>
        <p:spPr>
          <a:xfrm>
            <a:off x="7092280" y="2303502"/>
            <a:ext cx="1800493" cy="369332"/>
          </a:xfrm>
          <a:prstGeom prst="rect">
            <a:avLst/>
          </a:prstGeom>
        </p:spPr>
        <p:txBody>
          <a:bodyPr wrap="none">
            <a:spAutoFit/>
          </a:bodyPr>
          <a:lstStyle/>
          <a:p>
            <a:r>
              <a:rPr lang="en-US" altLang="zh-CN" dirty="0" smtClean="0"/>
              <a:t>.NET: Npanday!</a:t>
            </a:r>
            <a:endParaRPr lang="zh-CN" altLang="en-US" dirty="0"/>
          </a:p>
        </p:txBody>
      </p:sp>
    </p:spTree>
    <p:extLst>
      <p:ext uri="{BB962C8B-B14F-4D97-AF65-F5344CB8AC3E}">
        <p14:creationId xmlns:p14="http://schemas.microsoft.com/office/powerpoint/2010/main" val="1508635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7125606" y="2638583"/>
            <a:ext cx="830770" cy="1947109"/>
          </a:xfrm>
          <a:prstGeom prst="rect">
            <a:avLst/>
          </a:prstGeom>
          <a:solidFill>
            <a:schemeClr val="bg1"/>
          </a:solid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smtClean="0">
                <a:solidFill>
                  <a:srgbClr val="C00000"/>
                </a:solidFill>
                <a:latin typeface="微软雅黑" pitchFamily="34" charset="-122"/>
                <a:ea typeface="微软雅黑" pitchFamily="34" charset="-122"/>
                <a:cs typeface="Arial" pitchFamily="34" charset="0"/>
              </a:rPr>
              <a:t>引入</a:t>
            </a:r>
            <a:r>
              <a:rPr lang="en-US" altLang="zh-CN" dirty="0" smtClean="0">
                <a:solidFill>
                  <a:srgbClr val="C00000"/>
                </a:solidFill>
                <a:latin typeface="微软雅黑" pitchFamily="34" charset="-122"/>
                <a:ea typeface="微软雅黑" pitchFamily="34" charset="-122"/>
                <a:cs typeface="Arial" pitchFamily="34" charset="0"/>
              </a:rPr>
              <a:t>Maven-</a:t>
            </a:r>
            <a:r>
              <a:rPr lang="zh-CN" altLang="en-US" sz="3100" dirty="0" smtClean="0">
                <a:solidFill>
                  <a:srgbClr val="C00000"/>
                </a:solidFill>
                <a:latin typeface="微软雅黑" pitchFamily="34" charset="-122"/>
                <a:ea typeface="微软雅黑" pitchFamily="34" charset="-122"/>
                <a:cs typeface="Arial" pitchFamily="34" charset="0"/>
              </a:rPr>
              <a:t>项目开发场景</a:t>
            </a:r>
            <a:endParaRPr lang="zh-CN" altLang="en-US" sz="3100" dirty="0"/>
          </a:p>
        </p:txBody>
      </p:sp>
      <p:sp>
        <p:nvSpPr>
          <p:cNvPr id="7" name="矩形 6"/>
          <p:cNvSpPr/>
          <p:nvPr/>
        </p:nvSpPr>
        <p:spPr>
          <a:xfrm>
            <a:off x="1534022" y="2278672"/>
            <a:ext cx="2475581" cy="2307020"/>
          </a:xfrm>
          <a:prstGeom prst="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1400" b="1" dirty="0">
              <a:solidFill>
                <a:schemeClr val="tx1">
                  <a:lumMod val="75000"/>
                  <a:lumOff val="25000"/>
                </a:schemeClr>
              </a:solidFill>
              <a:latin typeface="+mj-ea"/>
              <a:ea typeface="+mj-ea"/>
            </a:endParaRPr>
          </a:p>
        </p:txBody>
      </p:sp>
      <p:sp>
        <p:nvSpPr>
          <p:cNvPr id="8" name="圆角矩形 7"/>
          <p:cNvSpPr/>
          <p:nvPr/>
        </p:nvSpPr>
        <p:spPr>
          <a:xfrm>
            <a:off x="1646306" y="2419665"/>
            <a:ext cx="2277623" cy="437836"/>
          </a:xfrm>
          <a:prstGeom prst="round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solidFill>
                  <a:schemeClr val="tx1">
                    <a:lumMod val="75000"/>
                    <a:lumOff val="25000"/>
                  </a:schemeClr>
                </a:solidFill>
                <a:latin typeface="+mj-ea"/>
                <a:ea typeface="+mj-ea"/>
              </a:rPr>
              <a:t>本地</a:t>
            </a:r>
            <a:r>
              <a:rPr lang="en-US" altLang="zh-CN" sz="1200" dirty="0" smtClean="0">
                <a:solidFill>
                  <a:schemeClr val="tx1">
                    <a:lumMod val="75000"/>
                    <a:lumOff val="25000"/>
                  </a:schemeClr>
                </a:solidFill>
                <a:latin typeface="+mj-ea"/>
                <a:ea typeface="+mj-ea"/>
              </a:rPr>
              <a:t>JAR</a:t>
            </a:r>
            <a:r>
              <a:rPr lang="zh-CN" altLang="en-US" sz="1200" dirty="0" smtClean="0">
                <a:solidFill>
                  <a:schemeClr val="tx1">
                    <a:lumMod val="75000"/>
                    <a:lumOff val="25000"/>
                  </a:schemeClr>
                </a:solidFill>
                <a:latin typeface="+mj-ea"/>
                <a:ea typeface="+mj-ea"/>
              </a:rPr>
              <a:t>仓库镜像</a:t>
            </a:r>
            <a:endParaRPr lang="zh-CN" altLang="en-US" sz="1200" dirty="0">
              <a:solidFill>
                <a:schemeClr val="tx1">
                  <a:lumMod val="75000"/>
                  <a:lumOff val="25000"/>
                </a:schemeClr>
              </a:solidFill>
              <a:latin typeface="+mj-ea"/>
              <a:ea typeface="+mj-ea"/>
            </a:endParaRPr>
          </a:p>
        </p:txBody>
      </p:sp>
      <p:sp>
        <p:nvSpPr>
          <p:cNvPr id="9" name="圆角矩形 8"/>
          <p:cNvSpPr/>
          <p:nvPr/>
        </p:nvSpPr>
        <p:spPr>
          <a:xfrm>
            <a:off x="1643793" y="3014413"/>
            <a:ext cx="2280136" cy="1485891"/>
          </a:xfrm>
          <a:prstGeom prst="roundRect">
            <a:avLst>
              <a:gd name="adj" fmla="val 6093"/>
            </a:avLst>
          </a:prstGeom>
          <a:solidFill>
            <a:srgbClr val="00B0F0">
              <a:alpha val="33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200" dirty="0">
                <a:solidFill>
                  <a:schemeClr val="tx1">
                    <a:lumMod val="75000"/>
                    <a:lumOff val="25000"/>
                  </a:schemeClr>
                </a:solidFill>
                <a:latin typeface="+mj-ea"/>
                <a:ea typeface="+mj-ea"/>
              </a:rPr>
              <a:t>公司基础框架和组件仓库</a:t>
            </a:r>
          </a:p>
        </p:txBody>
      </p:sp>
      <p:grpSp>
        <p:nvGrpSpPr>
          <p:cNvPr id="14" name="组合 13"/>
          <p:cNvGrpSpPr/>
          <p:nvPr/>
        </p:nvGrpSpPr>
        <p:grpSpPr>
          <a:xfrm>
            <a:off x="635680" y="786334"/>
            <a:ext cx="1008112" cy="1193637"/>
            <a:chOff x="1249759" y="1172214"/>
            <a:chExt cx="1008112" cy="1193637"/>
          </a:xfrm>
        </p:grpSpPr>
        <p:pic>
          <p:nvPicPr>
            <p:cNvPr id="15" name="Picture 21" descr="文件服务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249759" y="2088852"/>
              <a:ext cx="1008112" cy="276999"/>
            </a:xfrm>
            <a:prstGeom prst="rect">
              <a:avLst/>
            </a:prstGeom>
            <a:noFill/>
          </p:spPr>
          <p:txBody>
            <a:bodyPr wrap="square" rtlCol="0">
              <a:spAutoFit/>
            </a:bodyPr>
            <a:lstStyle/>
            <a:p>
              <a:r>
                <a:rPr lang="zh-CN" altLang="en-US" sz="1200" dirty="0" smtClean="0">
                  <a:latin typeface="+mj-ea"/>
                  <a:ea typeface="+mj-ea"/>
                </a:rPr>
                <a:t>官方中心库</a:t>
              </a:r>
              <a:endParaRPr lang="zh-CN" altLang="en-US" sz="1200" dirty="0">
                <a:latin typeface="+mj-ea"/>
                <a:ea typeface="+mj-ea"/>
              </a:endParaRPr>
            </a:p>
          </p:txBody>
        </p:sp>
      </p:grpSp>
      <p:grpSp>
        <p:nvGrpSpPr>
          <p:cNvPr id="18" name="组合 17"/>
          <p:cNvGrpSpPr/>
          <p:nvPr/>
        </p:nvGrpSpPr>
        <p:grpSpPr>
          <a:xfrm>
            <a:off x="2170671" y="786334"/>
            <a:ext cx="1097143" cy="1193637"/>
            <a:chOff x="1249758" y="1172214"/>
            <a:chExt cx="1097143" cy="1193637"/>
          </a:xfrm>
        </p:grpSpPr>
        <p:pic>
          <p:nvPicPr>
            <p:cNvPr id="19" name="Picture 21" descr="文件服务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249758" y="2088852"/>
              <a:ext cx="1097143" cy="276999"/>
            </a:xfrm>
            <a:prstGeom prst="rect">
              <a:avLst/>
            </a:prstGeom>
            <a:noFill/>
          </p:spPr>
          <p:txBody>
            <a:bodyPr wrap="square" rtlCol="0">
              <a:spAutoFit/>
            </a:bodyPr>
            <a:lstStyle/>
            <a:p>
              <a:r>
                <a:rPr lang="zh-CN" altLang="en-US" sz="1200" dirty="0" smtClean="0">
                  <a:latin typeface="+mj-ea"/>
                  <a:ea typeface="+mj-ea"/>
                </a:rPr>
                <a:t>第三方镜像</a:t>
              </a:r>
              <a:r>
                <a:rPr lang="en-US" altLang="zh-CN" sz="1200" dirty="0" smtClean="0">
                  <a:latin typeface="+mj-ea"/>
                  <a:ea typeface="+mj-ea"/>
                </a:rPr>
                <a:t>1</a:t>
              </a:r>
              <a:endParaRPr lang="zh-CN" altLang="en-US" sz="1200" dirty="0">
                <a:latin typeface="+mj-ea"/>
                <a:ea typeface="+mj-ea"/>
              </a:endParaRPr>
            </a:p>
          </p:txBody>
        </p:sp>
      </p:grpSp>
      <p:grpSp>
        <p:nvGrpSpPr>
          <p:cNvPr id="21" name="组合 20"/>
          <p:cNvGrpSpPr/>
          <p:nvPr/>
        </p:nvGrpSpPr>
        <p:grpSpPr>
          <a:xfrm>
            <a:off x="3813576" y="738974"/>
            <a:ext cx="1097143" cy="1193637"/>
            <a:chOff x="1249758" y="1172214"/>
            <a:chExt cx="1097143" cy="1193637"/>
          </a:xfrm>
        </p:grpSpPr>
        <p:pic>
          <p:nvPicPr>
            <p:cNvPr id="22" name="Picture 21" descr="文件服务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172214"/>
              <a:ext cx="588882" cy="91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1249758" y="2088852"/>
              <a:ext cx="1097143" cy="276999"/>
            </a:xfrm>
            <a:prstGeom prst="rect">
              <a:avLst/>
            </a:prstGeom>
            <a:noFill/>
          </p:spPr>
          <p:txBody>
            <a:bodyPr wrap="square" rtlCol="0">
              <a:spAutoFit/>
            </a:bodyPr>
            <a:lstStyle/>
            <a:p>
              <a:r>
                <a:rPr lang="zh-CN" altLang="en-US" sz="1200" dirty="0" smtClean="0">
                  <a:latin typeface="+mj-ea"/>
                  <a:ea typeface="+mj-ea"/>
                </a:rPr>
                <a:t>第三方镜像</a:t>
              </a:r>
              <a:r>
                <a:rPr lang="en-US" altLang="zh-CN" sz="1200" dirty="0">
                  <a:latin typeface="+mj-ea"/>
                  <a:ea typeface="+mj-ea"/>
                </a:rPr>
                <a:t>N</a:t>
              </a:r>
              <a:endParaRPr lang="zh-CN" altLang="en-US" sz="1200" dirty="0">
                <a:latin typeface="+mj-ea"/>
                <a:ea typeface="+mj-ea"/>
              </a:endParaRPr>
            </a:p>
          </p:txBody>
        </p:sp>
      </p:grpSp>
      <p:sp>
        <p:nvSpPr>
          <p:cNvPr id="24" name="矩形 23"/>
          <p:cNvSpPr/>
          <p:nvPr/>
        </p:nvSpPr>
        <p:spPr>
          <a:xfrm>
            <a:off x="1681582" y="4637955"/>
            <a:ext cx="2098330" cy="307777"/>
          </a:xfrm>
          <a:prstGeom prst="rect">
            <a:avLst/>
          </a:prstGeom>
        </p:spPr>
        <p:txBody>
          <a:bodyPr wrap="none">
            <a:spAutoFit/>
          </a:bodyPr>
          <a:lstStyle/>
          <a:p>
            <a:pPr algn="ctr"/>
            <a:r>
              <a:rPr lang="en-US" altLang="zh-CN" sz="1400" b="1" dirty="0" smtClean="0">
                <a:solidFill>
                  <a:schemeClr val="tx1">
                    <a:lumMod val="75000"/>
                    <a:lumOff val="25000"/>
                  </a:schemeClr>
                </a:solidFill>
                <a:latin typeface="+mj-ea"/>
                <a:ea typeface="+mj-ea"/>
              </a:rPr>
              <a:t>Maven</a:t>
            </a:r>
            <a:r>
              <a:rPr lang="zh-CN" altLang="en-US" sz="1400" b="1" dirty="0" smtClean="0">
                <a:solidFill>
                  <a:schemeClr val="tx1">
                    <a:lumMod val="75000"/>
                    <a:lumOff val="25000"/>
                  </a:schemeClr>
                </a:solidFill>
                <a:latin typeface="+mj-ea"/>
                <a:ea typeface="+mj-ea"/>
              </a:rPr>
              <a:t>本地镜像</a:t>
            </a:r>
            <a:r>
              <a:rPr lang="en-US" altLang="zh-CN" sz="1400" b="1" dirty="0" err="1" smtClean="0">
                <a:solidFill>
                  <a:schemeClr val="tx1">
                    <a:lumMod val="75000"/>
                    <a:lumOff val="25000"/>
                  </a:schemeClr>
                </a:solidFill>
                <a:latin typeface="+mj-ea"/>
                <a:ea typeface="+mj-ea"/>
              </a:rPr>
              <a:t>Nexue</a:t>
            </a:r>
            <a:endParaRPr lang="en-US" altLang="zh-CN" sz="1400" b="1" dirty="0">
              <a:solidFill>
                <a:schemeClr val="tx1">
                  <a:lumMod val="75000"/>
                  <a:lumOff val="25000"/>
                </a:schemeClr>
              </a:solidFill>
              <a:latin typeface="+mj-ea"/>
              <a:ea typeface="+mj-ea"/>
            </a:endParaRPr>
          </a:p>
        </p:txBody>
      </p:sp>
      <p:cxnSp>
        <p:nvCxnSpPr>
          <p:cNvPr id="25" name="直接箭头连接符 24"/>
          <p:cNvCxnSpPr>
            <a:stCxn id="8" idx="0"/>
            <a:endCxn id="15" idx="2"/>
          </p:cNvCxnSpPr>
          <p:nvPr/>
        </p:nvCxnSpPr>
        <p:spPr>
          <a:xfrm flipH="1" flipV="1">
            <a:off x="1084010" y="1701041"/>
            <a:ext cx="1701108" cy="7186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0"/>
            <a:endCxn id="19" idx="2"/>
          </p:cNvCxnSpPr>
          <p:nvPr/>
        </p:nvCxnSpPr>
        <p:spPr>
          <a:xfrm flipH="1" flipV="1">
            <a:off x="2619002" y="1701041"/>
            <a:ext cx="166116" cy="7186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0"/>
            <a:endCxn id="22" idx="2"/>
          </p:cNvCxnSpPr>
          <p:nvPr/>
        </p:nvCxnSpPr>
        <p:spPr>
          <a:xfrm flipV="1">
            <a:off x="2785118" y="1653681"/>
            <a:ext cx="1476789" cy="7659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94326" y="1989856"/>
            <a:ext cx="1415277" cy="276999"/>
          </a:xfrm>
          <a:prstGeom prst="rect">
            <a:avLst/>
          </a:prstGeom>
          <a:noFill/>
        </p:spPr>
        <p:txBody>
          <a:bodyPr wrap="square" rtlCol="0">
            <a:spAutoFit/>
          </a:bodyPr>
          <a:lstStyle/>
          <a:p>
            <a:pPr algn="ctr"/>
            <a:r>
              <a:rPr lang="zh-CN" altLang="en-US" sz="1200" i="1" dirty="0">
                <a:latin typeface="+mj-ea"/>
                <a:ea typeface="+mj-ea"/>
              </a:rPr>
              <a:t>按</a:t>
            </a:r>
            <a:r>
              <a:rPr lang="zh-CN" altLang="en-US" sz="1200" i="1" dirty="0" smtClean="0">
                <a:latin typeface="+mj-ea"/>
                <a:ea typeface="+mj-ea"/>
              </a:rPr>
              <a:t>需自动同步</a:t>
            </a:r>
            <a:endParaRPr lang="zh-CN" altLang="en-US" sz="1200" i="1" dirty="0">
              <a:latin typeface="+mj-ea"/>
              <a:ea typeface="+mj-ea"/>
            </a:endParaRPr>
          </a:p>
        </p:txBody>
      </p:sp>
      <p:sp>
        <p:nvSpPr>
          <p:cNvPr id="40" name="圆角矩形 39"/>
          <p:cNvSpPr/>
          <p:nvPr/>
        </p:nvSpPr>
        <p:spPr>
          <a:xfrm>
            <a:off x="131134" y="3439911"/>
            <a:ext cx="1187175" cy="556770"/>
          </a:xfrm>
          <a:prstGeom prst="roundRect">
            <a:avLst>
              <a:gd name="adj" fmla="val 5797"/>
            </a:avLst>
          </a:prstGeom>
          <a:noFill/>
          <a:ln w="1270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000" b="1" dirty="0" smtClean="0">
                <a:solidFill>
                  <a:schemeClr val="tx1">
                    <a:lumMod val="75000"/>
                    <a:lumOff val="25000"/>
                  </a:schemeClr>
                </a:solidFill>
                <a:latin typeface="Arial" pitchFamily="34" charset="0"/>
                <a:ea typeface="+mj-ea"/>
                <a:cs typeface="Arial" pitchFamily="34" charset="0"/>
              </a:rPr>
              <a:t>架构师，资深技术工程师，项目经理等</a:t>
            </a:r>
            <a:endParaRPr lang="zh-CN" altLang="en-US" sz="1000" b="1" dirty="0">
              <a:solidFill>
                <a:schemeClr val="tx1">
                  <a:lumMod val="75000"/>
                  <a:lumOff val="25000"/>
                </a:schemeClr>
              </a:solidFill>
              <a:latin typeface="Arial" pitchFamily="34" charset="0"/>
              <a:ea typeface="+mj-ea"/>
              <a:cs typeface="Arial" pitchFamily="34" charset="0"/>
            </a:endParaRPr>
          </a:p>
        </p:txBody>
      </p:sp>
      <p:grpSp>
        <p:nvGrpSpPr>
          <p:cNvPr id="41" name="组合 40"/>
          <p:cNvGrpSpPr/>
          <p:nvPr/>
        </p:nvGrpSpPr>
        <p:grpSpPr>
          <a:xfrm>
            <a:off x="131134" y="2494904"/>
            <a:ext cx="1187175" cy="945007"/>
            <a:chOff x="1053643" y="4349732"/>
            <a:chExt cx="1187175" cy="945007"/>
          </a:xfrm>
        </p:grpSpPr>
        <p:pic>
          <p:nvPicPr>
            <p:cNvPr id="42" name="Picture 2" descr="D:\素材\团体用户.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051" y="4349732"/>
              <a:ext cx="950879" cy="7625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053643" y="5017740"/>
              <a:ext cx="1187175" cy="276999"/>
            </a:xfrm>
            <a:prstGeom prst="rect">
              <a:avLst/>
            </a:prstGeom>
            <a:noFill/>
          </p:spPr>
          <p:txBody>
            <a:bodyPr wrap="square" rtlCol="0">
              <a:spAutoFit/>
            </a:bodyPr>
            <a:lstStyle/>
            <a:p>
              <a:r>
                <a:rPr lang="zh-CN" altLang="en-US" sz="1200" dirty="0" smtClean="0">
                  <a:latin typeface="+mj-ea"/>
                  <a:ea typeface="+mj-ea"/>
                </a:rPr>
                <a:t>基础架构团队</a:t>
              </a:r>
              <a:endParaRPr lang="zh-CN" altLang="en-US" sz="1200" dirty="0">
                <a:latin typeface="+mj-ea"/>
                <a:ea typeface="+mj-ea"/>
              </a:endParaRPr>
            </a:p>
          </p:txBody>
        </p:sp>
      </p:grpSp>
      <p:sp>
        <p:nvSpPr>
          <p:cNvPr id="44" name="TextBox 43"/>
          <p:cNvSpPr txBox="1"/>
          <p:nvPr/>
        </p:nvSpPr>
        <p:spPr>
          <a:xfrm>
            <a:off x="988940" y="2725737"/>
            <a:ext cx="677281" cy="461665"/>
          </a:xfrm>
          <a:prstGeom prst="rect">
            <a:avLst/>
          </a:prstGeom>
          <a:noFill/>
        </p:spPr>
        <p:txBody>
          <a:bodyPr wrap="square" rtlCol="0">
            <a:spAutoFit/>
          </a:bodyPr>
          <a:lstStyle/>
          <a:p>
            <a:pPr algn="ctr"/>
            <a:r>
              <a:rPr lang="zh-CN" altLang="en-US" sz="1200" i="1" dirty="0" smtClean="0">
                <a:latin typeface="+mj-ea"/>
                <a:ea typeface="+mj-ea"/>
              </a:rPr>
              <a:t>开发和维护</a:t>
            </a:r>
            <a:endParaRPr lang="zh-CN" altLang="en-US" sz="1200" i="1" dirty="0">
              <a:latin typeface="+mj-ea"/>
              <a:ea typeface="+mj-ea"/>
            </a:endParaRPr>
          </a:p>
        </p:txBody>
      </p:sp>
      <p:cxnSp>
        <p:nvCxnSpPr>
          <p:cNvPr id="45" name="直接箭头连接符 44"/>
          <p:cNvCxnSpPr>
            <a:stCxn id="42" idx="3"/>
            <a:endCxn id="9" idx="1"/>
          </p:cNvCxnSpPr>
          <p:nvPr/>
        </p:nvCxnSpPr>
        <p:spPr>
          <a:xfrm>
            <a:off x="1164421" y="2876197"/>
            <a:ext cx="479372" cy="8811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1695021" y="3328972"/>
            <a:ext cx="2156900" cy="437836"/>
          </a:xfrm>
          <a:prstGeom prst="roundRect">
            <a:avLst/>
          </a:prstGeom>
          <a:solidFill>
            <a:srgbClr val="FFEDB3"/>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核心基础框架：</a:t>
            </a:r>
            <a:r>
              <a:rPr lang="en-US" altLang="zh-CN" sz="1200" dirty="0" smtClean="0">
                <a:solidFill>
                  <a:schemeClr val="tx1">
                    <a:lumMod val="75000"/>
                    <a:lumOff val="25000"/>
                  </a:schemeClr>
                </a:solidFill>
                <a:latin typeface="+mj-ea"/>
                <a:ea typeface="+mj-ea"/>
              </a:rPr>
              <a:t>feinno-framework</a:t>
            </a:r>
            <a:endParaRPr lang="zh-CN" altLang="en-US" sz="1200" dirty="0">
              <a:solidFill>
                <a:schemeClr val="tx1">
                  <a:lumMod val="75000"/>
                  <a:lumOff val="25000"/>
                </a:schemeClr>
              </a:solidFill>
              <a:latin typeface="+mj-ea"/>
              <a:ea typeface="+mj-ea"/>
            </a:endParaRPr>
          </a:p>
        </p:txBody>
      </p:sp>
      <p:sp>
        <p:nvSpPr>
          <p:cNvPr id="56" name="圆角矩形 55"/>
          <p:cNvSpPr/>
          <p:nvPr/>
        </p:nvSpPr>
        <p:spPr>
          <a:xfrm>
            <a:off x="1696011" y="4071893"/>
            <a:ext cx="2155910" cy="244507"/>
          </a:xfrm>
          <a:prstGeom prst="roundRect">
            <a:avLst/>
          </a:prstGeom>
          <a:solidFill>
            <a:srgbClr val="FFEDB3"/>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dirty="0">
                <a:solidFill>
                  <a:schemeClr val="tx1">
                    <a:lumMod val="75000"/>
                    <a:lumOff val="25000"/>
                  </a:schemeClr>
                </a:solidFill>
                <a:latin typeface="+mj-ea"/>
                <a:ea typeface="+mj-ea"/>
              </a:rPr>
              <a:t>feinno-module-security</a:t>
            </a:r>
            <a:endParaRPr lang="zh-CN" altLang="en-US" sz="1200" dirty="0">
              <a:solidFill>
                <a:schemeClr val="tx1">
                  <a:lumMod val="75000"/>
                  <a:lumOff val="25000"/>
                </a:schemeClr>
              </a:solidFill>
              <a:latin typeface="+mj-ea"/>
              <a:ea typeface="+mj-ea"/>
            </a:endParaRPr>
          </a:p>
        </p:txBody>
      </p:sp>
      <p:sp>
        <p:nvSpPr>
          <p:cNvPr id="58" name="圆角矩形 57"/>
          <p:cNvSpPr/>
          <p:nvPr/>
        </p:nvSpPr>
        <p:spPr>
          <a:xfrm>
            <a:off x="1646306" y="4316400"/>
            <a:ext cx="1146637" cy="12225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dirty="0">
                <a:solidFill>
                  <a:schemeClr val="tx1">
                    <a:lumMod val="75000"/>
                    <a:lumOff val="25000"/>
                  </a:schemeClr>
                </a:solidFill>
                <a:latin typeface="+mj-ea"/>
                <a:ea typeface="+mj-ea"/>
              </a:rPr>
              <a:t>……</a:t>
            </a:r>
            <a:endParaRPr lang="zh-CN" altLang="en-US" sz="1200" dirty="0">
              <a:solidFill>
                <a:schemeClr val="tx1">
                  <a:lumMod val="75000"/>
                  <a:lumOff val="25000"/>
                </a:schemeClr>
              </a:solidFill>
              <a:latin typeface="+mj-ea"/>
              <a:ea typeface="+mj-ea"/>
            </a:endParaRPr>
          </a:p>
        </p:txBody>
      </p:sp>
      <p:sp>
        <p:nvSpPr>
          <p:cNvPr id="60" name="圆角矩形 59"/>
          <p:cNvSpPr/>
          <p:nvPr/>
        </p:nvSpPr>
        <p:spPr>
          <a:xfrm>
            <a:off x="1695021" y="3790960"/>
            <a:ext cx="2156899" cy="244507"/>
          </a:xfrm>
          <a:prstGeom prst="roundRect">
            <a:avLst/>
          </a:prstGeom>
          <a:solidFill>
            <a:srgbClr val="FFEDB3"/>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dirty="0">
                <a:solidFill>
                  <a:schemeClr val="tx1">
                    <a:lumMod val="75000"/>
                    <a:lumOff val="25000"/>
                  </a:schemeClr>
                </a:solidFill>
                <a:latin typeface="+mj-ea"/>
                <a:ea typeface="+mj-ea"/>
              </a:rPr>
              <a:t>feinno-parent(POM)</a:t>
            </a:r>
            <a:endParaRPr lang="zh-CN" altLang="en-US" sz="1200" dirty="0">
              <a:solidFill>
                <a:schemeClr val="tx1">
                  <a:lumMod val="75000"/>
                  <a:lumOff val="25000"/>
                </a:schemeClr>
              </a:solidFill>
              <a:latin typeface="+mj-ea"/>
              <a:ea typeface="+mj-ea"/>
            </a:endParaRPr>
          </a:p>
        </p:txBody>
      </p:sp>
      <p:grpSp>
        <p:nvGrpSpPr>
          <p:cNvPr id="74" name="组合 73"/>
          <p:cNvGrpSpPr/>
          <p:nvPr/>
        </p:nvGrpSpPr>
        <p:grpSpPr>
          <a:xfrm>
            <a:off x="7163732" y="4078690"/>
            <a:ext cx="451385" cy="400892"/>
            <a:chOff x="6732239" y="2859187"/>
            <a:chExt cx="721821" cy="832828"/>
          </a:xfrm>
        </p:grpSpPr>
        <p:pic>
          <p:nvPicPr>
            <p:cNvPr id="73"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D:\公司工作\JUSTINMOBILE\市场及产品部工作\模板素材\用户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圆角矩形 75"/>
          <p:cNvSpPr/>
          <p:nvPr/>
        </p:nvSpPr>
        <p:spPr>
          <a:xfrm>
            <a:off x="4551197" y="2804944"/>
            <a:ext cx="2280136" cy="1485891"/>
          </a:xfrm>
          <a:prstGeom prst="roundRect">
            <a:avLst>
              <a:gd name="adj" fmla="val 6093"/>
            </a:avLst>
          </a:prstGeom>
          <a:solidFill>
            <a:srgbClr val="00B0F0">
              <a:alpha val="33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200" dirty="0" smtClean="0">
                <a:solidFill>
                  <a:schemeClr val="tx1">
                    <a:lumMod val="75000"/>
                    <a:lumOff val="25000"/>
                  </a:schemeClr>
                </a:solidFill>
                <a:latin typeface="+mj-ea"/>
                <a:ea typeface="+mj-ea"/>
              </a:rPr>
              <a:t>项目</a:t>
            </a:r>
            <a:r>
              <a:rPr lang="en-US" altLang="zh-CN" sz="1200" dirty="0" smtClean="0">
                <a:solidFill>
                  <a:schemeClr val="tx1">
                    <a:lumMod val="75000"/>
                    <a:lumOff val="25000"/>
                  </a:schemeClr>
                </a:solidFill>
                <a:latin typeface="+mj-ea"/>
                <a:ea typeface="+mj-ea"/>
              </a:rPr>
              <a:t>:feinno-</a:t>
            </a:r>
            <a:r>
              <a:rPr lang="en-US" altLang="zh-CN" sz="1200" dirty="0" err="1" smtClean="0">
                <a:solidFill>
                  <a:schemeClr val="tx1">
                    <a:lumMod val="75000"/>
                    <a:lumOff val="25000"/>
                  </a:schemeClr>
                </a:solidFill>
                <a:latin typeface="+mj-ea"/>
                <a:ea typeface="+mj-ea"/>
              </a:rPr>
              <a:t>rinp</a:t>
            </a:r>
            <a:r>
              <a:rPr lang="en-US" altLang="zh-CN" sz="1200" dirty="0" smtClean="0">
                <a:solidFill>
                  <a:schemeClr val="tx1">
                    <a:lumMod val="75000"/>
                    <a:lumOff val="25000"/>
                  </a:schemeClr>
                </a:solidFill>
                <a:latin typeface="+mj-ea"/>
                <a:ea typeface="+mj-ea"/>
              </a:rPr>
              <a:t>-xxx</a:t>
            </a:r>
            <a:endParaRPr lang="zh-CN" altLang="en-US" sz="1200" dirty="0">
              <a:solidFill>
                <a:schemeClr val="tx1">
                  <a:lumMod val="75000"/>
                  <a:lumOff val="25000"/>
                </a:schemeClr>
              </a:solidFill>
              <a:latin typeface="+mj-ea"/>
              <a:ea typeface="+mj-ea"/>
            </a:endParaRPr>
          </a:p>
        </p:txBody>
      </p:sp>
      <p:sp>
        <p:nvSpPr>
          <p:cNvPr id="75" name="TextBox 74"/>
          <p:cNvSpPr txBox="1"/>
          <p:nvPr/>
        </p:nvSpPr>
        <p:spPr>
          <a:xfrm>
            <a:off x="4732910" y="3881578"/>
            <a:ext cx="1015262" cy="307777"/>
          </a:xfrm>
          <a:prstGeom prst="rect">
            <a:avLst/>
          </a:prstGeom>
          <a:noFill/>
        </p:spPr>
        <p:txBody>
          <a:bodyPr wrap="square" rtlCol="0">
            <a:spAutoFit/>
          </a:bodyPr>
          <a:lstStyle>
            <a:defPPr>
              <a:defRPr lang="zh-CN"/>
            </a:defPPr>
            <a:lvl1pPr>
              <a:defRPr sz="1400">
                <a:solidFill>
                  <a:schemeClr val="bg1">
                    <a:lumMod val="50000"/>
                  </a:schemeClr>
                </a:solidFill>
                <a:latin typeface="+mj-ea"/>
                <a:ea typeface="+mj-ea"/>
              </a:defRPr>
            </a:lvl1pPr>
          </a:lstStyle>
          <a:p>
            <a:r>
              <a:rPr lang="en-US" altLang="zh-CN" dirty="0"/>
              <a:t>POM.xml</a:t>
            </a:r>
            <a:endParaRPr lang="zh-CN" altLang="en-US" dirty="0"/>
          </a:p>
        </p:txBody>
      </p:sp>
      <p:cxnSp>
        <p:nvCxnSpPr>
          <p:cNvPr id="78" name="直接箭头连接符 77"/>
          <p:cNvCxnSpPr>
            <a:stCxn id="8" idx="3"/>
            <a:endCxn id="76" idx="1"/>
          </p:cNvCxnSpPr>
          <p:nvPr/>
        </p:nvCxnSpPr>
        <p:spPr>
          <a:xfrm>
            <a:off x="3923929" y="2638583"/>
            <a:ext cx="627268" cy="90930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53" idx="3"/>
            <a:endCxn id="76" idx="1"/>
          </p:cNvCxnSpPr>
          <p:nvPr/>
        </p:nvCxnSpPr>
        <p:spPr>
          <a:xfrm>
            <a:off x="3851921" y="3547890"/>
            <a:ext cx="6992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60" idx="3"/>
            <a:endCxn id="76" idx="1"/>
          </p:cNvCxnSpPr>
          <p:nvPr/>
        </p:nvCxnSpPr>
        <p:spPr>
          <a:xfrm flipV="1">
            <a:off x="3851920" y="3547890"/>
            <a:ext cx="699277" cy="3653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6" idx="3"/>
            <a:endCxn id="76" idx="1"/>
          </p:cNvCxnSpPr>
          <p:nvPr/>
        </p:nvCxnSpPr>
        <p:spPr>
          <a:xfrm flipV="1">
            <a:off x="3851921" y="3547890"/>
            <a:ext cx="699276" cy="6462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923929" y="3221034"/>
            <a:ext cx="646331" cy="369332"/>
          </a:xfrm>
          <a:prstGeom prst="rect">
            <a:avLst/>
          </a:prstGeom>
          <a:noFill/>
        </p:spPr>
        <p:txBody>
          <a:bodyPr wrap="none" rtlCol="0">
            <a:spAutoFit/>
          </a:bodyPr>
          <a:lstStyle/>
          <a:p>
            <a:r>
              <a:rPr lang="zh-CN" altLang="en-US" dirty="0"/>
              <a:t>导入</a:t>
            </a:r>
          </a:p>
        </p:txBody>
      </p:sp>
      <p:sp>
        <p:nvSpPr>
          <p:cNvPr id="94" name="TextBox 93"/>
          <p:cNvSpPr txBox="1"/>
          <p:nvPr/>
        </p:nvSpPr>
        <p:spPr>
          <a:xfrm>
            <a:off x="4732910" y="3161074"/>
            <a:ext cx="1855314" cy="307777"/>
          </a:xfrm>
          <a:prstGeom prst="rect">
            <a:avLst/>
          </a:prstGeom>
          <a:noFill/>
        </p:spPr>
        <p:txBody>
          <a:bodyPr wrap="square" rtlCol="0">
            <a:spAutoFit/>
          </a:bodyPr>
          <a:lstStyle/>
          <a:p>
            <a:r>
              <a:rPr lang="zh-CN" altLang="en-US" sz="1400" dirty="0" smtClean="0">
                <a:solidFill>
                  <a:schemeClr val="bg1">
                    <a:lumMod val="50000"/>
                  </a:schemeClr>
                </a:solidFill>
                <a:latin typeface="+mj-ea"/>
                <a:ea typeface="+mj-ea"/>
              </a:rPr>
              <a:t>基础框架和组件功能</a:t>
            </a:r>
            <a:endParaRPr lang="zh-CN" altLang="en-US" sz="1400" dirty="0">
              <a:solidFill>
                <a:schemeClr val="bg1">
                  <a:lumMod val="50000"/>
                </a:schemeClr>
              </a:solidFill>
              <a:latin typeface="+mj-ea"/>
              <a:ea typeface="+mj-ea"/>
            </a:endParaRPr>
          </a:p>
        </p:txBody>
      </p:sp>
      <p:sp>
        <p:nvSpPr>
          <p:cNvPr id="95" name="TextBox 94"/>
          <p:cNvSpPr txBox="1"/>
          <p:nvPr/>
        </p:nvSpPr>
        <p:spPr>
          <a:xfrm>
            <a:off x="4763608" y="3471696"/>
            <a:ext cx="1855314" cy="307777"/>
          </a:xfrm>
          <a:prstGeom prst="rect">
            <a:avLst/>
          </a:prstGeom>
          <a:solidFill>
            <a:srgbClr val="FAE7A0"/>
          </a:solidFill>
        </p:spPr>
        <p:txBody>
          <a:bodyPr wrap="square" rtlCol="0">
            <a:spAutoFit/>
          </a:bodyPr>
          <a:lstStyle/>
          <a:p>
            <a:r>
              <a:rPr lang="zh-CN" altLang="en-US" sz="1400" dirty="0" smtClean="0">
                <a:solidFill>
                  <a:srgbClr val="FF0000"/>
                </a:solidFill>
                <a:latin typeface="+mj-ea"/>
                <a:ea typeface="+mj-ea"/>
              </a:rPr>
              <a:t>业务逻辑开发</a:t>
            </a:r>
            <a:endParaRPr lang="zh-CN" altLang="en-US" sz="1400" dirty="0">
              <a:solidFill>
                <a:srgbClr val="FF0000"/>
              </a:solidFill>
              <a:latin typeface="+mj-ea"/>
              <a:ea typeface="+mj-ea"/>
            </a:endParaRPr>
          </a:p>
        </p:txBody>
      </p:sp>
      <p:grpSp>
        <p:nvGrpSpPr>
          <p:cNvPr id="99" name="组合 98"/>
          <p:cNvGrpSpPr/>
          <p:nvPr/>
        </p:nvGrpSpPr>
        <p:grpSpPr>
          <a:xfrm>
            <a:off x="7191394" y="3392712"/>
            <a:ext cx="451385" cy="400892"/>
            <a:chOff x="6732239" y="2859187"/>
            <a:chExt cx="721821" cy="832828"/>
          </a:xfrm>
        </p:grpSpPr>
        <p:pic>
          <p:nvPicPr>
            <p:cNvPr id="100"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2" descr="D:\公司工作\JUSTINMOBILE\市场及产品部工作\模板素材\用户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组合 101"/>
          <p:cNvGrpSpPr/>
          <p:nvPr/>
        </p:nvGrpSpPr>
        <p:grpSpPr>
          <a:xfrm>
            <a:off x="7172136" y="2692344"/>
            <a:ext cx="451385" cy="400892"/>
            <a:chOff x="6732239" y="2859187"/>
            <a:chExt cx="721821" cy="832828"/>
          </a:xfrm>
        </p:grpSpPr>
        <p:pic>
          <p:nvPicPr>
            <p:cNvPr id="103"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 descr="D:\公司工作\JUSTINMOBILE\市场及产品部工作\模板素材\用户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5" name="直接箭头连接符 104"/>
          <p:cNvCxnSpPr>
            <a:stCxn id="103" idx="1"/>
            <a:endCxn id="95" idx="3"/>
          </p:cNvCxnSpPr>
          <p:nvPr/>
        </p:nvCxnSpPr>
        <p:spPr>
          <a:xfrm flipH="1">
            <a:off x="6618922" y="2889282"/>
            <a:ext cx="553214" cy="736303"/>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0" idx="1"/>
          </p:cNvCxnSpPr>
          <p:nvPr/>
        </p:nvCxnSpPr>
        <p:spPr>
          <a:xfrm flipH="1">
            <a:off x="6618922" y="3589650"/>
            <a:ext cx="572472" cy="71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73" idx="1"/>
          </p:cNvCxnSpPr>
          <p:nvPr/>
        </p:nvCxnSpPr>
        <p:spPr>
          <a:xfrm flipH="1" flipV="1">
            <a:off x="6618922" y="3590366"/>
            <a:ext cx="544810" cy="685262"/>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831354" y="2701527"/>
            <a:ext cx="360040" cy="1754326"/>
          </a:xfrm>
          <a:prstGeom prst="rect">
            <a:avLst/>
          </a:prstGeom>
          <a:noFill/>
        </p:spPr>
        <p:txBody>
          <a:bodyPr wrap="square" rtlCol="0">
            <a:spAutoFit/>
          </a:bodyPr>
          <a:lstStyle/>
          <a:p>
            <a:r>
              <a:rPr lang="zh-CN" altLang="en-US" sz="1200" dirty="0" smtClean="0">
                <a:latin typeface="+mj-ea"/>
                <a:ea typeface="+mj-ea"/>
              </a:rPr>
              <a:t>专注于业务逻辑开发</a:t>
            </a:r>
            <a:endParaRPr lang="zh-CN" altLang="en-US" sz="1200" dirty="0">
              <a:latin typeface="+mj-ea"/>
              <a:ea typeface="+mj-ea"/>
            </a:endParaRPr>
          </a:p>
        </p:txBody>
      </p:sp>
      <p:grpSp>
        <p:nvGrpSpPr>
          <p:cNvPr id="121" name="组合 120"/>
          <p:cNvGrpSpPr/>
          <p:nvPr/>
        </p:nvGrpSpPr>
        <p:grpSpPr>
          <a:xfrm>
            <a:off x="5865237" y="1307324"/>
            <a:ext cx="1260369" cy="534147"/>
            <a:chOff x="5865237" y="1307324"/>
            <a:chExt cx="1260369" cy="534147"/>
          </a:xfrm>
        </p:grpSpPr>
        <p:grpSp>
          <p:nvGrpSpPr>
            <p:cNvPr id="115" name="组合 114"/>
            <p:cNvGrpSpPr/>
            <p:nvPr/>
          </p:nvGrpSpPr>
          <p:grpSpPr>
            <a:xfrm>
              <a:off x="5865237" y="1307324"/>
              <a:ext cx="542627" cy="534147"/>
              <a:chOff x="6732239" y="2859187"/>
              <a:chExt cx="721821" cy="832828"/>
            </a:xfrm>
          </p:grpSpPr>
          <p:pic>
            <p:nvPicPr>
              <p:cNvPr id="116" name="Picture 20" descr="服务器类"/>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2" descr="D:\公司工作\JUSTINMOBILE\市场及产品部工作\模板素材\用户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sp>
          <p:nvSpPr>
            <p:cNvPr id="118" name="TextBox 117"/>
            <p:cNvSpPr txBox="1"/>
            <p:nvPr/>
          </p:nvSpPr>
          <p:spPr>
            <a:xfrm>
              <a:off x="6327971" y="1529523"/>
              <a:ext cx="797635" cy="276999"/>
            </a:xfrm>
            <a:prstGeom prst="rect">
              <a:avLst/>
            </a:prstGeom>
            <a:noFill/>
          </p:spPr>
          <p:txBody>
            <a:bodyPr wrap="square" rtlCol="0">
              <a:spAutoFit/>
            </a:bodyPr>
            <a:lstStyle/>
            <a:p>
              <a:r>
                <a:rPr lang="zh-CN" altLang="en-US" sz="1200" dirty="0" smtClean="0">
                  <a:latin typeface="+mj-ea"/>
                  <a:ea typeface="+mj-ea"/>
                </a:rPr>
                <a:t>项目经理</a:t>
              </a:r>
              <a:endParaRPr lang="zh-CN" altLang="en-US" sz="1200" dirty="0">
                <a:latin typeface="+mj-ea"/>
                <a:ea typeface="+mj-ea"/>
              </a:endParaRPr>
            </a:p>
          </p:txBody>
        </p:sp>
      </p:grpSp>
      <p:cxnSp>
        <p:nvCxnSpPr>
          <p:cNvPr id="119" name="直接箭头连接符 118"/>
          <p:cNvCxnSpPr>
            <a:stCxn id="117" idx="2"/>
            <a:endCxn id="76" idx="0"/>
          </p:cNvCxnSpPr>
          <p:nvPr/>
        </p:nvCxnSpPr>
        <p:spPr>
          <a:xfrm flipH="1">
            <a:off x="5691265" y="1841471"/>
            <a:ext cx="513300" cy="96347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00865" y="1965401"/>
            <a:ext cx="2961102" cy="523220"/>
          </a:xfrm>
          <a:prstGeom prst="rect">
            <a:avLst/>
          </a:prstGeom>
        </p:spPr>
        <p:txBody>
          <a:bodyPr wrap="square">
            <a:spAutoFit/>
          </a:bodyPr>
          <a:lstStyle/>
          <a:p>
            <a:r>
              <a:rPr lang="zh-CN" altLang="en-US" sz="1400" dirty="0">
                <a:latin typeface="+mj-ea"/>
                <a:ea typeface="+mj-ea"/>
              </a:rPr>
              <a:t>根据框架模板生成新工程结构</a:t>
            </a:r>
            <a:endParaRPr lang="en-US" altLang="zh-CN" sz="1400" dirty="0">
              <a:latin typeface="+mj-ea"/>
              <a:ea typeface="+mj-ea"/>
            </a:endParaRPr>
          </a:p>
          <a:p>
            <a:r>
              <a:rPr lang="zh-CN" altLang="en-US" sz="1400" dirty="0" smtClean="0">
                <a:latin typeface="+mj-ea"/>
                <a:ea typeface="+mj-ea"/>
              </a:rPr>
              <a:t>命令：</a:t>
            </a:r>
            <a:r>
              <a:rPr lang="en-US" altLang="zh-CN" sz="1400" dirty="0" err="1" smtClean="0">
                <a:latin typeface="+mj-ea"/>
                <a:ea typeface="+mj-ea"/>
              </a:rPr>
              <a:t>mvn</a:t>
            </a:r>
            <a:r>
              <a:rPr lang="en-US" altLang="zh-CN" sz="1400" dirty="0" smtClean="0">
                <a:latin typeface="+mj-ea"/>
                <a:ea typeface="+mj-ea"/>
              </a:rPr>
              <a:t> </a:t>
            </a:r>
            <a:r>
              <a:rPr lang="en-US" altLang="zh-CN" sz="1400" dirty="0" err="1">
                <a:latin typeface="+mj-ea"/>
                <a:ea typeface="+mj-ea"/>
              </a:rPr>
              <a:t>archetype:generate</a:t>
            </a:r>
            <a:endParaRPr lang="zh-CN" altLang="en-US" sz="1400" dirty="0">
              <a:latin typeface="+mj-ea"/>
              <a:ea typeface="+mj-ea"/>
            </a:endParaRPr>
          </a:p>
        </p:txBody>
      </p:sp>
      <p:sp>
        <p:nvSpPr>
          <p:cNvPr id="125" name="TextBox 124"/>
          <p:cNvSpPr txBox="1"/>
          <p:nvPr/>
        </p:nvSpPr>
        <p:spPr>
          <a:xfrm>
            <a:off x="7615117" y="3247927"/>
            <a:ext cx="385604" cy="830997"/>
          </a:xfrm>
          <a:prstGeom prst="rect">
            <a:avLst/>
          </a:prstGeom>
          <a:noFill/>
        </p:spPr>
        <p:txBody>
          <a:bodyPr wrap="square" rtlCol="0">
            <a:spAutoFit/>
          </a:bodyPr>
          <a:lstStyle/>
          <a:p>
            <a:r>
              <a:rPr lang="zh-CN" altLang="en-US" sz="1200" dirty="0" smtClean="0">
                <a:latin typeface="+mj-ea"/>
                <a:ea typeface="+mj-ea"/>
              </a:rPr>
              <a:t>开发人员</a:t>
            </a:r>
            <a:endParaRPr lang="zh-CN" altLang="en-US" sz="1200" dirty="0">
              <a:latin typeface="+mj-ea"/>
              <a:ea typeface="+mj-ea"/>
            </a:endParaRPr>
          </a:p>
        </p:txBody>
      </p:sp>
      <p:cxnSp>
        <p:nvCxnSpPr>
          <p:cNvPr id="127" name="直接箭头连接符 126"/>
          <p:cNvCxnSpPr>
            <a:stCxn id="124" idx="2"/>
          </p:cNvCxnSpPr>
          <p:nvPr/>
        </p:nvCxnSpPr>
        <p:spPr>
          <a:xfrm flipH="1">
            <a:off x="7011374" y="4585692"/>
            <a:ext cx="529617" cy="2061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106744" y="4585692"/>
            <a:ext cx="3347662" cy="523220"/>
          </a:xfrm>
          <a:prstGeom prst="rect">
            <a:avLst/>
          </a:prstGeom>
        </p:spPr>
        <p:txBody>
          <a:bodyPr wrap="square">
            <a:spAutoFit/>
          </a:bodyPr>
          <a:lstStyle/>
          <a:p>
            <a:r>
              <a:rPr lang="zh-CN" altLang="en-US" sz="1400" dirty="0" smtClean="0">
                <a:latin typeface="+mj-ea"/>
                <a:ea typeface="+mj-ea"/>
              </a:rPr>
              <a:t>仅仅：从</a:t>
            </a:r>
            <a:r>
              <a:rPr lang="en-US" altLang="zh-CN" sz="1400" dirty="0" smtClean="0">
                <a:latin typeface="+mj-ea"/>
                <a:ea typeface="+mj-ea"/>
              </a:rPr>
              <a:t>SVN</a:t>
            </a:r>
            <a:r>
              <a:rPr lang="zh-CN" altLang="en-US" sz="1400" dirty="0" smtClean="0">
                <a:latin typeface="+mj-ea"/>
                <a:ea typeface="+mj-ea"/>
              </a:rPr>
              <a:t>中</a:t>
            </a:r>
            <a:r>
              <a:rPr lang="en-US" altLang="zh-CN" sz="1400" dirty="0" smtClean="0">
                <a:latin typeface="+mj-ea"/>
                <a:ea typeface="+mj-ea"/>
              </a:rPr>
              <a:t>checkout</a:t>
            </a:r>
            <a:r>
              <a:rPr lang="zh-CN" altLang="en-US" sz="1400" dirty="0" smtClean="0">
                <a:latin typeface="+mj-ea"/>
                <a:ea typeface="+mj-ea"/>
              </a:rPr>
              <a:t>工程，</a:t>
            </a:r>
            <a:r>
              <a:rPr lang="en-US" altLang="zh-CN" sz="1400" dirty="0" smtClean="0">
                <a:latin typeface="+mj-ea"/>
                <a:ea typeface="+mj-ea"/>
              </a:rPr>
              <a:t>Run: </a:t>
            </a:r>
            <a:r>
              <a:rPr lang="en-US" altLang="zh-CN" sz="1400" dirty="0" err="1" smtClean="0">
                <a:latin typeface="+mj-ea"/>
                <a:ea typeface="+mj-ea"/>
              </a:rPr>
              <a:t>mvn</a:t>
            </a:r>
            <a:r>
              <a:rPr lang="en-US" altLang="zh-CN" sz="1400" dirty="0" smtClean="0">
                <a:latin typeface="+mj-ea"/>
                <a:ea typeface="+mj-ea"/>
              </a:rPr>
              <a:t> </a:t>
            </a:r>
            <a:r>
              <a:rPr lang="en-US" altLang="zh-CN" sz="1400" dirty="0" err="1" smtClean="0">
                <a:latin typeface="+mj-ea"/>
                <a:ea typeface="+mj-ea"/>
              </a:rPr>
              <a:t>eclipse:eclipse</a:t>
            </a:r>
            <a:r>
              <a:rPr lang="en-US" altLang="zh-CN" sz="1400" dirty="0" smtClean="0">
                <a:latin typeface="+mj-ea"/>
                <a:ea typeface="+mj-ea"/>
              </a:rPr>
              <a:t> ,</a:t>
            </a:r>
            <a:r>
              <a:rPr lang="zh-CN" altLang="en-US" sz="1400" dirty="0" smtClean="0">
                <a:latin typeface="+mj-ea"/>
                <a:ea typeface="+mj-ea"/>
              </a:rPr>
              <a:t>开始开发业务</a:t>
            </a:r>
            <a:r>
              <a:rPr lang="en-US" altLang="zh-CN" sz="1400" dirty="0" smtClean="0">
                <a:latin typeface="+mj-ea"/>
                <a:ea typeface="+mj-ea"/>
              </a:rPr>
              <a:t>….</a:t>
            </a:r>
            <a:endParaRPr lang="zh-CN" altLang="en-US" sz="1400" dirty="0">
              <a:latin typeface="+mj-ea"/>
              <a:ea typeface="+mj-ea"/>
            </a:endParaRPr>
          </a:p>
        </p:txBody>
      </p:sp>
    </p:spTree>
    <p:extLst>
      <p:ext uri="{BB962C8B-B14F-4D97-AF65-F5344CB8AC3E}">
        <p14:creationId xmlns:p14="http://schemas.microsoft.com/office/powerpoint/2010/main" val="180422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latin typeface="微软雅黑" pitchFamily="34" charset="-122"/>
                <a:ea typeface="微软雅黑" pitchFamily="34" charset="-122"/>
                <a:cs typeface="Arial" pitchFamily="34" charset="0"/>
              </a:rPr>
              <a:t>引入</a:t>
            </a:r>
            <a:r>
              <a:rPr lang="en-US" altLang="zh-CN" dirty="0" smtClean="0">
                <a:solidFill>
                  <a:srgbClr val="C00000"/>
                </a:solidFill>
                <a:latin typeface="微软雅黑" pitchFamily="34" charset="-122"/>
                <a:ea typeface="微软雅黑" pitchFamily="34" charset="-122"/>
                <a:cs typeface="Arial" pitchFamily="34" charset="0"/>
              </a:rPr>
              <a:t>Maven-</a:t>
            </a:r>
            <a:r>
              <a:rPr lang="zh-CN" altLang="en-US" sz="2800" dirty="0">
                <a:solidFill>
                  <a:srgbClr val="C00000"/>
                </a:solidFill>
                <a:latin typeface="微软雅黑" pitchFamily="34" charset="-122"/>
                <a:ea typeface="微软雅黑" pitchFamily="34" charset="-122"/>
                <a:cs typeface="Arial" pitchFamily="34" charset="0"/>
              </a:rPr>
              <a:t>项目组怎么使用</a:t>
            </a:r>
            <a:r>
              <a:rPr lang="en-US" altLang="zh-CN" sz="2800" dirty="0">
                <a:solidFill>
                  <a:srgbClr val="C00000"/>
                </a:solidFill>
                <a:latin typeface="微软雅黑" pitchFamily="34" charset="-122"/>
                <a:ea typeface="微软雅黑" pitchFamily="34" charset="-122"/>
                <a:cs typeface="Arial" pitchFamily="34" charset="0"/>
              </a:rPr>
              <a:t>Maven</a:t>
            </a:r>
            <a:r>
              <a:rPr lang="zh-CN" altLang="en-US" sz="2800" dirty="0">
                <a:solidFill>
                  <a:srgbClr val="C00000"/>
                </a:solidFill>
                <a:latin typeface="微软雅黑" pitchFamily="34" charset="-122"/>
                <a:ea typeface="微软雅黑" pitchFamily="34" charset="-122"/>
                <a:cs typeface="Arial" pitchFamily="34" charset="0"/>
              </a:rPr>
              <a:t>？！</a:t>
            </a:r>
            <a:endParaRPr lang="zh-CN" altLang="en-US" sz="2800" dirty="0"/>
          </a:p>
        </p:txBody>
      </p:sp>
      <p:sp>
        <p:nvSpPr>
          <p:cNvPr id="4" name="TextBox 3"/>
          <p:cNvSpPr txBox="1"/>
          <p:nvPr/>
        </p:nvSpPr>
        <p:spPr>
          <a:xfrm>
            <a:off x="179512" y="841276"/>
            <a:ext cx="1892569" cy="369332"/>
          </a:xfrm>
          <a:prstGeom prst="rect">
            <a:avLst/>
          </a:prstGeom>
          <a:noFill/>
        </p:spPr>
        <p:txBody>
          <a:bodyPr wrap="none" rtlCol="0">
            <a:spAutoFit/>
          </a:bodyPr>
          <a:lstStyle/>
          <a:p>
            <a:r>
              <a:rPr lang="zh-CN" altLang="en-US" b="1" dirty="0" smtClean="0">
                <a:solidFill>
                  <a:srgbClr val="C00000"/>
                </a:solidFill>
                <a:latin typeface="微软雅黑" pitchFamily="34" charset="-122"/>
                <a:ea typeface="微软雅黑" pitchFamily="34" charset="-122"/>
                <a:cs typeface="Arial" pitchFamily="34" charset="0"/>
              </a:rPr>
              <a:t>安装配置</a:t>
            </a:r>
            <a:r>
              <a:rPr lang="en-US" altLang="zh-CN" b="1" dirty="0" smtClean="0">
                <a:solidFill>
                  <a:srgbClr val="C00000"/>
                </a:solidFill>
                <a:latin typeface="微软雅黑" pitchFamily="34" charset="-122"/>
                <a:ea typeface="微软雅黑" pitchFamily="34" charset="-122"/>
                <a:cs typeface="Arial" pitchFamily="34" charset="0"/>
              </a:rPr>
              <a:t>Maven</a:t>
            </a:r>
            <a:endParaRPr lang="zh-CN" altLang="en-US" b="1" dirty="0">
              <a:solidFill>
                <a:srgbClr val="C00000"/>
              </a:solidFill>
              <a:latin typeface="微软雅黑" pitchFamily="34" charset="-122"/>
              <a:ea typeface="微软雅黑" pitchFamily="34" charset="-122"/>
              <a:cs typeface="Arial" pitchFamily="34" charset="0"/>
            </a:endParaRPr>
          </a:p>
        </p:txBody>
      </p:sp>
      <p:sp>
        <p:nvSpPr>
          <p:cNvPr id="5" name="TextBox 4"/>
          <p:cNvSpPr txBox="1"/>
          <p:nvPr/>
        </p:nvSpPr>
        <p:spPr>
          <a:xfrm>
            <a:off x="179512" y="1186698"/>
            <a:ext cx="8653034" cy="2800767"/>
          </a:xfrm>
          <a:prstGeom prst="rect">
            <a:avLst/>
          </a:prstGeom>
          <a:noFill/>
        </p:spPr>
        <p:txBody>
          <a:bodyPr wrap="square" rtlCol="0">
            <a:spAutoFit/>
          </a:bodyPr>
          <a:lstStyle/>
          <a:p>
            <a:r>
              <a:rPr lang="en-US" altLang="zh-CN" sz="1600" b="1" dirty="0" smtClean="0">
                <a:solidFill>
                  <a:srgbClr val="FF0000"/>
                </a:solidFill>
                <a:latin typeface="+mj-ea"/>
                <a:ea typeface="+mj-ea"/>
              </a:rPr>
              <a:t>1.</a:t>
            </a:r>
            <a:r>
              <a:rPr lang="zh-CN" altLang="en-US" sz="1600" b="1" dirty="0">
                <a:solidFill>
                  <a:srgbClr val="FF0000"/>
                </a:solidFill>
                <a:latin typeface="+mj-ea"/>
                <a:ea typeface="+mj-ea"/>
              </a:rPr>
              <a:t>下载</a:t>
            </a:r>
            <a:r>
              <a:rPr lang="zh-CN" altLang="en-US" sz="1600" b="1" dirty="0" smtClean="0">
                <a:solidFill>
                  <a:srgbClr val="FF0000"/>
                </a:solidFill>
                <a:latin typeface="+mj-ea"/>
                <a:ea typeface="+mj-ea"/>
              </a:rPr>
              <a:t>安装</a:t>
            </a:r>
            <a:r>
              <a:rPr lang="en-US" altLang="zh-CN" sz="1600" b="1" dirty="0" smtClean="0">
                <a:solidFill>
                  <a:srgbClr val="FF0000"/>
                </a:solidFill>
                <a:latin typeface="+mj-ea"/>
                <a:ea typeface="+mj-ea"/>
              </a:rPr>
              <a:t>Maven</a:t>
            </a:r>
          </a:p>
          <a:p>
            <a:r>
              <a:rPr lang="zh-CN" altLang="en-US" sz="1600" dirty="0" smtClean="0">
                <a:latin typeface="+mj-ea"/>
                <a:ea typeface="+mj-ea"/>
              </a:rPr>
              <a:t>选用稳定版本</a:t>
            </a:r>
            <a:r>
              <a:rPr lang="en-US" altLang="zh-CN" sz="1600" dirty="0" smtClean="0">
                <a:latin typeface="+mj-ea"/>
                <a:ea typeface="+mj-ea"/>
              </a:rPr>
              <a:t>Maven3.x</a:t>
            </a:r>
            <a:r>
              <a:rPr lang="zh-CN" altLang="en-US" sz="1600" dirty="0" smtClean="0">
                <a:latin typeface="+mj-ea"/>
                <a:ea typeface="+mj-ea"/>
              </a:rPr>
              <a:t>，从官方网站</a:t>
            </a:r>
            <a:r>
              <a:rPr lang="en-US" altLang="zh-CN" sz="1600" dirty="0" smtClean="0">
                <a:latin typeface="+mj-ea"/>
                <a:ea typeface="+mj-ea"/>
              </a:rPr>
              <a:t>(http</a:t>
            </a:r>
            <a:r>
              <a:rPr lang="en-US" altLang="zh-CN" sz="1600" dirty="0">
                <a:latin typeface="+mj-ea"/>
                <a:ea typeface="+mj-ea"/>
              </a:rPr>
              <a:t>://</a:t>
            </a:r>
            <a:r>
              <a:rPr lang="en-US" altLang="zh-CN" sz="1600" dirty="0" smtClean="0">
                <a:latin typeface="+mj-ea"/>
                <a:ea typeface="+mj-ea"/>
              </a:rPr>
              <a:t>maven.apache.org)</a:t>
            </a:r>
            <a:r>
              <a:rPr lang="zh-CN" altLang="en-US" sz="1600" dirty="0" smtClean="0">
                <a:latin typeface="+mj-ea"/>
                <a:ea typeface="+mj-ea"/>
              </a:rPr>
              <a:t>下载安装包。</a:t>
            </a:r>
            <a:endParaRPr lang="en-US" altLang="zh-CN" sz="1600" dirty="0" smtClean="0">
              <a:latin typeface="+mj-ea"/>
              <a:ea typeface="+mj-ea"/>
            </a:endParaRPr>
          </a:p>
          <a:p>
            <a:r>
              <a:rPr lang="zh-CN" altLang="en-US" sz="1600" dirty="0" smtClean="0">
                <a:latin typeface="+mj-ea"/>
                <a:ea typeface="+mj-ea"/>
              </a:rPr>
              <a:t>安装包一般为</a:t>
            </a:r>
            <a:r>
              <a:rPr lang="en-US" altLang="zh-CN" sz="1600" dirty="0" smtClean="0">
                <a:latin typeface="+mj-ea"/>
                <a:ea typeface="+mj-ea"/>
              </a:rPr>
              <a:t>zip</a:t>
            </a:r>
            <a:r>
              <a:rPr lang="zh-CN" altLang="en-US" sz="1600" dirty="0" smtClean="0">
                <a:latin typeface="+mj-ea"/>
                <a:ea typeface="+mj-ea"/>
              </a:rPr>
              <a:t>文件。直接解压到你喜欢的目录，本例假设为：</a:t>
            </a:r>
            <a:r>
              <a:rPr lang="en-US" altLang="zh-CN" sz="1600" dirty="0" smtClean="0">
                <a:latin typeface="+mj-ea"/>
                <a:ea typeface="+mj-ea"/>
              </a:rPr>
              <a:t>D:\tools</a:t>
            </a:r>
            <a:r>
              <a:rPr lang="zh-CN" altLang="en-US" sz="1600" dirty="0" smtClean="0">
                <a:latin typeface="+mj-ea"/>
                <a:ea typeface="+mj-ea"/>
              </a:rPr>
              <a:t>下</a:t>
            </a:r>
            <a:endParaRPr lang="en-US" altLang="zh-CN" sz="1600" dirty="0" smtClean="0">
              <a:latin typeface="+mj-ea"/>
              <a:ea typeface="+mj-ea"/>
            </a:endParaRPr>
          </a:p>
          <a:p>
            <a:r>
              <a:rPr lang="zh-CN" altLang="en-US" sz="1600" dirty="0" smtClean="0">
                <a:latin typeface="+mj-ea"/>
                <a:ea typeface="+mj-ea"/>
              </a:rPr>
              <a:t>则</a:t>
            </a:r>
            <a:r>
              <a:rPr lang="en-US" altLang="zh-CN" sz="1600" dirty="0" smtClean="0">
                <a:latin typeface="+mj-ea"/>
                <a:ea typeface="+mj-ea"/>
              </a:rPr>
              <a:t>maven</a:t>
            </a:r>
            <a:r>
              <a:rPr lang="zh-CN" altLang="en-US" sz="1600" dirty="0" smtClean="0">
                <a:latin typeface="+mj-ea"/>
                <a:ea typeface="+mj-ea"/>
              </a:rPr>
              <a:t>安装目录为：</a:t>
            </a:r>
            <a:r>
              <a:rPr lang="en-US" altLang="zh-CN" sz="1600" dirty="0">
                <a:latin typeface="+mj-ea"/>
                <a:ea typeface="+mj-ea"/>
              </a:rPr>
              <a:t> D:\</a:t>
            </a:r>
            <a:r>
              <a:rPr lang="en-US" altLang="zh-CN" sz="1600" dirty="0" smtClean="0">
                <a:latin typeface="+mj-ea"/>
                <a:ea typeface="+mj-ea"/>
              </a:rPr>
              <a:t>tools\apache-maven-3.0.3</a:t>
            </a:r>
          </a:p>
          <a:p>
            <a:endParaRPr lang="en-US" altLang="zh-CN" sz="1600" dirty="0">
              <a:latin typeface="+mj-ea"/>
              <a:ea typeface="+mj-ea"/>
            </a:endParaRPr>
          </a:p>
          <a:p>
            <a:r>
              <a:rPr lang="en-US" altLang="zh-CN" sz="1600" b="1" dirty="0" smtClean="0">
                <a:solidFill>
                  <a:srgbClr val="FF0000"/>
                </a:solidFill>
                <a:latin typeface="+mj-ea"/>
                <a:ea typeface="+mj-ea"/>
              </a:rPr>
              <a:t>2.</a:t>
            </a:r>
            <a:r>
              <a:rPr lang="zh-CN" altLang="en-US" sz="1600" b="1" dirty="0" smtClean="0">
                <a:solidFill>
                  <a:srgbClr val="FF0000"/>
                </a:solidFill>
                <a:latin typeface="+mj-ea"/>
                <a:ea typeface="+mj-ea"/>
              </a:rPr>
              <a:t>配置</a:t>
            </a:r>
            <a:r>
              <a:rPr lang="en-US" altLang="zh-CN" sz="1600" b="1" dirty="0" smtClean="0">
                <a:solidFill>
                  <a:srgbClr val="FF0000"/>
                </a:solidFill>
                <a:latin typeface="+mj-ea"/>
                <a:ea typeface="+mj-ea"/>
              </a:rPr>
              <a:t>Maven</a:t>
            </a:r>
          </a:p>
          <a:p>
            <a:pPr marL="342900" indent="-342900">
              <a:buFont typeface="Arial" pitchFamily="34" charset="0"/>
              <a:buChar char="•"/>
            </a:pPr>
            <a:r>
              <a:rPr lang="zh-CN" altLang="en-US" sz="1600" dirty="0" smtClean="0">
                <a:latin typeface="+mj-ea"/>
                <a:ea typeface="+mj-ea"/>
              </a:rPr>
              <a:t>在本地创建目录作为</a:t>
            </a:r>
            <a:r>
              <a:rPr lang="en-US" altLang="zh-CN" sz="1600" dirty="0" smtClean="0">
                <a:latin typeface="+mj-ea"/>
                <a:ea typeface="+mj-ea"/>
              </a:rPr>
              <a:t>Maven</a:t>
            </a:r>
            <a:r>
              <a:rPr lang="zh-CN" altLang="en-US" sz="1600" dirty="0" smtClean="0">
                <a:latin typeface="+mj-ea"/>
                <a:ea typeface="+mj-ea"/>
              </a:rPr>
              <a:t>的本地仓库目录</a:t>
            </a:r>
            <a:r>
              <a:rPr lang="en-US" altLang="zh-CN" sz="1600" dirty="0" smtClean="0">
                <a:latin typeface="+mj-ea"/>
                <a:ea typeface="+mj-ea"/>
              </a:rPr>
              <a:t>:D:\tools\repository</a:t>
            </a:r>
          </a:p>
          <a:p>
            <a:pPr marL="342900" indent="-342900">
              <a:buFont typeface="Arial" pitchFamily="34" charset="0"/>
              <a:buChar char="•"/>
            </a:pPr>
            <a:r>
              <a:rPr lang="zh-CN" altLang="en-US" sz="1600" dirty="0" smtClean="0">
                <a:latin typeface="+mj-ea"/>
                <a:ea typeface="+mj-ea"/>
              </a:rPr>
              <a:t>修改</a:t>
            </a:r>
            <a:r>
              <a:rPr lang="en-US" altLang="zh-CN" sz="1600" dirty="0">
                <a:latin typeface="+mj-ea"/>
                <a:ea typeface="+mj-ea"/>
              </a:rPr>
              <a:t>maven</a:t>
            </a:r>
            <a:r>
              <a:rPr lang="zh-CN" altLang="en-US" sz="1600" dirty="0" smtClean="0">
                <a:latin typeface="+mj-ea"/>
                <a:ea typeface="+mj-ea"/>
              </a:rPr>
              <a:t>配置文件</a:t>
            </a:r>
            <a:r>
              <a:rPr lang="en-US" altLang="zh-CN" sz="1600" dirty="0">
                <a:latin typeface="+mj-ea"/>
                <a:ea typeface="+mj-ea"/>
              </a:rPr>
              <a:t>D:\</a:t>
            </a:r>
            <a:r>
              <a:rPr lang="en-US" altLang="zh-CN" sz="1600" dirty="0" smtClean="0">
                <a:latin typeface="+mj-ea"/>
                <a:ea typeface="+mj-ea"/>
              </a:rPr>
              <a:t>tools\apache-maven-3.0.3\conf\setting.xml</a:t>
            </a:r>
            <a:r>
              <a:rPr lang="zh-CN" altLang="en-US" sz="1600" dirty="0" smtClean="0">
                <a:latin typeface="+mj-ea"/>
                <a:ea typeface="+mj-ea"/>
              </a:rPr>
              <a:t>中：</a:t>
            </a:r>
            <a:r>
              <a:rPr lang="en-US" altLang="zh-CN" sz="1600" dirty="0" smtClean="0">
                <a:latin typeface="+mj-ea"/>
                <a:ea typeface="+mj-ea"/>
              </a:rPr>
              <a:t>&lt;</a:t>
            </a:r>
            <a:r>
              <a:rPr lang="en-US" altLang="zh-CN" sz="1600" dirty="0" err="1">
                <a:latin typeface="+mj-ea"/>
                <a:ea typeface="+mj-ea"/>
              </a:rPr>
              <a:t>localRepository</a:t>
            </a:r>
            <a:r>
              <a:rPr lang="en-US" altLang="zh-CN" sz="1600" dirty="0">
                <a:latin typeface="+mj-ea"/>
                <a:ea typeface="+mj-ea"/>
              </a:rPr>
              <a:t>&gt;D:\tools\repository&lt;/</a:t>
            </a:r>
            <a:r>
              <a:rPr lang="en-US" altLang="zh-CN" sz="1600" dirty="0" err="1">
                <a:latin typeface="+mj-ea"/>
                <a:ea typeface="+mj-ea"/>
              </a:rPr>
              <a:t>localRepository</a:t>
            </a:r>
            <a:r>
              <a:rPr lang="en-US" altLang="zh-CN" sz="1600" dirty="0" smtClean="0">
                <a:latin typeface="+mj-ea"/>
                <a:ea typeface="+mj-ea"/>
              </a:rPr>
              <a:t>&gt;</a:t>
            </a:r>
          </a:p>
          <a:p>
            <a:pPr marL="342900" indent="-342900">
              <a:buFont typeface="Arial" pitchFamily="34" charset="0"/>
              <a:buChar char="•"/>
            </a:pPr>
            <a:r>
              <a:rPr lang="zh-CN" altLang="en-US" sz="1600" dirty="0" smtClean="0">
                <a:latin typeface="+mj-ea"/>
                <a:ea typeface="+mj-ea"/>
              </a:rPr>
              <a:t>设置</a:t>
            </a:r>
            <a:r>
              <a:rPr lang="zh-CN" altLang="en-US" sz="1600" dirty="0">
                <a:latin typeface="+mj-ea"/>
                <a:ea typeface="+mj-ea"/>
              </a:rPr>
              <a:t>系统</a:t>
            </a:r>
            <a:r>
              <a:rPr lang="zh-CN" altLang="en-US" sz="1600" dirty="0" smtClean="0">
                <a:latin typeface="+mj-ea"/>
                <a:ea typeface="+mj-ea"/>
              </a:rPr>
              <a:t>环境变量 </a:t>
            </a:r>
            <a:r>
              <a:rPr lang="en-US" altLang="zh-CN" sz="1600" dirty="0" smtClean="0">
                <a:latin typeface="+mj-ea"/>
                <a:ea typeface="+mj-ea"/>
              </a:rPr>
              <a:t>M2_HOME=D</a:t>
            </a:r>
            <a:r>
              <a:rPr lang="en-US" altLang="zh-CN" sz="1600" dirty="0">
                <a:latin typeface="+mj-ea"/>
                <a:ea typeface="+mj-ea"/>
              </a:rPr>
              <a:t>:\</a:t>
            </a:r>
            <a:r>
              <a:rPr lang="en-US" altLang="zh-CN" sz="1600" dirty="0" smtClean="0">
                <a:latin typeface="+mj-ea"/>
                <a:ea typeface="+mj-ea"/>
              </a:rPr>
              <a:t>tools\apache-maven-3.0.3 </a:t>
            </a:r>
            <a:r>
              <a:rPr lang="zh-CN" altLang="en-US" sz="1600" dirty="0" smtClean="0">
                <a:latin typeface="+mj-ea"/>
                <a:ea typeface="+mj-ea"/>
              </a:rPr>
              <a:t>和</a:t>
            </a:r>
            <a:r>
              <a:rPr lang="en-US" altLang="zh-CN" sz="1600" dirty="0" smtClean="0">
                <a:latin typeface="+mj-ea"/>
                <a:ea typeface="+mj-ea"/>
              </a:rPr>
              <a:t>PATH=%M2_HOME%\bin;…</a:t>
            </a:r>
          </a:p>
        </p:txBody>
      </p:sp>
      <p:sp>
        <p:nvSpPr>
          <p:cNvPr id="6" name="矩形 5"/>
          <p:cNvSpPr/>
          <p:nvPr/>
        </p:nvSpPr>
        <p:spPr>
          <a:xfrm>
            <a:off x="166686" y="3937620"/>
            <a:ext cx="5268658" cy="1077218"/>
          </a:xfrm>
          <a:prstGeom prst="rect">
            <a:avLst/>
          </a:prstGeom>
        </p:spPr>
        <p:txBody>
          <a:bodyPr wrap="square">
            <a:spAutoFit/>
          </a:bodyPr>
          <a:lstStyle/>
          <a:p>
            <a:r>
              <a:rPr lang="en-US" altLang="zh-CN" sz="1600" b="1" dirty="0" smtClean="0">
                <a:solidFill>
                  <a:srgbClr val="FF0000"/>
                </a:solidFill>
                <a:latin typeface="+mj-ea"/>
                <a:ea typeface="+mj-ea"/>
              </a:rPr>
              <a:t>3.IDC</a:t>
            </a:r>
            <a:r>
              <a:rPr lang="zh-CN" altLang="en-US" sz="1600" b="1" dirty="0" smtClean="0">
                <a:solidFill>
                  <a:srgbClr val="FF0000"/>
                </a:solidFill>
                <a:latin typeface="+mj-ea"/>
                <a:ea typeface="+mj-ea"/>
              </a:rPr>
              <a:t>配置</a:t>
            </a:r>
            <a:endParaRPr lang="en-US" altLang="zh-CN" sz="1600" b="1" dirty="0" smtClean="0">
              <a:solidFill>
                <a:srgbClr val="FF0000"/>
              </a:solidFill>
              <a:latin typeface="+mj-ea"/>
              <a:ea typeface="+mj-ea"/>
            </a:endParaRPr>
          </a:p>
          <a:p>
            <a:r>
              <a:rPr lang="zh-CN" altLang="en-US" sz="1600" dirty="0" smtClean="0">
                <a:latin typeface="+mj-ea"/>
                <a:ea typeface="+mj-ea"/>
              </a:rPr>
              <a:t>在</a:t>
            </a:r>
            <a:r>
              <a:rPr lang="en-US" altLang="zh-CN" sz="1600" dirty="0">
                <a:latin typeface="+mj-ea"/>
                <a:ea typeface="+mj-ea"/>
              </a:rPr>
              <a:t>Eclipse</a:t>
            </a:r>
            <a:r>
              <a:rPr lang="zh-CN" altLang="en-US" sz="1600" dirty="0">
                <a:latin typeface="+mj-ea"/>
                <a:ea typeface="+mj-ea"/>
              </a:rPr>
              <a:t>中设置环境变量</a:t>
            </a:r>
            <a:r>
              <a:rPr lang="en-US" altLang="zh-CN" sz="1600" dirty="0">
                <a:latin typeface="+mj-ea"/>
                <a:ea typeface="+mj-ea"/>
              </a:rPr>
              <a:t>M2_REPO= D:\tools\repository, </a:t>
            </a:r>
            <a:r>
              <a:rPr lang="zh-CN" altLang="en-US" sz="1600" dirty="0">
                <a:latin typeface="+mj-ea"/>
                <a:ea typeface="+mj-ea"/>
              </a:rPr>
              <a:t>使</a:t>
            </a:r>
            <a:r>
              <a:rPr lang="en-US" altLang="zh-CN" sz="1600" dirty="0">
                <a:latin typeface="+mj-ea"/>
                <a:ea typeface="+mj-ea"/>
              </a:rPr>
              <a:t>IDE</a:t>
            </a:r>
            <a:r>
              <a:rPr lang="zh-CN" altLang="en-US" sz="1600" dirty="0">
                <a:latin typeface="+mj-ea"/>
                <a:ea typeface="+mj-ea"/>
              </a:rPr>
              <a:t>可以自动找到本地仓库中的</a:t>
            </a:r>
            <a:r>
              <a:rPr lang="en-US" altLang="zh-CN" sz="1600" dirty="0">
                <a:latin typeface="+mj-ea"/>
                <a:ea typeface="+mj-ea"/>
              </a:rPr>
              <a:t>JAR</a:t>
            </a:r>
            <a:r>
              <a:rPr lang="zh-CN" altLang="en-US" sz="1600" dirty="0">
                <a:latin typeface="+mj-ea"/>
                <a:ea typeface="+mj-ea"/>
              </a:rPr>
              <a:t>组件</a:t>
            </a:r>
            <a:r>
              <a:rPr lang="zh-CN" altLang="en-US" sz="1600" dirty="0" smtClean="0">
                <a:latin typeface="+mj-ea"/>
                <a:ea typeface="+mj-ea"/>
              </a:rPr>
              <a:t>。</a:t>
            </a:r>
            <a:endParaRPr lang="en-US" altLang="zh-CN" sz="1600" dirty="0" smtClean="0">
              <a:latin typeface="+mj-ea"/>
              <a:ea typeface="+mj-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347570"/>
            <a:ext cx="2949228" cy="8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255865" y="3859458"/>
            <a:ext cx="3607271" cy="461665"/>
          </a:xfrm>
          <a:prstGeom prst="rect">
            <a:avLst/>
          </a:prstGeom>
        </p:spPr>
        <p:txBody>
          <a:bodyPr wrap="square">
            <a:spAutoFit/>
          </a:bodyPr>
          <a:lstStyle/>
          <a:p>
            <a:r>
              <a:rPr lang="en-US" altLang="zh-CN" sz="1200" i="1" dirty="0">
                <a:latin typeface="+mj-ea"/>
                <a:ea typeface="+mj-ea"/>
              </a:rPr>
              <a:t>Eclipse -&gt; window</a:t>
            </a:r>
            <a:r>
              <a:rPr lang="zh-CN" altLang="en-US" sz="1200" i="1" dirty="0">
                <a:latin typeface="+mj-ea"/>
                <a:ea typeface="+mj-ea"/>
              </a:rPr>
              <a:t>菜单 </a:t>
            </a:r>
            <a:r>
              <a:rPr lang="en-US" altLang="zh-CN" sz="1200" i="1" dirty="0">
                <a:latin typeface="+mj-ea"/>
                <a:ea typeface="+mj-ea"/>
              </a:rPr>
              <a:t>-&gt; preferences - &gt;java -&gt; Build Path -&gt; </a:t>
            </a:r>
            <a:r>
              <a:rPr lang="en-US" altLang="zh-CN" sz="1200" i="1" dirty="0" err="1">
                <a:latin typeface="+mj-ea"/>
                <a:ea typeface="+mj-ea"/>
              </a:rPr>
              <a:t>Classpath</a:t>
            </a:r>
            <a:r>
              <a:rPr lang="en-US" altLang="zh-CN" sz="1200" i="1" dirty="0">
                <a:latin typeface="+mj-ea"/>
                <a:ea typeface="+mj-ea"/>
              </a:rPr>
              <a:t> Variables</a:t>
            </a:r>
            <a:endParaRPr lang="zh-CN" altLang="en-US" sz="1200" i="1" dirty="0">
              <a:latin typeface="+mj-ea"/>
              <a:ea typeface="+mj-ea"/>
            </a:endParaRPr>
          </a:p>
        </p:txBody>
      </p:sp>
    </p:spTree>
    <p:extLst>
      <p:ext uri="{BB962C8B-B14F-4D97-AF65-F5344CB8AC3E}">
        <p14:creationId xmlns:p14="http://schemas.microsoft.com/office/powerpoint/2010/main" val="828813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921749"/>
            <a:ext cx="8208912" cy="4524315"/>
          </a:xfrm>
          <a:prstGeom prst="rect">
            <a:avLst/>
          </a:prstGeom>
          <a:noFill/>
        </p:spPr>
        <p:txBody>
          <a:bodyPr wrap="square" rtlCol="0">
            <a:spAutoFit/>
          </a:bodyPr>
          <a:lstStyle/>
          <a:p>
            <a:r>
              <a:rPr lang="en-US" altLang="zh-CN" sz="1600" b="1" dirty="0" smtClean="0">
                <a:solidFill>
                  <a:srgbClr val="FF0000"/>
                </a:solidFill>
                <a:latin typeface="+mj-ea"/>
                <a:ea typeface="+mj-ea"/>
              </a:rPr>
              <a:t>1.</a:t>
            </a:r>
            <a:r>
              <a:rPr lang="zh-CN" altLang="en-US" sz="1600" b="1" dirty="0" smtClean="0">
                <a:solidFill>
                  <a:srgbClr val="FF0000"/>
                </a:solidFill>
                <a:latin typeface="+mj-ea"/>
                <a:ea typeface="+mj-ea"/>
              </a:rPr>
              <a:t>进入本机的工作开发目录</a:t>
            </a:r>
            <a:endParaRPr lang="en-US" altLang="zh-CN" sz="1600" b="1" dirty="0" smtClean="0">
              <a:solidFill>
                <a:srgbClr val="FF0000"/>
              </a:solidFill>
              <a:latin typeface="+mj-ea"/>
              <a:ea typeface="+mj-ea"/>
            </a:endParaRPr>
          </a:p>
          <a:p>
            <a:r>
              <a:rPr lang="en-US" altLang="zh-CN" sz="1600" dirty="0">
                <a:latin typeface="+mj-ea"/>
                <a:ea typeface="+mj-ea"/>
              </a:rPr>
              <a:t>D:\</a:t>
            </a:r>
            <a:r>
              <a:rPr lang="en-US" altLang="zh-CN" sz="1600" dirty="0" smtClean="0">
                <a:latin typeface="+mj-ea"/>
                <a:ea typeface="+mj-ea"/>
              </a:rPr>
              <a:t>workshop\feinno&gt;</a:t>
            </a:r>
          </a:p>
          <a:p>
            <a:r>
              <a:rPr lang="en-US" altLang="zh-CN" sz="1600" b="1" dirty="0" smtClean="0">
                <a:solidFill>
                  <a:srgbClr val="FF0000"/>
                </a:solidFill>
                <a:latin typeface="+mj-ea"/>
                <a:ea typeface="+mj-ea"/>
              </a:rPr>
              <a:t>2.</a:t>
            </a:r>
            <a:r>
              <a:rPr lang="zh-CN" altLang="en-US" sz="1600" b="1" dirty="0" smtClean="0">
                <a:solidFill>
                  <a:srgbClr val="FF0000"/>
                </a:solidFill>
                <a:latin typeface="+mj-ea"/>
                <a:ea typeface="+mj-ea"/>
              </a:rPr>
              <a:t>使用</a:t>
            </a:r>
            <a:r>
              <a:rPr lang="en-US" altLang="zh-CN" sz="1600" b="1" dirty="0" smtClean="0">
                <a:solidFill>
                  <a:srgbClr val="FF0000"/>
                </a:solidFill>
                <a:latin typeface="+mj-ea"/>
                <a:ea typeface="+mj-ea"/>
              </a:rPr>
              <a:t>archetype</a:t>
            </a:r>
            <a:r>
              <a:rPr lang="zh-CN" altLang="en-US" sz="1600" b="1" dirty="0" smtClean="0">
                <a:solidFill>
                  <a:srgbClr val="FF0000"/>
                </a:solidFill>
                <a:latin typeface="+mj-ea"/>
                <a:ea typeface="+mj-ea"/>
              </a:rPr>
              <a:t>模板生成新工程</a:t>
            </a:r>
            <a:endParaRPr lang="en-US" altLang="zh-CN" sz="1600" b="1" dirty="0" smtClean="0">
              <a:solidFill>
                <a:srgbClr val="FF0000"/>
              </a:solidFill>
              <a:latin typeface="+mj-ea"/>
              <a:ea typeface="+mj-ea"/>
            </a:endParaRPr>
          </a:p>
          <a:p>
            <a:r>
              <a:rPr lang="en-US" altLang="zh-CN" sz="1600" b="1" dirty="0">
                <a:latin typeface="+mj-ea"/>
                <a:ea typeface="+mj-ea"/>
              </a:rPr>
              <a:t>CreateNewProjectWithArchetype.bat</a:t>
            </a:r>
            <a:endParaRPr lang="en-US" altLang="zh-CN" sz="1600" b="1" dirty="0" smtClean="0">
              <a:latin typeface="+mj-ea"/>
              <a:ea typeface="+mj-ea"/>
            </a:endParaRPr>
          </a:p>
          <a:p>
            <a:r>
              <a:rPr lang="en-US" altLang="zh-CN" sz="1600" dirty="0">
                <a:latin typeface="+mj-ea"/>
                <a:ea typeface="+mj-ea"/>
              </a:rPr>
              <a:t>D:\workshop\feinno&gt;mvn </a:t>
            </a:r>
            <a:r>
              <a:rPr lang="en-US" altLang="zh-CN" sz="1600" dirty="0" err="1">
                <a:latin typeface="+mj-ea"/>
                <a:ea typeface="+mj-ea"/>
              </a:rPr>
              <a:t>archetype:generate</a:t>
            </a:r>
            <a:r>
              <a:rPr lang="en-US" altLang="zh-CN" sz="1600" dirty="0">
                <a:latin typeface="+mj-ea"/>
                <a:ea typeface="+mj-ea"/>
              </a:rPr>
              <a:t> -</a:t>
            </a:r>
            <a:r>
              <a:rPr lang="en-US" altLang="zh-CN" sz="1600" dirty="0" err="1">
                <a:latin typeface="+mj-ea"/>
                <a:ea typeface="+mj-ea"/>
              </a:rPr>
              <a:t>DarchetypeGroupId</a:t>
            </a:r>
            <a:r>
              <a:rPr lang="en-US" altLang="zh-CN" sz="1600" dirty="0">
                <a:latin typeface="+mj-ea"/>
                <a:ea typeface="+mj-ea"/>
              </a:rPr>
              <a:t>=</a:t>
            </a:r>
            <a:r>
              <a:rPr lang="en-US" altLang="zh-CN" sz="1600" dirty="0" err="1">
                <a:solidFill>
                  <a:srgbClr val="FF0000"/>
                </a:solidFill>
                <a:latin typeface="+mj-ea"/>
                <a:ea typeface="+mj-ea"/>
              </a:rPr>
              <a:t>com.feinno</a:t>
            </a:r>
            <a:r>
              <a:rPr lang="en-US" altLang="zh-CN" sz="1600" dirty="0">
                <a:latin typeface="+mj-ea"/>
                <a:ea typeface="+mj-ea"/>
              </a:rPr>
              <a:t> -</a:t>
            </a:r>
            <a:r>
              <a:rPr lang="en-US" altLang="zh-CN" sz="1600" dirty="0" err="1">
                <a:latin typeface="+mj-ea"/>
                <a:ea typeface="+mj-ea"/>
              </a:rPr>
              <a:t>DarchetypeArtifactId</a:t>
            </a:r>
            <a:r>
              <a:rPr lang="en-US" altLang="zh-CN" sz="1600" dirty="0">
                <a:latin typeface="+mj-ea"/>
                <a:ea typeface="+mj-ea"/>
              </a:rPr>
              <a:t>=</a:t>
            </a:r>
            <a:r>
              <a:rPr lang="en-US" altLang="zh-CN" sz="1600" dirty="0">
                <a:solidFill>
                  <a:srgbClr val="FF0000"/>
                </a:solidFill>
                <a:latin typeface="+mj-ea"/>
                <a:ea typeface="+mj-ea"/>
              </a:rPr>
              <a:t>feinno-</a:t>
            </a:r>
            <a:r>
              <a:rPr lang="en-US" altLang="zh-CN" sz="1600" dirty="0" err="1">
                <a:solidFill>
                  <a:srgbClr val="FF0000"/>
                </a:solidFill>
                <a:latin typeface="+mj-ea"/>
                <a:ea typeface="+mj-ea"/>
              </a:rPr>
              <a:t>ssh</a:t>
            </a:r>
            <a:r>
              <a:rPr lang="en-US" altLang="zh-CN" sz="1600" dirty="0">
                <a:solidFill>
                  <a:srgbClr val="FF0000"/>
                </a:solidFill>
                <a:latin typeface="+mj-ea"/>
                <a:ea typeface="+mj-ea"/>
              </a:rPr>
              <a:t>-</a:t>
            </a:r>
            <a:r>
              <a:rPr lang="en-US" altLang="zh-CN" sz="1600" dirty="0" err="1">
                <a:solidFill>
                  <a:srgbClr val="FF0000"/>
                </a:solidFill>
                <a:latin typeface="+mj-ea"/>
                <a:ea typeface="+mj-ea"/>
              </a:rPr>
              <a:t>webapp</a:t>
            </a:r>
            <a:r>
              <a:rPr lang="en-US" altLang="zh-CN" sz="1600" dirty="0">
                <a:solidFill>
                  <a:srgbClr val="FF0000"/>
                </a:solidFill>
                <a:latin typeface="+mj-ea"/>
                <a:ea typeface="+mj-ea"/>
              </a:rPr>
              <a:t>-archetype</a:t>
            </a:r>
            <a:r>
              <a:rPr lang="en-US" altLang="zh-CN" sz="1600" dirty="0">
                <a:latin typeface="+mj-ea"/>
                <a:ea typeface="+mj-ea"/>
              </a:rPr>
              <a:t> -</a:t>
            </a:r>
            <a:r>
              <a:rPr lang="en-US" altLang="zh-CN" sz="1600" dirty="0" err="1" smtClean="0">
                <a:latin typeface="+mj-ea"/>
                <a:ea typeface="+mj-ea"/>
              </a:rPr>
              <a:t>DarchetypeVersion</a:t>
            </a:r>
            <a:r>
              <a:rPr lang="en-US" altLang="zh-CN" sz="1600" dirty="0" smtClean="0">
                <a:latin typeface="+mj-ea"/>
                <a:ea typeface="+mj-ea"/>
              </a:rPr>
              <a:t>=</a:t>
            </a:r>
            <a:r>
              <a:rPr lang="en-US" altLang="zh-CN" sz="1600" dirty="0" smtClean="0">
                <a:solidFill>
                  <a:srgbClr val="FF0000"/>
                </a:solidFill>
                <a:latin typeface="+mj-ea"/>
                <a:ea typeface="+mj-ea"/>
              </a:rPr>
              <a:t>1.0.0 </a:t>
            </a:r>
            <a:r>
              <a:rPr lang="en-US" altLang="zh-CN" sz="1600" dirty="0" smtClean="0">
                <a:latin typeface="+mj-ea"/>
                <a:ea typeface="+mj-ea"/>
              </a:rPr>
              <a:t>-</a:t>
            </a:r>
            <a:r>
              <a:rPr lang="en-US" altLang="zh-CN" sz="1600" dirty="0" err="1" smtClean="0">
                <a:latin typeface="+mj-ea"/>
                <a:ea typeface="+mj-ea"/>
              </a:rPr>
              <a:t>DarchetypeRepository</a:t>
            </a:r>
            <a:r>
              <a:rPr lang="en-US" altLang="zh-CN" sz="1600" dirty="0" smtClean="0">
                <a:solidFill>
                  <a:srgbClr val="FF0000"/>
                </a:solidFill>
                <a:latin typeface="+mj-ea"/>
                <a:ea typeface="+mj-ea"/>
              </a:rPr>
              <a:t>=http</a:t>
            </a:r>
            <a:r>
              <a:rPr lang="en-US" altLang="zh-CN" sz="1600" dirty="0">
                <a:solidFill>
                  <a:srgbClr val="FF0000"/>
                </a:solidFill>
                <a:latin typeface="+mj-ea"/>
                <a:ea typeface="+mj-ea"/>
              </a:rPr>
              <a:t>://</a:t>
            </a:r>
            <a:r>
              <a:rPr lang="en-US" altLang="zh-CN" sz="1600" dirty="0" smtClean="0">
                <a:solidFill>
                  <a:srgbClr val="FF0000"/>
                </a:solidFill>
                <a:latin typeface="+mj-ea"/>
                <a:ea typeface="+mj-ea"/>
              </a:rPr>
              <a:t>192.168.30.202/content/groups/public</a:t>
            </a:r>
          </a:p>
          <a:p>
            <a:r>
              <a:rPr lang="en-US" altLang="zh-CN" sz="1600" dirty="0">
                <a:latin typeface="+mj-ea"/>
              </a:rPr>
              <a:t>Define value for property 'groupId':  </a:t>
            </a:r>
            <a:r>
              <a:rPr lang="en-US" altLang="zh-CN" sz="1600" b="1" dirty="0" err="1">
                <a:solidFill>
                  <a:srgbClr val="FF0000"/>
                </a:solidFill>
                <a:latin typeface="+mj-ea"/>
              </a:rPr>
              <a:t>com.feinno</a:t>
            </a:r>
            <a:endParaRPr lang="en-US" altLang="zh-CN" sz="1600" b="1" dirty="0">
              <a:solidFill>
                <a:srgbClr val="FF0000"/>
              </a:solidFill>
              <a:latin typeface="+mj-ea"/>
            </a:endParaRPr>
          </a:p>
          <a:p>
            <a:r>
              <a:rPr lang="en-US" altLang="zh-CN" sz="1600" dirty="0">
                <a:latin typeface="+mj-ea"/>
              </a:rPr>
              <a:t>Define value for property 'artifactId': </a:t>
            </a:r>
            <a:r>
              <a:rPr lang="en-US" altLang="zh-CN" sz="1600" b="1" dirty="0">
                <a:solidFill>
                  <a:srgbClr val="FF0000"/>
                </a:solidFill>
                <a:latin typeface="+mj-ea"/>
              </a:rPr>
              <a:t>feinno-rinp-testproject</a:t>
            </a:r>
          </a:p>
          <a:p>
            <a:r>
              <a:rPr lang="en-US" altLang="zh-CN" sz="1600" dirty="0">
                <a:latin typeface="+mj-ea"/>
              </a:rPr>
              <a:t>Define value for property 'version':  1.0-SNAPSHOT: </a:t>
            </a:r>
            <a:r>
              <a:rPr lang="en-US" altLang="zh-CN" sz="1600" b="1" dirty="0">
                <a:solidFill>
                  <a:srgbClr val="FF0000"/>
                </a:solidFill>
                <a:latin typeface="+mj-ea"/>
              </a:rPr>
              <a:t>1.0.0</a:t>
            </a:r>
          </a:p>
          <a:p>
            <a:r>
              <a:rPr lang="en-US" altLang="zh-CN" sz="1600" dirty="0">
                <a:latin typeface="+mj-ea"/>
              </a:rPr>
              <a:t>Define value for property 'package':  </a:t>
            </a:r>
            <a:r>
              <a:rPr lang="en-US" altLang="zh-CN" sz="1600" dirty="0" err="1">
                <a:latin typeface="+mj-ea"/>
              </a:rPr>
              <a:t>com.feinno</a:t>
            </a:r>
            <a:r>
              <a:rPr lang="en-US" altLang="zh-CN" sz="1600" dirty="0">
                <a:latin typeface="+mj-ea"/>
              </a:rPr>
              <a:t>: : </a:t>
            </a:r>
            <a:r>
              <a:rPr lang="en-US" altLang="zh-CN" sz="1600" b="1" dirty="0" err="1">
                <a:solidFill>
                  <a:srgbClr val="FF0000"/>
                </a:solidFill>
                <a:latin typeface="+mj-ea"/>
              </a:rPr>
              <a:t>com.feinno.testproject</a:t>
            </a:r>
            <a:endParaRPr lang="en-US" altLang="zh-CN" sz="1600" b="1" dirty="0">
              <a:solidFill>
                <a:srgbClr val="FF0000"/>
              </a:solidFill>
              <a:latin typeface="+mj-ea"/>
            </a:endParaRPr>
          </a:p>
          <a:p>
            <a:r>
              <a:rPr lang="en-US" altLang="zh-CN" sz="1600" dirty="0" smtClean="0">
                <a:latin typeface="+mj-ea"/>
                <a:ea typeface="+mj-ea"/>
              </a:rPr>
              <a:t>……</a:t>
            </a:r>
          </a:p>
          <a:p>
            <a:r>
              <a:rPr lang="en-US" altLang="zh-CN" sz="1600" dirty="0">
                <a:latin typeface="+mj-ea"/>
              </a:rPr>
              <a:t>D:\</a:t>
            </a:r>
            <a:r>
              <a:rPr lang="en-US" altLang="zh-CN" sz="1600" dirty="0" smtClean="0">
                <a:latin typeface="+mj-ea"/>
              </a:rPr>
              <a:t>workshop\feinno&gt;cd </a:t>
            </a:r>
            <a:r>
              <a:rPr lang="en-US" altLang="zh-CN" sz="1600" dirty="0">
                <a:latin typeface="+mj-ea"/>
              </a:rPr>
              <a:t>feinno-rinp-testproject</a:t>
            </a:r>
          </a:p>
          <a:p>
            <a:r>
              <a:rPr lang="en-US" altLang="zh-CN" sz="1600" dirty="0">
                <a:latin typeface="+mj-ea"/>
              </a:rPr>
              <a:t>D:\</a:t>
            </a:r>
            <a:r>
              <a:rPr lang="en-US" altLang="zh-CN" sz="1600" dirty="0" smtClean="0">
                <a:latin typeface="+mj-ea"/>
              </a:rPr>
              <a:t>workshop\feinno&gt;ls</a:t>
            </a:r>
          </a:p>
          <a:p>
            <a:r>
              <a:rPr lang="en-US" altLang="zh-CN" sz="1600" dirty="0">
                <a:solidFill>
                  <a:srgbClr val="FF0000"/>
                </a:solidFill>
                <a:latin typeface="+mj-ea"/>
                <a:ea typeface="+mj-ea"/>
              </a:rPr>
              <a:t>pom.xml  </a:t>
            </a:r>
            <a:r>
              <a:rPr lang="en-US" altLang="zh-CN" sz="1600" dirty="0" err="1">
                <a:solidFill>
                  <a:srgbClr val="FF0000"/>
                </a:solidFill>
                <a:latin typeface="+mj-ea"/>
                <a:ea typeface="+mj-ea"/>
              </a:rPr>
              <a:t>src</a:t>
            </a:r>
            <a:endParaRPr lang="en-US" altLang="zh-CN" sz="1600" dirty="0">
              <a:solidFill>
                <a:srgbClr val="FF0000"/>
              </a:solidFill>
              <a:latin typeface="+mj-ea"/>
              <a:ea typeface="+mj-ea"/>
            </a:endParaRPr>
          </a:p>
          <a:p>
            <a:r>
              <a:rPr lang="en-US" altLang="zh-CN" sz="1600" b="1" dirty="0">
                <a:latin typeface="+mj-ea"/>
              </a:rPr>
              <a:t>3.</a:t>
            </a:r>
            <a:r>
              <a:rPr lang="zh-CN" altLang="en-US" sz="1600" b="1" dirty="0">
                <a:latin typeface="+mj-ea"/>
              </a:rPr>
              <a:t>使用命令生成</a:t>
            </a:r>
            <a:r>
              <a:rPr lang="en-US" altLang="zh-CN" sz="1600" b="1" dirty="0">
                <a:latin typeface="+mj-ea"/>
              </a:rPr>
              <a:t>Eclipse</a:t>
            </a:r>
            <a:r>
              <a:rPr lang="zh-CN" altLang="en-US" sz="1600" b="1" dirty="0">
                <a:latin typeface="+mj-ea"/>
              </a:rPr>
              <a:t>工程</a:t>
            </a:r>
            <a:endParaRPr lang="en-US" altLang="zh-CN" sz="1600" b="1" dirty="0">
              <a:latin typeface="+mj-ea"/>
            </a:endParaRPr>
          </a:p>
          <a:p>
            <a:r>
              <a:rPr lang="en-US" altLang="zh-CN" sz="1600" dirty="0">
                <a:latin typeface="+mj-ea"/>
              </a:rPr>
              <a:t>D:\</a:t>
            </a:r>
            <a:r>
              <a:rPr lang="en-US" altLang="zh-CN" sz="1600" dirty="0" smtClean="0">
                <a:latin typeface="+mj-ea"/>
              </a:rPr>
              <a:t>workshop\feinno&gt;refresh.bat (</a:t>
            </a:r>
            <a:r>
              <a:rPr lang="en-US" altLang="zh-CN" sz="1600" dirty="0" err="1" smtClean="0">
                <a:latin typeface="+mj-ea"/>
              </a:rPr>
              <a:t>mvn</a:t>
            </a:r>
            <a:r>
              <a:rPr lang="en-US" altLang="zh-CN" sz="1600" dirty="0" smtClean="0">
                <a:latin typeface="+mj-ea"/>
              </a:rPr>
              <a:t> </a:t>
            </a:r>
            <a:r>
              <a:rPr lang="en-US" altLang="zh-CN" sz="1600" dirty="0" err="1" smtClean="0">
                <a:latin typeface="+mj-ea"/>
              </a:rPr>
              <a:t>eclipse:eclipse</a:t>
            </a:r>
            <a:r>
              <a:rPr lang="en-US" altLang="zh-CN" sz="1600" dirty="0" smtClean="0">
                <a:latin typeface="+mj-ea"/>
              </a:rPr>
              <a:t>)</a:t>
            </a:r>
          </a:p>
          <a:p>
            <a:r>
              <a:rPr lang="en-US" altLang="zh-CN" sz="1600" dirty="0" smtClean="0">
                <a:latin typeface="+mj-ea"/>
              </a:rPr>
              <a:t>…</a:t>
            </a:r>
            <a:endParaRPr lang="en-US" altLang="zh-CN" sz="1600" dirty="0">
              <a:latin typeface="+mj-ea"/>
            </a:endParaRPr>
          </a:p>
        </p:txBody>
      </p:sp>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引入</a:t>
            </a:r>
            <a:r>
              <a:rPr lang="en-US" altLang="zh-CN" dirty="0">
                <a:solidFill>
                  <a:srgbClr val="C00000"/>
                </a:solidFill>
                <a:latin typeface="微软雅黑" pitchFamily="34" charset="-122"/>
                <a:ea typeface="微软雅黑" pitchFamily="34" charset="-122"/>
                <a:cs typeface="Arial" pitchFamily="34" charset="0"/>
              </a:rPr>
              <a:t>Maven-</a:t>
            </a:r>
            <a:r>
              <a:rPr lang="zh-CN" altLang="en-US" sz="2800" dirty="0" smtClean="0">
                <a:solidFill>
                  <a:srgbClr val="C00000"/>
                </a:solidFill>
                <a:latin typeface="微软雅黑" pitchFamily="34" charset="-122"/>
                <a:ea typeface="微软雅黑" pitchFamily="34" charset="-122"/>
                <a:cs typeface="Arial" pitchFamily="34" charset="0"/>
              </a:rPr>
              <a:t>项目组怎么使用</a:t>
            </a:r>
            <a:r>
              <a:rPr lang="en-US" altLang="zh-CN" sz="2800" dirty="0" smtClean="0">
                <a:solidFill>
                  <a:srgbClr val="C00000"/>
                </a:solidFill>
                <a:latin typeface="微软雅黑" pitchFamily="34" charset="-122"/>
                <a:ea typeface="微软雅黑" pitchFamily="34" charset="-122"/>
                <a:cs typeface="Arial" pitchFamily="34" charset="0"/>
              </a:rPr>
              <a:t>Maven</a:t>
            </a:r>
            <a:r>
              <a:rPr lang="zh-CN" altLang="en-US" sz="2800" dirty="0" smtClean="0">
                <a:solidFill>
                  <a:srgbClr val="C00000"/>
                </a:solidFill>
                <a:latin typeface="微软雅黑" pitchFamily="34" charset="-122"/>
                <a:ea typeface="微软雅黑" pitchFamily="34" charset="-122"/>
                <a:cs typeface="Arial" pitchFamily="34" charset="0"/>
              </a:rPr>
              <a:t>？！</a:t>
            </a:r>
            <a:endParaRPr lang="zh-CN" altLang="en-US" sz="2800" dirty="0"/>
          </a:p>
        </p:txBody>
      </p:sp>
      <p:sp>
        <p:nvSpPr>
          <p:cNvPr id="4" name="TextBox 3"/>
          <p:cNvSpPr txBox="1"/>
          <p:nvPr/>
        </p:nvSpPr>
        <p:spPr>
          <a:xfrm>
            <a:off x="4283968" y="944150"/>
            <a:ext cx="3739229" cy="369332"/>
          </a:xfrm>
          <a:prstGeom prst="rect">
            <a:avLst/>
          </a:prstGeom>
          <a:noFill/>
        </p:spPr>
        <p:txBody>
          <a:bodyPr wrap="none" rtlCol="0">
            <a:spAutoFit/>
          </a:bodyPr>
          <a:lstStyle/>
          <a:p>
            <a:r>
              <a:rPr lang="zh-CN" altLang="en-US" b="1" dirty="0">
                <a:solidFill>
                  <a:srgbClr val="C00000"/>
                </a:solidFill>
                <a:latin typeface="微软雅黑" pitchFamily="34" charset="-122"/>
                <a:ea typeface="微软雅黑" pitchFamily="34" charset="-122"/>
                <a:cs typeface="Arial" pitchFamily="34" charset="0"/>
              </a:rPr>
              <a:t>通过</a:t>
            </a:r>
            <a:r>
              <a:rPr lang="en-US" altLang="zh-CN" b="1" dirty="0">
                <a:solidFill>
                  <a:srgbClr val="C00000"/>
                </a:solidFill>
                <a:latin typeface="微软雅黑" pitchFamily="34" charset="-122"/>
                <a:ea typeface="微软雅黑" pitchFamily="34" charset="-122"/>
                <a:cs typeface="Arial" pitchFamily="34" charset="0"/>
              </a:rPr>
              <a:t>Maven</a:t>
            </a:r>
            <a:r>
              <a:rPr lang="zh-CN" altLang="en-US" b="1" dirty="0">
                <a:solidFill>
                  <a:srgbClr val="C00000"/>
                </a:solidFill>
                <a:latin typeface="微软雅黑" pitchFamily="34" charset="-122"/>
                <a:ea typeface="微软雅黑" pitchFamily="34" charset="-122"/>
                <a:cs typeface="Arial" pitchFamily="34" charset="0"/>
              </a:rPr>
              <a:t>创建一个新的项目工程</a:t>
            </a:r>
          </a:p>
        </p:txBody>
      </p:sp>
    </p:spTree>
    <p:extLst>
      <p:ext uri="{BB962C8B-B14F-4D97-AF65-F5344CB8AC3E}">
        <p14:creationId xmlns:p14="http://schemas.microsoft.com/office/powerpoint/2010/main" val="4164303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引入</a:t>
            </a:r>
            <a:r>
              <a:rPr lang="en-US" altLang="zh-CN" dirty="0" smtClean="0">
                <a:solidFill>
                  <a:srgbClr val="C00000"/>
                </a:solidFill>
                <a:latin typeface="微软雅黑" pitchFamily="34" charset="-122"/>
                <a:ea typeface="微软雅黑" pitchFamily="34" charset="-122"/>
                <a:cs typeface="Arial" pitchFamily="34" charset="0"/>
              </a:rPr>
              <a:t>Maven-</a:t>
            </a:r>
            <a:r>
              <a:rPr lang="en-US" altLang="zh-CN" sz="2800" dirty="0" smtClean="0">
                <a:solidFill>
                  <a:srgbClr val="C00000"/>
                </a:solidFill>
                <a:latin typeface="微软雅黑" pitchFamily="34" charset="-122"/>
                <a:ea typeface="微软雅黑" pitchFamily="34" charset="-122"/>
                <a:cs typeface="Arial" pitchFamily="34" charset="0"/>
              </a:rPr>
              <a:t>Maven</a:t>
            </a:r>
            <a:r>
              <a:rPr lang="zh-CN" altLang="en-US" sz="2800" dirty="0" smtClean="0">
                <a:solidFill>
                  <a:srgbClr val="C00000"/>
                </a:solidFill>
                <a:latin typeface="微软雅黑" pitchFamily="34" charset="-122"/>
                <a:ea typeface="微软雅黑" pitchFamily="34" charset="-122"/>
                <a:cs typeface="Arial" pitchFamily="34" charset="0"/>
              </a:rPr>
              <a:t>自动构建场景</a:t>
            </a:r>
            <a:endParaRPr lang="zh-CN" altLang="en-US" sz="2800" dirty="0"/>
          </a:p>
        </p:txBody>
      </p:sp>
      <p:sp>
        <p:nvSpPr>
          <p:cNvPr id="9" name="矩形 8"/>
          <p:cNvSpPr/>
          <p:nvPr/>
        </p:nvSpPr>
        <p:spPr>
          <a:xfrm>
            <a:off x="7125606" y="2638583"/>
            <a:ext cx="830770" cy="1947109"/>
          </a:xfrm>
          <a:prstGeom prst="rect">
            <a:avLst/>
          </a:prstGeom>
          <a:solidFill>
            <a:schemeClr val="bg1"/>
          </a:solid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163732" y="4078690"/>
            <a:ext cx="451385" cy="400892"/>
            <a:chOff x="6732239" y="2859187"/>
            <a:chExt cx="721821" cy="832828"/>
          </a:xfrm>
        </p:grpSpPr>
        <p:pic>
          <p:nvPicPr>
            <p:cNvPr id="11" name="Picture 20" descr="服务器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D:\公司工作\JUSTINMOBILE\市场及产品部工作\模板素材\用户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p:cNvGrpSpPr/>
          <p:nvPr/>
        </p:nvGrpSpPr>
        <p:grpSpPr>
          <a:xfrm>
            <a:off x="7191394" y="3392712"/>
            <a:ext cx="451385" cy="400892"/>
            <a:chOff x="6732239" y="2859187"/>
            <a:chExt cx="721821" cy="832828"/>
          </a:xfrm>
        </p:grpSpPr>
        <p:pic>
          <p:nvPicPr>
            <p:cNvPr id="14" name="Picture 20" descr="服务器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公司工作\JUSTINMOBILE\市场及产品部工作\模板素材\用户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7172136" y="2692344"/>
            <a:ext cx="451385" cy="400892"/>
            <a:chOff x="6732239" y="2859187"/>
            <a:chExt cx="721821" cy="832828"/>
          </a:xfrm>
        </p:grpSpPr>
        <p:pic>
          <p:nvPicPr>
            <p:cNvPr id="17" name="Picture 20" descr="服务器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39" y="2859187"/>
              <a:ext cx="564125" cy="8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D:\公司工作\JUSTINMOBILE\市场及产品部工作\模板素材\用户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13189" y="3151144"/>
              <a:ext cx="540871" cy="540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4139952" y="965861"/>
            <a:ext cx="2141797" cy="1183844"/>
            <a:chOff x="4086089" y="1202333"/>
            <a:chExt cx="2141797" cy="1183844"/>
          </a:xfrm>
        </p:grpSpPr>
        <p:grpSp>
          <p:nvGrpSpPr>
            <p:cNvPr id="21" name="组合 20"/>
            <p:cNvGrpSpPr/>
            <p:nvPr/>
          </p:nvGrpSpPr>
          <p:grpSpPr>
            <a:xfrm>
              <a:off x="4086089" y="1202333"/>
              <a:ext cx="2141797" cy="1183844"/>
              <a:chOff x="858157" y="1057300"/>
              <a:chExt cx="2141797" cy="1183844"/>
            </a:xfrm>
          </p:grpSpPr>
          <p:sp>
            <p:nvSpPr>
              <p:cNvPr id="23" name="矩形 22"/>
              <p:cNvSpPr/>
              <p:nvPr/>
            </p:nvSpPr>
            <p:spPr>
              <a:xfrm>
                <a:off x="858157" y="1057300"/>
                <a:ext cx="2141797" cy="1183844"/>
              </a:xfrm>
              <a:prstGeom prst="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400" b="1" dirty="0" smtClean="0">
                    <a:solidFill>
                      <a:schemeClr val="tx1">
                        <a:lumMod val="75000"/>
                        <a:lumOff val="25000"/>
                      </a:schemeClr>
                    </a:solidFill>
                    <a:latin typeface="+mj-ea"/>
                    <a:ea typeface="+mj-ea"/>
                  </a:rPr>
                  <a:t>代码和资料仓库</a:t>
                </a:r>
                <a:r>
                  <a:rPr lang="en-US" altLang="zh-CN" sz="1400" b="1" dirty="0" smtClean="0">
                    <a:solidFill>
                      <a:schemeClr val="tx1">
                        <a:lumMod val="75000"/>
                        <a:lumOff val="25000"/>
                      </a:schemeClr>
                    </a:solidFill>
                    <a:latin typeface="+mj-ea"/>
                    <a:ea typeface="+mj-ea"/>
                  </a:rPr>
                  <a:t>SVN</a:t>
                </a:r>
                <a:endParaRPr lang="en-US" altLang="zh-CN" sz="1400" b="1" dirty="0">
                  <a:solidFill>
                    <a:schemeClr val="tx1">
                      <a:lumMod val="75000"/>
                      <a:lumOff val="25000"/>
                    </a:schemeClr>
                  </a:solidFill>
                  <a:latin typeface="+mj-ea"/>
                  <a:ea typeface="+mj-ea"/>
                </a:endParaRPr>
              </a:p>
            </p:txBody>
          </p:sp>
          <p:sp>
            <p:nvSpPr>
              <p:cNvPr id="24" name="圆角矩形 23"/>
              <p:cNvSpPr/>
              <p:nvPr/>
            </p:nvSpPr>
            <p:spPr>
              <a:xfrm>
                <a:off x="915666" y="1417341"/>
                <a:ext cx="1063142" cy="32390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项目</a:t>
                </a:r>
                <a:r>
                  <a:rPr lang="en-US" altLang="zh-CN" sz="1200" dirty="0" smtClean="0">
                    <a:solidFill>
                      <a:schemeClr val="tx1">
                        <a:lumMod val="75000"/>
                        <a:lumOff val="25000"/>
                      </a:schemeClr>
                    </a:solidFill>
                    <a:latin typeface="+mj-ea"/>
                    <a:ea typeface="+mj-ea"/>
                  </a:rPr>
                  <a:t>A</a:t>
                </a:r>
                <a:r>
                  <a:rPr lang="zh-CN" altLang="en-US" sz="1200" dirty="0" smtClean="0">
                    <a:solidFill>
                      <a:schemeClr val="tx1">
                        <a:lumMod val="75000"/>
                        <a:lumOff val="25000"/>
                      </a:schemeClr>
                    </a:solidFill>
                    <a:latin typeface="+mj-ea"/>
                    <a:ea typeface="+mj-ea"/>
                  </a:rPr>
                  <a:t>仓库</a:t>
                </a:r>
                <a:endParaRPr lang="zh-CN" altLang="en-US" sz="1200" dirty="0">
                  <a:solidFill>
                    <a:schemeClr val="tx1">
                      <a:lumMod val="75000"/>
                      <a:lumOff val="25000"/>
                    </a:schemeClr>
                  </a:solidFill>
                  <a:latin typeface="+mj-ea"/>
                  <a:ea typeface="+mj-ea"/>
                </a:endParaRPr>
              </a:p>
            </p:txBody>
          </p:sp>
          <p:sp>
            <p:nvSpPr>
              <p:cNvPr id="25" name="圆角矩形 24"/>
              <p:cNvSpPr/>
              <p:nvPr/>
            </p:nvSpPr>
            <p:spPr>
              <a:xfrm>
                <a:off x="2031293" y="1417340"/>
                <a:ext cx="936104" cy="71457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基础开发框架和组件仓库</a:t>
                </a:r>
                <a:endParaRPr lang="zh-CN" altLang="en-US" sz="1200" dirty="0">
                  <a:solidFill>
                    <a:schemeClr val="tx1">
                      <a:lumMod val="75000"/>
                      <a:lumOff val="25000"/>
                    </a:schemeClr>
                  </a:solidFill>
                  <a:latin typeface="+mj-ea"/>
                  <a:ea typeface="+mj-ea"/>
                </a:endParaRPr>
              </a:p>
            </p:txBody>
          </p:sp>
        </p:grpSp>
        <p:sp>
          <p:nvSpPr>
            <p:cNvPr id="22" name="圆角矩形 21"/>
            <p:cNvSpPr/>
            <p:nvPr/>
          </p:nvSpPr>
          <p:spPr>
            <a:xfrm>
              <a:off x="4164317" y="1943354"/>
              <a:ext cx="1063142" cy="323904"/>
            </a:xfrm>
            <a:prstGeom prst="roundRect">
              <a:avLst/>
            </a:prstGeom>
            <a:solidFill>
              <a:srgbClr val="FFEDB3"/>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smtClean="0">
                  <a:solidFill>
                    <a:schemeClr val="tx1">
                      <a:lumMod val="75000"/>
                      <a:lumOff val="25000"/>
                    </a:schemeClr>
                  </a:solidFill>
                  <a:latin typeface="+mj-ea"/>
                  <a:ea typeface="+mj-ea"/>
                </a:rPr>
                <a:t>项目</a:t>
              </a:r>
              <a:r>
                <a:rPr lang="en-US" altLang="zh-CN" sz="1200" dirty="0">
                  <a:solidFill>
                    <a:schemeClr val="tx1">
                      <a:lumMod val="75000"/>
                      <a:lumOff val="25000"/>
                    </a:schemeClr>
                  </a:solidFill>
                  <a:latin typeface="+mj-ea"/>
                  <a:ea typeface="+mj-ea"/>
                </a:rPr>
                <a:t>B</a:t>
              </a:r>
              <a:r>
                <a:rPr lang="zh-CN" altLang="en-US" sz="1200" dirty="0" smtClean="0">
                  <a:solidFill>
                    <a:schemeClr val="tx1">
                      <a:lumMod val="75000"/>
                      <a:lumOff val="25000"/>
                    </a:schemeClr>
                  </a:solidFill>
                  <a:latin typeface="+mj-ea"/>
                  <a:ea typeface="+mj-ea"/>
                </a:rPr>
                <a:t>仓库</a:t>
              </a:r>
              <a:endParaRPr lang="zh-CN" altLang="en-US" sz="1200" dirty="0">
                <a:solidFill>
                  <a:schemeClr val="tx1">
                    <a:lumMod val="75000"/>
                    <a:lumOff val="25000"/>
                  </a:schemeClr>
                </a:solidFill>
                <a:latin typeface="+mj-ea"/>
                <a:ea typeface="+mj-ea"/>
              </a:endParaRPr>
            </a:p>
          </p:txBody>
        </p:sp>
      </p:grpSp>
      <p:sp>
        <p:nvSpPr>
          <p:cNvPr id="26" name="TextBox 25"/>
          <p:cNvSpPr txBox="1"/>
          <p:nvPr/>
        </p:nvSpPr>
        <p:spPr>
          <a:xfrm>
            <a:off x="7585082" y="2986773"/>
            <a:ext cx="385604" cy="1384995"/>
          </a:xfrm>
          <a:prstGeom prst="rect">
            <a:avLst/>
          </a:prstGeom>
          <a:noFill/>
        </p:spPr>
        <p:txBody>
          <a:bodyPr wrap="square" rtlCol="0">
            <a:spAutoFit/>
          </a:bodyPr>
          <a:lstStyle/>
          <a:p>
            <a:r>
              <a:rPr lang="zh-CN" altLang="en-US" sz="1200" dirty="0" smtClean="0">
                <a:latin typeface="+mj-ea"/>
                <a:ea typeface="+mj-ea"/>
              </a:rPr>
              <a:t>项目</a:t>
            </a:r>
            <a:r>
              <a:rPr lang="en-US" altLang="zh-CN" sz="1200" dirty="0" smtClean="0">
                <a:latin typeface="+mj-ea"/>
                <a:ea typeface="+mj-ea"/>
              </a:rPr>
              <a:t>B</a:t>
            </a:r>
            <a:r>
              <a:rPr lang="zh-CN" altLang="en-US" sz="1200" dirty="0" smtClean="0">
                <a:latin typeface="+mj-ea"/>
                <a:ea typeface="+mj-ea"/>
              </a:rPr>
              <a:t>开发人员</a:t>
            </a:r>
            <a:endParaRPr lang="zh-CN" altLang="en-US" sz="1200" dirty="0">
              <a:latin typeface="+mj-ea"/>
              <a:ea typeface="+mj-ea"/>
            </a:endParaRPr>
          </a:p>
        </p:txBody>
      </p:sp>
      <p:cxnSp>
        <p:nvCxnSpPr>
          <p:cNvPr id="27" name="直接箭头连接符 26"/>
          <p:cNvCxnSpPr>
            <a:stCxn id="9" idx="1"/>
            <a:endCxn id="22" idx="2"/>
          </p:cNvCxnSpPr>
          <p:nvPr/>
        </p:nvCxnSpPr>
        <p:spPr>
          <a:xfrm flipH="1" flipV="1">
            <a:off x="4749751" y="2030786"/>
            <a:ext cx="2375855" cy="15813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31767" y="2262620"/>
            <a:ext cx="1165747" cy="646331"/>
          </a:xfrm>
          <a:prstGeom prst="rect">
            <a:avLst/>
          </a:prstGeom>
          <a:noFill/>
        </p:spPr>
        <p:txBody>
          <a:bodyPr wrap="square" rtlCol="0">
            <a:spAutoFit/>
          </a:bodyPr>
          <a:lstStyle/>
          <a:p>
            <a:r>
              <a:rPr lang="zh-CN" altLang="en-US" sz="1200" dirty="0" smtClean="0">
                <a:latin typeface="+mj-ea"/>
                <a:ea typeface="+mj-ea"/>
              </a:rPr>
              <a:t>（</a:t>
            </a:r>
            <a:r>
              <a:rPr lang="en-US" altLang="zh-CN" sz="1200" dirty="0" smtClean="0">
                <a:latin typeface="+mj-ea"/>
                <a:ea typeface="+mj-ea"/>
              </a:rPr>
              <a:t>1</a:t>
            </a:r>
            <a:r>
              <a:rPr lang="zh-CN" altLang="en-US" sz="1200" dirty="0" smtClean="0">
                <a:latin typeface="+mj-ea"/>
                <a:ea typeface="+mj-ea"/>
              </a:rPr>
              <a:t>）</a:t>
            </a:r>
            <a:r>
              <a:rPr lang="en-US" altLang="zh-CN" sz="1200" dirty="0" smtClean="0">
                <a:latin typeface="+mj-ea"/>
                <a:ea typeface="+mj-ea"/>
              </a:rPr>
              <a:t>.</a:t>
            </a:r>
            <a:r>
              <a:rPr lang="zh-CN" altLang="en-US" sz="1200" dirty="0" smtClean="0">
                <a:latin typeface="+mj-ea"/>
                <a:ea typeface="+mj-ea"/>
              </a:rPr>
              <a:t>下班：提交代码和单元测试待</a:t>
            </a:r>
            <a:r>
              <a:rPr lang="en-US" altLang="zh-CN" sz="1200" dirty="0" smtClean="0">
                <a:latin typeface="+mj-ea"/>
                <a:ea typeface="+mj-ea"/>
              </a:rPr>
              <a:t>SVN</a:t>
            </a:r>
            <a:endParaRPr lang="zh-CN" altLang="en-US" sz="1200" dirty="0">
              <a:latin typeface="+mj-ea"/>
              <a:ea typeface="+mj-ea"/>
            </a:endParaRPr>
          </a:p>
        </p:txBody>
      </p:sp>
      <p:cxnSp>
        <p:nvCxnSpPr>
          <p:cNvPr id="31" name="直接箭头连接符 30"/>
          <p:cNvCxnSpPr>
            <a:stCxn id="22" idx="2"/>
            <a:endCxn id="42" idx="0"/>
          </p:cNvCxnSpPr>
          <p:nvPr/>
        </p:nvCxnSpPr>
        <p:spPr>
          <a:xfrm flipH="1">
            <a:off x="3239122" y="2030786"/>
            <a:ext cx="1510629" cy="9141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07522" y="2327597"/>
            <a:ext cx="1873800" cy="276999"/>
          </a:xfrm>
          <a:prstGeom prst="rect">
            <a:avLst/>
          </a:prstGeom>
          <a:noFill/>
        </p:spPr>
        <p:txBody>
          <a:bodyPr wrap="square" rtlCol="0">
            <a:spAutoFit/>
          </a:bodyPr>
          <a:lstStyle/>
          <a:p>
            <a:r>
              <a:rPr lang="en-US" altLang="zh-CN" sz="1200" dirty="0" smtClean="0">
                <a:latin typeface="+mj-ea"/>
                <a:ea typeface="+mj-ea"/>
              </a:rPr>
              <a:t>(2).Checkout </a:t>
            </a:r>
            <a:r>
              <a:rPr lang="zh-CN" altLang="en-US" sz="1200" dirty="0" smtClean="0">
                <a:latin typeface="+mj-ea"/>
                <a:ea typeface="+mj-ea"/>
              </a:rPr>
              <a:t>最新代码</a:t>
            </a:r>
            <a:endParaRPr lang="zh-CN" altLang="en-US" sz="1200" dirty="0">
              <a:latin typeface="+mj-ea"/>
              <a:ea typeface="+mj-ea"/>
            </a:endParaRPr>
          </a:p>
        </p:txBody>
      </p:sp>
      <p:grpSp>
        <p:nvGrpSpPr>
          <p:cNvPr id="62" name="组合 61"/>
          <p:cNvGrpSpPr/>
          <p:nvPr/>
        </p:nvGrpSpPr>
        <p:grpSpPr>
          <a:xfrm>
            <a:off x="1511660" y="2569468"/>
            <a:ext cx="3699190" cy="2189498"/>
            <a:chOff x="1511660" y="2900250"/>
            <a:chExt cx="3699190" cy="2189498"/>
          </a:xfrm>
        </p:grpSpPr>
        <p:grpSp>
          <p:nvGrpSpPr>
            <p:cNvPr id="4" name="组合 3"/>
            <p:cNvGrpSpPr/>
            <p:nvPr/>
          </p:nvGrpSpPr>
          <p:grpSpPr>
            <a:xfrm>
              <a:off x="1511660" y="2900250"/>
              <a:ext cx="3564396" cy="2189498"/>
              <a:chOff x="858158" y="1057300"/>
              <a:chExt cx="2831986" cy="1224136"/>
            </a:xfrm>
            <a:solidFill>
              <a:srgbClr val="00B0F0">
                <a:alpha val="32000"/>
              </a:srgbClr>
            </a:solidFill>
          </p:grpSpPr>
          <p:sp>
            <p:nvSpPr>
              <p:cNvPr id="5" name="矩形 4"/>
              <p:cNvSpPr/>
              <p:nvPr/>
            </p:nvSpPr>
            <p:spPr>
              <a:xfrm>
                <a:off x="858158" y="1057300"/>
                <a:ext cx="2831986" cy="1224136"/>
              </a:xfrm>
              <a:prstGeom prst="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b="1" dirty="0">
                    <a:solidFill>
                      <a:schemeClr val="tx1">
                        <a:lumMod val="75000"/>
                        <a:lumOff val="25000"/>
                      </a:schemeClr>
                    </a:solidFill>
                    <a:latin typeface="+mj-ea"/>
                    <a:ea typeface="+mj-ea"/>
                  </a:rPr>
                  <a:t>每日构建</a:t>
                </a:r>
                <a:r>
                  <a:rPr lang="zh-CN" altLang="en-US" b="1" dirty="0" smtClean="0">
                    <a:solidFill>
                      <a:schemeClr val="tx1">
                        <a:lumMod val="75000"/>
                        <a:lumOff val="25000"/>
                      </a:schemeClr>
                    </a:solidFill>
                    <a:latin typeface="+mj-ea"/>
                    <a:ea typeface="+mj-ea"/>
                  </a:rPr>
                  <a:t>服务</a:t>
                </a:r>
                <a:r>
                  <a:rPr lang="zh-CN" altLang="en-US" b="1" dirty="0">
                    <a:solidFill>
                      <a:schemeClr val="tx1">
                        <a:lumMod val="75000"/>
                        <a:lumOff val="25000"/>
                      </a:schemeClr>
                    </a:solidFill>
                    <a:latin typeface="+mj-ea"/>
                    <a:ea typeface="+mj-ea"/>
                  </a:rPr>
                  <a:t>器</a:t>
                </a:r>
                <a:endParaRPr lang="en-US" altLang="zh-CN" b="1" dirty="0">
                  <a:solidFill>
                    <a:schemeClr val="tx1">
                      <a:lumMod val="75000"/>
                      <a:lumOff val="25000"/>
                    </a:schemeClr>
                  </a:solidFill>
                  <a:latin typeface="+mj-ea"/>
                  <a:ea typeface="+mj-ea"/>
                </a:endParaRPr>
              </a:p>
            </p:txBody>
          </p:sp>
          <p:sp>
            <p:nvSpPr>
              <p:cNvPr id="6" name="圆角矩形 5"/>
              <p:cNvSpPr/>
              <p:nvPr/>
            </p:nvSpPr>
            <p:spPr>
              <a:xfrm>
                <a:off x="942817" y="1794732"/>
                <a:ext cx="687700" cy="185208"/>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b="1" dirty="0" smtClean="0">
                    <a:solidFill>
                      <a:schemeClr val="bg1"/>
                    </a:solidFill>
                    <a:latin typeface="+mj-ea"/>
                    <a:ea typeface="+mj-ea"/>
                  </a:rPr>
                  <a:t>单元测试</a:t>
                </a:r>
                <a:endParaRPr lang="zh-CN" altLang="en-US" sz="1200" b="1" dirty="0">
                  <a:solidFill>
                    <a:schemeClr val="bg1"/>
                  </a:solidFill>
                  <a:latin typeface="+mj-ea"/>
                  <a:ea typeface="+mj-ea"/>
                </a:endParaRPr>
              </a:p>
            </p:txBody>
          </p:sp>
          <p:sp>
            <p:nvSpPr>
              <p:cNvPr id="7" name="圆角矩形 6"/>
              <p:cNvSpPr/>
              <p:nvPr/>
            </p:nvSpPr>
            <p:spPr>
              <a:xfrm>
                <a:off x="1687730" y="1794732"/>
                <a:ext cx="833517" cy="185208"/>
              </a:xfrm>
              <a:prstGeom prst="roundRect">
                <a:avLst/>
              </a:prstGeom>
              <a:grp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b="1" dirty="0" err="1" smtClean="0">
                    <a:solidFill>
                      <a:schemeClr val="bg1"/>
                    </a:solidFill>
                    <a:latin typeface="+mj-ea"/>
                    <a:ea typeface="+mj-ea"/>
                  </a:rPr>
                  <a:t>CheckStyle</a:t>
                </a:r>
                <a:endParaRPr lang="en-US" altLang="zh-CN" sz="1200" b="1" dirty="0">
                  <a:solidFill>
                    <a:schemeClr val="bg1"/>
                  </a:solidFill>
                  <a:latin typeface="+mj-ea"/>
                  <a:ea typeface="+mj-ea"/>
                </a:endParaRPr>
              </a:p>
            </p:txBody>
          </p:sp>
        </p:grpSp>
        <p:sp>
          <p:nvSpPr>
            <p:cNvPr id="8" name="圆角矩形 7"/>
            <p:cNvSpPr/>
            <p:nvPr/>
          </p:nvSpPr>
          <p:spPr>
            <a:xfrm>
              <a:off x="1618210" y="4631135"/>
              <a:ext cx="3385838" cy="343329"/>
            </a:xfrm>
            <a:prstGeom prst="round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smtClean="0">
                  <a:solidFill>
                    <a:schemeClr val="bg1"/>
                  </a:solidFill>
                  <a:latin typeface="+mj-ea"/>
                  <a:ea typeface="+mj-ea"/>
                </a:rPr>
                <a:t>生成报告</a:t>
              </a:r>
              <a:r>
                <a:rPr lang="en-US" altLang="zh-CN" sz="1200" b="1" dirty="0" smtClean="0">
                  <a:solidFill>
                    <a:schemeClr val="bg1"/>
                  </a:solidFill>
                  <a:latin typeface="+mj-ea"/>
                  <a:ea typeface="+mj-ea"/>
                </a:rPr>
                <a:t>HTML</a:t>
              </a:r>
              <a:endParaRPr lang="zh-CN" altLang="en-US" sz="1200" b="1" dirty="0">
                <a:solidFill>
                  <a:schemeClr val="bg1"/>
                </a:solidFill>
                <a:latin typeface="+mj-ea"/>
                <a:ea typeface="+mj-ea"/>
              </a:endParaRPr>
            </a:p>
          </p:txBody>
        </p:sp>
        <p:sp>
          <p:nvSpPr>
            <p:cNvPr id="35" name="圆角矩形 34"/>
            <p:cNvSpPr/>
            <p:nvPr/>
          </p:nvSpPr>
          <p:spPr>
            <a:xfrm>
              <a:off x="3679992" y="4219227"/>
              <a:ext cx="892008" cy="331262"/>
            </a:xfrm>
            <a:prstGeom prst="round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b="1" dirty="0" err="1" smtClean="0">
                  <a:solidFill>
                    <a:schemeClr val="bg1"/>
                  </a:solidFill>
                  <a:latin typeface="+mj-ea"/>
                  <a:ea typeface="+mj-ea"/>
                </a:rPr>
                <a:t>FindBug</a:t>
              </a:r>
              <a:endParaRPr lang="zh-CN" altLang="en-US" sz="1200" b="1" dirty="0">
                <a:solidFill>
                  <a:schemeClr val="bg1"/>
                </a:solidFill>
                <a:latin typeface="+mj-ea"/>
                <a:ea typeface="+mj-ea"/>
              </a:endParaRPr>
            </a:p>
          </p:txBody>
        </p:sp>
        <p:sp>
          <p:nvSpPr>
            <p:cNvPr id="40" name="圆角矩形 39"/>
            <p:cNvSpPr/>
            <p:nvPr/>
          </p:nvSpPr>
          <p:spPr>
            <a:xfrm>
              <a:off x="4640882" y="4219225"/>
              <a:ext cx="363166" cy="331263"/>
            </a:xfrm>
            <a:prstGeom prst="roundRect">
              <a:avLst/>
            </a:prstGeom>
            <a:solidFill>
              <a:srgbClr val="00B0F0">
                <a:alpha val="32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sp>
          <p:nvSpPr>
            <p:cNvPr id="42" name="圆角矩形 41"/>
            <p:cNvSpPr/>
            <p:nvPr/>
          </p:nvSpPr>
          <p:spPr>
            <a:xfrm>
              <a:off x="1618211" y="3275752"/>
              <a:ext cx="3241821" cy="575230"/>
            </a:xfrm>
            <a:prstGeom prst="roundRect">
              <a:avLst/>
            </a:prstGeom>
            <a:solidFill>
              <a:srgbClr val="AFDD7D"/>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smtClean="0">
                  <a:solidFill>
                    <a:schemeClr val="bg1"/>
                  </a:solidFill>
                  <a:latin typeface="+mj-ea"/>
                  <a:ea typeface="+mj-ea"/>
                </a:rPr>
                <a:t>         基于</a:t>
              </a:r>
              <a:r>
                <a:rPr lang="en-US" altLang="zh-CN" sz="1200" b="1" dirty="0" smtClean="0">
                  <a:solidFill>
                    <a:schemeClr val="bg1"/>
                  </a:solidFill>
                  <a:latin typeface="+mj-ea"/>
                  <a:ea typeface="+mj-ea"/>
                </a:rPr>
                <a:t>Maven</a:t>
              </a:r>
              <a:r>
                <a:rPr lang="zh-CN" altLang="en-US" sz="1200" b="1" dirty="0" smtClean="0">
                  <a:solidFill>
                    <a:schemeClr val="bg1"/>
                  </a:solidFill>
                  <a:latin typeface="+mj-ea"/>
                  <a:ea typeface="+mj-ea"/>
                </a:rPr>
                <a:t>的自动构建任务</a:t>
              </a:r>
              <a:endParaRPr lang="en-US" altLang="zh-CN" sz="1200" b="1" dirty="0" smtClean="0">
                <a:solidFill>
                  <a:schemeClr val="bg1"/>
                </a:solidFill>
                <a:latin typeface="+mj-ea"/>
                <a:ea typeface="+mj-ea"/>
              </a:endParaRPr>
            </a:p>
            <a:p>
              <a:pPr algn="ctr"/>
              <a:r>
                <a:rPr lang="zh-CN" altLang="en-US" sz="1200" b="1" dirty="0" smtClean="0">
                  <a:solidFill>
                    <a:schemeClr val="bg1"/>
                  </a:solidFill>
                  <a:latin typeface="+mj-ea"/>
                  <a:ea typeface="+mj-ea"/>
                </a:rPr>
                <a:t>          凌晨</a:t>
              </a:r>
              <a:r>
                <a:rPr lang="en-US" altLang="zh-CN" sz="1200" b="1" dirty="0" smtClean="0">
                  <a:solidFill>
                    <a:schemeClr val="bg1"/>
                  </a:solidFill>
                  <a:latin typeface="+mj-ea"/>
                  <a:ea typeface="+mj-ea"/>
                </a:rPr>
                <a:t>/</a:t>
              </a:r>
              <a:r>
                <a:rPr lang="zh-CN" altLang="en-US" sz="1200" b="1" dirty="0" smtClean="0">
                  <a:solidFill>
                    <a:schemeClr val="bg1"/>
                  </a:solidFill>
                  <a:latin typeface="+mj-ea"/>
                  <a:ea typeface="+mj-ea"/>
                </a:rPr>
                <a:t>自动执行</a:t>
              </a:r>
              <a:r>
                <a:rPr lang="en-US" altLang="zh-CN" sz="1200" b="1" dirty="0" smtClean="0">
                  <a:solidFill>
                    <a:schemeClr val="bg1"/>
                  </a:solidFill>
                  <a:latin typeface="+mj-ea"/>
                  <a:ea typeface="+mj-ea"/>
                </a:rPr>
                <a:t>/</a:t>
              </a:r>
              <a:r>
                <a:rPr lang="en-US" altLang="zh-CN" sz="1200" b="1" dirty="0" err="1" smtClean="0">
                  <a:solidFill>
                    <a:schemeClr val="bg1"/>
                  </a:solidFill>
                  <a:latin typeface="+mj-ea"/>
                  <a:ea typeface="+mj-ea"/>
                </a:rPr>
                <a:t>mvn</a:t>
              </a:r>
              <a:r>
                <a:rPr lang="en-US" altLang="zh-CN" sz="1200" b="1" dirty="0" smtClean="0">
                  <a:solidFill>
                    <a:schemeClr val="bg1"/>
                  </a:solidFill>
                  <a:latin typeface="+mj-ea"/>
                  <a:ea typeface="+mj-ea"/>
                </a:rPr>
                <a:t> site</a:t>
              </a:r>
              <a:endParaRPr lang="zh-CN" altLang="en-US" sz="1200" b="1" dirty="0">
                <a:solidFill>
                  <a:schemeClr val="bg1"/>
                </a:solidFill>
                <a:latin typeface="+mj-ea"/>
                <a:ea typeface="+mj-ea"/>
              </a:endParaRPr>
            </a:p>
          </p:txBody>
        </p:sp>
        <p:sp>
          <p:nvSpPr>
            <p:cNvPr id="43" name="圆角矩形 42"/>
            <p:cNvSpPr/>
            <p:nvPr/>
          </p:nvSpPr>
          <p:spPr>
            <a:xfrm>
              <a:off x="1687824" y="3405538"/>
              <a:ext cx="651928" cy="315658"/>
            </a:xfrm>
            <a:prstGeom prst="roundRect">
              <a:avLst/>
            </a:prstGeom>
            <a:solidFill>
              <a:schemeClr val="bg1"/>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smtClean="0">
                  <a:solidFill>
                    <a:schemeClr val="tx1"/>
                  </a:solidFill>
                  <a:latin typeface="+mj-ea"/>
                  <a:ea typeface="+mj-ea"/>
                </a:rPr>
                <a:t>POM</a:t>
              </a:r>
              <a:endParaRPr lang="zh-CN" altLang="en-US" sz="1200" b="1" dirty="0">
                <a:solidFill>
                  <a:schemeClr val="tx1"/>
                </a:solidFill>
                <a:latin typeface="+mj-ea"/>
                <a:ea typeface="+mj-ea"/>
              </a:endParaRPr>
            </a:p>
          </p:txBody>
        </p:sp>
        <p:cxnSp>
          <p:nvCxnSpPr>
            <p:cNvPr id="45" name="直接箭头连接符 44"/>
            <p:cNvCxnSpPr>
              <a:stCxn id="42" idx="2"/>
              <a:endCxn id="6" idx="0"/>
            </p:cNvCxnSpPr>
            <p:nvPr/>
          </p:nvCxnSpPr>
          <p:spPr>
            <a:xfrm flipH="1">
              <a:off x="2050991" y="3850982"/>
              <a:ext cx="1188131" cy="368244"/>
            </a:xfrm>
            <a:prstGeom prst="straightConnector1">
              <a:avLst/>
            </a:prstGeom>
            <a:solidFill>
              <a:srgbClr val="AFDD7D"/>
            </a:solidFill>
            <a:ln w="19050">
              <a:solidFill>
                <a:schemeClr val="accent3">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48" name="直接箭头连接符 47"/>
            <p:cNvCxnSpPr>
              <a:endCxn id="7" idx="0"/>
            </p:cNvCxnSpPr>
            <p:nvPr/>
          </p:nvCxnSpPr>
          <p:spPr>
            <a:xfrm flipH="1">
              <a:off x="3080317" y="3850982"/>
              <a:ext cx="158805" cy="368244"/>
            </a:xfrm>
            <a:prstGeom prst="straightConnector1">
              <a:avLst/>
            </a:prstGeom>
            <a:solidFill>
              <a:srgbClr val="AFDD7D"/>
            </a:solidFill>
            <a:ln w="19050">
              <a:solidFill>
                <a:schemeClr val="accent3">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51" name="直接箭头连接符 50"/>
            <p:cNvCxnSpPr>
              <a:endCxn id="35" idx="0"/>
            </p:cNvCxnSpPr>
            <p:nvPr/>
          </p:nvCxnSpPr>
          <p:spPr>
            <a:xfrm>
              <a:off x="3239122" y="3850982"/>
              <a:ext cx="886874" cy="368245"/>
            </a:xfrm>
            <a:prstGeom prst="straightConnector1">
              <a:avLst/>
            </a:prstGeom>
            <a:solidFill>
              <a:srgbClr val="AFDD7D"/>
            </a:solidFill>
            <a:ln w="19050">
              <a:solidFill>
                <a:schemeClr val="accent3">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54" name="直接箭头连接符 53"/>
            <p:cNvCxnSpPr>
              <a:endCxn id="40" idx="0"/>
            </p:cNvCxnSpPr>
            <p:nvPr/>
          </p:nvCxnSpPr>
          <p:spPr>
            <a:xfrm>
              <a:off x="3239122" y="3850982"/>
              <a:ext cx="1583343" cy="368243"/>
            </a:xfrm>
            <a:prstGeom prst="straightConnector1">
              <a:avLst/>
            </a:prstGeom>
            <a:solidFill>
              <a:srgbClr val="AFDD7D"/>
            </a:solidFill>
            <a:ln w="19050">
              <a:solidFill>
                <a:schemeClr val="accent3">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1521038" y="3837089"/>
              <a:ext cx="1610802" cy="276999"/>
            </a:xfrm>
            <a:prstGeom prst="rect">
              <a:avLst/>
            </a:prstGeom>
            <a:noFill/>
          </p:spPr>
          <p:txBody>
            <a:bodyPr wrap="square" rtlCol="0">
              <a:spAutoFit/>
            </a:bodyPr>
            <a:lstStyle/>
            <a:p>
              <a:r>
                <a:rPr lang="zh-CN" altLang="en-US" sz="1200" dirty="0" smtClean="0">
                  <a:latin typeface="+mj-ea"/>
                  <a:ea typeface="+mj-ea"/>
                </a:rPr>
                <a:t>功能测试</a:t>
              </a:r>
              <a:r>
                <a:rPr lang="en-US" altLang="zh-CN" sz="1200" dirty="0" err="1" smtClean="0">
                  <a:latin typeface="+mj-ea"/>
                  <a:ea typeface="+mj-ea"/>
                </a:rPr>
                <a:t>mvn</a:t>
              </a:r>
              <a:r>
                <a:rPr lang="en-US" altLang="zh-CN" sz="1200" dirty="0" smtClean="0">
                  <a:latin typeface="+mj-ea"/>
                  <a:ea typeface="+mj-ea"/>
                </a:rPr>
                <a:t> test</a:t>
              </a:r>
              <a:endParaRPr lang="zh-CN" altLang="en-US" sz="1200" dirty="0">
                <a:latin typeface="+mj-ea"/>
                <a:ea typeface="+mj-ea"/>
              </a:endParaRPr>
            </a:p>
          </p:txBody>
        </p:sp>
        <p:sp>
          <p:nvSpPr>
            <p:cNvPr id="61" name="TextBox 60"/>
            <p:cNvSpPr txBox="1"/>
            <p:nvPr/>
          </p:nvSpPr>
          <p:spPr>
            <a:xfrm>
              <a:off x="3151764" y="3856499"/>
              <a:ext cx="2059086" cy="276999"/>
            </a:xfrm>
            <a:prstGeom prst="rect">
              <a:avLst/>
            </a:prstGeom>
            <a:noFill/>
          </p:spPr>
          <p:txBody>
            <a:bodyPr wrap="square" rtlCol="0">
              <a:spAutoFit/>
            </a:bodyPr>
            <a:lstStyle/>
            <a:p>
              <a:r>
                <a:rPr lang="zh-CN" altLang="en-US" sz="1200" dirty="0" smtClean="0">
                  <a:latin typeface="+mj-ea"/>
                  <a:ea typeface="+mj-ea"/>
                </a:rPr>
                <a:t>静态质量检测</a:t>
              </a:r>
              <a:endParaRPr lang="zh-CN" altLang="en-US" sz="1200" dirty="0">
                <a:latin typeface="+mj-ea"/>
                <a:ea typeface="+mj-ea"/>
              </a:endParaRPr>
            </a:p>
          </p:txBody>
        </p:sp>
      </p:grpSp>
      <p:sp>
        <p:nvSpPr>
          <p:cNvPr id="63" name="任意多边形 62"/>
          <p:cNvSpPr/>
          <p:nvPr/>
        </p:nvSpPr>
        <p:spPr>
          <a:xfrm>
            <a:off x="3159720" y="3617993"/>
            <a:ext cx="3977928" cy="1615771"/>
          </a:xfrm>
          <a:custGeom>
            <a:avLst/>
            <a:gdLst>
              <a:gd name="connsiteX0" fmla="*/ 0 w 3915053"/>
              <a:gd name="connsiteY0" fmla="*/ 1029810 h 1615771"/>
              <a:gd name="connsiteX1" fmla="*/ 1198486 w 3915053"/>
              <a:gd name="connsiteY1" fmla="*/ 1571348 h 1615771"/>
              <a:gd name="connsiteX2" fmla="*/ 3915053 w 3915053"/>
              <a:gd name="connsiteY2" fmla="*/ 0 h 1615771"/>
              <a:gd name="connsiteX3" fmla="*/ 3915053 w 3915053"/>
              <a:gd name="connsiteY3" fmla="*/ 0 h 1615771"/>
            </a:gdLst>
            <a:ahLst/>
            <a:cxnLst>
              <a:cxn ang="0">
                <a:pos x="connsiteX0" y="connsiteY0"/>
              </a:cxn>
              <a:cxn ang="0">
                <a:pos x="connsiteX1" y="connsiteY1"/>
              </a:cxn>
              <a:cxn ang="0">
                <a:pos x="connsiteX2" y="connsiteY2"/>
              </a:cxn>
              <a:cxn ang="0">
                <a:pos x="connsiteX3" y="connsiteY3"/>
              </a:cxn>
            </a:cxnLst>
            <a:rect l="l" t="t" r="r" b="b"/>
            <a:pathLst>
              <a:path w="3915053" h="1615771">
                <a:moveTo>
                  <a:pt x="0" y="1029810"/>
                </a:moveTo>
                <a:cubicBezTo>
                  <a:pt x="272988" y="1386396"/>
                  <a:pt x="545977" y="1742983"/>
                  <a:pt x="1198486" y="1571348"/>
                </a:cubicBezTo>
                <a:cubicBezTo>
                  <a:pt x="1850995" y="1399713"/>
                  <a:pt x="3915053" y="0"/>
                  <a:pt x="3915053" y="0"/>
                </a:cubicBezTo>
                <a:lnTo>
                  <a:pt x="3915053" y="0"/>
                </a:lnTo>
              </a:path>
            </a:pathLst>
          </a:cu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5975818" y="4219708"/>
            <a:ext cx="1165747" cy="646331"/>
          </a:xfrm>
          <a:prstGeom prst="rect">
            <a:avLst/>
          </a:prstGeom>
          <a:noFill/>
        </p:spPr>
        <p:txBody>
          <a:bodyPr wrap="square" rtlCol="0">
            <a:spAutoFit/>
          </a:bodyPr>
          <a:lstStyle/>
          <a:p>
            <a:r>
              <a:rPr lang="en-US" altLang="zh-CN" sz="1200" dirty="0" smtClean="0">
                <a:latin typeface="+mj-ea"/>
                <a:ea typeface="+mj-ea"/>
              </a:rPr>
              <a:t>(3).</a:t>
            </a:r>
            <a:r>
              <a:rPr lang="zh-CN" altLang="en-US" sz="1200" dirty="0" smtClean="0">
                <a:latin typeface="+mj-ea"/>
                <a:ea typeface="+mj-ea"/>
              </a:rPr>
              <a:t>上班：根据报告处理昨天的问题。</a:t>
            </a:r>
            <a:endParaRPr lang="en-US" altLang="zh-CN" sz="1200" dirty="0" smtClean="0">
              <a:latin typeface="+mj-ea"/>
              <a:ea typeface="+mj-ea"/>
            </a:endParaRPr>
          </a:p>
        </p:txBody>
      </p:sp>
      <p:sp>
        <p:nvSpPr>
          <p:cNvPr id="66" name="矩形 65"/>
          <p:cNvSpPr/>
          <p:nvPr/>
        </p:nvSpPr>
        <p:spPr>
          <a:xfrm>
            <a:off x="317849" y="849587"/>
            <a:ext cx="2762468" cy="1600438"/>
          </a:xfrm>
          <a:prstGeom prst="rect">
            <a:avLst/>
          </a:prstGeom>
        </p:spPr>
        <p:txBody>
          <a:bodyPr wrap="square">
            <a:spAutoFit/>
          </a:bodyPr>
          <a:lstStyle/>
          <a:p>
            <a:r>
              <a:rPr lang="zh-CN" altLang="en-US" sz="1400" b="1" dirty="0">
                <a:latin typeface="+mj-ea"/>
                <a:ea typeface="+mj-ea"/>
              </a:rPr>
              <a:t>单元测试：</a:t>
            </a:r>
            <a:r>
              <a:rPr lang="zh-CN" altLang="en-US" sz="1400" dirty="0">
                <a:latin typeface="+mj-ea"/>
                <a:ea typeface="+mj-ea"/>
              </a:rPr>
              <a:t>保证每天的功能开发是自测试通过的，保证功能质量</a:t>
            </a:r>
            <a:r>
              <a:rPr lang="zh-CN" altLang="en-US" sz="1400" dirty="0" smtClean="0">
                <a:latin typeface="+mj-ea"/>
                <a:ea typeface="+mj-ea"/>
              </a:rPr>
              <a:t>。</a:t>
            </a:r>
            <a:endParaRPr lang="en-US" altLang="zh-CN" sz="1400" dirty="0" smtClean="0">
              <a:latin typeface="+mj-ea"/>
              <a:ea typeface="+mj-ea"/>
            </a:endParaRPr>
          </a:p>
          <a:p>
            <a:r>
              <a:rPr lang="en-US" altLang="zh-CN" sz="1400" b="1" dirty="0" err="1" smtClean="0">
                <a:latin typeface="+mj-ea"/>
                <a:ea typeface="+mj-ea"/>
              </a:rPr>
              <a:t>CheckStyle</a:t>
            </a:r>
            <a:r>
              <a:rPr lang="zh-CN" altLang="en-US" sz="1400" b="1" dirty="0" smtClean="0">
                <a:latin typeface="+mj-ea"/>
                <a:ea typeface="+mj-ea"/>
              </a:rPr>
              <a:t>：</a:t>
            </a:r>
            <a:r>
              <a:rPr lang="zh-CN" altLang="en-US" sz="1400" dirty="0" smtClean="0">
                <a:latin typeface="+mj-ea"/>
                <a:ea typeface="+mj-ea"/>
              </a:rPr>
              <a:t>保证所有开发人员的代码是符合公司规范和统一风格要求。</a:t>
            </a:r>
            <a:endParaRPr lang="en-US" altLang="zh-CN" sz="1400" dirty="0">
              <a:latin typeface="+mj-ea"/>
              <a:ea typeface="+mj-ea"/>
            </a:endParaRPr>
          </a:p>
          <a:p>
            <a:r>
              <a:rPr lang="en-US" altLang="zh-CN" sz="1400" b="1" dirty="0" err="1" smtClean="0">
                <a:latin typeface="+mj-ea"/>
                <a:ea typeface="+mj-ea"/>
              </a:rPr>
              <a:t>FindBug</a:t>
            </a:r>
            <a:r>
              <a:rPr lang="zh-CN" altLang="en-US" sz="1400" b="1" dirty="0" smtClean="0">
                <a:latin typeface="+mj-ea"/>
                <a:ea typeface="+mj-ea"/>
              </a:rPr>
              <a:t>：</a:t>
            </a:r>
            <a:r>
              <a:rPr lang="zh-CN" altLang="en-US" sz="1400" dirty="0" smtClean="0">
                <a:latin typeface="+mj-ea"/>
                <a:ea typeface="+mj-ea"/>
              </a:rPr>
              <a:t>检查开发人员是否存储编码低级错误。保证代码质量</a:t>
            </a:r>
            <a:endParaRPr lang="en-US" altLang="zh-CN" sz="1400" dirty="0" smtClean="0">
              <a:latin typeface="+mj-ea"/>
              <a:ea typeface="+mj-ea"/>
            </a:endParaRPr>
          </a:p>
        </p:txBody>
      </p:sp>
    </p:spTree>
    <p:extLst>
      <p:ext uri="{BB962C8B-B14F-4D97-AF65-F5344CB8AC3E}">
        <p14:creationId xmlns:p14="http://schemas.microsoft.com/office/powerpoint/2010/main" val="2860142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需求和缺陷</a:t>
            </a:r>
            <a:r>
              <a:rPr lang="zh-CN" altLang="en-US" dirty="0" smtClean="0">
                <a:solidFill>
                  <a:srgbClr val="C00000"/>
                </a:solidFill>
                <a:latin typeface="微软雅黑" pitchFamily="34" charset="-122"/>
                <a:ea typeface="微软雅黑" pitchFamily="34" charset="-122"/>
                <a:cs typeface="Arial" pitchFamily="34" charset="0"/>
              </a:rPr>
              <a:t>跟踪</a:t>
            </a:r>
            <a:r>
              <a:rPr lang="en-US" altLang="zh-CN" dirty="0" smtClean="0">
                <a:solidFill>
                  <a:srgbClr val="C00000"/>
                </a:solidFill>
                <a:latin typeface="微软雅黑" pitchFamily="34" charset="-122"/>
                <a:ea typeface="微软雅黑" pitchFamily="34" charset="-122"/>
                <a:cs typeface="Arial" pitchFamily="34" charset="0"/>
              </a:rPr>
              <a:t>-JIRA</a:t>
            </a:r>
            <a:endParaRPr lang="zh-CN" altLang="en-US" dirty="0"/>
          </a:p>
        </p:txBody>
      </p:sp>
      <p:pic>
        <p:nvPicPr>
          <p:cNvPr id="3074" name="Picture 2" descr="D:\素材\JI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52" y="1275342"/>
            <a:ext cx="2220247" cy="135933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72242" y="769268"/>
            <a:ext cx="8304213" cy="369332"/>
          </a:xfrm>
          <a:prstGeom prst="rect">
            <a:avLst/>
          </a:prstGeom>
        </p:spPr>
        <p:txBody>
          <a:bodyPr wrap="square">
            <a:spAutoFit/>
          </a:bodyPr>
          <a:lstStyle/>
          <a:p>
            <a:r>
              <a:rPr lang="en-US" altLang="zh-CN" dirty="0">
                <a:latin typeface="+mj-ea"/>
                <a:ea typeface="+mj-ea"/>
              </a:rPr>
              <a:t>JIRA</a:t>
            </a:r>
            <a:r>
              <a:rPr lang="zh-CN" altLang="en-US" dirty="0">
                <a:latin typeface="+mj-ea"/>
                <a:ea typeface="+mj-ea"/>
              </a:rPr>
              <a:t>是集项目计划、任务分配、</a:t>
            </a:r>
            <a:r>
              <a:rPr lang="zh-CN" altLang="en-US" b="1" dirty="0">
                <a:solidFill>
                  <a:srgbClr val="FF0000"/>
                </a:solidFill>
                <a:latin typeface="+mj-ea"/>
                <a:ea typeface="+mj-ea"/>
              </a:rPr>
              <a:t>需求管理</a:t>
            </a:r>
            <a:r>
              <a:rPr lang="zh-CN" altLang="en-US" dirty="0">
                <a:latin typeface="+mj-ea"/>
                <a:ea typeface="+mj-ea"/>
              </a:rPr>
              <a:t>、</a:t>
            </a:r>
            <a:r>
              <a:rPr lang="zh-CN" altLang="en-US" b="1" dirty="0">
                <a:solidFill>
                  <a:srgbClr val="FF0000"/>
                </a:solidFill>
                <a:latin typeface="+mj-ea"/>
                <a:ea typeface="+mj-ea"/>
              </a:rPr>
              <a:t>错误跟踪</a:t>
            </a:r>
            <a:r>
              <a:rPr lang="zh-CN" altLang="en-US" dirty="0">
                <a:latin typeface="+mj-ea"/>
                <a:ea typeface="+mj-ea"/>
              </a:rPr>
              <a:t>于一体的商业软件</a:t>
            </a:r>
          </a:p>
        </p:txBody>
      </p:sp>
      <p:sp>
        <p:nvSpPr>
          <p:cNvPr id="7" name="矩形 6"/>
          <p:cNvSpPr/>
          <p:nvPr/>
        </p:nvSpPr>
        <p:spPr>
          <a:xfrm>
            <a:off x="342697" y="2678060"/>
            <a:ext cx="2650564" cy="2554545"/>
          </a:xfrm>
          <a:prstGeom prst="rect">
            <a:avLst/>
          </a:prstGeom>
        </p:spPr>
        <p:txBody>
          <a:bodyPr wrap="square">
            <a:spAutoFit/>
          </a:bodyPr>
          <a:lstStyle/>
          <a:p>
            <a:pPr marL="285750" indent="-285750">
              <a:buFont typeface="Arial" pitchFamily="34" charset="0"/>
              <a:buChar char="•"/>
            </a:pPr>
            <a:r>
              <a:rPr lang="zh-CN" altLang="en-US" sz="1600" dirty="0">
                <a:solidFill>
                  <a:srgbClr val="FF0000"/>
                </a:solidFill>
                <a:latin typeface="+mj-ea"/>
                <a:ea typeface="+mj-ea"/>
              </a:rPr>
              <a:t>项目类别管理</a:t>
            </a:r>
            <a:r>
              <a:rPr lang="zh-CN" altLang="en-US" sz="1600" dirty="0" smtClean="0">
                <a:solidFill>
                  <a:srgbClr val="FF0000"/>
                </a:solidFill>
                <a:latin typeface="+mj-ea"/>
                <a:ea typeface="+mj-ea"/>
              </a:rPr>
              <a:t>功能</a:t>
            </a:r>
            <a:endParaRPr lang="en-US" altLang="zh-CN" sz="1600" dirty="0" smtClean="0">
              <a:solidFill>
                <a:srgbClr val="FF0000"/>
              </a:solidFill>
              <a:latin typeface="+mj-ea"/>
              <a:ea typeface="+mj-ea"/>
            </a:endParaRPr>
          </a:p>
          <a:p>
            <a:pPr marL="285750" indent="-285750">
              <a:buFont typeface="Arial" pitchFamily="34" charset="0"/>
              <a:buChar char="•"/>
            </a:pPr>
            <a:r>
              <a:rPr lang="zh-CN" altLang="en-US" sz="1600" dirty="0">
                <a:solidFill>
                  <a:srgbClr val="FF0000"/>
                </a:solidFill>
                <a:latin typeface="+mj-ea"/>
                <a:ea typeface="+mj-ea"/>
              </a:rPr>
              <a:t>组件</a:t>
            </a:r>
            <a:r>
              <a:rPr lang="en-US" altLang="zh-CN" sz="1600" dirty="0">
                <a:solidFill>
                  <a:srgbClr val="FF0000"/>
                </a:solidFill>
                <a:latin typeface="+mj-ea"/>
                <a:ea typeface="+mj-ea"/>
              </a:rPr>
              <a:t>/</a:t>
            </a:r>
            <a:r>
              <a:rPr lang="zh-CN" altLang="en-US" sz="1600" dirty="0">
                <a:solidFill>
                  <a:srgbClr val="FF0000"/>
                </a:solidFill>
                <a:latin typeface="+mj-ea"/>
                <a:ea typeface="+mj-ea"/>
              </a:rPr>
              <a:t>模块负责人</a:t>
            </a:r>
            <a:r>
              <a:rPr lang="zh-CN" altLang="en-US" sz="1600" dirty="0" smtClean="0">
                <a:solidFill>
                  <a:srgbClr val="FF0000"/>
                </a:solidFill>
                <a:latin typeface="+mj-ea"/>
                <a:ea typeface="+mj-ea"/>
              </a:rPr>
              <a:t>功能</a:t>
            </a:r>
            <a:endParaRPr lang="en-US" altLang="zh-CN" sz="1600" dirty="0" smtClean="0">
              <a:solidFill>
                <a:srgbClr val="FF0000"/>
              </a:solidFill>
              <a:latin typeface="+mj-ea"/>
              <a:ea typeface="+mj-ea"/>
            </a:endParaRPr>
          </a:p>
          <a:p>
            <a:pPr marL="285750" indent="-285750">
              <a:buFont typeface="Arial" pitchFamily="34" charset="0"/>
              <a:buChar char="•"/>
            </a:pPr>
            <a:r>
              <a:rPr lang="zh-CN" altLang="en-US" sz="1600" dirty="0">
                <a:solidFill>
                  <a:srgbClr val="FF0000"/>
                </a:solidFill>
                <a:latin typeface="+mj-ea"/>
                <a:ea typeface="+mj-ea"/>
              </a:rPr>
              <a:t>任务和子任务</a:t>
            </a:r>
            <a:r>
              <a:rPr lang="zh-CN" altLang="en-US" sz="1600" dirty="0" smtClean="0">
                <a:solidFill>
                  <a:srgbClr val="FF0000"/>
                </a:solidFill>
                <a:latin typeface="+mj-ea"/>
                <a:ea typeface="+mj-ea"/>
              </a:rPr>
              <a:t>功能</a:t>
            </a:r>
            <a:endParaRPr lang="en-US" altLang="zh-CN" sz="1600" dirty="0" smtClean="0">
              <a:solidFill>
                <a:srgbClr val="FF0000"/>
              </a:solidFill>
              <a:latin typeface="+mj-ea"/>
              <a:ea typeface="+mj-ea"/>
            </a:endParaRPr>
          </a:p>
          <a:p>
            <a:pPr marL="285750" indent="-285750">
              <a:buFont typeface="Arial" pitchFamily="34" charset="0"/>
              <a:buChar char="•"/>
            </a:pPr>
            <a:r>
              <a:rPr lang="en-US" altLang="zh-CN" sz="1600" b="1" dirty="0">
                <a:solidFill>
                  <a:srgbClr val="FF0000"/>
                </a:solidFill>
                <a:latin typeface="+mj-ea"/>
                <a:ea typeface="+mj-ea"/>
              </a:rPr>
              <a:t>Email</a:t>
            </a:r>
            <a:r>
              <a:rPr lang="zh-CN" altLang="en-US" sz="1600" b="1" dirty="0" smtClean="0">
                <a:solidFill>
                  <a:srgbClr val="FF0000"/>
                </a:solidFill>
                <a:latin typeface="+mj-ea"/>
                <a:ea typeface="+mj-ea"/>
              </a:rPr>
              <a:t>协作</a:t>
            </a:r>
            <a:endParaRPr lang="en-US" altLang="zh-CN" sz="1600" b="1" dirty="0" smtClean="0">
              <a:solidFill>
                <a:srgbClr val="FF0000"/>
              </a:solidFill>
              <a:latin typeface="+mj-ea"/>
              <a:ea typeface="+mj-ea"/>
            </a:endParaRPr>
          </a:p>
          <a:p>
            <a:pPr marL="285750" indent="-285750">
              <a:buFont typeface="Arial" pitchFamily="34" charset="0"/>
              <a:buChar char="•"/>
            </a:pPr>
            <a:r>
              <a:rPr lang="zh-CN" altLang="en-US" sz="1600" b="1" dirty="0">
                <a:solidFill>
                  <a:srgbClr val="FF0000"/>
                </a:solidFill>
                <a:latin typeface="+mj-ea"/>
                <a:ea typeface="+mj-ea"/>
              </a:rPr>
              <a:t>可订制的工作</a:t>
            </a:r>
            <a:r>
              <a:rPr lang="zh-CN" altLang="en-US" sz="1600" b="1" dirty="0" smtClean="0">
                <a:solidFill>
                  <a:srgbClr val="FF0000"/>
                </a:solidFill>
                <a:latin typeface="+mj-ea"/>
                <a:ea typeface="+mj-ea"/>
              </a:rPr>
              <a:t>流</a:t>
            </a:r>
            <a:endParaRPr lang="en-US" altLang="zh-CN" sz="1600" b="1" dirty="0" smtClean="0">
              <a:solidFill>
                <a:srgbClr val="FF0000"/>
              </a:solidFill>
              <a:latin typeface="+mj-ea"/>
              <a:ea typeface="+mj-ea"/>
            </a:endParaRPr>
          </a:p>
          <a:p>
            <a:pPr marL="285750" indent="-285750">
              <a:buFont typeface="Arial" pitchFamily="34" charset="0"/>
              <a:buChar char="•"/>
            </a:pPr>
            <a:r>
              <a:rPr lang="en-US" altLang="zh-CN" sz="1600" dirty="0">
                <a:latin typeface="+mj-ea"/>
                <a:ea typeface="+mj-ea"/>
              </a:rPr>
              <a:t>Issue</a:t>
            </a:r>
            <a:r>
              <a:rPr lang="zh-CN" altLang="en-US" sz="1600" dirty="0">
                <a:latin typeface="+mj-ea"/>
                <a:ea typeface="+mj-ea"/>
              </a:rPr>
              <a:t>安全</a:t>
            </a:r>
            <a:r>
              <a:rPr lang="zh-CN" altLang="en-US" sz="1600" dirty="0" smtClean="0">
                <a:latin typeface="+mj-ea"/>
                <a:ea typeface="+mj-ea"/>
              </a:rPr>
              <a:t>级别</a:t>
            </a:r>
            <a:endParaRPr lang="en-US" altLang="zh-CN" sz="1600" b="1" dirty="0" smtClean="0">
              <a:solidFill>
                <a:srgbClr val="FF0000"/>
              </a:solidFill>
              <a:latin typeface="+mj-ea"/>
              <a:ea typeface="+mj-ea"/>
            </a:endParaRPr>
          </a:p>
          <a:p>
            <a:pPr marL="285750" indent="-285750">
              <a:buFont typeface="Arial" pitchFamily="34" charset="0"/>
              <a:buChar char="•"/>
            </a:pPr>
            <a:r>
              <a:rPr lang="zh-CN" altLang="en-US" sz="1600" dirty="0">
                <a:latin typeface="+mj-ea"/>
                <a:ea typeface="+mj-ea"/>
              </a:rPr>
              <a:t>快速搜索和</a:t>
            </a:r>
            <a:r>
              <a:rPr lang="en-US" altLang="zh-CN" sz="1600" dirty="0">
                <a:latin typeface="+mj-ea"/>
                <a:ea typeface="+mj-ea"/>
              </a:rPr>
              <a:t>JQL</a:t>
            </a:r>
            <a:r>
              <a:rPr lang="zh-CN" altLang="en-US" sz="1600" dirty="0">
                <a:latin typeface="+mj-ea"/>
                <a:ea typeface="+mj-ea"/>
              </a:rPr>
              <a:t>高级查询</a:t>
            </a:r>
            <a:r>
              <a:rPr lang="zh-CN" altLang="en-US" sz="1600" dirty="0" smtClean="0">
                <a:latin typeface="+mj-ea"/>
                <a:ea typeface="+mj-ea"/>
              </a:rPr>
              <a:t>功能</a:t>
            </a:r>
            <a:endParaRPr lang="en-US" altLang="zh-CN" sz="1600" dirty="0" smtClean="0">
              <a:latin typeface="+mj-ea"/>
              <a:ea typeface="+mj-ea"/>
            </a:endParaRPr>
          </a:p>
          <a:p>
            <a:pPr marL="285750" indent="-285750">
              <a:buFont typeface="Arial" pitchFamily="34" charset="0"/>
              <a:buChar char="•"/>
            </a:pPr>
            <a:r>
              <a:rPr lang="zh-CN" altLang="en-US" sz="1600" dirty="0">
                <a:solidFill>
                  <a:srgbClr val="FF0000"/>
                </a:solidFill>
                <a:latin typeface="+mj-ea"/>
                <a:ea typeface="+mj-ea"/>
              </a:rPr>
              <a:t>通过</a:t>
            </a:r>
            <a:r>
              <a:rPr lang="en-US" altLang="zh-CN" sz="1600" dirty="0">
                <a:solidFill>
                  <a:srgbClr val="FF0000"/>
                </a:solidFill>
                <a:latin typeface="+mj-ea"/>
                <a:ea typeface="+mj-ea"/>
              </a:rPr>
              <a:t>IDE</a:t>
            </a:r>
            <a:r>
              <a:rPr lang="zh-CN" altLang="en-US" sz="1600" dirty="0" smtClean="0">
                <a:solidFill>
                  <a:srgbClr val="FF0000"/>
                </a:solidFill>
                <a:latin typeface="+mj-ea"/>
                <a:ea typeface="+mj-ea"/>
              </a:rPr>
              <a:t>集成</a:t>
            </a:r>
            <a:endParaRPr lang="zh-CN" altLang="en-US" sz="1600" b="1" dirty="0">
              <a:solidFill>
                <a:srgbClr val="FF0000"/>
              </a:solidFill>
              <a:latin typeface="+mj-ea"/>
              <a:ea typeface="+mj-ea"/>
            </a:endParaRPr>
          </a:p>
          <a:p>
            <a:pPr marL="285750" indent="-285750">
              <a:buFont typeface="Arial" pitchFamily="34" charset="0"/>
              <a:buChar char="•"/>
            </a:pPr>
            <a:r>
              <a:rPr lang="en-US" altLang="zh-CN" sz="1600" dirty="0">
                <a:latin typeface="+mj-ea"/>
                <a:ea typeface="+mj-ea"/>
              </a:rPr>
              <a:t>LDAP</a:t>
            </a:r>
            <a:r>
              <a:rPr lang="zh-CN" altLang="en-US" sz="1600" dirty="0">
                <a:latin typeface="+mj-ea"/>
                <a:ea typeface="+mj-ea"/>
              </a:rPr>
              <a:t>配置</a:t>
            </a:r>
            <a:r>
              <a:rPr lang="zh-CN" altLang="en-US" sz="1600" dirty="0" smtClean="0">
                <a:latin typeface="+mj-ea"/>
                <a:ea typeface="+mj-ea"/>
              </a:rPr>
              <a:t>器</a:t>
            </a:r>
            <a:endParaRPr lang="zh-CN" altLang="en-US" sz="1600" dirty="0">
              <a:latin typeface="+mj-ea"/>
              <a:ea typeface="+mj-ea"/>
            </a:endParaRPr>
          </a:p>
        </p:txBody>
      </p:sp>
      <p:sp>
        <p:nvSpPr>
          <p:cNvPr id="8" name="矩形 7"/>
          <p:cNvSpPr/>
          <p:nvPr/>
        </p:nvSpPr>
        <p:spPr>
          <a:xfrm>
            <a:off x="224720" y="2524172"/>
            <a:ext cx="300082" cy="369332"/>
          </a:xfrm>
          <a:prstGeom prst="rect">
            <a:avLst/>
          </a:prstGeom>
        </p:spPr>
        <p:txBody>
          <a:bodyPr wrap="none">
            <a:spAutoFit/>
          </a:bodyPr>
          <a:lstStyle/>
          <a:p>
            <a:r>
              <a:rPr lang="en-US" altLang="zh-CN" dirty="0"/>
              <a:t> </a:t>
            </a:r>
            <a:endParaRPr lang="zh-CN" altLang="en-US" dirty="0"/>
          </a:p>
        </p:txBody>
      </p:sp>
      <p:sp>
        <p:nvSpPr>
          <p:cNvPr id="13" name="矩形 12"/>
          <p:cNvSpPr/>
          <p:nvPr/>
        </p:nvSpPr>
        <p:spPr>
          <a:xfrm>
            <a:off x="3200310" y="2524172"/>
            <a:ext cx="5400599" cy="2492990"/>
          </a:xfrm>
          <a:prstGeom prst="rect">
            <a:avLst/>
          </a:prstGeom>
        </p:spPr>
        <p:txBody>
          <a:bodyPr wrap="square">
            <a:spAutoFit/>
          </a:bodyPr>
          <a:lstStyle/>
          <a:p>
            <a:r>
              <a:rPr lang="zh-CN" altLang="en-US" sz="1200" dirty="0">
                <a:latin typeface="+mj-ea"/>
                <a:ea typeface="+mj-ea"/>
              </a:rPr>
              <a:t>　　</a:t>
            </a:r>
            <a:r>
              <a:rPr lang="en-US" altLang="zh-CN" sz="1200" dirty="0">
                <a:latin typeface="+mj-ea"/>
                <a:ea typeface="+mj-ea"/>
              </a:rPr>
              <a:t>JIRA</a:t>
            </a:r>
            <a:r>
              <a:rPr lang="zh-CN" altLang="en-US" sz="1200" dirty="0">
                <a:latin typeface="+mj-ea"/>
                <a:ea typeface="+mj-ea"/>
              </a:rPr>
              <a:t>除了自带默认的工作流（</a:t>
            </a:r>
            <a:r>
              <a:rPr lang="en-US" altLang="zh-CN" sz="1200" dirty="0">
                <a:latin typeface="+mj-ea"/>
                <a:ea typeface="+mj-ea"/>
              </a:rPr>
              <a:t>workflow</a:t>
            </a:r>
            <a:r>
              <a:rPr lang="zh-CN" altLang="en-US" sz="1200" dirty="0">
                <a:latin typeface="+mj-ea"/>
                <a:ea typeface="+mj-ea"/>
              </a:rPr>
              <a:t>）之外还支持</a:t>
            </a:r>
            <a:r>
              <a:rPr lang="zh-CN" altLang="en-US" sz="1600" dirty="0">
                <a:solidFill>
                  <a:srgbClr val="FF0000"/>
                </a:solidFill>
                <a:latin typeface="+mj-ea"/>
                <a:ea typeface="+mj-ea"/>
              </a:rPr>
              <a:t>自定义工作流</a:t>
            </a:r>
            <a:r>
              <a:rPr lang="zh-CN" altLang="en-US" sz="1200" dirty="0">
                <a:latin typeface="+mj-ea"/>
                <a:ea typeface="+mj-ea"/>
              </a:rPr>
              <a:t>，使用者可以根据项目特点，为项目定义适合项目的工作流。</a:t>
            </a:r>
          </a:p>
          <a:p>
            <a:r>
              <a:rPr lang="zh-CN" altLang="en-US" sz="1200" dirty="0">
                <a:latin typeface="+mj-ea"/>
                <a:ea typeface="+mj-ea"/>
              </a:rPr>
              <a:t>　</a:t>
            </a:r>
            <a:r>
              <a:rPr lang="zh-CN" altLang="en-US" sz="1600" dirty="0" smtClean="0">
                <a:solidFill>
                  <a:srgbClr val="FF0000"/>
                </a:solidFill>
                <a:latin typeface="+mj-ea"/>
                <a:ea typeface="+mj-ea"/>
              </a:rPr>
              <a:t>整合</a:t>
            </a:r>
            <a:r>
              <a:rPr lang="zh-CN" altLang="en-US" sz="1600" dirty="0">
                <a:solidFill>
                  <a:srgbClr val="FF0000"/>
                </a:solidFill>
                <a:latin typeface="+mj-ea"/>
                <a:ea typeface="+mj-ea"/>
              </a:rPr>
              <a:t>客户、开发人员、测试人员，通过各自和共同的模块，信息能够及时得到交流和反馈</a:t>
            </a:r>
            <a:r>
              <a:rPr lang="zh-CN" altLang="en-US" sz="1200" dirty="0">
                <a:latin typeface="+mj-ea"/>
                <a:ea typeface="+mj-ea"/>
              </a:rPr>
              <a:t>。</a:t>
            </a:r>
          </a:p>
          <a:p>
            <a:r>
              <a:rPr lang="zh-CN" altLang="en-US" sz="1200" dirty="0">
                <a:latin typeface="+mj-ea"/>
                <a:ea typeface="+mj-ea"/>
              </a:rPr>
              <a:t>　　</a:t>
            </a:r>
            <a:r>
              <a:rPr lang="en-US" altLang="zh-CN" sz="1200" dirty="0">
                <a:latin typeface="+mj-ea"/>
                <a:ea typeface="+mj-ea"/>
              </a:rPr>
              <a:t>Eclipse</a:t>
            </a:r>
            <a:r>
              <a:rPr lang="zh-CN" altLang="en-US" sz="1200" dirty="0">
                <a:latin typeface="+mj-ea"/>
                <a:ea typeface="+mj-ea"/>
              </a:rPr>
              <a:t>和</a:t>
            </a:r>
            <a:r>
              <a:rPr lang="en-US" altLang="zh-CN" sz="1200" dirty="0">
                <a:latin typeface="+mj-ea"/>
                <a:ea typeface="+mj-ea"/>
              </a:rPr>
              <a:t>IDEA</a:t>
            </a:r>
            <a:r>
              <a:rPr lang="zh-CN" altLang="en-US" sz="1200" dirty="0">
                <a:latin typeface="+mj-ea"/>
                <a:ea typeface="+mj-ea"/>
              </a:rPr>
              <a:t>下的</a:t>
            </a:r>
            <a:r>
              <a:rPr lang="en-US" altLang="zh-CN" sz="1200" dirty="0">
                <a:latin typeface="+mj-ea"/>
                <a:ea typeface="+mj-ea"/>
              </a:rPr>
              <a:t>JIRA</a:t>
            </a:r>
            <a:r>
              <a:rPr lang="zh-CN" altLang="en-US" sz="1200" u="sng" dirty="0">
                <a:latin typeface="+mj-ea"/>
                <a:ea typeface="+mj-ea"/>
                <a:hlinkClick r:id="rId3"/>
              </a:rPr>
              <a:t>插件</a:t>
            </a:r>
            <a:r>
              <a:rPr lang="zh-CN" altLang="en-US" sz="1200" dirty="0">
                <a:latin typeface="+mj-ea"/>
                <a:ea typeface="+mj-ea"/>
              </a:rPr>
              <a:t>，主要为开发人员服务，实时将信息反馈给开发人员，开发人员同时迅速地将修复的结果信息反馈到跟踪系统中，最后</a:t>
            </a:r>
            <a:r>
              <a:rPr lang="zh-CN" altLang="en-US" sz="1200" dirty="0" smtClean="0">
                <a:latin typeface="+mj-ea"/>
                <a:ea typeface="+mj-ea"/>
              </a:rPr>
              <a:t>通过持续集成，</a:t>
            </a:r>
            <a:r>
              <a:rPr lang="zh-CN" altLang="en-US" sz="1200" u="sng" dirty="0">
                <a:latin typeface="+mj-ea"/>
                <a:ea typeface="+mj-ea"/>
              </a:rPr>
              <a:t>软件</a:t>
            </a:r>
            <a:r>
              <a:rPr lang="zh-CN" altLang="en-US" sz="1200" dirty="0" smtClean="0">
                <a:latin typeface="+mj-ea"/>
                <a:ea typeface="+mj-ea"/>
              </a:rPr>
              <a:t>可以</a:t>
            </a:r>
            <a:r>
              <a:rPr lang="zh-CN" altLang="en-US" sz="1200" dirty="0">
                <a:latin typeface="+mj-ea"/>
                <a:ea typeface="+mj-ea"/>
              </a:rPr>
              <a:t>迅速完成了更新。</a:t>
            </a:r>
          </a:p>
          <a:p>
            <a:r>
              <a:rPr lang="zh-CN" altLang="en-US" sz="1200" dirty="0">
                <a:latin typeface="+mj-ea"/>
                <a:ea typeface="+mj-ea"/>
              </a:rPr>
              <a:t>　　</a:t>
            </a:r>
            <a:r>
              <a:rPr lang="en-US" altLang="zh-CN" sz="1200" dirty="0">
                <a:latin typeface="+mj-ea"/>
                <a:ea typeface="+mj-ea"/>
              </a:rPr>
              <a:t>JIRA</a:t>
            </a:r>
            <a:r>
              <a:rPr lang="zh-CN" altLang="en-US" sz="1200" dirty="0">
                <a:latin typeface="+mj-ea"/>
                <a:ea typeface="+mj-ea"/>
              </a:rPr>
              <a:t>还拥有</a:t>
            </a:r>
            <a:r>
              <a:rPr lang="zh-CN" altLang="en-US" sz="1200" dirty="0" smtClean="0">
                <a:latin typeface="+mj-ea"/>
                <a:ea typeface="+mj-ea"/>
              </a:rPr>
              <a:t>众多</a:t>
            </a:r>
            <a:r>
              <a:rPr lang="zh-CN" altLang="en-US" sz="1600" u="sng" dirty="0">
                <a:solidFill>
                  <a:srgbClr val="FF0000"/>
                </a:solidFill>
                <a:latin typeface="+mj-ea"/>
                <a:ea typeface="+mj-ea"/>
              </a:rPr>
              <a:t>插件</a:t>
            </a:r>
            <a:r>
              <a:rPr lang="zh-CN" altLang="en-US" sz="1600" dirty="0" smtClean="0">
                <a:solidFill>
                  <a:srgbClr val="FF0000"/>
                </a:solidFill>
                <a:latin typeface="+mj-ea"/>
                <a:ea typeface="+mj-ea"/>
              </a:rPr>
              <a:t>的</a:t>
            </a:r>
            <a:r>
              <a:rPr lang="zh-CN" altLang="en-US" sz="1600" dirty="0">
                <a:solidFill>
                  <a:srgbClr val="FF0000"/>
                </a:solidFill>
                <a:latin typeface="+mj-ea"/>
                <a:ea typeface="+mj-ea"/>
              </a:rPr>
              <a:t>支持</a:t>
            </a:r>
            <a:r>
              <a:rPr lang="zh-CN" altLang="en-US" sz="1200" dirty="0">
                <a:latin typeface="+mj-ea"/>
                <a:ea typeface="+mj-ea"/>
              </a:rPr>
              <a:t>，包括生成</a:t>
            </a:r>
            <a:r>
              <a:rPr lang="zh-CN" altLang="en-US" sz="1600" dirty="0">
                <a:solidFill>
                  <a:srgbClr val="FF0000"/>
                </a:solidFill>
                <a:latin typeface="+mj-ea"/>
                <a:ea typeface="+mj-ea"/>
              </a:rPr>
              <a:t>报表</a:t>
            </a:r>
            <a:r>
              <a:rPr lang="zh-CN" altLang="en-US" sz="1200" dirty="0">
                <a:latin typeface="+mj-ea"/>
                <a:ea typeface="+mj-ea"/>
              </a:rPr>
              <a:t>，</a:t>
            </a:r>
            <a:r>
              <a:rPr lang="en-US" altLang="zh-CN" sz="1200" dirty="0">
                <a:latin typeface="+mj-ea"/>
                <a:ea typeface="+mj-ea"/>
              </a:rPr>
              <a:t>XP</a:t>
            </a:r>
            <a:r>
              <a:rPr lang="zh-CN" altLang="en-US" sz="1200" dirty="0">
                <a:latin typeface="+mj-ea"/>
                <a:ea typeface="+mj-ea"/>
              </a:rPr>
              <a:t>编程，与</a:t>
            </a:r>
            <a:r>
              <a:rPr lang="en-US" altLang="zh-CN" sz="1200" dirty="0">
                <a:latin typeface="+mj-ea"/>
                <a:ea typeface="+mj-ea"/>
              </a:rPr>
              <a:t>SVN</a:t>
            </a:r>
            <a:r>
              <a:rPr lang="zh-CN" altLang="en-US" sz="1200" dirty="0">
                <a:latin typeface="+mj-ea"/>
                <a:ea typeface="+mj-ea"/>
              </a:rPr>
              <a:t>集成等，能够极大地丰富其功能。</a:t>
            </a:r>
          </a:p>
          <a:p>
            <a:r>
              <a:rPr lang="zh-CN" altLang="en-US" sz="1200" dirty="0">
                <a:latin typeface="+mj-ea"/>
                <a:ea typeface="+mj-ea"/>
              </a:rPr>
              <a:t>　　跟</a:t>
            </a:r>
            <a:r>
              <a:rPr lang="zh-CN" altLang="en-US" sz="1200" dirty="0" smtClean="0">
                <a:latin typeface="+mj-ea"/>
                <a:ea typeface="+mj-ea"/>
              </a:rPr>
              <a:t>同类</a:t>
            </a:r>
            <a:r>
              <a:rPr lang="zh-CN" altLang="en-US" sz="1200" u="sng" dirty="0">
                <a:latin typeface="+mj-ea"/>
                <a:ea typeface="+mj-ea"/>
              </a:rPr>
              <a:t>软件</a:t>
            </a:r>
            <a:r>
              <a:rPr lang="zh-CN" altLang="en-US" sz="1200" dirty="0" smtClean="0">
                <a:latin typeface="+mj-ea"/>
                <a:ea typeface="+mj-ea"/>
              </a:rPr>
              <a:t>产品</a:t>
            </a:r>
            <a:r>
              <a:rPr lang="en-US" altLang="zh-CN" sz="1200" dirty="0" err="1">
                <a:latin typeface="+mj-ea"/>
                <a:ea typeface="+mj-ea"/>
              </a:rPr>
              <a:t>TestTracker</a:t>
            </a:r>
            <a:r>
              <a:rPr lang="zh-CN" altLang="en-US" sz="1200" dirty="0">
                <a:latin typeface="+mj-ea"/>
                <a:ea typeface="+mj-ea"/>
              </a:rPr>
              <a:t>、</a:t>
            </a:r>
            <a:r>
              <a:rPr lang="en-US" altLang="zh-CN" sz="1200" dirty="0" err="1">
                <a:latin typeface="+mj-ea"/>
                <a:ea typeface="+mj-ea"/>
              </a:rPr>
              <a:t>ClearQuest</a:t>
            </a:r>
            <a:r>
              <a:rPr lang="zh-CN" altLang="en-US" sz="1200" dirty="0">
                <a:latin typeface="+mj-ea"/>
                <a:ea typeface="+mj-ea"/>
              </a:rPr>
              <a:t>、</a:t>
            </a:r>
            <a:r>
              <a:rPr lang="en-US" altLang="zh-CN" sz="1200" dirty="0" err="1">
                <a:latin typeface="+mj-ea"/>
                <a:ea typeface="+mj-ea"/>
              </a:rPr>
              <a:t>TestDirector</a:t>
            </a:r>
            <a:r>
              <a:rPr lang="zh-CN" altLang="en-US" sz="1200" dirty="0">
                <a:latin typeface="+mj-ea"/>
                <a:ea typeface="+mj-ea"/>
              </a:rPr>
              <a:t>相比，</a:t>
            </a:r>
            <a:r>
              <a:rPr lang="en-US" altLang="zh-CN" sz="1200" dirty="0">
                <a:latin typeface="+mj-ea"/>
                <a:ea typeface="+mj-ea"/>
              </a:rPr>
              <a:t>JIRA</a:t>
            </a:r>
            <a:r>
              <a:rPr lang="zh-CN" altLang="en-US" sz="1200" dirty="0">
                <a:latin typeface="+mj-ea"/>
                <a:ea typeface="+mj-ea"/>
              </a:rPr>
              <a:t>的</a:t>
            </a:r>
            <a:r>
              <a:rPr lang="zh-CN" altLang="en-US" sz="1600" dirty="0">
                <a:solidFill>
                  <a:srgbClr val="FF0000"/>
                </a:solidFill>
                <a:latin typeface="+mj-ea"/>
                <a:ea typeface="+mj-ea"/>
              </a:rPr>
              <a:t>性价比最好</a:t>
            </a:r>
            <a:r>
              <a:rPr lang="zh-CN" altLang="en-US" sz="1200" dirty="0">
                <a:latin typeface="+mj-ea"/>
                <a:ea typeface="+mj-ea"/>
              </a:rPr>
              <a:t>！</a:t>
            </a:r>
          </a:p>
        </p:txBody>
      </p:sp>
      <p:sp>
        <p:nvSpPr>
          <p:cNvPr id="16" name="矩形 15"/>
          <p:cNvSpPr/>
          <p:nvPr/>
        </p:nvSpPr>
        <p:spPr>
          <a:xfrm>
            <a:off x="3203847" y="1302120"/>
            <a:ext cx="5472607" cy="1200329"/>
          </a:xfrm>
          <a:prstGeom prst="rect">
            <a:avLst/>
          </a:prstGeom>
        </p:spPr>
        <p:txBody>
          <a:bodyPr wrap="square">
            <a:spAutoFit/>
          </a:bodyPr>
          <a:lstStyle/>
          <a:p>
            <a:r>
              <a:rPr lang="zh-CN" altLang="en-US" dirty="0" smtClean="0">
                <a:latin typeface="+mj-ea"/>
                <a:ea typeface="+mj-ea"/>
              </a:rPr>
              <a:t>优点：</a:t>
            </a:r>
            <a:endParaRPr lang="en-US" altLang="zh-CN" dirty="0" smtClean="0">
              <a:latin typeface="+mj-ea"/>
              <a:ea typeface="+mj-ea"/>
            </a:endParaRPr>
          </a:p>
          <a:p>
            <a:r>
              <a:rPr lang="zh-CN" altLang="en-US" dirty="0" smtClean="0">
                <a:latin typeface="+mj-ea"/>
                <a:ea typeface="+mj-ea"/>
              </a:rPr>
              <a:t>使用</a:t>
            </a:r>
            <a:r>
              <a:rPr lang="en-US" altLang="zh-CN" dirty="0">
                <a:latin typeface="+mj-ea"/>
                <a:ea typeface="+mj-ea"/>
              </a:rPr>
              <a:t>JIRA</a:t>
            </a:r>
            <a:r>
              <a:rPr lang="zh-CN" altLang="en-US" dirty="0">
                <a:latin typeface="+mj-ea"/>
                <a:ea typeface="+mj-ea"/>
              </a:rPr>
              <a:t>管理项目，跟踪任务、</a:t>
            </a:r>
            <a:r>
              <a:rPr lang="en-US" altLang="zh-CN" dirty="0">
                <a:latin typeface="+mj-ea"/>
                <a:ea typeface="+mj-ea"/>
              </a:rPr>
              <a:t>bug</a:t>
            </a:r>
            <a:r>
              <a:rPr lang="zh-CN" altLang="en-US" dirty="0">
                <a:latin typeface="+mj-ea"/>
                <a:ea typeface="+mj-ea"/>
              </a:rPr>
              <a:t>，通过</a:t>
            </a:r>
            <a:r>
              <a:rPr lang="en-US" altLang="zh-CN" dirty="0">
                <a:latin typeface="+mj-ea"/>
                <a:ea typeface="+mj-ea"/>
              </a:rPr>
              <a:t>JIRA</a:t>
            </a:r>
            <a:r>
              <a:rPr lang="zh-CN" altLang="en-US" dirty="0">
                <a:latin typeface="+mj-ea"/>
                <a:ea typeface="+mj-ea"/>
              </a:rPr>
              <a:t>的邮件通知功能进行协作通知，在实际工作中可以使工作效率显著提高，安全性及可扩展性也有所体现</a:t>
            </a:r>
            <a:r>
              <a:rPr lang="zh-CN" altLang="en-US" dirty="0" smtClean="0">
                <a:latin typeface="+mj-ea"/>
                <a:ea typeface="+mj-ea"/>
              </a:rPr>
              <a:t>。</a:t>
            </a:r>
            <a:endParaRPr lang="en-US" altLang="zh-CN" dirty="0" smtClean="0">
              <a:latin typeface="+mj-ea"/>
              <a:ea typeface="+mj-ea"/>
            </a:endParaRPr>
          </a:p>
        </p:txBody>
      </p:sp>
    </p:spTree>
    <p:extLst>
      <p:ext uri="{BB962C8B-B14F-4D97-AF65-F5344CB8AC3E}">
        <p14:creationId xmlns:p14="http://schemas.microsoft.com/office/powerpoint/2010/main" val="123159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需求和缺陷</a:t>
            </a:r>
            <a:r>
              <a:rPr lang="zh-CN" altLang="en-US" dirty="0" smtClean="0">
                <a:solidFill>
                  <a:srgbClr val="C00000"/>
                </a:solidFill>
                <a:latin typeface="微软雅黑" pitchFamily="34" charset="-122"/>
                <a:ea typeface="微软雅黑" pitchFamily="34" charset="-122"/>
                <a:cs typeface="Arial" pitchFamily="34" charset="0"/>
              </a:rPr>
              <a:t>跟踪</a:t>
            </a:r>
            <a:r>
              <a:rPr lang="en-US" altLang="zh-CN" dirty="0" smtClean="0">
                <a:solidFill>
                  <a:srgbClr val="C00000"/>
                </a:solidFill>
                <a:latin typeface="微软雅黑" pitchFamily="34" charset="-122"/>
                <a:ea typeface="微软雅黑" pitchFamily="34" charset="-122"/>
                <a:cs typeface="Arial" pitchFamily="34" charset="0"/>
              </a:rPr>
              <a:t>-JIRA</a:t>
            </a:r>
            <a:r>
              <a:rPr lang="zh-CN" altLang="en-US" dirty="0" smtClean="0">
                <a:solidFill>
                  <a:srgbClr val="C00000"/>
                </a:solidFill>
                <a:latin typeface="微软雅黑" pitchFamily="34" charset="-122"/>
                <a:ea typeface="微软雅黑" pitchFamily="34" charset="-122"/>
                <a:cs typeface="Arial" pitchFamily="34" charset="0"/>
              </a:rPr>
              <a:t>与工单开发</a:t>
            </a:r>
            <a:endParaRPr lang="zh-CN" altLang="en-US" dirty="0"/>
          </a:p>
        </p:txBody>
      </p:sp>
      <p:sp>
        <p:nvSpPr>
          <p:cNvPr id="5" name="矩形 4"/>
          <p:cNvSpPr/>
          <p:nvPr/>
        </p:nvSpPr>
        <p:spPr>
          <a:xfrm>
            <a:off x="3351318" y="949288"/>
            <a:ext cx="1800200" cy="720080"/>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根据需求开发运营产品并上线</a:t>
            </a:r>
            <a:endParaRPr lang="zh-CN" altLang="en-US" sz="1600" b="1" dirty="0">
              <a:solidFill>
                <a:schemeClr val="tx1">
                  <a:lumMod val="75000"/>
                  <a:lumOff val="25000"/>
                </a:schemeClr>
              </a:solidFill>
              <a:latin typeface="+mj-ea"/>
              <a:ea typeface="+mj-ea"/>
            </a:endParaRPr>
          </a:p>
        </p:txBody>
      </p:sp>
      <p:sp>
        <p:nvSpPr>
          <p:cNvPr id="6" name="矩形 5"/>
          <p:cNvSpPr/>
          <p:nvPr/>
        </p:nvSpPr>
        <p:spPr>
          <a:xfrm>
            <a:off x="3351318" y="1741376"/>
            <a:ext cx="1800200" cy="936104"/>
          </a:xfrm>
          <a:prstGeom prst="rect">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75000"/>
                    <a:lumOff val="25000"/>
                  </a:schemeClr>
                </a:solidFill>
                <a:latin typeface="+mj-ea"/>
                <a:ea typeface="+mj-ea"/>
              </a:rPr>
              <a:t>运营</a:t>
            </a:r>
            <a:r>
              <a:rPr lang="zh-CN" altLang="en-US" sz="1600" b="1" dirty="0" smtClean="0">
                <a:solidFill>
                  <a:schemeClr val="tx1">
                    <a:lumMod val="75000"/>
                    <a:lumOff val="25000"/>
                  </a:schemeClr>
                </a:solidFill>
                <a:latin typeface="+mj-ea"/>
                <a:ea typeface="+mj-ea"/>
              </a:rPr>
              <a:t>商根据市场需求和策略新增和变更需求</a:t>
            </a:r>
            <a:endParaRPr lang="zh-CN" altLang="en-US" sz="1600" b="1" dirty="0">
              <a:solidFill>
                <a:schemeClr val="tx1">
                  <a:lumMod val="75000"/>
                  <a:lumOff val="25000"/>
                </a:schemeClr>
              </a:solidFill>
              <a:latin typeface="+mj-ea"/>
              <a:ea typeface="+mj-ea"/>
            </a:endParaRPr>
          </a:p>
        </p:txBody>
      </p:sp>
      <p:sp>
        <p:nvSpPr>
          <p:cNvPr id="7" name="矩形 6"/>
          <p:cNvSpPr/>
          <p:nvPr/>
        </p:nvSpPr>
        <p:spPr>
          <a:xfrm>
            <a:off x="611560" y="3001516"/>
            <a:ext cx="2051719" cy="1008112"/>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根据运营商工单进行需求分析，方案和开发周期评估和确定</a:t>
            </a:r>
            <a:endParaRPr lang="zh-CN" altLang="en-US" sz="1600" b="1" dirty="0">
              <a:solidFill>
                <a:schemeClr val="tx1">
                  <a:lumMod val="75000"/>
                  <a:lumOff val="25000"/>
                </a:schemeClr>
              </a:solidFill>
              <a:latin typeface="+mj-ea"/>
              <a:ea typeface="+mj-ea"/>
            </a:endParaRPr>
          </a:p>
        </p:txBody>
      </p:sp>
      <p:sp>
        <p:nvSpPr>
          <p:cNvPr id="8" name="矩形 7"/>
          <p:cNvSpPr/>
          <p:nvPr/>
        </p:nvSpPr>
        <p:spPr>
          <a:xfrm>
            <a:off x="3091890" y="3109528"/>
            <a:ext cx="1188132" cy="792088"/>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工单需求设计开发</a:t>
            </a:r>
            <a:endParaRPr lang="zh-CN" altLang="en-US" sz="1600" b="1" dirty="0">
              <a:solidFill>
                <a:schemeClr val="tx1">
                  <a:lumMod val="75000"/>
                  <a:lumOff val="25000"/>
                </a:schemeClr>
              </a:solidFill>
              <a:latin typeface="+mj-ea"/>
              <a:ea typeface="+mj-ea"/>
            </a:endParaRPr>
          </a:p>
        </p:txBody>
      </p:sp>
      <p:sp>
        <p:nvSpPr>
          <p:cNvPr id="9" name="矩形 8"/>
          <p:cNvSpPr/>
          <p:nvPr/>
        </p:nvSpPr>
        <p:spPr>
          <a:xfrm>
            <a:off x="4557452" y="3109528"/>
            <a:ext cx="1188132" cy="792088"/>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提交工单功能测试</a:t>
            </a:r>
            <a:endParaRPr lang="zh-CN" altLang="en-US" sz="1600" b="1" dirty="0">
              <a:solidFill>
                <a:schemeClr val="tx1">
                  <a:lumMod val="75000"/>
                  <a:lumOff val="25000"/>
                </a:schemeClr>
              </a:solidFill>
              <a:latin typeface="+mj-ea"/>
              <a:ea typeface="+mj-ea"/>
            </a:endParaRPr>
          </a:p>
        </p:txBody>
      </p:sp>
      <p:sp>
        <p:nvSpPr>
          <p:cNvPr id="10" name="矩形 9"/>
          <p:cNvSpPr/>
          <p:nvPr/>
        </p:nvSpPr>
        <p:spPr>
          <a:xfrm>
            <a:off x="7524833" y="3109528"/>
            <a:ext cx="1188132" cy="792088"/>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验证测试</a:t>
            </a:r>
            <a:endParaRPr lang="zh-CN" altLang="en-US" sz="1600" b="1" dirty="0">
              <a:solidFill>
                <a:schemeClr val="tx1">
                  <a:lumMod val="75000"/>
                  <a:lumOff val="25000"/>
                </a:schemeClr>
              </a:solidFill>
              <a:latin typeface="+mj-ea"/>
              <a:ea typeface="+mj-ea"/>
            </a:endParaRPr>
          </a:p>
        </p:txBody>
      </p:sp>
      <p:sp>
        <p:nvSpPr>
          <p:cNvPr id="11" name="矩形 10"/>
          <p:cNvSpPr/>
          <p:nvPr/>
        </p:nvSpPr>
        <p:spPr>
          <a:xfrm>
            <a:off x="980947" y="1417340"/>
            <a:ext cx="1771610" cy="720080"/>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运营商相关运营类产品开发</a:t>
            </a:r>
            <a:endParaRPr lang="zh-CN" altLang="en-US" sz="1600" b="1" dirty="0">
              <a:solidFill>
                <a:schemeClr val="tx1">
                  <a:lumMod val="75000"/>
                  <a:lumOff val="25000"/>
                </a:schemeClr>
              </a:solidFill>
              <a:latin typeface="+mj-ea"/>
              <a:ea typeface="+mj-ea"/>
            </a:endParaRPr>
          </a:p>
        </p:txBody>
      </p:sp>
      <p:cxnSp>
        <p:nvCxnSpPr>
          <p:cNvPr id="12" name="直接箭头连接符 11"/>
          <p:cNvCxnSpPr>
            <a:stCxn id="11" idx="3"/>
            <a:endCxn id="5" idx="1"/>
          </p:cNvCxnSpPr>
          <p:nvPr/>
        </p:nvCxnSpPr>
        <p:spPr>
          <a:xfrm flipV="1">
            <a:off x="2752557" y="1309328"/>
            <a:ext cx="598761" cy="468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6" idx="1"/>
          </p:cNvCxnSpPr>
          <p:nvPr/>
        </p:nvCxnSpPr>
        <p:spPr>
          <a:xfrm>
            <a:off x="2752557" y="1777380"/>
            <a:ext cx="598761"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564575" y="1417340"/>
            <a:ext cx="1963205" cy="720080"/>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持续运营支撑，保证业务高可用性</a:t>
            </a:r>
            <a:endParaRPr lang="zh-CN" altLang="en-US" sz="1600" b="1" dirty="0">
              <a:solidFill>
                <a:schemeClr val="tx1">
                  <a:lumMod val="75000"/>
                  <a:lumOff val="25000"/>
                </a:schemeClr>
              </a:solidFill>
              <a:latin typeface="+mj-ea"/>
              <a:ea typeface="+mj-ea"/>
            </a:endParaRPr>
          </a:p>
        </p:txBody>
      </p:sp>
      <p:cxnSp>
        <p:nvCxnSpPr>
          <p:cNvPr id="33" name="直接箭头连接符 32"/>
          <p:cNvCxnSpPr>
            <a:stCxn id="5" idx="3"/>
            <a:endCxn id="32" idx="1"/>
          </p:cNvCxnSpPr>
          <p:nvPr/>
        </p:nvCxnSpPr>
        <p:spPr>
          <a:xfrm>
            <a:off x="5151518" y="1309328"/>
            <a:ext cx="413057" cy="468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 idx="3"/>
            <a:endCxn id="32" idx="1"/>
          </p:cNvCxnSpPr>
          <p:nvPr/>
        </p:nvCxnSpPr>
        <p:spPr>
          <a:xfrm flipV="1">
            <a:off x="5151518" y="1777380"/>
            <a:ext cx="413057"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 idx="2"/>
            <a:endCxn id="7" idx="0"/>
          </p:cNvCxnSpPr>
          <p:nvPr/>
        </p:nvCxnSpPr>
        <p:spPr>
          <a:xfrm flipH="1">
            <a:off x="1637420" y="2677480"/>
            <a:ext cx="2613998" cy="3240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 idx="3"/>
            <a:endCxn id="8" idx="1"/>
          </p:cNvCxnSpPr>
          <p:nvPr/>
        </p:nvCxnSpPr>
        <p:spPr>
          <a:xfrm>
            <a:off x="2663279" y="3505572"/>
            <a:ext cx="42861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012160" y="3120904"/>
            <a:ext cx="1188132" cy="792088"/>
          </a:xfrm>
          <a:prstGeom prst="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75000"/>
                    <a:lumOff val="25000"/>
                  </a:schemeClr>
                </a:solidFill>
                <a:latin typeface="+mj-ea"/>
                <a:ea typeface="+mj-ea"/>
              </a:rPr>
              <a:t>修改缺陷通过测试</a:t>
            </a:r>
            <a:endParaRPr lang="zh-CN" altLang="en-US" sz="1600" b="1" dirty="0">
              <a:solidFill>
                <a:schemeClr val="tx1">
                  <a:lumMod val="75000"/>
                  <a:lumOff val="25000"/>
                </a:schemeClr>
              </a:solidFill>
              <a:latin typeface="+mj-ea"/>
              <a:ea typeface="+mj-ea"/>
            </a:endParaRPr>
          </a:p>
        </p:txBody>
      </p:sp>
      <p:cxnSp>
        <p:nvCxnSpPr>
          <p:cNvPr id="65" name="直接箭头连接符 64"/>
          <p:cNvCxnSpPr>
            <a:stCxn id="10" idx="0"/>
            <a:endCxn id="6" idx="2"/>
          </p:cNvCxnSpPr>
          <p:nvPr/>
        </p:nvCxnSpPr>
        <p:spPr>
          <a:xfrm flipH="1" flipV="1">
            <a:off x="4251418" y="2677480"/>
            <a:ext cx="3867481"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8" idx="3"/>
            <a:endCxn id="9" idx="1"/>
          </p:cNvCxnSpPr>
          <p:nvPr/>
        </p:nvCxnSpPr>
        <p:spPr>
          <a:xfrm>
            <a:off x="4280022" y="3505572"/>
            <a:ext cx="27743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9" idx="3"/>
            <a:endCxn id="63" idx="1"/>
          </p:cNvCxnSpPr>
          <p:nvPr/>
        </p:nvCxnSpPr>
        <p:spPr>
          <a:xfrm>
            <a:off x="5745584" y="3505572"/>
            <a:ext cx="266576" cy="113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3"/>
            <a:endCxn id="10" idx="1"/>
          </p:cNvCxnSpPr>
          <p:nvPr/>
        </p:nvCxnSpPr>
        <p:spPr>
          <a:xfrm flipV="1">
            <a:off x="7200292" y="3505572"/>
            <a:ext cx="324541" cy="113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3648103" y="4369668"/>
            <a:ext cx="1384000" cy="847347"/>
            <a:chOff x="3648103" y="4369668"/>
            <a:chExt cx="1384000" cy="847347"/>
          </a:xfrm>
        </p:grpSpPr>
        <p:pic>
          <p:nvPicPr>
            <p:cNvPr id="85" name="Picture 2" descr="D:\素材\JI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8103" y="4369668"/>
              <a:ext cx="1384000" cy="847347"/>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3902973" y="4608675"/>
              <a:ext cx="813043" cy="461665"/>
            </a:xfrm>
            <a:prstGeom prst="rect">
              <a:avLst/>
            </a:prstGeom>
            <a:noFill/>
          </p:spPr>
          <p:txBody>
            <a:bodyPr wrap="none" rtlCol="0">
              <a:spAutoFit/>
            </a:bodyPr>
            <a:lstStyle/>
            <a:p>
              <a:r>
                <a:rPr lang="en-US" altLang="zh-CN" sz="2400" dirty="0" smtClean="0">
                  <a:latin typeface="+mj-ea"/>
                  <a:ea typeface="+mj-ea"/>
                </a:rPr>
                <a:t>JIRA</a:t>
              </a:r>
              <a:endParaRPr lang="zh-CN" altLang="en-US" sz="2400" dirty="0">
                <a:latin typeface="+mj-ea"/>
                <a:ea typeface="+mj-ea"/>
              </a:endParaRPr>
            </a:p>
          </p:txBody>
        </p:sp>
      </p:grpSp>
      <p:cxnSp>
        <p:nvCxnSpPr>
          <p:cNvPr id="88" name="直接箭头连接符 87"/>
          <p:cNvCxnSpPr>
            <a:stCxn id="7" idx="2"/>
            <a:endCxn id="85" idx="0"/>
          </p:cNvCxnSpPr>
          <p:nvPr/>
        </p:nvCxnSpPr>
        <p:spPr>
          <a:xfrm>
            <a:off x="1637420" y="4009628"/>
            <a:ext cx="2702683"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3279" y="4221885"/>
            <a:ext cx="543739" cy="307777"/>
          </a:xfrm>
          <a:prstGeom prst="rect">
            <a:avLst/>
          </a:prstGeom>
          <a:noFill/>
        </p:spPr>
        <p:txBody>
          <a:bodyPr wrap="none" rtlCol="0">
            <a:spAutoFit/>
          </a:bodyPr>
          <a:lstStyle/>
          <a:p>
            <a:r>
              <a:rPr lang="zh-CN" altLang="en-US" sz="1400" i="1" dirty="0" smtClean="0">
                <a:latin typeface="+mj-ea"/>
                <a:ea typeface="+mj-ea"/>
              </a:rPr>
              <a:t>需求</a:t>
            </a:r>
            <a:endParaRPr lang="zh-CN" altLang="en-US" sz="1400" i="1" dirty="0">
              <a:latin typeface="+mj-ea"/>
              <a:ea typeface="+mj-ea"/>
            </a:endParaRPr>
          </a:p>
        </p:txBody>
      </p:sp>
      <p:cxnSp>
        <p:nvCxnSpPr>
          <p:cNvPr id="95" name="直接箭头连接符 94"/>
          <p:cNvCxnSpPr>
            <a:stCxn id="8" idx="2"/>
            <a:endCxn id="85" idx="0"/>
          </p:cNvCxnSpPr>
          <p:nvPr/>
        </p:nvCxnSpPr>
        <p:spPr>
          <a:xfrm>
            <a:off x="3685956" y="3901616"/>
            <a:ext cx="654147" cy="468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902973" y="3917875"/>
            <a:ext cx="543739" cy="307777"/>
          </a:xfrm>
          <a:prstGeom prst="rect">
            <a:avLst/>
          </a:prstGeom>
          <a:noFill/>
        </p:spPr>
        <p:txBody>
          <a:bodyPr wrap="none" rtlCol="0">
            <a:spAutoFit/>
          </a:bodyPr>
          <a:lstStyle/>
          <a:p>
            <a:r>
              <a:rPr lang="zh-CN" altLang="en-US" sz="1400" i="1" dirty="0">
                <a:latin typeface="+mj-ea"/>
                <a:ea typeface="+mj-ea"/>
              </a:rPr>
              <a:t>任务</a:t>
            </a:r>
          </a:p>
        </p:txBody>
      </p:sp>
      <p:sp>
        <p:nvSpPr>
          <p:cNvPr id="99" name="矩形 98"/>
          <p:cNvSpPr/>
          <p:nvPr/>
        </p:nvSpPr>
        <p:spPr>
          <a:xfrm>
            <a:off x="4493091" y="3981753"/>
            <a:ext cx="902811" cy="307777"/>
          </a:xfrm>
          <a:prstGeom prst="rect">
            <a:avLst/>
          </a:prstGeom>
          <a:noFill/>
        </p:spPr>
        <p:txBody>
          <a:bodyPr wrap="none" rtlCol="0">
            <a:spAutoFit/>
          </a:bodyPr>
          <a:lstStyle/>
          <a:p>
            <a:r>
              <a:rPr lang="zh-CN" altLang="en-US" sz="1400" i="1" dirty="0" smtClean="0">
                <a:latin typeface="+mj-ea"/>
                <a:ea typeface="+mj-ea"/>
              </a:rPr>
              <a:t>提交缺陷</a:t>
            </a:r>
            <a:endParaRPr lang="zh-CN" altLang="en-US" sz="1400" i="1" dirty="0">
              <a:latin typeface="+mj-ea"/>
              <a:ea typeface="+mj-ea"/>
            </a:endParaRPr>
          </a:p>
        </p:txBody>
      </p:sp>
      <p:cxnSp>
        <p:nvCxnSpPr>
          <p:cNvPr id="100" name="直接箭头连接符 99"/>
          <p:cNvCxnSpPr>
            <a:stCxn id="9" idx="2"/>
            <a:endCxn id="85" idx="0"/>
          </p:cNvCxnSpPr>
          <p:nvPr/>
        </p:nvCxnSpPr>
        <p:spPr>
          <a:xfrm flipH="1">
            <a:off x="4340103" y="3901616"/>
            <a:ext cx="811415" cy="468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63" idx="2"/>
            <a:endCxn id="85" idx="0"/>
          </p:cNvCxnSpPr>
          <p:nvPr/>
        </p:nvCxnSpPr>
        <p:spPr>
          <a:xfrm flipH="1">
            <a:off x="4340103" y="3912992"/>
            <a:ext cx="2266123" cy="4566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5883683" y="4009628"/>
            <a:ext cx="902811" cy="307777"/>
          </a:xfrm>
          <a:prstGeom prst="rect">
            <a:avLst/>
          </a:prstGeom>
          <a:noFill/>
        </p:spPr>
        <p:txBody>
          <a:bodyPr wrap="none" rtlCol="0">
            <a:spAutoFit/>
          </a:bodyPr>
          <a:lstStyle/>
          <a:p>
            <a:r>
              <a:rPr lang="zh-CN" altLang="en-US" sz="1400" i="1" dirty="0" smtClean="0">
                <a:latin typeface="+mj-ea"/>
                <a:ea typeface="+mj-ea"/>
              </a:rPr>
              <a:t>解决缺陷</a:t>
            </a:r>
            <a:endParaRPr lang="zh-CN" altLang="en-US" sz="1400" i="1" dirty="0">
              <a:latin typeface="+mj-ea"/>
              <a:ea typeface="+mj-ea"/>
            </a:endParaRPr>
          </a:p>
        </p:txBody>
      </p:sp>
      <p:sp>
        <p:nvSpPr>
          <p:cNvPr id="107" name="矩形 106"/>
          <p:cNvSpPr/>
          <p:nvPr/>
        </p:nvSpPr>
        <p:spPr>
          <a:xfrm>
            <a:off x="7538644" y="3981752"/>
            <a:ext cx="902811" cy="307777"/>
          </a:xfrm>
          <a:prstGeom prst="rect">
            <a:avLst/>
          </a:prstGeom>
          <a:noFill/>
        </p:spPr>
        <p:txBody>
          <a:bodyPr wrap="none" rtlCol="0">
            <a:spAutoFit/>
          </a:bodyPr>
          <a:lstStyle/>
          <a:p>
            <a:r>
              <a:rPr lang="zh-CN" altLang="en-US" sz="1400" i="1" dirty="0" smtClean="0">
                <a:latin typeface="+mj-ea"/>
                <a:ea typeface="+mj-ea"/>
              </a:rPr>
              <a:t>修改状态</a:t>
            </a:r>
            <a:endParaRPr lang="zh-CN" altLang="en-US" sz="1400" i="1" dirty="0">
              <a:latin typeface="+mj-ea"/>
              <a:ea typeface="+mj-ea"/>
            </a:endParaRPr>
          </a:p>
        </p:txBody>
      </p:sp>
      <p:cxnSp>
        <p:nvCxnSpPr>
          <p:cNvPr id="108" name="直接箭头连接符 107"/>
          <p:cNvCxnSpPr>
            <a:stCxn id="10" idx="2"/>
            <a:endCxn id="85" idx="0"/>
          </p:cNvCxnSpPr>
          <p:nvPr/>
        </p:nvCxnSpPr>
        <p:spPr>
          <a:xfrm flipH="1">
            <a:off x="4340103" y="3901616"/>
            <a:ext cx="3778796" cy="468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305426" y="978448"/>
            <a:ext cx="902811" cy="307777"/>
          </a:xfrm>
          <a:prstGeom prst="rect">
            <a:avLst/>
          </a:prstGeom>
          <a:noFill/>
        </p:spPr>
        <p:txBody>
          <a:bodyPr wrap="none" rtlCol="0">
            <a:spAutoFit/>
          </a:bodyPr>
          <a:lstStyle/>
          <a:p>
            <a:r>
              <a:rPr lang="zh-CN" altLang="en-US" sz="1400" i="1" dirty="0" smtClean="0">
                <a:latin typeface="+mj-ea"/>
                <a:ea typeface="+mj-ea"/>
              </a:rPr>
              <a:t>第一阶段</a:t>
            </a:r>
            <a:endParaRPr lang="zh-CN" altLang="en-US" sz="1400" i="1" dirty="0">
              <a:latin typeface="+mj-ea"/>
              <a:ea typeface="+mj-ea"/>
            </a:endParaRPr>
          </a:p>
        </p:txBody>
      </p:sp>
      <p:sp>
        <p:nvSpPr>
          <p:cNvPr id="112" name="TextBox 111"/>
          <p:cNvSpPr txBox="1"/>
          <p:nvPr/>
        </p:nvSpPr>
        <p:spPr>
          <a:xfrm>
            <a:off x="2293348" y="2300053"/>
            <a:ext cx="902811" cy="307777"/>
          </a:xfrm>
          <a:prstGeom prst="rect">
            <a:avLst/>
          </a:prstGeom>
          <a:noFill/>
        </p:spPr>
        <p:txBody>
          <a:bodyPr wrap="none" rtlCol="0">
            <a:spAutoFit/>
          </a:bodyPr>
          <a:lstStyle/>
          <a:p>
            <a:r>
              <a:rPr lang="zh-CN" altLang="en-US" sz="1400" i="1" dirty="0" smtClean="0">
                <a:latin typeface="+mj-ea"/>
                <a:ea typeface="+mj-ea"/>
              </a:rPr>
              <a:t>第二阶段</a:t>
            </a:r>
            <a:endParaRPr lang="zh-CN" altLang="en-US" sz="1400" i="1" dirty="0">
              <a:latin typeface="+mj-ea"/>
              <a:ea typeface="+mj-ea"/>
            </a:endParaRPr>
          </a:p>
        </p:txBody>
      </p:sp>
    </p:spTree>
    <p:extLst>
      <p:ext uri="{BB962C8B-B14F-4D97-AF65-F5344CB8AC3E}">
        <p14:creationId xmlns:p14="http://schemas.microsoft.com/office/powerpoint/2010/main" val="3558615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分享之前</a:t>
            </a:r>
            <a:endParaRPr lang="zh-CN" altLang="en-US" dirty="0">
              <a:solidFill>
                <a:srgbClr val="C00000"/>
              </a:solidFill>
            </a:endParaRPr>
          </a:p>
        </p:txBody>
      </p:sp>
      <p:sp>
        <p:nvSpPr>
          <p:cNvPr id="4" name="TextBox 3"/>
          <p:cNvSpPr txBox="1"/>
          <p:nvPr/>
        </p:nvSpPr>
        <p:spPr>
          <a:xfrm>
            <a:off x="827584" y="1372046"/>
            <a:ext cx="7802136" cy="369332"/>
          </a:xfrm>
          <a:prstGeom prst="rect">
            <a:avLst/>
          </a:prstGeom>
          <a:noFill/>
        </p:spPr>
        <p:txBody>
          <a:bodyPr wrap="none" rtlCol="0">
            <a:spAutoFit/>
          </a:bodyPr>
          <a:lstStyle/>
          <a:p>
            <a:r>
              <a:rPr lang="zh-CN" altLang="en-US" dirty="0" smtClean="0">
                <a:latin typeface="+mj-ea"/>
                <a:ea typeface="+mj-ea"/>
              </a:rPr>
              <a:t>分享和介绍方式：由理论到实践操作，由体系到小组件应用，由历史到现在</a:t>
            </a:r>
            <a:endParaRPr lang="zh-CN" altLang="en-US" dirty="0">
              <a:latin typeface="+mj-ea"/>
              <a:ea typeface="+mj-ea"/>
            </a:endParaRPr>
          </a:p>
        </p:txBody>
      </p:sp>
      <p:sp>
        <p:nvSpPr>
          <p:cNvPr id="5" name="TextBox 4"/>
          <p:cNvSpPr txBox="1"/>
          <p:nvPr/>
        </p:nvSpPr>
        <p:spPr>
          <a:xfrm>
            <a:off x="845436" y="3721596"/>
            <a:ext cx="3818674" cy="369332"/>
          </a:xfrm>
          <a:prstGeom prst="rect">
            <a:avLst/>
          </a:prstGeom>
          <a:noFill/>
        </p:spPr>
        <p:txBody>
          <a:bodyPr wrap="none" rtlCol="0">
            <a:spAutoFit/>
          </a:bodyPr>
          <a:lstStyle/>
          <a:p>
            <a:r>
              <a:rPr lang="zh-CN" altLang="en-US" dirty="0" smtClean="0">
                <a:latin typeface="+mj-ea"/>
                <a:ea typeface="+mj-ea"/>
              </a:rPr>
              <a:t>重在分享和讨论，请随时打断我！</a:t>
            </a:r>
            <a:r>
              <a:rPr lang="en-US" altLang="zh-CN" dirty="0" smtClean="0">
                <a:latin typeface="+mj-ea"/>
                <a:ea typeface="+mj-ea"/>
              </a:rPr>
              <a:t>~</a:t>
            </a:r>
            <a:endParaRPr lang="zh-CN" altLang="en-US" dirty="0">
              <a:latin typeface="+mj-ea"/>
              <a:ea typeface="+mj-ea"/>
            </a:endParaRPr>
          </a:p>
        </p:txBody>
      </p:sp>
      <p:sp>
        <p:nvSpPr>
          <p:cNvPr id="7" name="TextBox 6"/>
          <p:cNvSpPr txBox="1"/>
          <p:nvPr/>
        </p:nvSpPr>
        <p:spPr>
          <a:xfrm>
            <a:off x="827584" y="2065412"/>
            <a:ext cx="7560840" cy="646331"/>
          </a:xfrm>
          <a:prstGeom prst="rect">
            <a:avLst/>
          </a:prstGeom>
          <a:noFill/>
        </p:spPr>
        <p:txBody>
          <a:bodyPr wrap="square" rtlCol="0">
            <a:spAutoFit/>
          </a:bodyPr>
          <a:lstStyle/>
          <a:p>
            <a:r>
              <a:rPr lang="zh-CN" altLang="en-US" dirty="0">
                <a:latin typeface="+mj-ea"/>
                <a:ea typeface="+mj-ea"/>
              </a:rPr>
              <a:t>本</a:t>
            </a:r>
            <a:r>
              <a:rPr lang="zh-CN" altLang="en-US" dirty="0" smtClean="0">
                <a:latin typeface="+mj-ea"/>
                <a:ea typeface="+mj-ea"/>
              </a:rPr>
              <a:t>次分享的主体是</a:t>
            </a:r>
            <a:r>
              <a:rPr lang="en-US" altLang="zh-CN" dirty="0" smtClean="0">
                <a:latin typeface="+mj-ea"/>
                <a:ea typeface="+mj-ea"/>
              </a:rPr>
              <a:t>J2EE</a:t>
            </a:r>
            <a:r>
              <a:rPr lang="zh-CN" altLang="en-US" dirty="0" smtClean="0">
                <a:latin typeface="+mj-ea"/>
                <a:ea typeface="+mj-ea"/>
              </a:rPr>
              <a:t>，暂不包括</a:t>
            </a:r>
            <a:r>
              <a:rPr lang="en-US" altLang="zh-CN" dirty="0" smtClean="0">
                <a:latin typeface="+mj-ea"/>
                <a:ea typeface="+mj-ea"/>
              </a:rPr>
              <a:t>JAVA</a:t>
            </a:r>
            <a:r>
              <a:rPr lang="zh-CN" altLang="en-US" dirty="0" smtClean="0">
                <a:latin typeface="+mj-ea"/>
                <a:ea typeface="+mj-ea"/>
              </a:rPr>
              <a:t>桌面开发和移动开发体系，但总体是相通的。</a:t>
            </a:r>
            <a:endParaRPr lang="zh-CN" altLang="en-US" dirty="0">
              <a:latin typeface="+mj-ea"/>
              <a:ea typeface="+mj-ea"/>
            </a:endParaRPr>
          </a:p>
        </p:txBody>
      </p:sp>
      <p:sp>
        <p:nvSpPr>
          <p:cNvPr id="8" name="TextBox 7"/>
          <p:cNvSpPr txBox="1"/>
          <p:nvPr/>
        </p:nvSpPr>
        <p:spPr>
          <a:xfrm>
            <a:off x="827584" y="3090483"/>
            <a:ext cx="7340471" cy="369332"/>
          </a:xfrm>
          <a:prstGeom prst="rect">
            <a:avLst/>
          </a:prstGeom>
          <a:noFill/>
        </p:spPr>
        <p:txBody>
          <a:bodyPr wrap="none" rtlCol="0">
            <a:spAutoFit/>
          </a:bodyPr>
          <a:lstStyle/>
          <a:p>
            <a:r>
              <a:rPr lang="zh-CN" altLang="en-US" dirty="0" smtClean="0">
                <a:latin typeface="+mj-ea"/>
                <a:ea typeface="+mj-ea"/>
              </a:rPr>
              <a:t>本次分享为务实为主！重点介绍第三部分：公司级基础开发体系和框架</a:t>
            </a:r>
            <a:endParaRPr lang="zh-CN" altLang="en-US" dirty="0">
              <a:latin typeface="+mj-ea"/>
              <a:ea typeface="+mj-ea"/>
            </a:endParaRPr>
          </a:p>
        </p:txBody>
      </p:sp>
    </p:spTree>
    <p:extLst>
      <p:ext uri="{BB962C8B-B14F-4D97-AF65-F5344CB8AC3E}">
        <p14:creationId xmlns:p14="http://schemas.microsoft.com/office/powerpoint/2010/main" val="408093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素材\WhyUs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0" y="1793568"/>
            <a:ext cx="2508428" cy="25084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a:t>
            </a:r>
            <a:r>
              <a:rPr lang="zh-CN" altLang="en-US" dirty="0" smtClean="0">
                <a:solidFill>
                  <a:srgbClr val="C00000"/>
                </a:solidFill>
                <a:latin typeface="微软雅黑" pitchFamily="34" charset="-122"/>
                <a:ea typeface="微软雅黑" pitchFamily="34" charset="-122"/>
                <a:cs typeface="Arial" pitchFamily="34" charset="0"/>
              </a:rPr>
              <a:t>框架</a:t>
            </a:r>
            <a:r>
              <a:rPr lang="en-US" altLang="zh-CN" dirty="0" smtClean="0">
                <a:solidFill>
                  <a:srgbClr val="C00000"/>
                </a:solidFill>
                <a:latin typeface="微软雅黑" pitchFamily="34" charset="-122"/>
                <a:ea typeface="微软雅黑" pitchFamily="34" charset="-122"/>
                <a:cs typeface="Arial" pitchFamily="34" charset="0"/>
              </a:rPr>
              <a:t>-Why?</a:t>
            </a:r>
            <a:endParaRPr lang="zh-CN" altLang="en-US" dirty="0"/>
          </a:p>
        </p:txBody>
      </p:sp>
      <p:sp>
        <p:nvSpPr>
          <p:cNvPr id="3" name="TextBox 2"/>
          <p:cNvSpPr txBox="1"/>
          <p:nvPr/>
        </p:nvSpPr>
        <p:spPr>
          <a:xfrm>
            <a:off x="467544" y="1071114"/>
            <a:ext cx="8263801" cy="369332"/>
          </a:xfrm>
          <a:prstGeom prst="rect">
            <a:avLst/>
          </a:prstGeom>
          <a:noFill/>
        </p:spPr>
        <p:txBody>
          <a:bodyPr wrap="none" rtlCol="0">
            <a:spAutoFit/>
          </a:bodyPr>
          <a:lstStyle/>
          <a:p>
            <a:r>
              <a:rPr lang="zh-CN" altLang="en-US" dirty="0" smtClean="0"/>
              <a:t>成熟的软件研发团队基本都有自己的基础开发框架！为什么需要基础开发框架？</a:t>
            </a:r>
            <a:endParaRPr lang="zh-CN" altLang="en-US" dirty="0"/>
          </a:p>
        </p:txBody>
      </p:sp>
      <p:sp>
        <p:nvSpPr>
          <p:cNvPr id="4" name="TextBox 3"/>
          <p:cNvSpPr txBox="1"/>
          <p:nvPr/>
        </p:nvSpPr>
        <p:spPr>
          <a:xfrm>
            <a:off x="2512565" y="1717853"/>
            <a:ext cx="5515819" cy="369332"/>
          </a:xfrm>
          <a:prstGeom prst="rect">
            <a:avLst/>
          </a:prstGeom>
          <a:solidFill>
            <a:srgbClr val="D2ECB6"/>
          </a:solidFill>
          <a:ln>
            <a:solidFill>
              <a:srgbClr val="AFDD7D"/>
            </a:solidFill>
          </a:ln>
        </p:spPr>
        <p:txBody>
          <a:bodyPr wrap="square" rtlCol="0">
            <a:spAutoFit/>
          </a:bodyPr>
          <a:lstStyle/>
          <a:p>
            <a:r>
              <a:rPr lang="zh-CN" altLang="en-US" dirty="0" smtClean="0">
                <a:latin typeface="+mj-ea"/>
                <a:ea typeface="+mj-ea"/>
              </a:rPr>
              <a:t>统一基础开发模式和规则，降低技术交流的成本。</a:t>
            </a:r>
            <a:endParaRPr lang="zh-CN" altLang="en-US" dirty="0">
              <a:latin typeface="+mj-ea"/>
              <a:ea typeface="+mj-ea"/>
            </a:endParaRPr>
          </a:p>
        </p:txBody>
      </p:sp>
      <p:sp>
        <p:nvSpPr>
          <p:cNvPr id="5" name="TextBox 4"/>
          <p:cNvSpPr txBox="1"/>
          <p:nvPr/>
        </p:nvSpPr>
        <p:spPr>
          <a:xfrm>
            <a:off x="2529593" y="2863116"/>
            <a:ext cx="5498790" cy="369332"/>
          </a:xfrm>
          <a:prstGeom prst="rect">
            <a:avLst/>
          </a:prstGeom>
          <a:solidFill>
            <a:srgbClr val="D2ECB6"/>
          </a:solidFill>
          <a:ln>
            <a:solidFill>
              <a:srgbClr val="AFDD7D"/>
            </a:solidFill>
          </a:ln>
        </p:spPr>
        <p:txBody>
          <a:bodyPr wrap="square" rtlCol="0">
            <a:spAutoFit/>
          </a:bodyPr>
          <a:lstStyle>
            <a:defPPr>
              <a:defRPr lang="zh-CN"/>
            </a:defPPr>
            <a:lvl1pPr>
              <a:defRPr>
                <a:latin typeface="+mj-ea"/>
                <a:ea typeface="+mj-ea"/>
              </a:defRPr>
            </a:lvl1pPr>
          </a:lstStyle>
          <a:p>
            <a:r>
              <a:rPr lang="zh-CN" altLang="en-US" dirty="0"/>
              <a:t>封装基础开发能力和通用组件，减少重复性工作。</a:t>
            </a:r>
          </a:p>
        </p:txBody>
      </p:sp>
      <p:sp>
        <p:nvSpPr>
          <p:cNvPr id="6" name="TextBox 5"/>
          <p:cNvSpPr txBox="1"/>
          <p:nvPr/>
        </p:nvSpPr>
        <p:spPr>
          <a:xfrm>
            <a:off x="2529594" y="2302484"/>
            <a:ext cx="5498789" cy="369332"/>
          </a:xfrm>
          <a:prstGeom prst="rect">
            <a:avLst/>
          </a:prstGeom>
          <a:solidFill>
            <a:srgbClr val="D2ECB6"/>
          </a:solidFill>
          <a:ln>
            <a:solidFill>
              <a:srgbClr val="AFDD7D"/>
            </a:solidFill>
          </a:ln>
        </p:spPr>
        <p:txBody>
          <a:bodyPr wrap="square" rtlCol="0">
            <a:spAutoFit/>
          </a:bodyPr>
          <a:lstStyle>
            <a:defPPr>
              <a:defRPr lang="zh-CN"/>
            </a:defPPr>
            <a:lvl1pPr>
              <a:defRPr>
                <a:latin typeface="+mj-ea"/>
                <a:ea typeface="+mj-ea"/>
              </a:defRPr>
            </a:lvl1pPr>
          </a:lstStyle>
          <a:p>
            <a:r>
              <a:rPr lang="zh-CN" altLang="en-US" dirty="0"/>
              <a:t>统一技术选型，防止开源组件滥用和混乱。</a:t>
            </a:r>
          </a:p>
        </p:txBody>
      </p:sp>
      <p:sp>
        <p:nvSpPr>
          <p:cNvPr id="7" name="TextBox 6"/>
          <p:cNvSpPr txBox="1"/>
          <p:nvPr/>
        </p:nvSpPr>
        <p:spPr>
          <a:xfrm>
            <a:off x="1304418" y="4552257"/>
            <a:ext cx="6590051" cy="369332"/>
          </a:xfrm>
          <a:prstGeom prst="rect">
            <a:avLst/>
          </a:prstGeom>
          <a:noFill/>
        </p:spPr>
        <p:txBody>
          <a:bodyPr wrap="square" rtlCol="0">
            <a:spAutoFit/>
          </a:bodyPr>
          <a:lstStyle/>
          <a:p>
            <a:pPr algn="ctr"/>
            <a:r>
              <a:rPr lang="zh-CN" altLang="en-US" b="1" dirty="0" smtClean="0">
                <a:solidFill>
                  <a:srgbClr val="FF0000"/>
                </a:solidFill>
                <a:latin typeface="+mj-ea"/>
                <a:ea typeface="+mj-ea"/>
              </a:rPr>
              <a:t>提高开发效率，降低开发，难度和风险。</a:t>
            </a:r>
            <a:endParaRPr lang="zh-CN" altLang="en-US" b="1" dirty="0">
              <a:solidFill>
                <a:srgbClr val="FF0000"/>
              </a:solidFill>
              <a:latin typeface="+mj-ea"/>
              <a:ea typeface="+mj-ea"/>
            </a:endParaRPr>
          </a:p>
        </p:txBody>
      </p:sp>
      <p:sp>
        <p:nvSpPr>
          <p:cNvPr id="8" name="TextBox 7"/>
          <p:cNvSpPr txBox="1"/>
          <p:nvPr/>
        </p:nvSpPr>
        <p:spPr>
          <a:xfrm>
            <a:off x="2529594" y="3505572"/>
            <a:ext cx="5498790" cy="646331"/>
          </a:xfrm>
          <a:prstGeom prst="rect">
            <a:avLst/>
          </a:prstGeom>
          <a:solidFill>
            <a:srgbClr val="D2ECB6"/>
          </a:solidFill>
          <a:ln>
            <a:solidFill>
              <a:srgbClr val="AFDD7D"/>
            </a:solidFill>
          </a:ln>
        </p:spPr>
        <p:txBody>
          <a:bodyPr wrap="square" rtlCol="0">
            <a:spAutoFit/>
          </a:bodyPr>
          <a:lstStyle>
            <a:defPPr>
              <a:defRPr lang="zh-CN"/>
            </a:defPPr>
            <a:lvl1pPr>
              <a:defRPr>
                <a:latin typeface="+mj-ea"/>
                <a:ea typeface="+mj-ea"/>
              </a:defRPr>
            </a:lvl1pPr>
          </a:lstStyle>
          <a:p>
            <a:r>
              <a:rPr lang="zh-CN" altLang="en-US" dirty="0"/>
              <a:t>提供稳定，高扩展性和可维护性的基础设施程序架构，更有利于经常变化需求的业务开发。</a:t>
            </a:r>
          </a:p>
        </p:txBody>
      </p:sp>
    </p:spTree>
    <p:extLst>
      <p:ext uri="{BB962C8B-B14F-4D97-AF65-F5344CB8AC3E}">
        <p14:creationId xmlns:p14="http://schemas.microsoft.com/office/powerpoint/2010/main" val="53481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121196"/>
            <a:ext cx="8749250" cy="612412"/>
          </a:xfrm>
        </p:spPr>
        <p:txBody>
          <a:bodyPr/>
          <a:lstStyle/>
          <a:p>
            <a:r>
              <a:rPr lang="zh-CN" altLang="en-US" dirty="0">
                <a:solidFill>
                  <a:srgbClr val="C00000"/>
                </a:solidFill>
                <a:latin typeface="微软雅黑" pitchFamily="34" charset="-122"/>
                <a:ea typeface="微软雅黑" pitchFamily="34" charset="-122"/>
                <a:cs typeface="Arial" pitchFamily="34" charset="0"/>
              </a:rPr>
              <a:t>基础开发</a:t>
            </a:r>
            <a:r>
              <a:rPr lang="zh-CN" altLang="en-US" dirty="0" smtClean="0">
                <a:solidFill>
                  <a:srgbClr val="C00000"/>
                </a:solidFill>
                <a:latin typeface="微软雅黑" pitchFamily="34" charset="-122"/>
                <a:ea typeface="微软雅黑" pitchFamily="34" charset="-122"/>
                <a:cs typeface="Arial" pitchFamily="34" charset="0"/>
              </a:rPr>
              <a:t>框架</a:t>
            </a:r>
            <a:r>
              <a:rPr lang="en-US" altLang="zh-CN" dirty="0" smtClean="0">
                <a:solidFill>
                  <a:srgbClr val="C00000"/>
                </a:solidFill>
                <a:latin typeface="微软雅黑" pitchFamily="34" charset="-122"/>
                <a:ea typeface="微软雅黑" pitchFamily="34" charset="-122"/>
                <a:cs typeface="Arial" pitchFamily="34" charset="0"/>
              </a:rPr>
              <a:t>-</a:t>
            </a:r>
            <a:r>
              <a:rPr lang="zh-CN" altLang="en-US" sz="2800" dirty="0" smtClean="0">
                <a:solidFill>
                  <a:srgbClr val="C00000"/>
                </a:solidFill>
                <a:latin typeface="微软雅黑" pitchFamily="34" charset="-122"/>
                <a:ea typeface="微软雅黑" pitchFamily="34" charset="-122"/>
                <a:cs typeface="Arial" pitchFamily="34" charset="0"/>
              </a:rPr>
              <a:t>功能简介</a:t>
            </a:r>
            <a:endParaRPr lang="zh-CN" altLang="en-US" sz="2800" dirty="0"/>
          </a:p>
        </p:txBody>
      </p:sp>
      <p:sp>
        <p:nvSpPr>
          <p:cNvPr id="58" name="TextBox 57"/>
          <p:cNvSpPr txBox="1"/>
          <p:nvPr/>
        </p:nvSpPr>
        <p:spPr>
          <a:xfrm>
            <a:off x="395515" y="1022166"/>
            <a:ext cx="8352949" cy="584775"/>
          </a:xfrm>
          <a:prstGeom prst="rect">
            <a:avLst/>
          </a:prstGeom>
          <a:noFill/>
        </p:spPr>
        <p:txBody>
          <a:bodyPr wrap="square" rtlCol="0">
            <a:spAutoFit/>
          </a:bodyPr>
          <a:lstStyle/>
          <a:p>
            <a:r>
              <a:rPr lang="zh-CN" altLang="en-US" sz="1600" dirty="0" smtClean="0">
                <a:latin typeface="+mj-ea"/>
                <a:ea typeface="+mj-ea"/>
              </a:rPr>
              <a:t>使用泛型封装</a:t>
            </a:r>
            <a:r>
              <a:rPr lang="en-US" altLang="zh-CN" sz="1600" dirty="0" smtClean="0">
                <a:latin typeface="+mj-ea"/>
                <a:ea typeface="+mj-ea"/>
              </a:rPr>
              <a:t>DAO, Service, Controller</a:t>
            </a:r>
            <a:r>
              <a:rPr lang="zh-CN" altLang="en-US" sz="1600" dirty="0" smtClean="0">
                <a:latin typeface="+mj-ea"/>
                <a:ea typeface="+mj-ea"/>
              </a:rPr>
              <a:t>，提供统一的</a:t>
            </a:r>
            <a:r>
              <a:rPr lang="en-US" altLang="zh-CN" sz="1600" dirty="0" smtClean="0">
                <a:latin typeface="+mj-ea"/>
                <a:ea typeface="+mj-ea"/>
              </a:rPr>
              <a:t>CRUD</a:t>
            </a:r>
            <a:r>
              <a:rPr lang="zh-CN" altLang="en-US" sz="1600" dirty="0" smtClean="0">
                <a:latin typeface="+mj-ea"/>
                <a:ea typeface="+mj-ea"/>
              </a:rPr>
              <a:t>和分页条件</a:t>
            </a:r>
            <a:r>
              <a:rPr lang="en-US" altLang="zh-CN" sz="1600" dirty="0" smtClean="0">
                <a:latin typeface="+mj-ea"/>
                <a:ea typeface="+mj-ea"/>
              </a:rPr>
              <a:t>(</a:t>
            </a:r>
            <a:r>
              <a:rPr lang="zh-CN" altLang="en-US" sz="1600" dirty="0" smtClean="0">
                <a:latin typeface="+mj-ea"/>
                <a:ea typeface="+mj-ea"/>
              </a:rPr>
              <a:t>排序</a:t>
            </a:r>
            <a:r>
              <a:rPr lang="en-US" altLang="zh-CN" sz="1600" dirty="0" smtClean="0">
                <a:latin typeface="+mj-ea"/>
                <a:ea typeface="+mj-ea"/>
              </a:rPr>
              <a:t>)</a:t>
            </a:r>
            <a:r>
              <a:rPr lang="zh-CN" altLang="en-US" sz="1600" dirty="0" smtClean="0">
                <a:latin typeface="+mj-ea"/>
                <a:ea typeface="+mj-ea"/>
              </a:rPr>
              <a:t>查询功能，实现基本功能零代码</a:t>
            </a:r>
            <a:endParaRPr lang="zh-CN" altLang="en-US" sz="1600" dirty="0">
              <a:latin typeface="+mj-ea"/>
              <a:ea typeface="+mj-ea"/>
            </a:endParaRPr>
          </a:p>
        </p:txBody>
      </p:sp>
      <p:sp>
        <p:nvSpPr>
          <p:cNvPr id="59" name="TextBox 58"/>
          <p:cNvSpPr txBox="1"/>
          <p:nvPr/>
        </p:nvSpPr>
        <p:spPr>
          <a:xfrm>
            <a:off x="450754" y="1774672"/>
            <a:ext cx="8297710" cy="584775"/>
          </a:xfrm>
          <a:prstGeom prst="rect">
            <a:avLst/>
          </a:prstGeom>
          <a:noFill/>
        </p:spPr>
        <p:txBody>
          <a:bodyPr wrap="square" rtlCol="0">
            <a:spAutoFit/>
          </a:bodyPr>
          <a:lstStyle/>
          <a:p>
            <a:r>
              <a:rPr lang="zh-CN" altLang="en-US" sz="1600" dirty="0" smtClean="0">
                <a:latin typeface="+mj-ea"/>
                <a:ea typeface="+mj-ea"/>
              </a:rPr>
              <a:t>对</a:t>
            </a:r>
            <a:r>
              <a:rPr lang="en-US" altLang="zh-CN" sz="1600" dirty="0" smtClean="0">
                <a:latin typeface="+mj-ea"/>
                <a:ea typeface="+mj-ea"/>
              </a:rPr>
              <a:t>DAO</a:t>
            </a:r>
            <a:r>
              <a:rPr lang="zh-CN" altLang="en-US" sz="1600" dirty="0" smtClean="0">
                <a:latin typeface="+mj-ea"/>
                <a:ea typeface="+mj-ea"/>
              </a:rPr>
              <a:t>层引入</a:t>
            </a:r>
            <a:r>
              <a:rPr lang="en-US" altLang="zh-CN" sz="1600" dirty="0" smtClean="0">
                <a:latin typeface="+mj-ea"/>
                <a:ea typeface="+mj-ea"/>
              </a:rPr>
              <a:t>JPA</a:t>
            </a:r>
            <a:r>
              <a:rPr lang="zh-CN" altLang="en-US" sz="1600" dirty="0" smtClean="0">
                <a:latin typeface="+mj-ea"/>
                <a:ea typeface="+mj-ea"/>
              </a:rPr>
              <a:t>，并扩展实现分页查询，提供基于</a:t>
            </a:r>
            <a:r>
              <a:rPr lang="en-US" altLang="zh-CN" sz="1600" dirty="0" smtClean="0">
                <a:latin typeface="+mj-ea"/>
                <a:ea typeface="+mj-ea"/>
              </a:rPr>
              <a:t>Annotation</a:t>
            </a:r>
            <a:r>
              <a:rPr lang="zh-CN" altLang="en-US" sz="1600" dirty="0" smtClean="0">
                <a:latin typeface="+mj-ea"/>
                <a:ea typeface="+mj-ea"/>
              </a:rPr>
              <a:t>定义的接口声明式数据库访问，无需编写</a:t>
            </a:r>
            <a:r>
              <a:rPr lang="en-US" altLang="zh-CN" sz="1600" dirty="0" smtClean="0">
                <a:latin typeface="+mj-ea"/>
                <a:ea typeface="+mj-ea"/>
              </a:rPr>
              <a:t>DAO</a:t>
            </a:r>
            <a:r>
              <a:rPr lang="zh-CN" altLang="en-US" sz="1600" dirty="0" smtClean="0">
                <a:latin typeface="+mj-ea"/>
                <a:ea typeface="+mj-ea"/>
              </a:rPr>
              <a:t>实现</a:t>
            </a:r>
            <a:endParaRPr lang="zh-CN" altLang="en-US" sz="1600" dirty="0">
              <a:latin typeface="+mj-ea"/>
              <a:ea typeface="+mj-ea"/>
            </a:endParaRPr>
          </a:p>
        </p:txBody>
      </p:sp>
      <p:sp>
        <p:nvSpPr>
          <p:cNvPr id="60" name="TextBox 59"/>
          <p:cNvSpPr txBox="1"/>
          <p:nvPr/>
        </p:nvSpPr>
        <p:spPr>
          <a:xfrm>
            <a:off x="472450" y="2491467"/>
            <a:ext cx="5181621" cy="338554"/>
          </a:xfrm>
          <a:prstGeom prst="rect">
            <a:avLst/>
          </a:prstGeom>
          <a:noFill/>
        </p:spPr>
        <p:txBody>
          <a:bodyPr wrap="square" rtlCol="0">
            <a:spAutoFit/>
          </a:bodyPr>
          <a:lstStyle/>
          <a:p>
            <a:r>
              <a:rPr lang="zh-CN" altLang="en-US" sz="1600" dirty="0" smtClean="0">
                <a:latin typeface="+mj-ea"/>
                <a:ea typeface="+mj-ea"/>
              </a:rPr>
              <a:t>提供统一的单元测试框架和基础封装</a:t>
            </a:r>
            <a:endParaRPr lang="en-US" altLang="zh-CN" sz="1600" dirty="0" smtClean="0">
              <a:latin typeface="+mj-ea"/>
              <a:ea typeface="+mj-ea"/>
            </a:endParaRPr>
          </a:p>
        </p:txBody>
      </p:sp>
      <p:sp>
        <p:nvSpPr>
          <p:cNvPr id="61" name="TextBox 60"/>
          <p:cNvSpPr txBox="1"/>
          <p:nvPr/>
        </p:nvSpPr>
        <p:spPr>
          <a:xfrm>
            <a:off x="475404" y="2944101"/>
            <a:ext cx="6621781" cy="338554"/>
          </a:xfrm>
          <a:prstGeom prst="rect">
            <a:avLst/>
          </a:prstGeom>
          <a:noFill/>
        </p:spPr>
        <p:txBody>
          <a:bodyPr wrap="square" rtlCol="0">
            <a:spAutoFit/>
          </a:bodyPr>
          <a:lstStyle/>
          <a:p>
            <a:r>
              <a:rPr lang="zh-CN" altLang="en-US" sz="1600" dirty="0" smtClean="0">
                <a:latin typeface="+mj-ea"/>
                <a:ea typeface="+mj-ea"/>
              </a:rPr>
              <a:t>提供统一的异常基础封装，支持国际化和错误消息配置化</a:t>
            </a:r>
            <a:endParaRPr lang="en-US" altLang="zh-CN" sz="1600" dirty="0" smtClean="0">
              <a:latin typeface="+mj-ea"/>
              <a:ea typeface="+mj-ea"/>
            </a:endParaRPr>
          </a:p>
        </p:txBody>
      </p:sp>
      <p:sp>
        <p:nvSpPr>
          <p:cNvPr id="62" name="TextBox 61"/>
          <p:cNvSpPr txBox="1"/>
          <p:nvPr/>
        </p:nvSpPr>
        <p:spPr>
          <a:xfrm>
            <a:off x="467544" y="3545459"/>
            <a:ext cx="6621781" cy="584775"/>
          </a:xfrm>
          <a:prstGeom prst="rect">
            <a:avLst/>
          </a:prstGeom>
          <a:noFill/>
        </p:spPr>
        <p:txBody>
          <a:bodyPr wrap="square" rtlCol="0">
            <a:spAutoFit/>
          </a:bodyPr>
          <a:lstStyle>
            <a:defPPr>
              <a:defRPr lang="zh-CN"/>
            </a:defPPr>
          </a:lstStyle>
          <a:p>
            <a:r>
              <a:rPr lang="zh-CN" altLang="en-US" sz="1600" dirty="0">
                <a:latin typeface="+mj-ea"/>
                <a:ea typeface="+mj-ea"/>
              </a:rPr>
              <a:t>实用工具包封装，提供泛型，反射，编码，集合，</a:t>
            </a:r>
            <a:r>
              <a:rPr lang="en-US" altLang="zh-CN" sz="1600" dirty="0">
                <a:latin typeface="+mj-ea"/>
                <a:ea typeface="+mj-ea"/>
              </a:rPr>
              <a:t>XML</a:t>
            </a:r>
            <a:r>
              <a:rPr lang="zh-CN" altLang="en-US" sz="1600" dirty="0">
                <a:latin typeface="+mj-ea"/>
                <a:ea typeface="+mj-ea"/>
              </a:rPr>
              <a:t>和</a:t>
            </a:r>
            <a:r>
              <a:rPr lang="en-US" altLang="zh-CN" sz="1600" dirty="0">
                <a:latin typeface="+mj-ea"/>
                <a:ea typeface="+mj-ea"/>
              </a:rPr>
              <a:t>JSO N</a:t>
            </a:r>
            <a:r>
              <a:rPr lang="zh-CN" altLang="en-US" sz="1600" dirty="0">
                <a:latin typeface="+mj-ea"/>
                <a:ea typeface="+mj-ea"/>
              </a:rPr>
              <a:t>序列化工具</a:t>
            </a:r>
            <a:r>
              <a:rPr lang="en-US" altLang="zh-CN" sz="1600" dirty="0">
                <a:latin typeface="+mj-ea"/>
                <a:ea typeface="+mj-ea"/>
              </a:rPr>
              <a:t>,Bean</a:t>
            </a:r>
            <a:r>
              <a:rPr lang="zh-CN" altLang="en-US" sz="1600" dirty="0">
                <a:latin typeface="+mj-ea"/>
                <a:ea typeface="+mj-ea"/>
              </a:rPr>
              <a:t>拷贝工具等</a:t>
            </a:r>
          </a:p>
        </p:txBody>
      </p:sp>
      <p:sp>
        <p:nvSpPr>
          <p:cNvPr id="63" name="TextBox 62"/>
          <p:cNvSpPr txBox="1"/>
          <p:nvPr/>
        </p:nvSpPr>
        <p:spPr>
          <a:xfrm>
            <a:off x="497131" y="4369668"/>
            <a:ext cx="8128521" cy="584775"/>
          </a:xfrm>
          <a:prstGeom prst="rect">
            <a:avLst/>
          </a:prstGeom>
          <a:noFill/>
        </p:spPr>
        <p:txBody>
          <a:bodyPr wrap="square" rtlCol="0">
            <a:spAutoFit/>
          </a:bodyPr>
          <a:lstStyle>
            <a:defPPr>
              <a:defRPr lang="zh-CN"/>
            </a:defPPr>
          </a:lstStyle>
          <a:p>
            <a:r>
              <a:rPr lang="zh-CN" altLang="en-US" sz="1600" dirty="0" smtClean="0">
                <a:latin typeface="+mj-ea"/>
                <a:ea typeface="+mj-ea"/>
              </a:rPr>
              <a:t>基于组件模式，提供安全框架，系统日志，</a:t>
            </a:r>
            <a:r>
              <a:rPr lang="en-US" altLang="zh-CN" sz="1600" dirty="0" smtClean="0">
                <a:latin typeface="+mj-ea"/>
                <a:ea typeface="+mj-ea"/>
              </a:rPr>
              <a:t>WebService</a:t>
            </a:r>
            <a:r>
              <a:rPr lang="zh-CN" altLang="en-US" sz="1600" dirty="0" smtClean="0">
                <a:latin typeface="+mj-ea"/>
                <a:ea typeface="+mj-ea"/>
              </a:rPr>
              <a:t>，外部组件应用的封装，根据项目需求进行导入。</a:t>
            </a:r>
            <a:endParaRPr lang="zh-CN" altLang="en-US" sz="1600" dirty="0">
              <a:latin typeface="+mj-ea"/>
              <a:ea typeface="+mj-ea"/>
            </a:endParaRPr>
          </a:p>
        </p:txBody>
      </p:sp>
    </p:spTree>
    <p:extLst>
      <p:ext uri="{BB962C8B-B14F-4D97-AF65-F5344CB8AC3E}">
        <p14:creationId xmlns:p14="http://schemas.microsoft.com/office/powerpoint/2010/main" val="227749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右箭头 19"/>
          <p:cNvSpPr/>
          <p:nvPr/>
        </p:nvSpPr>
        <p:spPr bwMode="auto">
          <a:xfrm rot="5400000">
            <a:off x="4220203" y="1983900"/>
            <a:ext cx="704428"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3" name="矩形 2"/>
          <p:cNvSpPr/>
          <p:nvPr/>
        </p:nvSpPr>
        <p:spPr>
          <a:xfrm>
            <a:off x="2920909" y="1753118"/>
            <a:ext cx="3847358" cy="1015663"/>
          </a:xfrm>
          <a:prstGeom prst="rect">
            <a:avLst/>
          </a:prstGeom>
        </p:spPr>
        <p:txBody>
          <a:bodyPr wrap="square">
            <a:spAutoFit/>
          </a:bodyPr>
          <a:lstStyle/>
          <a:p>
            <a:r>
              <a:rPr lang="en-US" altLang="zh-CN" sz="1200" dirty="0">
                <a:solidFill>
                  <a:srgbClr val="008080"/>
                </a:solidFill>
                <a:latin typeface="Consolas"/>
              </a:rPr>
              <a:t>&lt;dependency&gt;</a:t>
            </a:r>
          </a:p>
          <a:p>
            <a:r>
              <a:rPr lang="en-US" altLang="zh-CN" sz="1200" dirty="0">
                <a:solidFill>
                  <a:srgbClr val="008080"/>
                </a:solidFill>
                <a:latin typeface="Consolas"/>
              </a:rPr>
              <a:t>  &lt;groupId&gt;</a:t>
            </a:r>
            <a:r>
              <a:rPr lang="en-US" altLang="zh-CN" sz="1200" dirty="0" err="1">
                <a:solidFill>
                  <a:srgbClr val="008080"/>
                </a:solidFill>
                <a:latin typeface="Consolas"/>
              </a:rPr>
              <a:t>com.feinno</a:t>
            </a:r>
            <a:r>
              <a:rPr lang="en-US" altLang="zh-CN" sz="1200" dirty="0">
                <a:solidFill>
                  <a:srgbClr val="008080"/>
                </a:solidFill>
                <a:latin typeface="Consolas"/>
              </a:rPr>
              <a:t>&lt;/groupId&gt;</a:t>
            </a:r>
          </a:p>
          <a:p>
            <a:r>
              <a:rPr lang="en-US" altLang="zh-CN" sz="1200" dirty="0">
                <a:solidFill>
                  <a:srgbClr val="008080"/>
                </a:solidFill>
                <a:latin typeface="Consolas"/>
              </a:rPr>
              <a:t>  &lt;</a:t>
            </a:r>
            <a:r>
              <a:rPr lang="en-US" altLang="zh-CN" sz="1200" dirty="0" err="1">
                <a:solidFill>
                  <a:srgbClr val="008080"/>
                </a:solidFill>
                <a:latin typeface="Consolas"/>
              </a:rPr>
              <a:t>artifactId</a:t>
            </a:r>
            <a:r>
              <a:rPr lang="en-US" altLang="zh-CN" sz="1200" dirty="0">
                <a:solidFill>
                  <a:srgbClr val="008080"/>
                </a:solidFill>
                <a:latin typeface="Consolas"/>
              </a:rPr>
              <a:t>&gt;feinno-framework&lt;/</a:t>
            </a:r>
            <a:r>
              <a:rPr lang="en-US" altLang="zh-CN" sz="1200" dirty="0" err="1">
                <a:solidFill>
                  <a:srgbClr val="008080"/>
                </a:solidFill>
                <a:latin typeface="Consolas"/>
              </a:rPr>
              <a:t>artifactId</a:t>
            </a:r>
            <a:r>
              <a:rPr lang="en-US" altLang="zh-CN" sz="1200" dirty="0">
                <a:solidFill>
                  <a:srgbClr val="008080"/>
                </a:solidFill>
                <a:latin typeface="Consolas"/>
              </a:rPr>
              <a:t>&gt;</a:t>
            </a:r>
          </a:p>
          <a:p>
            <a:r>
              <a:rPr lang="en-US" altLang="zh-CN" sz="1200" dirty="0">
                <a:solidFill>
                  <a:srgbClr val="008080"/>
                </a:solidFill>
                <a:latin typeface="Consolas"/>
              </a:rPr>
              <a:t>  &lt;version&gt;1.0.0&lt;/version&gt;</a:t>
            </a:r>
          </a:p>
          <a:p>
            <a:r>
              <a:rPr lang="en-US" altLang="zh-CN" sz="1200" dirty="0">
                <a:solidFill>
                  <a:srgbClr val="008080"/>
                </a:solidFill>
                <a:latin typeface="Consolas"/>
              </a:rPr>
              <a:t>&lt;/dependency&gt;</a:t>
            </a:r>
          </a:p>
        </p:txBody>
      </p:sp>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sz="2800" dirty="0" smtClean="0">
                <a:solidFill>
                  <a:srgbClr val="C00000"/>
                </a:solidFill>
                <a:latin typeface="微软雅黑" pitchFamily="34" charset="-122"/>
                <a:ea typeface="微软雅黑" pitchFamily="34" charset="-122"/>
                <a:cs typeface="Arial" pitchFamily="34" charset="0"/>
              </a:rPr>
              <a:t>-</a:t>
            </a:r>
            <a:r>
              <a:rPr lang="zh-CN" altLang="en-US" sz="2800" dirty="0" smtClean="0">
                <a:solidFill>
                  <a:srgbClr val="C00000"/>
                </a:solidFill>
                <a:latin typeface="微软雅黑" pitchFamily="34" charset="-122"/>
                <a:ea typeface="微软雅黑" pitchFamily="34" charset="-122"/>
                <a:cs typeface="Arial" pitchFamily="34" charset="0"/>
              </a:rPr>
              <a:t>项目模式</a:t>
            </a:r>
            <a:endParaRPr lang="zh-CN" altLang="en-US" sz="2800" dirty="0"/>
          </a:p>
        </p:txBody>
      </p:sp>
      <p:sp>
        <p:nvSpPr>
          <p:cNvPr id="9" name="圆角矩形 8"/>
          <p:cNvSpPr/>
          <p:nvPr/>
        </p:nvSpPr>
        <p:spPr>
          <a:xfrm>
            <a:off x="3275856" y="856929"/>
            <a:ext cx="2664295" cy="864096"/>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lumMod val="75000"/>
                    <a:lumOff val="25000"/>
                  </a:schemeClr>
                </a:solidFill>
                <a:latin typeface="Arial" pitchFamily="34" charset="0"/>
                <a:cs typeface="Arial" pitchFamily="34" charset="0"/>
              </a:rPr>
              <a:t>feinno-framework</a:t>
            </a:r>
          </a:p>
          <a:p>
            <a:pPr algn="ctr"/>
            <a:r>
              <a:rPr lang="zh-CN" altLang="en-US" sz="1200" dirty="0" smtClean="0">
                <a:solidFill>
                  <a:schemeClr val="tx1">
                    <a:lumMod val="75000"/>
                    <a:lumOff val="25000"/>
                  </a:schemeClr>
                </a:solidFill>
                <a:latin typeface="+mj-ea"/>
                <a:ea typeface="+mj-ea"/>
                <a:cs typeface="Arial" pitchFamily="34" charset="0"/>
              </a:rPr>
              <a:t>核心基础能力封装</a:t>
            </a:r>
            <a:endParaRPr lang="zh-CN" altLang="en-US" sz="1200" dirty="0">
              <a:solidFill>
                <a:schemeClr val="tx1">
                  <a:lumMod val="75000"/>
                  <a:lumOff val="25000"/>
                </a:schemeClr>
              </a:solidFill>
              <a:latin typeface="+mj-ea"/>
              <a:ea typeface="+mj-ea"/>
              <a:cs typeface="Arial" pitchFamily="34" charset="0"/>
            </a:endParaRPr>
          </a:p>
        </p:txBody>
      </p:sp>
      <p:sp>
        <p:nvSpPr>
          <p:cNvPr id="15" name="圆角矩形 14"/>
          <p:cNvSpPr/>
          <p:nvPr/>
        </p:nvSpPr>
        <p:spPr>
          <a:xfrm>
            <a:off x="107504" y="2747432"/>
            <a:ext cx="2304256" cy="1058858"/>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feinno-module-security</a:t>
            </a:r>
          </a:p>
          <a:p>
            <a:pPr algn="ctr"/>
            <a:r>
              <a:rPr lang="zh-CN" altLang="en-US" sz="1200" dirty="0">
                <a:solidFill>
                  <a:schemeClr val="tx1">
                    <a:lumMod val="75000"/>
                    <a:lumOff val="25000"/>
                  </a:schemeClr>
                </a:solidFill>
                <a:latin typeface="+mj-ea"/>
                <a:ea typeface="+mj-ea"/>
              </a:rPr>
              <a:t>封装</a:t>
            </a:r>
            <a:r>
              <a:rPr lang="en-US" altLang="zh-CN" sz="1200" dirty="0" smtClean="0">
                <a:solidFill>
                  <a:schemeClr val="tx1">
                    <a:lumMod val="75000"/>
                    <a:lumOff val="25000"/>
                  </a:schemeClr>
                </a:solidFill>
                <a:latin typeface="+mj-ea"/>
                <a:ea typeface="+mj-ea"/>
              </a:rPr>
              <a:t>Apache-</a:t>
            </a:r>
            <a:r>
              <a:rPr lang="en-US" altLang="zh-CN" sz="1200" dirty="0" err="1" smtClean="0">
                <a:solidFill>
                  <a:schemeClr val="tx1">
                    <a:lumMod val="75000"/>
                    <a:lumOff val="25000"/>
                  </a:schemeClr>
                </a:solidFill>
                <a:latin typeface="+mj-ea"/>
                <a:ea typeface="+mj-ea"/>
              </a:rPr>
              <a:t>Shiro</a:t>
            </a:r>
            <a:r>
              <a:rPr lang="zh-CN" altLang="en-US" sz="1200" dirty="0" smtClean="0">
                <a:solidFill>
                  <a:schemeClr val="tx1">
                    <a:lumMod val="75000"/>
                    <a:lumOff val="25000"/>
                  </a:schemeClr>
                </a:solidFill>
                <a:latin typeface="+mj-ea"/>
                <a:ea typeface="+mj-ea"/>
              </a:rPr>
              <a:t>，提供基于角色的权限管理框架</a:t>
            </a:r>
            <a:endParaRPr lang="zh-CN" altLang="en-US" sz="1200" dirty="0">
              <a:solidFill>
                <a:schemeClr val="tx1">
                  <a:lumMod val="75000"/>
                  <a:lumOff val="25000"/>
                </a:schemeClr>
              </a:solidFill>
              <a:latin typeface="+mj-ea"/>
              <a:ea typeface="+mj-ea"/>
            </a:endParaRPr>
          </a:p>
        </p:txBody>
      </p:sp>
      <p:sp>
        <p:nvSpPr>
          <p:cNvPr id="16" name="圆角矩形 15"/>
          <p:cNvSpPr/>
          <p:nvPr/>
        </p:nvSpPr>
        <p:spPr>
          <a:xfrm>
            <a:off x="762138" y="1666858"/>
            <a:ext cx="2144954" cy="864096"/>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webservice</a:t>
            </a:r>
            <a:endParaRPr lang="en-US" altLang="zh-CN" sz="1400"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mj-ea"/>
                <a:ea typeface="+mj-ea"/>
              </a:rPr>
              <a:t>提供</a:t>
            </a:r>
            <a:r>
              <a:rPr lang="en-US" altLang="zh-CN" sz="1400" dirty="0" smtClean="0">
                <a:solidFill>
                  <a:schemeClr val="tx1">
                    <a:lumMod val="75000"/>
                    <a:lumOff val="25000"/>
                  </a:schemeClr>
                </a:solidFill>
                <a:latin typeface="+mj-ea"/>
                <a:ea typeface="+mj-ea"/>
              </a:rPr>
              <a:t>WebService</a:t>
            </a:r>
            <a:r>
              <a:rPr lang="zh-CN" altLang="en-US" sz="1400" dirty="0" smtClean="0">
                <a:solidFill>
                  <a:schemeClr val="tx1">
                    <a:lumMod val="75000"/>
                    <a:lumOff val="25000"/>
                  </a:schemeClr>
                </a:solidFill>
                <a:latin typeface="+mj-ea"/>
                <a:ea typeface="+mj-ea"/>
              </a:rPr>
              <a:t>的基础框架和</a:t>
            </a:r>
            <a:r>
              <a:rPr lang="en-US" altLang="zh-CN" sz="1400" dirty="0" smtClean="0">
                <a:solidFill>
                  <a:schemeClr val="tx1">
                    <a:lumMod val="75000"/>
                    <a:lumOff val="25000"/>
                  </a:schemeClr>
                </a:solidFill>
                <a:latin typeface="+mj-ea"/>
                <a:ea typeface="+mj-ea"/>
              </a:rPr>
              <a:t>Demo</a:t>
            </a:r>
          </a:p>
        </p:txBody>
      </p:sp>
      <p:sp>
        <p:nvSpPr>
          <p:cNvPr id="17" name="圆角矩形 16"/>
          <p:cNvSpPr/>
          <p:nvPr/>
        </p:nvSpPr>
        <p:spPr>
          <a:xfrm>
            <a:off x="6764331" y="1471808"/>
            <a:ext cx="1615083" cy="864096"/>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olog</a:t>
            </a:r>
            <a:endParaRPr lang="en-US" altLang="zh-CN" sz="1400"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mj-ea"/>
                <a:ea typeface="+mj-ea"/>
              </a:rPr>
              <a:t>自动化的操作日志管理组件</a:t>
            </a:r>
            <a:endParaRPr lang="en-US" altLang="zh-CN" sz="1400" dirty="0" smtClean="0">
              <a:solidFill>
                <a:schemeClr val="tx1">
                  <a:lumMod val="75000"/>
                  <a:lumOff val="25000"/>
                </a:schemeClr>
              </a:solidFill>
              <a:latin typeface="+mj-ea"/>
              <a:ea typeface="+mj-ea"/>
            </a:endParaRPr>
          </a:p>
        </p:txBody>
      </p:sp>
      <p:sp>
        <p:nvSpPr>
          <p:cNvPr id="18" name="圆角矩形 17"/>
          <p:cNvSpPr/>
          <p:nvPr/>
        </p:nvSpPr>
        <p:spPr>
          <a:xfrm>
            <a:off x="6952920" y="2713484"/>
            <a:ext cx="1780336" cy="1092807"/>
          </a:xfrm>
          <a:prstGeom prst="roundRect">
            <a:avLst>
              <a:gd name="adj" fmla="val 8037"/>
            </a:avLst>
          </a:prstGeom>
          <a:solidFill>
            <a:srgbClr val="D2ECB6"/>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lumMod val="75000"/>
                    <a:lumOff val="25000"/>
                  </a:schemeClr>
                </a:solidFill>
                <a:latin typeface="+mj-ea"/>
                <a:ea typeface="+mj-ea"/>
              </a:rPr>
              <a:t>feinno-parent</a:t>
            </a:r>
          </a:p>
          <a:p>
            <a:pPr algn="ctr"/>
            <a:r>
              <a:rPr lang="zh-CN" altLang="en-US" sz="1200" dirty="0" smtClean="0">
                <a:solidFill>
                  <a:schemeClr val="tx1">
                    <a:lumMod val="75000"/>
                    <a:lumOff val="25000"/>
                  </a:schemeClr>
                </a:solidFill>
                <a:latin typeface="+mj-ea"/>
                <a:ea typeface="+mj-ea"/>
              </a:rPr>
              <a:t>所有项目的基本依赖组件</a:t>
            </a:r>
            <a:r>
              <a:rPr lang="en-US" altLang="zh-CN" sz="1200" dirty="0" smtClean="0">
                <a:solidFill>
                  <a:schemeClr val="tx1">
                    <a:lumMod val="75000"/>
                    <a:lumOff val="25000"/>
                  </a:schemeClr>
                </a:solidFill>
                <a:latin typeface="+mj-ea"/>
                <a:ea typeface="+mj-ea"/>
              </a:rPr>
              <a:t>POM</a:t>
            </a:r>
          </a:p>
        </p:txBody>
      </p:sp>
      <p:sp>
        <p:nvSpPr>
          <p:cNvPr id="21" name="右箭头 20"/>
          <p:cNvSpPr/>
          <p:nvPr/>
        </p:nvSpPr>
        <p:spPr bwMode="auto">
          <a:xfrm>
            <a:off x="2580403" y="2859505"/>
            <a:ext cx="385704"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23" name="圆角矩形 22"/>
          <p:cNvSpPr/>
          <p:nvPr/>
        </p:nvSpPr>
        <p:spPr>
          <a:xfrm>
            <a:off x="3239851" y="2747432"/>
            <a:ext cx="2736304" cy="1058860"/>
          </a:xfrm>
          <a:prstGeom prst="roundRect">
            <a:avLst/>
          </a:prstGeom>
          <a:solidFill>
            <a:srgbClr val="FFC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smtClean="0">
                <a:solidFill>
                  <a:schemeClr val="tx1">
                    <a:lumMod val="75000"/>
                    <a:lumOff val="25000"/>
                  </a:schemeClr>
                </a:solidFill>
                <a:latin typeface="+mj-ea"/>
                <a:ea typeface="+mj-ea"/>
              </a:rPr>
              <a:t>feinno-</a:t>
            </a:r>
            <a:r>
              <a:rPr lang="en-US" altLang="zh-CN" b="1" dirty="0" err="1" smtClean="0">
                <a:solidFill>
                  <a:schemeClr val="tx1">
                    <a:lumMod val="75000"/>
                    <a:lumOff val="25000"/>
                  </a:schemeClr>
                </a:solidFill>
                <a:latin typeface="+mj-ea"/>
                <a:ea typeface="+mj-ea"/>
              </a:rPr>
              <a:t>rinp</a:t>
            </a:r>
            <a:r>
              <a:rPr lang="en-US" altLang="zh-CN" b="1" dirty="0" smtClean="0">
                <a:solidFill>
                  <a:schemeClr val="tx1">
                    <a:lumMod val="75000"/>
                    <a:lumOff val="25000"/>
                  </a:schemeClr>
                </a:solidFill>
                <a:latin typeface="+mj-ea"/>
                <a:ea typeface="+mj-ea"/>
              </a:rPr>
              <a:t>-project</a:t>
            </a:r>
          </a:p>
          <a:p>
            <a:pPr algn="ctr"/>
            <a:r>
              <a:rPr lang="zh-CN" altLang="en-US" sz="1200" dirty="0" smtClean="0">
                <a:solidFill>
                  <a:schemeClr val="tx1">
                    <a:lumMod val="75000"/>
                    <a:lumOff val="25000"/>
                  </a:schemeClr>
                </a:solidFill>
                <a:latin typeface="+mj-ea"/>
                <a:ea typeface="+mj-ea"/>
              </a:rPr>
              <a:t>使用基础框架</a:t>
            </a:r>
            <a:r>
              <a:rPr lang="en-US" altLang="zh-CN" sz="1200" dirty="0" smtClean="0">
                <a:solidFill>
                  <a:schemeClr val="tx1">
                    <a:lumMod val="75000"/>
                    <a:lumOff val="25000"/>
                  </a:schemeClr>
                </a:solidFill>
                <a:latin typeface="+mj-ea"/>
                <a:ea typeface="+mj-ea"/>
              </a:rPr>
              <a:t>+</a:t>
            </a:r>
            <a:r>
              <a:rPr lang="zh-CN" altLang="en-US" sz="1200" dirty="0" smtClean="0">
                <a:solidFill>
                  <a:schemeClr val="tx1">
                    <a:lumMod val="75000"/>
                    <a:lumOff val="25000"/>
                  </a:schemeClr>
                </a:solidFill>
                <a:latin typeface="+mj-ea"/>
                <a:ea typeface="+mj-ea"/>
              </a:rPr>
              <a:t>安全模块</a:t>
            </a:r>
            <a:endParaRPr lang="en-US" altLang="zh-CN" sz="1200" dirty="0">
              <a:solidFill>
                <a:schemeClr val="tx1">
                  <a:lumMod val="75000"/>
                  <a:lumOff val="25000"/>
                </a:schemeClr>
              </a:solidFill>
              <a:latin typeface="+mj-ea"/>
              <a:ea typeface="+mj-ea"/>
            </a:endParaRPr>
          </a:p>
        </p:txBody>
      </p:sp>
      <p:sp>
        <p:nvSpPr>
          <p:cNvPr id="24" name="矩形 23"/>
          <p:cNvSpPr/>
          <p:nvPr/>
        </p:nvSpPr>
        <p:spPr>
          <a:xfrm>
            <a:off x="147292" y="3793604"/>
            <a:ext cx="4998988" cy="1384995"/>
          </a:xfrm>
          <a:prstGeom prst="rect">
            <a:avLst/>
          </a:prstGeom>
        </p:spPr>
        <p:txBody>
          <a:bodyPr wrap="square">
            <a:spAutoFit/>
          </a:bodyPr>
          <a:lstStyle/>
          <a:p>
            <a:r>
              <a:rPr lang="en-US" altLang="zh-CN" sz="1200" dirty="0" smtClean="0">
                <a:solidFill>
                  <a:srgbClr val="008080"/>
                </a:solidFill>
                <a:latin typeface="Consolas"/>
              </a:rPr>
              <a:t>&lt;</a:t>
            </a:r>
            <a:r>
              <a:rPr lang="en-US" altLang="zh-CN" sz="1200" dirty="0">
                <a:solidFill>
                  <a:srgbClr val="3F7F7F"/>
                </a:solidFill>
                <a:latin typeface="Consolas"/>
              </a:rPr>
              <a:t>dependency</a:t>
            </a:r>
            <a:r>
              <a:rPr lang="en-US" altLang="zh-CN" sz="1200" dirty="0">
                <a:solidFill>
                  <a:srgbClr val="008080"/>
                </a:solidFill>
                <a:latin typeface="Consolas"/>
              </a:rPr>
              <a:t>&gt;</a:t>
            </a:r>
          </a:p>
          <a:p>
            <a:r>
              <a:rPr lang="en-US" altLang="zh-CN" sz="1200" dirty="0" smtClean="0">
                <a:solidFill>
                  <a:srgbClr val="008080"/>
                </a:solidFill>
                <a:latin typeface="Consolas"/>
              </a:rPr>
              <a:t>  &lt;</a:t>
            </a:r>
            <a:r>
              <a:rPr lang="en-US" altLang="zh-CN" sz="1200" dirty="0">
                <a:solidFill>
                  <a:srgbClr val="3F7F7F"/>
                </a:solidFill>
                <a:latin typeface="Consolas"/>
              </a:rPr>
              <a:t>groupId</a:t>
            </a:r>
            <a:r>
              <a:rPr lang="en-US" altLang="zh-CN" sz="1200" dirty="0">
                <a:solidFill>
                  <a:srgbClr val="008080"/>
                </a:solidFill>
                <a:latin typeface="Consolas"/>
              </a:rPr>
              <a:t>&gt;</a:t>
            </a:r>
            <a:r>
              <a:rPr lang="en-US" altLang="zh-CN" sz="1200" dirty="0" err="1">
                <a:solidFill>
                  <a:srgbClr val="000000"/>
                </a:solidFill>
                <a:latin typeface="Consolas"/>
              </a:rPr>
              <a:t>com.feinno</a:t>
            </a:r>
            <a:r>
              <a:rPr lang="en-US" altLang="zh-CN" sz="1200" dirty="0">
                <a:solidFill>
                  <a:srgbClr val="008080"/>
                </a:solidFill>
                <a:latin typeface="Consolas"/>
              </a:rPr>
              <a:t>&lt;/</a:t>
            </a:r>
            <a:r>
              <a:rPr lang="en-US" altLang="zh-CN" sz="1200" dirty="0">
                <a:solidFill>
                  <a:srgbClr val="3F7F7F"/>
                </a:solidFill>
                <a:latin typeface="Consolas"/>
              </a:rPr>
              <a:t>groupId</a:t>
            </a:r>
            <a:r>
              <a:rPr lang="en-US" altLang="zh-CN" sz="1200" dirty="0">
                <a:solidFill>
                  <a:srgbClr val="008080"/>
                </a:solidFill>
                <a:latin typeface="Consolas"/>
              </a:rPr>
              <a:t>&gt;</a:t>
            </a:r>
          </a:p>
          <a:p>
            <a:r>
              <a:rPr lang="en-US" altLang="zh-CN" sz="1200" dirty="0" smtClean="0">
                <a:solidFill>
                  <a:srgbClr val="008080"/>
                </a:solidFill>
                <a:latin typeface="Consolas"/>
              </a:rPr>
              <a:t>  &lt;</a:t>
            </a:r>
            <a:r>
              <a:rPr lang="en-US" altLang="zh-CN" sz="1200" dirty="0" err="1">
                <a:solidFill>
                  <a:srgbClr val="3F7F7F"/>
                </a:solidFill>
                <a:latin typeface="Consolas"/>
              </a:rPr>
              <a:t>artifactId</a:t>
            </a:r>
            <a:r>
              <a:rPr lang="en-US" altLang="zh-CN" sz="1200" dirty="0" smtClean="0">
                <a:solidFill>
                  <a:srgbClr val="008080"/>
                </a:solidFill>
                <a:latin typeface="Consolas"/>
              </a:rPr>
              <a:t>&gt;</a:t>
            </a:r>
          </a:p>
          <a:p>
            <a:r>
              <a:rPr lang="en-US" altLang="zh-CN" sz="1200" dirty="0" smtClean="0">
                <a:solidFill>
                  <a:srgbClr val="008080"/>
                </a:solidFill>
                <a:latin typeface="Consolas"/>
              </a:rPr>
              <a:t>    </a:t>
            </a:r>
            <a:r>
              <a:rPr lang="en-US" altLang="zh-CN" sz="1200" dirty="0" smtClean="0">
                <a:solidFill>
                  <a:srgbClr val="000000"/>
                </a:solidFill>
                <a:latin typeface="Consolas"/>
              </a:rPr>
              <a:t>feinno-module-security</a:t>
            </a:r>
          </a:p>
          <a:p>
            <a:r>
              <a:rPr lang="en-US" altLang="zh-CN" sz="1200" dirty="0">
                <a:solidFill>
                  <a:srgbClr val="000000"/>
                </a:solidFill>
                <a:latin typeface="Consolas"/>
              </a:rPr>
              <a:t> </a:t>
            </a:r>
            <a:r>
              <a:rPr lang="en-US" altLang="zh-CN" sz="1200" dirty="0" smtClean="0">
                <a:solidFill>
                  <a:srgbClr val="000000"/>
                </a:solidFill>
                <a:latin typeface="Consolas"/>
              </a:rPr>
              <a:t> </a:t>
            </a:r>
            <a:r>
              <a:rPr lang="en-US" altLang="zh-CN" sz="1200" dirty="0" smtClean="0">
                <a:solidFill>
                  <a:srgbClr val="008080"/>
                </a:solidFill>
                <a:latin typeface="Consolas"/>
              </a:rPr>
              <a:t>&lt;/</a:t>
            </a:r>
            <a:r>
              <a:rPr lang="en-US" altLang="zh-CN" sz="1200" dirty="0">
                <a:solidFill>
                  <a:srgbClr val="3F7F7F"/>
                </a:solidFill>
                <a:latin typeface="Consolas"/>
              </a:rPr>
              <a:t>artifactId</a:t>
            </a:r>
            <a:r>
              <a:rPr lang="en-US" altLang="zh-CN" sz="1200" dirty="0">
                <a:solidFill>
                  <a:srgbClr val="008080"/>
                </a:solidFill>
                <a:latin typeface="Consolas"/>
              </a:rPr>
              <a:t>&gt;</a:t>
            </a:r>
          </a:p>
          <a:p>
            <a:r>
              <a:rPr lang="en-US" altLang="zh-CN" sz="1200" dirty="0" smtClean="0">
                <a:solidFill>
                  <a:srgbClr val="008080"/>
                </a:solidFill>
                <a:latin typeface="Consolas"/>
              </a:rPr>
              <a:t>  &lt;</a:t>
            </a:r>
            <a:r>
              <a:rPr lang="en-US" altLang="zh-CN" sz="1200" dirty="0">
                <a:solidFill>
                  <a:srgbClr val="3F7F7F"/>
                </a:solidFill>
                <a:latin typeface="Consolas"/>
              </a:rPr>
              <a:t>version</a:t>
            </a:r>
            <a:r>
              <a:rPr lang="en-US" altLang="zh-CN" sz="1200" dirty="0">
                <a:solidFill>
                  <a:srgbClr val="008080"/>
                </a:solidFill>
                <a:latin typeface="Consolas"/>
              </a:rPr>
              <a:t>&gt;</a:t>
            </a:r>
            <a:r>
              <a:rPr lang="en-US" altLang="zh-CN" sz="1200" dirty="0">
                <a:solidFill>
                  <a:srgbClr val="000000"/>
                </a:solidFill>
                <a:latin typeface="Consolas"/>
              </a:rPr>
              <a:t>1.0.0</a:t>
            </a:r>
            <a:r>
              <a:rPr lang="en-US" altLang="zh-CN" sz="1200" dirty="0">
                <a:solidFill>
                  <a:srgbClr val="008080"/>
                </a:solidFill>
                <a:latin typeface="Consolas"/>
              </a:rPr>
              <a:t>&lt;/</a:t>
            </a:r>
            <a:r>
              <a:rPr lang="en-US" altLang="zh-CN" sz="1200" dirty="0">
                <a:solidFill>
                  <a:srgbClr val="3F7F7F"/>
                </a:solidFill>
                <a:latin typeface="Consolas"/>
              </a:rPr>
              <a:t>version</a:t>
            </a:r>
            <a:r>
              <a:rPr lang="en-US" altLang="zh-CN" sz="1200" dirty="0">
                <a:solidFill>
                  <a:srgbClr val="008080"/>
                </a:solidFill>
                <a:latin typeface="Consolas"/>
              </a:rPr>
              <a:t>&gt;</a:t>
            </a:r>
          </a:p>
          <a:p>
            <a:r>
              <a:rPr lang="en-US" altLang="zh-CN" sz="1200" dirty="0">
                <a:solidFill>
                  <a:srgbClr val="008080"/>
                </a:solidFill>
                <a:latin typeface="Consolas"/>
              </a:rPr>
              <a:t>&lt;/</a:t>
            </a:r>
            <a:r>
              <a:rPr lang="en-US" altLang="zh-CN" sz="1200" dirty="0">
                <a:solidFill>
                  <a:srgbClr val="3F7F7F"/>
                </a:solidFill>
                <a:latin typeface="Consolas"/>
              </a:rPr>
              <a:t>dependency</a:t>
            </a:r>
            <a:r>
              <a:rPr lang="en-US" altLang="zh-CN" sz="1200" dirty="0" smtClean="0">
                <a:solidFill>
                  <a:srgbClr val="008080"/>
                </a:solidFill>
                <a:latin typeface="Consolas"/>
              </a:rPr>
              <a:t>&gt;</a:t>
            </a:r>
            <a:endParaRPr lang="en-US" altLang="zh-CN" sz="1200" dirty="0">
              <a:solidFill>
                <a:srgbClr val="008080"/>
              </a:solidFill>
              <a:latin typeface="Consolas"/>
            </a:endParaRPr>
          </a:p>
        </p:txBody>
      </p:sp>
      <p:sp>
        <p:nvSpPr>
          <p:cNvPr id="25" name="TextBox 24"/>
          <p:cNvSpPr txBox="1"/>
          <p:nvPr/>
        </p:nvSpPr>
        <p:spPr>
          <a:xfrm>
            <a:off x="3562033" y="3988142"/>
            <a:ext cx="2091940" cy="523220"/>
          </a:xfrm>
          <a:prstGeom prst="rect">
            <a:avLst/>
          </a:prstGeom>
          <a:noFill/>
        </p:spPr>
        <p:txBody>
          <a:bodyPr wrap="square" rtlCol="0">
            <a:spAutoFit/>
          </a:bodyPr>
          <a:lstStyle/>
          <a:p>
            <a:r>
              <a:rPr lang="zh-CN" altLang="en-US" sz="1400" i="1" dirty="0" smtClean="0">
                <a:latin typeface="+mj-ea"/>
                <a:ea typeface="+mj-ea"/>
              </a:rPr>
              <a:t>使用</a:t>
            </a:r>
            <a:r>
              <a:rPr lang="en-US" altLang="zh-CN" sz="1400" i="1" dirty="0" smtClean="0">
                <a:latin typeface="+mj-ea"/>
                <a:ea typeface="+mj-ea"/>
              </a:rPr>
              <a:t>Maven</a:t>
            </a:r>
            <a:r>
              <a:rPr lang="zh-CN" altLang="en-US" sz="1400" i="1" dirty="0" smtClean="0">
                <a:latin typeface="+mj-ea"/>
                <a:ea typeface="+mj-ea"/>
              </a:rPr>
              <a:t>统一集成到项目中</a:t>
            </a:r>
            <a:r>
              <a:rPr lang="en-US" altLang="zh-CN" sz="1400" i="1" dirty="0" smtClean="0">
                <a:latin typeface="+mj-ea"/>
                <a:ea typeface="+mj-ea"/>
              </a:rPr>
              <a:t>(POM.xml)</a:t>
            </a:r>
            <a:endParaRPr lang="zh-CN" altLang="en-US" sz="1400" i="1" dirty="0">
              <a:latin typeface="+mj-ea"/>
              <a:ea typeface="+mj-ea"/>
            </a:endParaRPr>
          </a:p>
        </p:txBody>
      </p:sp>
      <p:sp>
        <p:nvSpPr>
          <p:cNvPr id="27" name="圆角矩形 26"/>
          <p:cNvSpPr/>
          <p:nvPr/>
        </p:nvSpPr>
        <p:spPr>
          <a:xfrm>
            <a:off x="3871356" y="3322771"/>
            <a:ext cx="1473293" cy="398825"/>
          </a:xfrm>
          <a:prstGeom prst="roundRect">
            <a:avLst>
              <a:gd name="adj" fmla="val 7274"/>
            </a:avLst>
          </a:prstGeom>
          <a:solidFill>
            <a:srgbClr val="D2ECB6"/>
          </a:solidFill>
          <a:ln w="1460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Arial" pitchFamily="34" charset="0"/>
                <a:cs typeface="Arial" pitchFamily="34" charset="0"/>
              </a:rPr>
              <a:t>POM.XML</a:t>
            </a:r>
            <a:endParaRPr lang="zh-CN" altLang="en-US" b="1" dirty="0">
              <a:solidFill>
                <a:srgbClr val="FF0000"/>
              </a:solidFill>
              <a:latin typeface="Arial" pitchFamily="34" charset="0"/>
              <a:cs typeface="Arial" pitchFamily="34" charset="0"/>
            </a:endParaRPr>
          </a:p>
        </p:txBody>
      </p:sp>
      <p:sp>
        <p:nvSpPr>
          <p:cNvPr id="28" name="圆角矩形 27"/>
          <p:cNvSpPr/>
          <p:nvPr/>
        </p:nvSpPr>
        <p:spPr>
          <a:xfrm>
            <a:off x="6895026" y="328211"/>
            <a:ext cx="948062" cy="864096"/>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xxxx</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a:t>
            </a:r>
          </a:p>
        </p:txBody>
      </p:sp>
      <p:sp>
        <p:nvSpPr>
          <p:cNvPr id="29" name="右箭头 28"/>
          <p:cNvSpPr/>
          <p:nvPr/>
        </p:nvSpPr>
        <p:spPr bwMode="auto">
          <a:xfrm rot="10800000">
            <a:off x="6300192" y="2873362"/>
            <a:ext cx="385704"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11" name="矩形 10"/>
          <p:cNvSpPr/>
          <p:nvPr/>
        </p:nvSpPr>
        <p:spPr>
          <a:xfrm>
            <a:off x="5653973" y="4003530"/>
            <a:ext cx="3384376" cy="1015663"/>
          </a:xfrm>
          <a:prstGeom prst="rect">
            <a:avLst/>
          </a:prstGeom>
        </p:spPr>
        <p:txBody>
          <a:bodyPr wrap="square">
            <a:spAutoFit/>
          </a:bodyPr>
          <a:lstStyle/>
          <a:p>
            <a:r>
              <a:rPr lang="en-US" altLang="zh-CN" sz="1200" dirty="0">
                <a:solidFill>
                  <a:srgbClr val="008080"/>
                </a:solidFill>
                <a:latin typeface="Consolas"/>
              </a:rPr>
              <a:t>&lt;parent&gt;</a:t>
            </a:r>
          </a:p>
          <a:p>
            <a:r>
              <a:rPr lang="en-US" altLang="zh-CN" sz="1200" dirty="0">
                <a:solidFill>
                  <a:srgbClr val="008080"/>
                </a:solidFill>
                <a:latin typeface="Consolas"/>
              </a:rPr>
              <a:t>&lt;groupId&gt;</a:t>
            </a:r>
            <a:r>
              <a:rPr lang="en-US" altLang="zh-CN" sz="1200" dirty="0" err="1">
                <a:solidFill>
                  <a:srgbClr val="008080"/>
                </a:solidFill>
                <a:latin typeface="Consolas"/>
              </a:rPr>
              <a:t>com.feinno</a:t>
            </a:r>
            <a:r>
              <a:rPr lang="en-US" altLang="zh-CN" sz="1200" dirty="0">
                <a:solidFill>
                  <a:srgbClr val="008080"/>
                </a:solidFill>
                <a:latin typeface="Consolas"/>
              </a:rPr>
              <a:t>&lt;/groupId&gt;</a:t>
            </a:r>
          </a:p>
          <a:p>
            <a:r>
              <a:rPr lang="en-US" altLang="zh-CN" sz="1200" dirty="0">
                <a:solidFill>
                  <a:srgbClr val="008080"/>
                </a:solidFill>
                <a:latin typeface="Consolas"/>
              </a:rPr>
              <a:t>&lt;</a:t>
            </a:r>
            <a:r>
              <a:rPr lang="en-US" altLang="zh-CN" sz="1200" dirty="0" err="1">
                <a:solidFill>
                  <a:srgbClr val="008080"/>
                </a:solidFill>
                <a:latin typeface="Consolas"/>
              </a:rPr>
              <a:t>artifactId</a:t>
            </a:r>
            <a:r>
              <a:rPr lang="en-US" altLang="zh-CN" sz="1200" dirty="0">
                <a:solidFill>
                  <a:srgbClr val="008080"/>
                </a:solidFill>
                <a:latin typeface="Consolas"/>
              </a:rPr>
              <a:t>&gt;feinno-parent&lt;/</a:t>
            </a:r>
            <a:r>
              <a:rPr lang="en-US" altLang="zh-CN" sz="1200" dirty="0" err="1">
                <a:solidFill>
                  <a:srgbClr val="008080"/>
                </a:solidFill>
                <a:latin typeface="Consolas"/>
              </a:rPr>
              <a:t>artifactId</a:t>
            </a:r>
            <a:r>
              <a:rPr lang="en-US" altLang="zh-CN" sz="1200" dirty="0">
                <a:solidFill>
                  <a:srgbClr val="008080"/>
                </a:solidFill>
                <a:latin typeface="Consolas"/>
              </a:rPr>
              <a:t>&gt;</a:t>
            </a:r>
          </a:p>
          <a:p>
            <a:r>
              <a:rPr lang="en-US" altLang="zh-CN" sz="1200" dirty="0">
                <a:solidFill>
                  <a:srgbClr val="008080"/>
                </a:solidFill>
                <a:latin typeface="Consolas"/>
              </a:rPr>
              <a:t>&lt;version&gt;1.0.0&lt;/version&gt;</a:t>
            </a:r>
          </a:p>
          <a:p>
            <a:r>
              <a:rPr lang="en-US" altLang="zh-CN" sz="1200" dirty="0">
                <a:solidFill>
                  <a:srgbClr val="008080"/>
                </a:solidFill>
                <a:latin typeface="Consolas"/>
              </a:rPr>
              <a:t>&lt;/parent&gt;</a:t>
            </a:r>
            <a:endParaRPr lang="zh-CN" altLang="en-US" sz="1200" dirty="0">
              <a:solidFill>
                <a:srgbClr val="008080"/>
              </a:solidFill>
              <a:latin typeface="Consolas"/>
            </a:endParaRPr>
          </a:p>
        </p:txBody>
      </p:sp>
      <p:sp>
        <p:nvSpPr>
          <p:cNvPr id="19" name="圆角矩形 18"/>
          <p:cNvSpPr/>
          <p:nvPr/>
        </p:nvSpPr>
        <p:spPr>
          <a:xfrm>
            <a:off x="323528" y="856929"/>
            <a:ext cx="2160240" cy="582068"/>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rpc</a:t>
            </a:r>
            <a:endParaRPr lang="en-US" altLang="zh-CN" sz="1400" dirty="0" smtClean="0">
              <a:solidFill>
                <a:schemeClr val="tx1">
                  <a:lumMod val="75000"/>
                  <a:lumOff val="25000"/>
                </a:schemeClr>
              </a:solidFill>
              <a:latin typeface="+mj-ea"/>
              <a:ea typeface="+mj-ea"/>
            </a:endParaRPr>
          </a:p>
          <a:p>
            <a:pPr algn="ctr"/>
            <a:r>
              <a:rPr lang="zh-CN" altLang="en-US" sz="1200" dirty="0" smtClean="0">
                <a:solidFill>
                  <a:schemeClr val="tx1">
                    <a:lumMod val="75000"/>
                    <a:lumOff val="25000"/>
                  </a:schemeClr>
                </a:solidFill>
                <a:latin typeface="+mj-ea"/>
                <a:ea typeface="+mj-ea"/>
              </a:rPr>
              <a:t>用于内部系统间高性能通讯</a:t>
            </a:r>
            <a:endParaRPr lang="en-US" altLang="zh-CN" sz="1200"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67961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sz="2800" dirty="0" smtClean="0">
                <a:solidFill>
                  <a:srgbClr val="C00000"/>
                </a:solidFill>
                <a:latin typeface="微软雅黑" pitchFamily="34" charset="-122"/>
                <a:ea typeface="微软雅黑" pitchFamily="34" charset="-122"/>
                <a:cs typeface="Arial" pitchFamily="34" charset="0"/>
              </a:rPr>
              <a:t>-</a:t>
            </a:r>
            <a:r>
              <a:rPr lang="zh-CN" altLang="en-US" sz="2800" dirty="0" smtClean="0">
                <a:solidFill>
                  <a:srgbClr val="C00000"/>
                </a:solidFill>
                <a:latin typeface="微软雅黑" pitchFamily="34" charset="-122"/>
                <a:ea typeface="微软雅黑" pitchFamily="34" charset="-122"/>
                <a:cs typeface="Arial" pitchFamily="34" charset="0"/>
              </a:rPr>
              <a:t>核心框架</a:t>
            </a:r>
            <a:r>
              <a:rPr lang="en-US" altLang="zh-CN" sz="2800" dirty="0" smtClean="0">
                <a:solidFill>
                  <a:srgbClr val="C00000"/>
                </a:solidFill>
                <a:latin typeface="微软雅黑" pitchFamily="34" charset="-122"/>
                <a:ea typeface="微软雅黑" pitchFamily="34" charset="-122"/>
                <a:cs typeface="Arial" pitchFamily="34" charset="0"/>
              </a:rPr>
              <a:t>: feinno-framework</a:t>
            </a:r>
            <a:endParaRPr lang="zh-CN" altLang="en-US" sz="2800" dirty="0"/>
          </a:p>
        </p:txBody>
      </p:sp>
      <p:sp>
        <p:nvSpPr>
          <p:cNvPr id="4" name="TextBox 3"/>
          <p:cNvSpPr txBox="1"/>
          <p:nvPr/>
        </p:nvSpPr>
        <p:spPr>
          <a:xfrm>
            <a:off x="426615" y="841276"/>
            <a:ext cx="7802136" cy="369332"/>
          </a:xfrm>
          <a:prstGeom prst="rect">
            <a:avLst/>
          </a:prstGeom>
          <a:noFill/>
        </p:spPr>
        <p:txBody>
          <a:bodyPr wrap="none" rtlCol="0">
            <a:spAutoFit/>
          </a:bodyPr>
          <a:lstStyle/>
          <a:p>
            <a:r>
              <a:rPr lang="zh-CN" altLang="en-US" dirty="0" smtClean="0">
                <a:latin typeface="+mj-ea"/>
                <a:ea typeface="+mj-ea"/>
              </a:rPr>
              <a:t>封装原则：聚焦核心数据操作，提供各位基础通用能力和工具；核心和精练</a:t>
            </a:r>
            <a:endParaRPr lang="zh-CN" altLang="en-US" dirty="0">
              <a:latin typeface="+mj-ea"/>
              <a:ea typeface="+mj-ea"/>
            </a:endParaRPr>
          </a:p>
        </p:txBody>
      </p:sp>
      <p:sp>
        <p:nvSpPr>
          <p:cNvPr id="5" name="圆角矩形 4"/>
          <p:cNvSpPr/>
          <p:nvPr/>
        </p:nvSpPr>
        <p:spPr>
          <a:xfrm>
            <a:off x="1475656" y="3675878"/>
            <a:ext cx="2120783" cy="1341862"/>
          </a:xfrm>
          <a:prstGeom prst="roundRect">
            <a:avLst>
              <a:gd name="adj" fmla="val 8066"/>
            </a:avLst>
          </a:prstGeom>
          <a:solidFill>
            <a:srgbClr val="D2ECB6">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75000"/>
                    <a:lumOff val="25000"/>
                  </a:schemeClr>
                </a:solidFill>
                <a:latin typeface="+mj-ea"/>
                <a:ea typeface="+mj-ea"/>
              </a:rPr>
              <a:t>支持分页的</a:t>
            </a:r>
            <a:r>
              <a:rPr lang="en-US" altLang="zh-CN" sz="1400" b="1" dirty="0" smtClean="0">
                <a:solidFill>
                  <a:schemeClr val="tx1">
                    <a:lumMod val="75000"/>
                    <a:lumOff val="25000"/>
                  </a:schemeClr>
                </a:solidFill>
                <a:latin typeface="+mj-ea"/>
                <a:ea typeface="+mj-ea"/>
              </a:rPr>
              <a:t>JDBC</a:t>
            </a:r>
            <a:r>
              <a:rPr lang="zh-CN" altLang="en-US" sz="1400" b="1" dirty="0" smtClean="0">
                <a:solidFill>
                  <a:schemeClr val="tx1">
                    <a:lumMod val="75000"/>
                    <a:lumOff val="25000"/>
                  </a:schemeClr>
                </a:solidFill>
                <a:latin typeface="+mj-ea"/>
                <a:ea typeface="+mj-ea"/>
              </a:rPr>
              <a:t>封装</a:t>
            </a:r>
            <a:r>
              <a:rPr lang="en-US" altLang="zh-CN" sz="1200" dirty="0" smtClean="0">
                <a:solidFill>
                  <a:schemeClr val="tx1">
                    <a:lumMod val="75000"/>
                    <a:lumOff val="25000"/>
                  </a:schemeClr>
                </a:solidFill>
                <a:latin typeface="+mj-ea"/>
                <a:ea typeface="+mj-ea"/>
              </a:rPr>
              <a:t>JDBC-</a:t>
            </a:r>
            <a:r>
              <a:rPr lang="en-US" altLang="zh-CN" sz="1200" dirty="0" err="1" smtClean="0">
                <a:solidFill>
                  <a:schemeClr val="tx1">
                    <a:lumMod val="75000"/>
                    <a:lumOff val="25000"/>
                  </a:schemeClr>
                </a:solidFill>
                <a:latin typeface="+mj-ea"/>
                <a:ea typeface="+mj-ea"/>
              </a:rPr>
              <a:t>NativeSQL</a:t>
            </a:r>
            <a:r>
              <a:rPr lang="zh-CN" altLang="en-US" sz="1200" dirty="0" smtClean="0">
                <a:solidFill>
                  <a:schemeClr val="tx1">
                    <a:lumMod val="75000"/>
                    <a:lumOff val="25000"/>
                  </a:schemeClr>
                </a:solidFill>
                <a:latin typeface="+mj-ea"/>
                <a:ea typeface="+mj-ea"/>
              </a:rPr>
              <a:t>支持，</a:t>
            </a:r>
            <a:r>
              <a:rPr lang="en-US" altLang="zh-CN" sz="1200" dirty="0" smtClean="0">
                <a:solidFill>
                  <a:schemeClr val="tx1">
                    <a:lumMod val="75000"/>
                    <a:lumOff val="25000"/>
                  </a:schemeClr>
                </a:solidFill>
                <a:latin typeface="+mj-ea"/>
                <a:ea typeface="+mj-ea"/>
              </a:rPr>
              <a:t>JDBC</a:t>
            </a:r>
            <a:r>
              <a:rPr lang="zh-CN" altLang="en-US" sz="1200" dirty="0" smtClean="0">
                <a:solidFill>
                  <a:schemeClr val="tx1">
                    <a:lumMod val="75000"/>
                    <a:lumOff val="25000"/>
                  </a:schemeClr>
                </a:solidFill>
                <a:latin typeface="+mj-ea"/>
                <a:ea typeface="+mj-ea"/>
              </a:rPr>
              <a:t>分页查询和</a:t>
            </a:r>
            <a:r>
              <a:rPr lang="en-US" altLang="zh-CN" sz="1200" dirty="0" smtClean="0">
                <a:solidFill>
                  <a:schemeClr val="tx1">
                    <a:lumMod val="75000"/>
                    <a:lumOff val="25000"/>
                  </a:schemeClr>
                </a:solidFill>
                <a:latin typeface="+mj-ea"/>
                <a:ea typeface="+mj-ea"/>
              </a:rPr>
              <a:t>POJO</a:t>
            </a:r>
            <a:r>
              <a:rPr lang="zh-CN" altLang="en-US" sz="1200" dirty="0" smtClean="0">
                <a:solidFill>
                  <a:schemeClr val="tx1">
                    <a:lumMod val="75000"/>
                    <a:lumOff val="25000"/>
                  </a:schemeClr>
                </a:solidFill>
                <a:latin typeface="+mj-ea"/>
                <a:ea typeface="+mj-ea"/>
              </a:rPr>
              <a:t>自动</a:t>
            </a:r>
            <a:r>
              <a:rPr lang="en-US" altLang="zh-CN" sz="1200" dirty="0" smtClean="0">
                <a:solidFill>
                  <a:schemeClr val="tx1">
                    <a:lumMod val="75000"/>
                    <a:lumOff val="25000"/>
                  </a:schemeClr>
                </a:solidFill>
                <a:latin typeface="+mj-ea"/>
                <a:ea typeface="+mj-ea"/>
              </a:rPr>
              <a:t>Mapping</a:t>
            </a:r>
          </a:p>
          <a:p>
            <a:pPr algn="ctr"/>
            <a:r>
              <a:rPr lang="en-US" altLang="zh-CN" sz="1400" dirty="0" smtClean="0">
                <a:solidFill>
                  <a:schemeClr val="tx1">
                    <a:lumMod val="75000"/>
                    <a:lumOff val="25000"/>
                  </a:schemeClr>
                </a:solidFill>
                <a:latin typeface="Arial" pitchFamily="34" charset="0"/>
                <a:ea typeface="+mj-ea"/>
                <a:cs typeface="Arial" pitchFamily="34" charset="0"/>
              </a:rPr>
              <a:t>PagedJdbcTemplate </a:t>
            </a:r>
            <a:r>
              <a:rPr lang="en-US" altLang="zh-CN" sz="1400" dirty="0" smtClean="0">
                <a:solidFill>
                  <a:schemeClr val="tx1">
                    <a:lumMod val="75000"/>
                    <a:lumOff val="25000"/>
                  </a:schemeClr>
                </a:solidFill>
                <a:latin typeface="Arial" pitchFamily="34" charset="0"/>
                <a:cs typeface="Arial" pitchFamily="34" charset="0"/>
                <a:sym typeface="Wingdings" pitchFamily="2" charset="2"/>
              </a:rPr>
              <a:t> </a:t>
            </a:r>
            <a:r>
              <a:rPr lang="en-US" altLang="zh-CN" sz="1400" dirty="0">
                <a:solidFill>
                  <a:schemeClr val="tx1">
                    <a:lumMod val="75000"/>
                    <a:lumOff val="25000"/>
                  </a:schemeClr>
                </a:solidFill>
                <a:latin typeface="Arial" pitchFamily="34" charset="0"/>
                <a:ea typeface="+mj-ea"/>
                <a:cs typeface="Arial" pitchFamily="34" charset="0"/>
              </a:rPr>
              <a:t>JdbcTemplate</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6" name="圆角矩形 5"/>
          <p:cNvSpPr/>
          <p:nvPr/>
        </p:nvSpPr>
        <p:spPr>
          <a:xfrm>
            <a:off x="3618384" y="3675878"/>
            <a:ext cx="2066287" cy="1341862"/>
          </a:xfrm>
          <a:prstGeom prst="roundRect">
            <a:avLst>
              <a:gd name="adj" fmla="val 6081"/>
            </a:avLst>
          </a:prstGeom>
          <a:solidFill>
            <a:srgbClr val="D2ECB6">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75000"/>
                    <a:lumOff val="25000"/>
                  </a:schemeClr>
                </a:solidFill>
                <a:latin typeface="+mj-ea"/>
                <a:ea typeface="+mj-ea"/>
              </a:rPr>
              <a:t>抽象</a:t>
            </a:r>
            <a:r>
              <a:rPr lang="en-US" altLang="zh-CN" sz="1400" b="1" dirty="0" smtClean="0">
                <a:solidFill>
                  <a:schemeClr val="tx1">
                    <a:lumMod val="75000"/>
                    <a:lumOff val="25000"/>
                  </a:schemeClr>
                </a:solidFill>
                <a:latin typeface="+mj-ea"/>
                <a:ea typeface="+mj-ea"/>
              </a:rPr>
              <a:t>JPA</a:t>
            </a:r>
            <a:r>
              <a:rPr lang="zh-CN" altLang="en-US" sz="1400" b="1" dirty="0" smtClean="0">
                <a:solidFill>
                  <a:schemeClr val="tx1">
                    <a:lumMod val="75000"/>
                    <a:lumOff val="25000"/>
                  </a:schemeClr>
                </a:solidFill>
                <a:latin typeface="+mj-ea"/>
                <a:ea typeface="+mj-ea"/>
              </a:rPr>
              <a:t>扩展实现</a:t>
            </a:r>
            <a:endParaRPr lang="en-US" altLang="zh-CN" sz="1400" b="1" dirty="0" smtClean="0">
              <a:solidFill>
                <a:schemeClr val="tx1">
                  <a:lumMod val="75000"/>
                  <a:lumOff val="25000"/>
                </a:schemeClr>
              </a:solidFill>
              <a:latin typeface="+mj-ea"/>
              <a:ea typeface="+mj-ea"/>
            </a:endParaRPr>
          </a:p>
          <a:p>
            <a:pPr algn="ctr"/>
            <a:r>
              <a:rPr lang="en-US" altLang="zh-CN" sz="1200" dirty="0">
                <a:solidFill>
                  <a:schemeClr val="tx1">
                    <a:lumMod val="75000"/>
                    <a:lumOff val="25000"/>
                  </a:schemeClr>
                </a:solidFill>
                <a:latin typeface="Arial" pitchFamily="34" charset="0"/>
                <a:ea typeface="+mj-ea"/>
                <a:cs typeface="Arial" pitchFamily="34" charset="0"/>
              </a:rPr>
              <a:t>CRUD</a:t>
            </a:r>
            <a:r>
              <a:rPr lang="zh-CN" altLang="en-US" sz="1200" dirty="0">
                <a:solidFill>
                  <a:schemeClr val="tx1">
                    <a:lumMod val="75000"/>
                    <a:lumOff val="25000"/>
                  </a:schemeClr>
                </a:solidFill>
                <a:latin typeface="Arial" pitchFamily="34" charset="0"/>
                <a:ea typeface="+mj-ea"/>
                <a:cs typeface="Arial" pitchFamily="34" charset="0"/>
              </a:rPr>
              <a:t>和分页</a:t>
            </a:r>
            <a:r>
              <a:rPr lang="zh-CN" altLang="en-US" sz="1200" dirty="0" smtClean="0">
                <a:solidFill>
                  <a:schemeClr val="tx1">
                    <a:lumMod val="75000"/>
                    <a:lumOff val="25000"/>
                  </a:schemeClr>
                </a:solidFill>
                <a:latin typeface="Arial" pitchFamily="34" charset="0"/>
                <a:ea typeface="+mj-ea"/>
                <a:cs typeface="Arial" pitchFamily="34" charset="0"/>
              </a:rPr>
              <a:t>查询，无需实现类，只需声明接口</a:t>
            </a:r>
            <a:endParaRPr lang="en-US" altLang="zh-CN" sz="1200" dirty="0">
              <a:solidFill>
                <a:schemeClr val="tx1">
                  <a:lumMod val="75000"/>
                  <a:lumOff val="25000"/>
                </a:schemeClr>
              </a:solidFill>
              <a:latin typeface="Arial" pitchFamily="34" charset="0"/>
              <a:ea typeface="+mj-ea"/>
              <a:cs typeface="Arial" pitchFamily="34" charset="0"/>
            </a:endParaRPr>
          </a:p>
          <a:p>
            <a:pPr algn="ctr"/>
            <a:r>
              <a:rPr lang="en-US" altLang="zh-CN" sz="1400" dirty="0" smtClean="0">
                <a:solidFill>
                  <a:schemeClr val="tx1">
                    <a:lumMod val="75000"/>
                    <a:lumOff val="25000"/>
                  </a:schemeClr>
                </a:solidFill>
                <a:latin typeface="Arial" pitchFamily="34" charset="0"/>
                <a:ea typeface="+mj-ea"/>
                <a:cs typeface="Arial" pitchFamily="34" charset="0"/>
              </a:rPr>
              <a:t>AbstractEntityJpaDao </a:t>
            </a:r>
            <a:r>
              <a:rPr lang="en-US" altLang="zh-CN" sz="1400" dirty="0" smtClean="0">
                <a:solidFill>
                  <a:schemeClr val="tx1">
                    <a:lumMod val="75000"/>
                    <a:lumOff val="25000"/>
                  </a:schemeClr>
                </a:solidFill>
                <a:latin typeface="Arial" pitchFamily="34" charset="0"/>
                <a:cs typeface="Arial" pitchFamily="34" charset="0"/>
                <a:sym typeface="Wingdings" pitchFamily="2" charset="2"/>
              </a:rPr>
              <a:t></a:t>
            </a:r>
            <a:r>
              <a:rPr lang="en-US" altLang="zh-CN" sz="1400" dirty="0"/>
              <a:t> </a:t>
            </a:r>
            <a:r>
              <a:rPr lang="en-US" altLang="zh-CN" sz="1400" dirty="0">
                <a:solidFill>
                  <a:schemeClr val="tx1">
                    <a:lumMod val="75000"/>
                    <a:lumOff val="25000"/>
                  </a:schemeClr>
                </a:solidFill>
                <a:latin typeface="Arial" pitchFamily="34" charset="0"/>
                <a:ea typeface="+mj-ea"/>
                <a:cs typeface="Arial" pitchFamily="34" charset="0"/>
              </a:rPr>
              <a:t>SimpleJpaRepository</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7" name="圆角矩形 6"/>
          <p:cNvSpPr/>
          <p:nvPr/>
        </p:nvSpPr>
        <p:spPr>
          <a:xfrm>
            <a:off x="1475656" y="2929507"/>
            <a:ext cx="4209015" cy="693789"/>
          </a:xfrm>
          <a:prstGeom prst="round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75000"/>
                    <a:lumOff val="25000"/>
                  </a:schemeClr>
                </a:solidFill>
                <a:latin typeface="Arial" pitchFamily="34" charset="0"/>
                <a:ea typeface="+mj-ea"/>
                <a:cs typeface="Arial" pitchFamily="34" charset="0"/>
              </a:rPr>
              <a:t>封装基于泛型接口实现的实体抽象服务</a:t>
            </a:r>
            <a:endParaRPr lang="en-US" altLang="zh-CN" sz="1400" b="1" dirty="0" smtClean="0">
              <a:solidFill>
                <a:schemeClr val="tx1">
                  <a:lumMod val="75000"/>
                  <a:lumOff val="25000"/>
                </a:schemeClr>
              </a:solidFill>
              <a:latin typeface="Arial" pitchFamily="34" charset="0"/>
              <a:ea typeface="+mj-ea"/>
              <a:cs typeface="Arial" pitchFamily="34" charset="0"/>
            </a:endParaRPr>
          </a:p>
          <a:p>
            <a:pPr algn="ctr"/>
            <a:r>
              <a:rPr lang="zh-CN" altLang="en-US" sz="1200" dirty="0" smtClean="0">
                <a:solidFill>
                  <a:schemeClr val="tx1">
                    <a:lumMod val="75000"/>
                    <a:lumOff val="25000"/>
                  </a:schemeClr>
                </a:solidFill>
                <a:latin typeface="Arial" pitchFamily="34" charset="0"/>
                <a:ea typeface="+mj-ea"/>
                <a:cs typeface="Arial" pitchFamily="34" charset="0"/>
              </a:rPr>
              <a:t>支持自动化</a:t>
            </a:r>
            <a:r>
              <a:rPr lang="en-US" altLang="zh-CN" sz="1200" dirty="0" smtClean="0">
                <a:solidFill>
                  <a:schemeClr val="tx1">
                    <a:lumMod val="75000"/>
                    <a:lumOff val="25000"/>
                  </a:schemeClr>
                </a:solidFill>
                <a:latin typeface="Arial" pitchFamily="34" charset="0"/>
                <a:ea typeface="+mj-ea"/>
                <a:cs typeface="Arial" pitchFamily="34" charset="0"/>
              </a:rPr>
              <a:t>CRUD</a:t>
            </a:r>
            <a:r>
              <a:rPr lang="zh-CN" altLang="en-US" sz="1200" dirty="0" smtClean="0">
                <a:solidFill>
                  <a:schemeClr val="tx1">
                    <a:lumMod val="75000"/>
                    <a:lumOff val="25000"/>
                  </a:schemeClr>
                </a:solidFill>
                <a:latin typeface="Arial" pitchFamily="34" charset="0"/>
                <a:ea typeface="+mj-ea"/>
                <a:cs typeface="Arial" pitchFamily="34" charset="0"/>
              </a:rPr>
              <a:t>和分页查询，声明式事务</a:t>
            </a:r>
            <a:endParaRPr lang="en-US" altLang="zh-CN" sz="1200" dirty="0" smtClean="0">
              <a:solidFill>
                <a:schemeClr val="tx1">
                  <a:lumMod val="75000"/>
                  <a:lumOff val="25000"/>
                </a:schemeClr>
              </a:solidFill>
              <a:latin typeface="Arial" pitchFamily="34" charset="0"/>
              <a:ea typeface="+mj-ea"/>
              <a:cs typeface="Arial" pitchFamily="34" charset="0"/>
            </a:endParaRPr>
          </a:p>
          <a:p>
            <a:pPr algn="ctr"/>
            <a:r>
              <a:rPr lang="en-US" altLang="zh-CN" sz="1400" dirty="0" smtClean="0">
                <a:solidFill>
                  <a:schemeClr val="tx1">
                    <a:lumMod val="75000"/>
                    <a:lumOff val="25000"/>
                  </a:schemeClr>
                </a:solidFill>
                <a:latin typeface="Arial" pitchFamily="34" charset="0"/>
                <a:cs typeface="Arial" pitchFamily="34" charset="0"/>
              </a:rPr>
              <a:t>EntityService </a:t>
            </a:r>
            <a:r>
              <a:rPr lang="en-US" altLang="zh-CN" sz="1400" dirty="0" smtClean="0">
                <a:solidFill>
                  <a:schemeClr val="tx1">
                    <a:lumMod val="75000"/>
                    <a:lumOff val="25000"/>
                  </a:schemeClr>
                </a:solidFill>
                <a:latin typeface="Arial" pitchFamily="34" charset="0"/>
                <a:cs typeface="Arial" pitchFamily="34" charset="0"/>
                <a:sym typeface="Wingdings" pitchFamily="2" charset="2"/>
              </a:rPr>
              <a:t> </a:t>
            </a:r>
            <a:r>
              <a:rPr lang="en-US" altLang="zh-CN" sz="1400" dirty="0" smtClean="0">
                <a:solidFill>
                  <a:schemeClr val="tx1">
                    <a:lumMod val="75000"/>
                    <a:lumOff val="25000"/>
                  </a:schemeClr>
                </a:solidFill>
                <a:latin typeface="Arial" pitchFamily="34" charset="0"/>
                <a:ea typeface="+mj-ea"/>
                <a:cs typeface="Arial" pitchFamily="34" charset="0"/>
              </a:rPr>
              <a:t>EntityServiceImpl</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8" name="圆角矩形 7"/>
          <p:cNvSpPr/>
          <p:nvPr/>
        </p:nvSpPr>
        <p:spPr>
          <a:xfrm>
            <a:off x="5756679" y="2929505"/>
            <a:ext cx="1656184" cy="2088234"/>
          </a:xfrm>
          <a:prstGeom prst="roundRect">
            <a:avLst>
              <a:gd name="adj" fmla="val 6188"/>
            </a:avLst>
          </a:prstGeom>
          <a:solidFill>
            <a:schemeClr val="accent6">
              <a:alpha val="3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75000"/>
                    <a:lumOff val="25000"/>
                  </a:schemeClr>
                </a:solidFill>
                <a:latin typeface="+mj-ea"/>
                <a:ea typeface="+mj-ea"/>
              </a:rPr>
              <a:t>基于</a:t>
            </a:r>
            <a:r>
              <a:rPr lang="en-US" altLang="zh-CN" sz="1400" b="1" dirty="0" smtClean="0">
                <a:solidFill>
                  <a:schemeClr val="tx1">
                    <a:lumMod val="75000"/>
                    <a:lumOff val="25000"/>
                  </a:schemeClr>
                </a:solidFill>
                <a:latin typeface="+mj-ea"/>
                <a:ea typeface="+mj-ea"/>
              </a:rPr>
              <a:t>Spring</a:t>
            </a:r>
            <a:r>
              <a:rPr lang="zh-CN" altLang="en-US" sz="1400" b="1" dirty="0" smtClean="0">
                <a:solidFill>
                  <a:schemeClr val="tx1">
                    <a:lumMod val="75000"/>
                    <a:lumOff val="25000"/>
                  </a:schemeClr>
                </a:solidFill>
                <a:latin typeface="+mj-ea"/>
                <a:ea typeface="+mj-ea"/>
              </a:rPr>
              <a:t>的</a:t>
            </a:r>
            <a:r>
              <a:rPr lang="en-US" altLang="zh-CN" sz="1400" b="1" dirty="0" smtClean="0">
                <a:solidFill>
                  <a:schemeClr val="tx1">
                    <a:lumMod val="75000"/>
                    <a:lumOff val="25000"/>
                  </a:schemeClr>
                </a:solidFill>
                <a:latin typeface="+mj-ea"/>
                <a:ea typeface="+mj-ea"/>
              </a:rPr>
              <a:t>Junit</a:t>
            </a:r>
            <a:r>
              <a:rPr lang="zh-CN" altLang="en-US" sz="1400" b="1" dirty="0" smtClean="0">
                <a:solidFill>
                  <a:schemeClr val="tx1">
                    <a:lumMod val="75000"/>
                    <a:lumOff val="25000"/>
                  </a:schemeClr>
                </a:solidFill>
                <a:latin typeface="+mj-ea"/>
                <a:ea typeface="+mj-ea"/>
              </a:rPr>
              <a:t>封装</a:t>
            </a:r>
            <a:endParaRPr lang="en-US" altLang="zh-CN" sz="1400" b="1"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Arial" pitchFamily="34" charset="0"/>
                <a:ea typeface="+mj-ea"/>
                <a:cs typeface="Arial" pitchFamily="34" charset="0"/>
              </a:rPr>
              <a:t>支持事务</a:t>
            </a:r>
            <a:r>
              <a:rPr lang="en-US" altLang="zh-CN" sz="1400" dirty="0" smtClean="0">
                <a:solidFill>
                  <a:schemeClr val="tx1">
                    <a:lumMod val="75000"/>
                    <a:lumOff val="25000"/>
                  </a:schemeClr>
                </a:solidFill>
                <a:latin typeface="Arial" pitchFamily="34" charset="0"/>
                <a:ea typeface="+mj-ea"/>
                <a:cs typeface="Arial" pitchFamily="34" charset="0"/>
              </a:rPr>
              <a:t>/profiles</a:t>
            </a:r>
          </a:p>
          <a:p>
            <a:pPr algn="ctr"/>
            <a:r>
              <a:rPr lang="en-US" altLang="zh-CN" sz="1400" dirty="0" smtClean="0">
                <a:solidFill>
                  <a:schemeClr val="tx1">
                    <a:lumMod val="75000"/>
                    <a:lumOff val="25000"/>
                  </a:schemeClr>
                </a:solidFill>
                <a:latin typeface="Arial" pitchFamily="34" charset="0"/>
                <a:ea typeface="+mj-ea"/>
                <a:cs typeface="Arial" pitchFamily="34" charset="0"/>
              </a:rPr>
              <a:t>SpringTests, </a:t>
            </a:r>
            <a:r>
              <a:rPr lang="en-US" altLang="zh-CN" sz="1400" dirty="0">
                <a:solidFill>
                  <a:schemeClr val="tx1">
                    <a:lumMod val="75000"/>
                    <a:lumOff val="25000"/>
                  </a:schemeClr>
                </a:solidFill>
                <a:latin typeface="Arial" pitchFamily="34" charset="0"/>
                <a:ea typeface="+mj-ea"/>
                <a:cs typeface="Arial" pitchFamily="34" charset="0"/>
              </a:rPr>
              <a:t>SpringTransactionalTests</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9" name="圆角矩形 8"/>
          <p:cNvSpPr/>
          <p:nvPr/>
        </p:nvSpPr>
        <p:spPr>
          <a:xfrm>
            <a:off x="1475656" y="2091702"/>
            <a:ext cx="5937207" cy="792088"/>
          </a:xfrm>
          <a:prstGeom prst="round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75000"/>
                    <a:lumOff val="25000"/>
                  </a:schemeClr>
                </a:solidFill>
                <a:latin typeface="Arial" pitchFamily="34" charset="0"/>
                <a:ea typeface="+mj-ea"/>
                <a:cs typeface="Arial" pitchFamily="34" charset="0"/>
              </a:rPr>
              <a:t>SpringMvc3</a:t>
            </a:r>
            <a:r>
              <a:rPr lang="zh-CN" altLang="en-US" sz="1400" b="1" dirty="0" smtClean="0">
                <a:solidFill>
                  <a:schemeClr val="tx1">
                    <a:lumMod val="75000"/>
                    <a:lumOff val="25000"/>
                  </a:schemeClr>
                </a:solidFill>
                <a:latin typeface="Arial" pitchFamily="34" charset="0"/>
                <a:ea typeface="+mj-ea"/>
                <a:cs typeface="Arial" pitchFamily="34" charset="0"/>
              </a:rPr>
              <a:t>封装</a:t>
            </a:r>
            <a:endParaRPr lang="en-US" altLang="zh-CN" sz="1400" b="1" dirty="0" smtClean="0">
              <a:solidFill>
                <a:schemeClr val="tx1">
                  <a:lumMod val="75000"/>
                  <a:lumOff val="25000"/>
                </a:schemeClr>
              </a:solidFill>
              <a:latin typeface="Arial" pitchFamily="34" charset="0"/>
              <a:ea typeface="+mj-ea"/>
              <a:cs typeface="Arial" pitchFamily="34" charset="0"/>
            </a:endParaRPr>
          </a:p>
          <a:p>
            <a:pPr algn="ctr"/>
            <a:r>
              <a:rPr lang="zh-CN" altLang="en-US" sz="1200" dirty="0" smtClean="0">
                <a:solidFill>
                  <a:schemeClr val="tx1">
                    <a:lumMod val="75000"/>
                    <a:lumOff val="25000"/>
                  </a:schemeClr>
                </a:solidFill>
                <a:latin typeface="Arial" pitchFamily="34" charset="0"/>
                <a:ea typeface="+mj-ea"/>
                <a:cs typeface="Arial" pitchFamily="34" charset="0"/>
              </a:rPr>
              <a:t>支持自动化</a:t>
            </a:r>
            <a:r>
              <a:rPr lang="en-US" altLang="zh-CN" sz="1200" dirty="0" smtClean="0">
                <a:solidFill>
                  <a:schemeClr val="tx1">
                    <a:lumMod val="75000"/>
                    <a:lumOff val="25000"/>
                  </a:schemeClr>
                </a:solidFill>
                <a:latin typeface="Arial" pitchFamily="34" charset="0"/>
                <a:ea typeface="+mj-ea"/>
                <a:cs typeface="Arial" pitchFamily="34" charset="0"/>
              </a:rPr>
              <a:t>CRUD</a:t>
            </a:r>
            <a:r>
              <a:rPr lang="zh-CN" altLang="en-US" sz="1200" dirty="0" smtClean="0">
                <a:solidFill>
                  <a:schemeClr val="tx1">
                    <a:lumMod val="75000"/>
                    <a:lumOff val="25000"/>
                  </a:schemeClr>
                </a:solidFill>
                <a:latin typeface="Arial" pitchFamily="34" charset="0"/>
                <a:ea typeface="+mj-ea"/>
                <a:cs typeface="Arial" pitchFamily="34" charset="0"/>
              </a:rPr>
              <a:t>和分页查询，</a:t>
            </a:r>
            <a:r>
              <a:rPr lang="en-US" altLang="zh-CN" sz="1200" dirty="0" smtClean="0">
                <a:solidFill>
                  <a:schemeClr val="tx1">
                    <a:lumMod val="75000"/>
                    <a:lumOff val="25000"/>
                  </a:schemeClr>
                </a:solidFill>
                <a:latin typeface="Arial" pitchFamily="34" charset="0"/>
                <a:ea typeface="+mj-ea"/>
                <a:cs typeface="Arial" pitchFamily="34" charset="0"/>
              </a:rPr>
              <a:t>annotation</a:t>
            </a:r>
            <a:r>
              <a:rPr lang="zh-CN" altLang="en-US" sz="1200" dirty="0" smtClean="0">
                <a:solidFill>
                  <a:schemeClr val="tx1">
                    <a:lumMod val="75000"/>
                    <a:lumOff val="25000"/>
                  </a:schemeClr>
                </a:solidFill>
                <a:latin typeface="Arial" pitchFamily="34" charset="0"/>
                <a:ea typeface="+mj-ea"/>
                <a:cs typeface="Arial" pitchFamily="34" charset="0"/>
              </a:rPr>
              <a:t>风格</a:t>
            </a:r>
            <a:r>
              <a:rPr lang="en-US" altLang="zh-CN" sz="1200" dirty="0" smtClean="0">
                <a:solidFill>
                  <a:schemeClr val="tx1">
                    <a:lumMod val="75000"/>
                    <a:lumOff val="25000"/>
                  </a:schemeClr>
                </a:solidFill>
                <a:latin typeface="Arial" pitchFamily="34" charset="0"/>
                <a:ea typeface="+mj-ea"/>
                <a:cs typeface="Arial" pitchFamily="34" charset="0"/>
              </a:rPr>
              <a:t>controller</a:t>
            </a:r>
            <a:r>
              <a:rPr lang="zh-CN" altLang="en-US" sz="1200" dirty="0" smtClean="0">
                <a:solidFill>
                  <a:schemeClr val="tx1">
                    <a:lumMod val="75000"/>
                    <a:lumOff val="25000"/>
                  </a:schemeClr>
                </a:solidFill>
                <a:latin typeface="Arial" pitchFamily="34" charset="0"/>
                <a:ea typeface="+mj-ea"/>
                <a:cs typeface="Arial" pitchFamily="34" charset="0"/>
              </a:rPr>
              <a:t>，自动获取请求实体并参数化，异常处理机消息提示封装等，支持提供</a:t>
            </a:r>
            <a:r>
              <a:rPr lang="en-US" altLang="zh-CN" sz="1200" dirty="0" smtClean="0">
                <a:solidFill>
                  <a:schemeClr val="tx1">
                    <a:lumMod val="75000"/>
                    <a:lumOff val="25000"/>
                  </a:schemeClr>
                </a:solidFill>
                <a:latin typeface="Arial" pitchFamily="34" charset="0"/>
                <a:ea typeface="+mj-ea"/>
                <a:cs typeface="Arial" pitchFamily="34" charset="0"/>
              </a:rPr>
              <a:t>REST</a:t>
            </a:r>
            <a:r>
              <a:rPr lang="zh-CN" altLang="en-US" sz="1200" dirty="0" smtClean="0">
                <a:solidFill>
                  <a:schemeClr val="tx1">
                    <a:lumMod val="75000"/>
                    <a:lumOff val="25000"/>
                  </a:schemeClr>
                </a:solidFill>
                <a:latin typeface="Arial" pitchFamily="34" charset="0"/>
                <a:ea typeface="+mj-ea"/>
                <a:cs typeface="Arial" pitchFamily="34" charset="0"/>
              </a:rPr>
              <a:t>方式的服务</a:t>
            </a:r>
            <a:endParaRPr lang="en-US" altLang="zh-CN" sz="1200" dirty="0" smtClean="0">
              <a:solidFill>
                <a:schemeClr val="tx1">
                  <a:lumMod val="75000"/>
                  <a:lumOff val="25000"/>
                </a:schemeClr>
              </a:solidFill>
              <a:latin typeface="Arial" pitchFamily="34" charset="0"/>
              <a:ea typeface="+mj-ea"/>
              <a:cs typeface="Arial" pitchFamily="34" charset="0"/>
            </a:endParaRPr>
          </a:p>
          <a:p>
            <a:pPr algn="ctr"/>
            <a:r>
              <a:rPr lang="en-US" altLang="zh-CN" sz="1400" dirty="0">
                <a:solidFill>
                  <a:schemeClr val="tx1">
                    <a:lumMod val="75000"/>
                    <a:lumOff val="25000"/>
                  </a:schemeClr>
                </a:solidFill>
                <a:latin typeface="Arial" pitchFamily="34" charset="0"/>
                <a:ea typeface="+mj-ea"/>
                <a:cs typeface="Arial" pitchFamily="34" charset="0"/>
              </a:rPr>
              <a:t>AbstractController</a:t>
            </a:r>
          </a:p>
        </p:txBody>
      </p:sp>
      <p:sp>
        <p:nvSpPr>
          <p:cNvPr id="10" name="圆角矩形 9"/>
          <p:cNvSpPr/>
          <p:nvPr/>
        </p:nvSpPr>
        <p:spPr>
          <a:xfrm>
            <a:off x="7458237" y="2091703"/>
            <a:ext cx="1368152" cy="2926035"/>
          </a:xfrm>
          <a:prstGeom prst="roundRect">
            <a:avLst>
              <a:gd name="adj" fmla="val 6188"/>
            </a:avLst>
          </a:prstGeom>
          <a:solidFill>
            <a:srgbClr val="FFC00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75000"/>
                    <a:lumOff val="25000"/>
                  </a:schemeClr>
                </a:solidFill>
                <a:latin typeface="+mj-ea"/>
                <a:ea typeface="+mj-ea"/>
              </a:rPr>
              <a:t>统一异常封装</a:t>
            </a:r>
            <a:endParaRPr lang="en-US" altLang="zh-CN" sz="1400" b="1" dirty="0" smtClean="0">
              <a:solidFill>
                <a:schemeClr val="tx1">
                  <a:lumMod val="75000"/>
                  <a:lumOff val="25000"/>
                </a:schemeClr>
              </a:solidFill>
              <a:latin typeface="+mj-ea"/>
              <a:ea typeface="+mj-ea"/>
            </a:endParaRPr>
          </a:p>
          <a:p>
            <a:pPr algn="ctr"/>
            <a:r>
              <a:rPr lang="zh-CN" altLang="en-US" sz="1200" dirty="0">
                <a:solidFill>
                  <a:schemeClr val="tx1">
                    <a:lumMod val="75000"/>
                    <a:lumOff val="25000"/>
                  </a:schemeClr>
                </a:solidFill>
                <a:latin typeface="Arial" pitchFamily="34" charset="0"/>
                <a:ea typeface="+mj-ea"/>
                <a:cs typeface="Arial" pitchFamily="34" charset="0"/>
              </a:rPr>
              <a:t>支持国际化</a:t>
            </a:r>
            <a:r>
              <a:rPr lang="en-US" altLang="zh-CN" sz="1200" dirty="0">
                <a:solidFill>
                  <a:schemeClr val="tx1">
                    <a:lumMod val="75000"/>
                    <a:lumOff val="25000"/>
                  </a:schemeClr>
                </a:solidFill>
                <a:latin typeface="Arial" pitchFamily="34" charset="0"/>
                <a:ea typeface="+mj-ea"/>
                <a:cs typeface="Arial" pitchFamily="34" charset="0"/>
              </a:rPr>
              <a:t>,</a:t>
            </a:r>
            <a:r>
              <a:rPr lang="zh-CN" altLang="en-US" sz="1200" dirty="0">
                <a:solidFill>
                  <a:schemeClr val="tx1">
                    <a:lumMod val="75000"/>
                    <a:lumOff val="25000"/>
                  </a:schemeClr>
                </a:solidFill>
                <a:latin typeface="Arial" pitchFamily="34" charset="0"/>
                <a:ea typeface="+mj-ea"/>
                <a:cs typeface="Arial" pitchFamily="34" charset="0"/>
              </a:rPr>
              <a:t>消息配置</a:t>
            </a:r>
            <a:endParaRPr lang="en-US" altLang="zh-CN" sz="1200" dirty="0">
              <a:solidFill>
                <a:schemeClr val="tx1">
                  <a:lumMod val="75000"/>
                  <a:lumOff val="25000"/>
                </a:schemeClr>
              </a:solidFill>
              <a:latin typeface="Arial" pitchFamily="34" charset="0"/>
              <a:ea typeface="+mj-ea"/>
              <a:cs typeface="Arial" pitchFamily="34" charset="0"/>
            </a:endParaRPr>
          </a:p>
          <a:p>
            <a:pPr algn="ctr"/>
            <a:r>
              <a:rPr lang="en-US" altLang="zh-CN" sz="1400" dirty="0">
                <a:solidFill>
                  <a:schemeClr val="tx1">
                    <a:lumMod val="75000"/>
                    <a:lumOff val="25000"/>
                  </a:schemeClr>
                </a:solidFill>
                <a:latin typeface="Arial" pitchFamily="34" charset="0"/>
                <a:ea typeface="+mj-ea"/>
                <a:cs typeface="Arial" pitchFamily="34" charset="0"/>
              </a:rPr>
              <a:t>AbstractI18NMessageException</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11" name="圆角矩形 10"/>
          <p:cNvSpPr/>
          <p:nvPr/>
        </p:nvSpPr>
        <p:spPr>
          <a:xfrm>
            <a:off x="356079" y="2083240"/>
            <a:ext cx="1080120" cy="2934499"/>
          </a:xfrm>
          <a:prstGeom prst="roundRect">
            <a:avLst>
              <a:gd name="adj" fmla="val 6188"/>
            </a:avLst>
          </a:prstGeom>
          <a:solidFill>
            <a:srgbClr val="E2CFF1">
              <a:alpha val="56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75000"/>
                    <a:lumOff val="25000"/>
                  </a:schemeClr>
                </a:solidFill>
                <a:latin typeface="Arial" pitchFamily="34" charset="0"/>
                <a:ea typeface="+mj-ea"/>
                <a:cs typeface="Arial" pitchFamily="34" charset="0"/>
              </a:rPr>
              <a:t>公共工具包</a:t>
            </a:r>
            <a:endParaRPr lang="en-US" altLang="zh-CN" sz="1200" b="1" dirty="0" smtClean="0">
              <a:solidFill>
                <a:schemeClr val="tx1">
                  <a:lumMod val="75000"/>
                  <a:lumOff val="25000"/>
                </a:schemeClr>
              </a:solidFill>
              <a:latin typeface="Arial" pitchFamily="34" charset="0"/>
              <a:ea typeface="+mj-ea"/>
              <a:cs typeface="Arial" pitchFamily="34" charset="0"/>
            </a:endParaRPr>
          </a:p>
          <a:p>
            <a:pPr algn="ctr"/>
            <a:r>
              <a:rPr lang="zh-CN" altLang="en-US" sz="1200" dirty="0">
                <a:solidFill>
                  <a:schemeClr val="tx1">
                    <a:lumMod val="75000"/>
                    <a:lumOff val="25000"/>
                  </a:schemeClr>
                </a:solidFill>
                <a:latin typeface="Arial" pitchFamily="34" charset="0"/>
                <a:ea typeface="+mj-ea"/>
                <a:cs typeface="Arial" pitchFamily="34" charset="0"/>
              </a:rPr>
              <a:t>泛</a:t>
            </a:r>
            <a:r>
              <a:rPr lang="zh-CN" altLang="en-US" sz="1200" dirty="0" smtClean="0">
                <a:solidFill>
                  <a:schemeClr val="tx1">
                    <a:lumMod val="75000"/>
                    <a:lumOff val="25000"/>
                  </a:schemeClr>
                </a:solidFill>
                <a:latin typeface="Arial" pitchFamily="34" charset="0"/>
                <a:ea typeface="+mj-ea"/>
                <a:cs typeface="Arial" pitchFamily="34" charset="0"/>
              </a:rPr>
              <a:t>型，反射，编码，集合，等基本工具，</a:t>
            </a:r>
            <a:r>
              <a:rPr lang="en-US" altLang="zh-CN" sz="1200" dirty="0" smtClean="0">
                <a:solidFill>
                  <a:schemeClr val="tx1">
                    <a:lumMod val="75000"/>
                    <a:lumOff val="25000"/>
                  </a:schemeClr>
                </a:solidFill>
                <a:latin typeface="Arial" pitchFamily="34" charset="0"/>
                <a:ea typeface="+mj-ea"/>
                <a:cs typeface="Arial" pitchFamily="34" charset="0"/>
              </a:rPr>
              <a:t>XML</a:t>
            </a:r>
            <a:r>
              <a:rPr lang="zh-CN" altLang="en-US" sz="1200" dirty="0" smtClean="0">
                <a:solidFill>
                  <a:schemeClr val="tx1">
                    <a:lumMod val="75000"/>
                    <a:lumOff val="25000"/>
                  </a:schemeClr>
                </a:solidFill>
                <a:latin typeface="Arial" pitchFamily="34" charset="0"/>
                <a:ea typeface="+mj-ea"/>
                <a:cs typeface="Arial" pitchFamily="34" charset="0"/>
              </a:rPr>
              <a:t>和</a:t>
            </a:r>
            <a:r>
              <a:rPr lang="en-US" altLang="zh-CN" sz="1200" dirty="0" smtClean="0">
                <a:solidFill>
                  <a:schemeClr val="tx1">
                    <a:lumMod val="75000"/>
                    <a:lumOff val="25000"/>
                  </a:schemeClr>
                </a:solidFill>
                <a:latin typeface="Arial" pitchFamily="34" charset="0"/>
                <a:ea typeface="+mj-ea"/>
                <a:cs typeface="Arial" pitchFamily="34" charset="0"/>
              </a:rPr>
              <a:t>JSO N</a:t>
            </a:r>
            <a:r>
              <a:rPr lang="zh-CN" altLang="en-US" sz="1200" dirty="0" smtClean="0">
                <a:solidFill>
                  <a:schemeClr val="tx1">
                    <a:lumMod val="75000"/>
                    <a:lumOff val="25000"/>
                  </a:schemeClr>
                </a:solidFill>
                <a:latin typeface="Arial" pitchFamily="34" charset="0"/>
                <a:ea typeface="+mj-ea"/>
                <a:cs typeface="Arial" pitchFamily="34" charset="0"/>
              </a:rPr>
              <a:t>序列化工具</a:t>
            </a:r>
            <a:r>
              <a:rPr lang="en-US" altLang="zh-CN" sz="1200" dirty="0" smtClean="0">
                <a:solidFill>
                  <a:schemeClr val="tx1">
                    <a:lumMod val="75000"/>
                    <a:lumOff val="25000"/>
                  </a:schemeClr>
                </a:solidFill>
                <a:latin typeface="Arial" pitchFamily="34" charset="0"/>
                <a:ea typeface="+mj-ea"/>
                <a:cs typeface="Arial" pitchFamily="34" charset="0"/>
              </a:rPr>
              <a:t>,Bean</a:t>
            </a:r>
            <a:r>
              <a:rPr lang="zh-CN" altLang="en-US" sz="1200" dirty="0" smtClean="0">
                <a:solidFill>
                  <a:schemeClr val="tx1">
                    <a:lumMod val="75000"/>
                    <a:lumOff val="25000"/>
                  </a:schemeClr>
                </a:solidFill>
                <a:latin typeface="Arial" pitchFamily="34" charset="0"/>
                <a:ea typeface="+mj-ea"/>
                <a:cs typeface="Arial" pitchFamily="34" charset="0"/>
              </a:rPr>
              <a:t>拷贝工具等</a:t>
            </a:r>
            <a:endParaRPr lang="zh-CN" altLang="en-US" sz="1400" dirty="0">
              <a:solidFill>
                <a:schemeClr val="tx1">
                  <a:lumMod val="75000"/>
                  <a:lumOff val="25000"/>
                </a:schemeClr>
              </a:solidFill>
              <a:latin typeface="Arial" pitchFamily="34" charset="0"/>
              <a:ea typeface="+mj-ea"/>
              <a:cs typeface="Arial" pitchFamily="34" charset="0"/>
            </a:endParaRPr>
          </a:p>
        </p:txBody>
      </p:sp>
      <p:sp>
        <p:nvSpPr>
          <p:cNvPr id="13" name="TextBox 12"/>
          <p:cNvSpPr txBox="1"/>
          <p:nvPr/>
        </p:nvSpPr>
        <p:spPr>
          <a:xfrm>
            <a:off x="426615" y="1275065"/>
            <a:ext cx="8507786" cy="646331"/>
          </a:xfrm>
          <a:prstGeom prst="rect">
            <a:avLst/>
          </a:prstGeom>
          <a:noFill/>
        </p:spPr>
        <p:txBody>
          <a:bodyPr wrap="square" rtlCol="0">
            <a:spAutoFit/>
          </a:bodyPr>
          <a:lstStyle/>
          <a:p>
            <a:r>
              <a:rPr lang="en-US" altLang="zh-CN" dirty="0" smtClean="0">
                <a:solidFill>
                  <a:srgbClr val="C00000"/>
                </a:solidFill>
                <a:latin typeface="微软雅黑" pitchFamily="34" charset="-122"/>
                <a:ea typeface="微软雅黑" pitchFamily="34" charset="-122"/>
                <a:cs typeface="Arial" pitchFamily="34" charset="0"/>
              </a:rPr>
              <a:t>feinno-framework </a:t>
            </a:r>
            <a:r>
              <a:rPr lang="zh-CN" altLang="en-US" dirty="0" smtClean="0">
                <a:latin typeface="微软雅黑" pitchFamily="34" charset="-122"/>
                <a:ea typeface="微软雅黑" pitchFamily="34" charset="-122"/>
                <a:cs typeface="Arial" pitchFamily="34" charset="0"/>
              </a:rPr>
              <a:t>提供了基本的数据访问，业务处理控制，异常处理和常用工具包，同时提供了规范的单元测试模式。</a:t>
            </a:r>
            <a:endParaRPr lang="zh-CN" altLang="en-US" dirty="0">
              <a:latin typeface="+mj-ea"/>
              <a:ea typeface="+mj-ea"/>
            </a:endParaRPr>
          </a:p>
        </p:txBody>
      </p:sp>
      <p:sp>
        <p:nvSpPr>
          <p:cNvPr id="3" name="矩形 2"/>
          <p:cNvSpPr/>
          <p:nvPr/>
        </p:nvSpPr>
        <p:spPr>
          <a:xfrm>
            <a:off x="4431439" y="1598230"/>
            <a:ext cx="4572000" cy="461665"/>
          </a:xfrm>
          <a:prstGeom prst="rect">
            <a:avLst/>
          </a:prstGeom>
        </p:spPr>
        <p:txBody>
          <a:bodyPr>
            <a:spAutoFit/>
          </a:bodyPr>
          <a:lstStyle/>
          <a:p>
            <a:r>
              <a:rPr lang="en-US" altLang="zh-CN" sz="1200" i="1" dirty="0">
                <a:latin typeface="Arial" pitchFamily="34" charset="0"/>
                <a:cs typeface="Arial" pitchFamily="34" charset="0"/>
              </a:rPr>
              <a:t>http://192.168.30.29:8888/svn/feinno_arch/respository/feinno-framework/trunk</a:t>
            </a:r>
            <a:endParaRPr lang="zh-CN" altLang="en-US" sz="1200" i="1" dirty="0">
              <a:latin typeface="Arial" pitchFamily="34" charset="0"/>
              <a:cs typeface="Arial" pitchFamily="34" charset="0"/>
            </a:endParaRPr>
          </a:p>
        </p:txBody>
      </p:sp>
    </p:spTree>
    <p:extLst>
      <p:ext uri="{BB962C8B-B14F-4D97-AF65-F5344CB8AC3E}">
        <p14:creationId xmlns:p14="http://schemas.microsoft.com/office/powerpoint/2010/main" val="963014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a:solidFill>
                  <a:srgbClr val="C00000"/>
                </a:solidFill>
                <a:latin typeface="微软雅黑" pitchFamily="34" charset="-122"/>
                <a:ea typeface="微软雅黑" pitchFamily="34" charset="-122"/>
                <a:cs typeface="Arial" pitchFamily="34" charset="0"/>
              </a:rPr>
              <a:t>-</a:t>
            </a:r>
            <a:r>
              <a:rPr lang="zh-CN" altLang="en-US" dirty="0">
                <a:solidFill>
                  <a:srgbClr val="C00000"/>
                </a:solidFill>
                <a:latin typeface="微软雅黑" pitchFamily="34" charset="-122"/>
                <a:ea typeface="微软雅黑" pitchFamily="34" charset="-122"/>
                <a:cs typeface="Arial" pitchFamily="34" charset="0"/>
              </a:rPr>
              <a:t>核心框架</a:t>
            </a:r>
            <a:r>
              <a:rPr lang="en-US" altLang="zh-CN" dirty="0">
                <a:solidFill>
                  <a:srgbClr val="C00000"/>
                </a:solidFill>
                <a:latin typeface="微软雅黑" pitchFamily="34" charset="-122"/>
                <a:ea typeface="微软雅黑" pitchFamily="34" charset="-122"/>
                <a:cs typeface="Arial" pitchFamily="34" charset="0"/>
              </a:rPr>
              <a:t>: feinno-framework</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57300"/>
            <a:ext cx="368621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57300"/>
            <a:ext cx="391291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03648" y="756298"/>
            <a:ext cx="1441420" cy="307777"/>
          </a:xfrm>
          <a:prstGeom prst="rect">
            <a:avLst/>
          </a:prstGeom>
          <a:noFill/>
        </p:spPr>
        <p:txBody>
          <a:bodyPr wrap="none" rtlCol="0">
            <a:spAutoFit/>
          </a:bodyPr>
          <a:lstStyle/>
          <a:p>
            <a:r>
              <a:rPr lang="zh-CN" altLang="en-US" sz="1400" dirty="0">
                <a:latin typeface="+mj-ea"/>
                <a:ea typeface="+mj-ea"/>
              </a:rPr>
              <a:t>服务</a:t>
            </a:r>
            <a:r>
              <a:rPr lang="zh-CN" altLang="en-US" sz="1400" dirty="0" smtClean="0">
                <a:latin typeface="+mj-ea"/>
                <a:ea typeface="+mj-ea"/>
              </a:rPr>
              <a:t>层封装核心</a:t>
            </a:r>
            <a:endParaRPr lang="zh-CN" altLang="en-US" sz="1400" dirty="0">
              <a:latin typeface="+mj-ea"/>
              <a:ea typeface="+mj-ea"/>
            </a:endParaRPr>
          </a:p>
        </p:txBody>
      </p:sp>
      <p:sp>
        <p:nvSpPr>
          <p:cNvPr id="8" name="TextBox 7"/>
          <p:cNvSpPr txBox="1"/>
          <p:nvPr/>
        </p:nvSpPr>
        <p:spPr>
          <a:xfrm>
            <a:off x="5694396" y="749523"/>
            <a:ext cx="1789657" cy="307777"/>
          </a:xfrm>
          <a:prstGeom prst="rect">
            <a:avLst/>
          </a:prstGeom>
          <a:noFill/>
        </p:spPr>
        <p:txBody>
          <a:bodyPr wrap="none" rtlCol="0">
            <a:spAutoFit/>
          </a:bodyPr>
          <a:lstStyle/>
          <a:p>
            <a:r>
              <a:rPr lang="en-US" altLang="zh-CN" sz="1400" dirty="0" smtClean="0">
                <a:latin typeface="+mj-ea"/>
                <a:ea typeface="+mj-ea"/>
              </a:rPr>
              <a:t>DAO</a:t>
            </a:r>
            <a:r>
              <a:rPr lang="zh-CN" altLang="en-US" sz="1400" dirty="0" smtClean="0">
                <a:latin typeface="+mj-ea"/>
                <a:ea typeface="+mj-ea"/>
              </a:rPr>
              <a:t>层</a:t>
            </a:r>
            <a:r>
              <a:rPr lang="en-US" altLang="zh-CN" sz="1400" dirty="0" smtClean="0">
                <a:latin typeface="+mj-ea"/>
                <a:ea typeface="+mj-ea"/>
              </a:rPr>
              <a:t>JAP</a:t>
            </a:r>
            <a:r>
              <a:rPr lang="zh-CN" altLang="en-US" sz="1400" dirty="0" smtClean="0">
                <a:latin typeface="+mj-ea"/>
                <a:ea typeface="+mj-ea"/>
              </a:rPr>
              <a:t>封装核心</a:t>
            </a:r>
            <a:endParaRPr lang="zh-CN" altLang="en-US" sz="1400" dirty="0">
              <a:latin typeface="+mj-ea"/>
              <a:ea typeface="+mj-ea"/>
            </a:endParaRPr>
          </a:p>
        </p:txBody>
      </p:sp>
      <p:cxnSp>
        <p:nvCxnSpPr>
          <p:cNvPr id="6" name="直接箭头连接符 5"/>
          <p:cNvCxnSpPr>
            <a:stCxn id="1027" idx="3"/>
            <a:endCxn id="1026" idx="1"/>
          </p:cNvCxnSpPr>
          <p:nvPr/>
        </p:nvCxnSpPr>
        <p:spPr>
          <a:xfrm>
            <a:off x="4164435" y="3109528"/>
            <a:ext cx="407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04207" y="1678367"/>
            <a:ext cx="461665" cy="2862322"/>
          </a:xfrm>
          <a:prstGeom prst="rect">
            <a:avLst/>
          </a:prstGeom>
          <a:noFill/>
        </p:spPr>
        <p:txBody>
          <a:bodyPr vert="eaVert" wrap="none" rtlCol="0">
            <a:spAutoFit/>
          </a:bodyPr>
          <a:lstStyle/>
          <a:p>
            <a:r>
              <a:rPr lang="zh-CN" altLang="en-US" dirty="0" smtClean="0">
                <a:latin typeface="+mj-ea"/>
                <a:ea typeface="+mj-ea"/>
              </a:rPr>
              <a:t>数据库访问核心封装和扩展</a:t>
            </a:r>
            <a:endParaRPr lang="zh-CN" altLang="en-US" dirty="0">
              <a:latin typeface="+mj-ea"/>
              <a:ea typeface="+mj-ea"/>
            </a:endParaRPr>
          </a:p>
        </p:txBody>
      </p:sp>
    </p:spTree>
    <p:extLst>
      <p:ext uri="{BB962C8B-B14F-4D97-AF65-F5344CB8AC3E}">
        <p14:creationId xmlns:p14="http://schemas.microsoft.com/office/powerpoint/2010/main" val="4274286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素材\12154206_Oz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19471"/>
            <a:ext cx="7272808" cy="38422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smtClean="0">
                <a:solidFill>
                  <a:srgbClr val="C00000"/>
                </a:solidFill>
                <a:latin typeface="微软雅黑" pitchFamily="34" charset="-122"/>
                <a:ea typeface="微软雅黑" pitchFamily="34" charset="-122"/>
                <a:cs typeface="Arial" pitchFamily="34" charset="0"/>
              </a:rPr>
              <a:t>-feinno-module-security</a:t>
            </a:r>
            <a:endParaRPr lang="zh-CN" altLang="en-US" dirty="0"/>
          </a:p>
        </p:txBody>
      </p:sp>
      <p:sp>
        <p:nvSpPr>
          <p:cNvPr id="4" name="TextBox 3"/>
          <p:cNvSpPr txBox="1"/>
          <p:nvPr/>
        </p:nvSpPr>
        <p:spPr>
          <a:xfrm>
            <a:off x="474282" y="841276"/>
            <a:ext cx="7200799" cy="646331"/>
          </a:xfrm>
          <a:prstGeom prst="rect">
            <a:avLst/>
          </a:prstGeom>
          <a:noFill/>
        </p:spPr>
        <p:txBody>
          <a:bodyPr wrap="square" rtlCol="0">
            <a:spAutoFit/>
          </a:bodyPr>
          <a:lstStyle/>
          <a:p>
            <a:r>
              <a:rPr lang="zh-CN" altLang="en-US" dirty="0" smtClean="0">
                <a:latin typeface="+mj-ea"/>
                <a:ea typeface="+mj-ea"/>
              </a:rPr>
              <a:t>安全框架集成</a:t>
            </a:r>
            <a:r>
              <a:rPr lang="en-US" altLang="zh-CN" dirty="0" smtClean="0">
                <a:latin typeface="+mj-ea"/>
                <a:ea typeface="+mj-ea"/>
              </a:rPr>
              <a:t>Apache-</a:t>
            </a:r>
            <a:r>
              <a:rPr lang="en-US" altLang="zh-CN" dirty="0" err="1" smtClean="0">
                <a:latin typeface="+mj-ea"/>
                <a:ea typeface="+mj-ea"/>
              </a:rPr>
              <a:t>Shiro</a:t>
            </a:r>
            <a:r>
              <a:rPr lang="zh-CN" altLang="en-US" dirty="0" smtClean="0">
                <a:latin typeface="+mj-ea"/>
                <a:ea typeface="+mj-ea"/>
              </a:rPr>
              <a:t>框架，提供认证，授权，会话管理和加密四个方面的安全服务。</a:t>
            </a:r>
            <a:endParaRPr lang="zh-CN" altLang="en-US" dirty="0">
              <a:latin typeface="+mj-ea"/>
              <a:ea typeface="+mj-ea"/>
            </a:endParaRPr>
          </a:p>
        </p:txBody>
      </p:sp>
    </p:spTree>
    <p:extLst>
      <p:ext uri="{BB962C8B-B14F-4D97-AF65-F5344CB8AC3E}">
        <p14:creationId xmlns:p14="http://schemas.microsoft.com/office/powerpoint/2010/main" val="2892996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2092714761"/>
              </p:ext>
            </p:extLst>
          </p:nvPr>
        </p:nvGraphicFramePr>
        <p:xfrm>
          <a:off x="971600" y="913284"/>
          <a:ext cx="7068600" cy="3790424"/>
        </p:xfrm>
        <a:graphic>
          <a:graphicData uri="http://schemas.openxmlformats.org/drawingml/2006/table">
            <a:tbl>
              <a:tblPr firstRow="1" bandRow="1">
                <a:tableStyleId>{5C22544A-7EE6-4342-B048-85BDC9FD1C3A}</a:tableStyleId>
              </a:tblPr>
              <a:tblGrid>
                <a:gridCol w="2032000"/>
                <a:gridCol w="2372304"/>
                <a:gridCol w="2664296"/>
              </a:tblGrid>
              <a:tr h="1296144">
                <a:tc>
                  <a:txBody>
                    <a:bodyPr/>
                    <a:lstStyle/>
                    <a:p>
                      <a:endParaRPr lang="zh-CN" altLang="en-US" dirty="0"/>
                    </a:p>
                  </a:txBody>
                  <a:tcPr>
                    <a:solidFill>
                      <a:schemeClr val="accent1">
                        <a:lumMod val="20000"/>
                        <a:lumOff val="80000"/>
                      </a:schemeClr>
                    </a:solidFill>
                  </a:tcPr>
                </a:tc>
                <a:tc>
                  <a:txBody>
                    <a:bodyPr/>
                    <a:lstStyle/>
                    <a:p>
                      <a:endParaRPr lang="zh-CN" altLang="en-US" dirty="0"/>
                    </a:p>
                  </a:txBody>
                  <a:tcPr>
                    <a:solidFill>
                      <a:schemeClr val="accent1">
                        <a:lumMod val="20000"/>
                        <a:lumOff val="80000"/>
                      </a:schemeClr>
                    </a:solidFill>
                  </a:tcPr>
                </a:tc>
                <a:tc>
                  <a:txBody>
                    <a:bodyPr/>
                    <a:lstStyle/>
                    <a:p>
                      <a:endParaRPr lang="zh-CN" altLang="en-US" dirty="0"/>
                    </a:p>
                  </a:txBody>
                  <a:tcPr>
                    <a:solidFill>
                      <a:schemeClr val="accent1">
                        <a:lumMod val="20000"/>
                        <a:lumOff val="80000"/>
                      </a:schemeClr>
                    </a:solidFill>
                  </a:tcPr>
                </a:tc>
              </a:tr>
              <a:tr h="370840">
                <a:tc>
                  <a:txBody>
                    <a:bodyPr/>
                    <a:lstStyle/>
                    <a:p>
                      <a:r>
                        <a:rPr lang="zh-CN" altLang="en-US" dirty="0" smtClean="0">
                          <a:latin typeface="+mj-ea"/>
                          <a:ea typeface="+mj-ea"/>
                        </a:rPr>
                        <a:t>前身</a:t>
                      </a:r>
                      <a:endParaRPr lang="zh-CN" altLang="en-US" dirty="0">
                        <a:latin typeface="+mj-ea"/>
                        <a:ea typeface="+mj-ea"/>
                      </a:endParaRPr>
                    </a:p>
                  </a:txBody>
                  <a:tcPr/>
                </a:tc>
                <a:tc>
                  <a:txBody>
                    <a:bodyPr/>
                    <a:lstStyle/>
                    <a:p>
                      <a:r>
                        <a:rPr lang="en-US" altLang="zh-CN" dirty="0" smtClean="0">
                          <a:latin typeface="+mj-ea"/>
                          <a:ea typeface="+mj-ea"/>
                        </a:rPr>
                        <a:t>Jsecurity</a:t>
                      </a:r>
                      <a:endParaRPr lang="zh-CN" altLang="en-US"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Acegi Security</a:t>
                      </a:r>
                      <a:endParaRPr lang="zh-CN" altLang="en-US" dirty="0" smtClean="0">
                        <a:latin typeface="+mj-ea"/>
                        <a:ea typeface="+mj-ea"/>
                      </a:endParaRPr>
                    </a:p>
                  </a:txBody>
                  <a:tcPr/>
                </a:tc>
              </a:tr>
              <a:tr h="370840">
                <a:tc>
                  <a:txBody>
                    <a:bodyPr/>
                    <a:lstStyle/>
                    <a:p>
                      <a:r>
                        <a:rPr lang="zh-CN" altLang="en-US" dirty="0" smtClean="0">
                          <a:latin typeface="+mj-ea"/>
                          <a:ea typeface="+mj-ea"/>
                        </a:rPr>
                        <a:t>权限管理方式</a:t>
                      </a:r>
                      <a:endParaRPr lang="zh-CN" altLang="en-US" dirty="0">
                        <a:latin typeface="+mj-ea"/>
                        <a:ea typeface="+mj-ea"/>
                      </a:endParaRPr>
                    </a:p>
                  </a:txBody>
                  <a:tcPr/>
                </a:tc>
                <a:tc>
                  <a:txBody>
                    <a:bodyPr/>
                    <a:lstStyle/>
                    <a:p>
                      <a:r>
                        <a:rPr lang="zh-CN" altLang="en-US" dirty="0" smtClean="0">
                          <a:latin typeface="+mj-ea"/>
                          <a:ea typeface="+mj-ea"/>
                        </a:rPr>
                        <a:t>基于角色和权限</a:t>
                      </a:r>
                      <a:endParaRPr lang="zh-CN" altLang="en-US" dirty="0">
                        <a:latin typeface="+mj-ea"/>
                        <a:ea typeface="+mj-ea"/>
                      </a:endParaRPr>
                    </a:p>
                  </a:txBody>
                  <a:tcPr/>
                </a:tc>
                <a:tc>
                  <a:txBody>
                    <a:bodyPr/>
                    <a:lstStyle/>
                    <a:p>
                      <a:r>
                        <a:rPr lang="zh-CN" altLang="en-US" dirty="0" smtClean="0">
                          <a:latin typeface="+mj-ea"/>
                          <a:ea typeface="+mj-ea"/>
                        </a:rPr>
                        <a:t>基于角色</a:t>
                      </a:r>
                      <a:endParaRPr lang="zh-CN" altLang="en-US" dirty="0">
                        <a:latin typeface="+mj-ea"/>
                        <a:ea typeface="+mj-ea"/>
                      </a:endParaRPr>
                    </a:p>
                  </a:txBody>
                  <a:tcPr/>
                </a:tc>
              </a:tr>
              <a:tr h="370840">
                <a:tc>
                  <a:txBody>
                    <a:bodyPr/>
                    <a:lstStyle/>
                    <a:p>
                      <a:r>
                        <a:rPr lang="zh-CN" altLang="en-US" dirty="0" smtClean="0">
                          <a:latin typeface="+mj-ea"/>
                          <a:ea typeface="+mj-ea"/>
                        </a:rPr>
                        <a:t>学习成本</a:t>
                      </a:r>
                      <a:endParaRPr lang="zh-CN" altLang="en-US" dirty="0">
                        <a:latin typeface="+mj-ea"/>
                        <a:ea typeface="+mj-ea"/>
                      </a:endParaRPr>
                    </a:p>
                  </a:txBody>
                  <a:tcPr/>
                </a:tc>
                <a:tc>
                  <a:txBody>
                    <a:bodyPr/>
                    <a:lstStyle/>
                    <a:p>
                      <a:r>
                        <a:rPr lang="zh-CN" altLang="en-US" dirty="0" smtClean="0">
                          <a:latin typeface="+mj-ea"/>
                          <a:ea typeface="+mj-ea"/>
                        </a:rPr>
                        <a:t>低</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r>
              <a:tr h="370840">
                <a:tc>
                  <a:txBody>
                    <a:bodyPr/>
                    <a:lstStyle/>
                    <a:p>
                      <a:r>
                        <a:rPr lang="zh-CN" altLang="en-US" dirty="0" smtClean="0">
                          <a:latin typeface="+mj-ea"/>
                          <a:ea typeface="+mj-ea"/>
                        </a:rPr>
                        <a:t>复杂度和体系</a:t>
                      </a:r>
                      <a:endParaRPr lang="zh-CN" altLang="en-US" dirty="0">
                        <a:latin typeface="+mj-ea"/>
                        <a:ea typeface="+mj-ea"/>
                      </a:endParaRPr>
                    </a:p>
                  </a:txBody>
                  <a:tcPr/>
                </a:tc>
                <a:tc>
                  <a:txBody>
                    <a:bodyPr/>
                    <a:lstStyle/>
                    <a:p>
                      <a:r>
                        <a:rPr lang="zh-CN" altLang="en-US" dirty="0" smtClean="0">
                          <a:latin typeface="+mj-ea"/>
                          <a:ea typeface="+mj-ea"/>
                        </a:rPr>
                        <a:t>低</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r>
              <a:tr h="370840">
                <a:tc>
                  <a:txBody>
                    <a:bodyPr/>
                    <a:lstStyle/>
                    <a:p>
                      <a:r>
                        <a:rPr lang="zh-CN" altLang="en-US" dirty="0" smtClean="0">
                          <a:latin typeface="+mj-ea"/>
                          <a:ea typeface="+mj-ea"/>
                        </a:rPr>
                        <a:t>可靠性</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c>
                  <a:txBody>
                    <a:bodyPr/>
                    <a:lstStyle/>
                    <a:p>
                      <a:r>
                        <a:rPr lang="zh-CN" altLang="en-US" dirty="0" smtClean="0">
                          <a:latin typeface="+mj-ea"/>
                          <a:ea typeface="+mj-ea"/>
                        </a:rPr>
                        <a:t>高</a:t>
                      </a:r>
                      <a:endParaRPr lang="zh-CN" altLang="en-US" dirty="0">
                        <a:latin typeface="+mj-ea"/>
                        <a:ea typeface="+mj-ea"/>
                      </a:endParaRPr>
                    </a:p>
                  </a:txBody>
                  <a:tcPr/>
                </a:tc>
              </a:tr>
              <a:tr h="370840">
                <a:tc>
                  <a:txBody>
                    <a:bodyPr/>
                    <a:lstStyle/>
                    <a:p>
                      <a:r>
                        <a:rPr lang="zh-CN" altLang="en-US" dirty="0" smtClean="0">
                          <a:solidFill>
                            <a:srgbClr val="FF0000"/>
                          </a:solidFill>
                          <a:latin typeface="+mj-ea"/>
                          <a:ea typeface="+mj-ea"/>
                        </a:rPr>
                        <a:t>角色权限定义和配置（</a:t>
                      </a:r>
                      <a:r>
                        <a:rPr lang="en-US" altLang="zh-CN" sz="1800" b="0" i="0" kern="1200" dirty="0" smtClean="0">
                          <a:solidFill>
                            <a:srgbClr val="FF0000"/>
                          </a:solidFill>
                          <a:effectLst/>
                          <a:latin typeface="+mj-ea"/>
                          <a:ea typeface="+mj-ea"/>
                          <a:cs typeface="+mn-cs"/>
                        </a:rPr>
                        <a:t>RBCA</a:t>
                      </a:r>
                      <a:r>
                        <a:rPr lang="zh-CN" altLang="en-US" dirty="0" smtClean="0">
                          <a:solidFill>
                            <a:srgbClr val="FF0000"/>
                          </a:solidFill>
                          <a:latin typeface="+mj-ea"/>
                          <a:ea typeface="+mj-ea"/>
                        </a:rPr>
                        <a:t>）</a:t>
                      </a:r>
                      <a:endParaRPr lang="zh-CN" altLang="en-US" dirty="0">
                        <a:solidFill>
                          <a:srgbClr val="FF0000"/>
                        </a:solidFill>
                        <a:latin typeface="+mj-ea"/>
                        <a:ea typeface="+mj-ea"/>
                      </a:endParaRPr>
                    </a:p>
                  </a:txBody>
                  <a:tcPr/>
                </a:tc>
                <a:tc>
                  <a:txBody>
                    <a:bodyPr/>
                    <a:lstStyle/>
                    <a:p>
                      <a:r>
                        <a:rPr lang="zh-CN" altLang="en-US" dirty="0" smtClean="0">
                          <a:solidFill>
                            <a:srgbClr val="FF0000"/>
                          </a:solidFill>
                          <a:latin typeface="+mj-ea"/>
                          <a:ea typeface="+mj-ea"/>
                        </a:rPr>
                        <a:t>默认为配置文件</a:t>
                      </a:r>
                      <a:endParaRPr lang="zh-CN" altLang="en-US" dirty="0">
                        <a:solidFill>
                          <a:srgbClr val="FF0000"/>
                        </a:solidFill>
                        <a:latin typeface="+mj-ea"/>
                        <a:ea typeface="+mj-ea"/>
                      </a:endParaRPr>
                    </a:p>
                  </a:txBody>
                  <a:tcPr/>
                </a:tc>
                <a:tc>
                  <a:txBody>
                    <a:bodyPr/>
                    <a:lstStyle/>
                    <a:p>
                      <a:r>
                        <a:rPr lang="zh-CN" altLang="en-US" dirty="0" smtClean="0">
                          <a:solidFill>
                            <a:srgbClr val="FF0000"/>
                          </a:solidFill>
                          <a:latin typeface="+mj-ea"/>
                          <a:ea typeface="+mj-ea"/>
                        </a:rPr>
                        <a:t>默认为配置文件</a:t>
                      </a:r>
                      <a:endParaRPr lang="zh-CN" altLang="en-US" dirty="0">
                        <a:solidFill>
                          <a:srgbClr val="FF0000"/>
                        </a:solidFill>
                        <a:latin typeface="+mj-ea"/>
                        <a:ea typeface="+mj-ea"/>
                      </a:endParaRPr>
                    </a:p>
                  </a:txBody>
                  <a:tcPr/>
                </a:tc>
              </a:tr>
            </a:tbl>
          </a:graphicData>
        </a:graphic>
      </p:graphicFrame>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a:solidFill>
                  <a:srgbClr val="C00000"/>
                </a:solidFill>
                <a:latin typeface="微软雅黑" pitchFamily="34" charset="-122"/>
                <a:ea typeface="微软雅黑" pitchFamily="34" charset="-122"/>
                <a:cs typeface="Arial" pitchFamily="34" charset="0"/>
              </a:rPr>
              <a:t>-feinno-module-security</a:t>
            </a:r>
            <a:endParaRPr lang="zh-CN" altLang="en-US" dirty="0"/>
          </a:p>
        </p:txBody>
      </p:sp>
      <p:grpSp>
        <p:nvGrpSpPr>
          <p:cNvPr id="4" name="组合 3"/>
          <p:cNvGrpSpPr/>
          <p:nvPr/>
        </p:nvGrpSpPr>
        <p:grpSpPr>
          <a:xfrm>
            <a:off x="6084168" y="1062018"/>
            <a:ext cx="1728192" cy="1219418"/>
            <a:chOff x="2346489" y="2783215"/>
            <a:chExt cx="1728192" cy="1219418"/>
          </a:xfrm>
        </p:grpSpPr>
        <p:pic>
          <p:nvPicPr>
            <p:cNvPr id="5" name="Picture 2" descr="D:\素材\Project_Sec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489" y="2783215"/>
              <a:ext cx="1728192" cy="1004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05905" y="3694856"/>
              <a:ext cx="1409360" cy="307777"/>
            </a:xfrm>
            <a:prstGeom prst="rect">
              <a:avLst/>
            </a:prstGeom>
            <a:noFill/>
          </p:spPr>
          <p:txBody>
            <a:bodyPr wrap="none" rtlCol="0">
              <a:spAutoFit/>
            </a:bodyPr>
            <a:lstStyle/>
            <a:p>
              <a:r>
                <a:rPr lang="en-US" altLang="zh-CN" sz="1400" dirty="0" smtClean="0">
                  <a:latin typeface="Arial" pitchFamily="34" charset="0"/>
                  <a:cs typeface="Arial" pitchFamily="34" charset="0"/>
                </a:rPr>
                <a:t>Spring-Security</a:t>
              </a:r>
              <a:endParaRPr lang="zh-CN" altLang="en-US" sz="1400" dirty="0">
                <a:latin typeface="Arial" pitchFamily="34" charset="0"/>
                <a:cs typeface="Arial" pitchFamily="34" charset="0"/>
              </a:endParaRPr>
            </a:p>
          </p:txBody>
        </p:sp>
      </p:grpSp>
      <p:grpSp>
        <p:nvGrpSpPr>
          <p:cNvPr id="7" name="组合 6"/>
          <p:cNvGrpSpPr/>
          <p:nvPr/>
        </p:nvGrpSpPr>
        <p:grpSpPr>
          <a:xfrm>
            <a:off x="3359712" y="1129308"/>
            <a:ext cx="1872208" cy="1099865"/>
            <a:chOff x="755577" y="2168070"/>
            <a:chExt cx="1872208" cy="1099865"/>
          </a:xfrm>
        </p:grpSpPr>
        <p:pic>
          <p:nvPicPr>
            <p:cNvPr id="8" name="Picture 3" descr="D:\素材\apache-shir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2168070"/>
              <a:ext cx="1872208" cy="6658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87001" y="2960158"/>
              <a:ext cx="1269899" cy="307777"/>
            </a:xfrm>
            <a:prstGeom prst="rect">
              <a:avLst/>
            </a:prstGeom>
            <a:noFill/>
          </p:spPr>
          <p:txBody>
            <a:bodyPr wrap="none" rtlCol="0">
              <a:spAutoFit/>
            </a:bodyPr>
            <a:lstStyle/>
            <a:p>
              <a:r>
                <a:rPr lang="en-US" altLang="zh-CN" sz="1400" dirty="0" smtClean="0">
                  <a:latin typeface="Arial" pitchFamily="34" charset="0"/>
                  <a:cs typeface="Arial" pitchFamily="34" charset="0"/>
                </a:rPr>
                <a:t>Apache-</a:t>
              </a:r>
              <a:r>
                <a:rPr lang="en-US" altLang="zh-CN" sz="1400" dirty="0" err="1" smtClean="0">
                  <a:latin typeface="Arial" pitchFamily="34" charset="0"/>
                  <a:cs typeface="Arial" pitchFamily="34" charset="0"/>
                </a:rPr>
                <a:t>Shiro</a:t>
              </a:r>
              <a:endParaRPr lang="zh-CN" altLang="en-US" sz="1400" dirty="0">
                <a:latin typeface="Arial" pitchFamily="34" charset="0"/>
                <a:cs typeface="Arial" pitchFamily="34" charset="0"/>
              </a:endParaRPr>
            </a:p>
          </p:txBody>
        </p:sp>
      </p:grpSp>
      <p:sp>
        <p:nvSpPr>
          <p:cNvPr id="13" name="TextBox 12"/>
          <p:cNvSpPr txBox="1"/>
          <p:nvPr/>
        </p:nvSpPr>
        <p:spPr>
          <a:xfrm>
            <a:off x="1088690" y="4781971"/>
            <a:ext cx="7635424" cy="307777"/>
          </a:xfrm>
          <a:prstGeom prst="rect">
            <a:avLst/>
          </a:prstGeom>
          <a:noFill/>
        </p:spPr>
        <p:txBody>
          <a:bodyPr wrap="none" rtlCol="0">
            <a:spAutoFit/>
          </a:bodyPr>
          <a:lstStyle/>
          <a:p>
            <a:r>
              <a:rPr lang="zh-CN" altLang="en-US" sz="1400" dirty="0" smtClean="0">
                <a:solidFill>
                  <a:srgbClr val="FF0000"/>
                </a:solidFill>
                <a:latin typeface="+mj-ea"/>
                <a:ea typeface="+mj-ea"/>
              </a:rPr>
              <a:t>我们的扩展</a:t>
            </a:r>
            <a:r>
              <a:rPr lang="en-US" altLang="zh-CN" sz="1400" dirty="0" smtClean="0">
                <a:solidFill>
                  <a:srgbClr val="FF0000"/>
                </a:solidFill>
                <a:latin typeface="+mj-ea"/>
                <a:ea typeface="+mj-ea"/>
              </a:rPr>
              <a:t>:</a:t>
            </a:r>
            <a:r>
              <a:rPr lang="zh-CN" altLang="en-US" sz="1400" dirty="0" smtClean="0">
                <a:solidFill>
                  <a:srgbClr val="FF0000"/>
                </a:solidFill>
                <a:latin typeface="+mj-ea"/>
                <a:ea typeface="+mj-ea"/>
              </a:rPr>
              <a:t>支持数据库配置角色和权限；及时生效（缓存刷新）</a:t>
            </a:r>
            <a:r>
              <a:rPr lang="en-US" altLang="zh-CN" sz="1400" dirty="0" smtClean="0">
                <a:solidFill>
                  <a:srgbClr val="FF0000"/>
                </a:solidFill>
                <a:latin typeface="+mj-ea"/>
                <a:ea typeface="+mj-ea"/>
              </a:rPr>
              <a:t>;Ant</a:t>
            </a:r>
            <a:r>
              <a:rPr lang="zh-CN" altLang="en-US" sz="1400" dirty="0" smtClean="0">
                <a:solidFill>
                  <a:srgbClr val="FF0000"/>
                </a:solidFill>
                <a:latin typeface="+mj-ea"/>
                <a:ea typeface="+mj-ea"/>
              </a:rPr>
              <a:t>方式匹配，简化权限判断</a:t>
            </a:r>
            <a:endParaRPr lang="zh-CN" altLang="en-US" sz="1400" dirty="0">
              <a:solidFill>
                <a:srgbClr val="FF0000"/>
              </a:solidFill>
              <a:latin typeface="+mj-ea"/>
              <a:ea typeface="+mj-ea"/>
            </a:endParaRPr>
          </a:p>
        </p:txBody>
      </p:sp>
      <p:sp>
        <p:nvSpPr>
          <p:cNvPr id="14" name="椭圆 13"/>
          <p:cNvSpPr/>
          <p:nvPr/>
        </p:nvSpPr>
        <p:spPr>
          <a:xfrm>
            <a:off x="539552" y="3865612"/>
            <a:ext cx="4752528" cy="1440160"/>
          </a:xfrm>
          <a:prstGeom prst="ellipse">
            <a:avLst/>
          </a:prstGeom>
          <a:noFill/>
          <a:ln w="1460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2702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a:solidFill>
                  <a:srgbClr val="C00000"/>
                </a:solidFill>
                <a:latin typeface="微软雅黑" pitchFamily="34" charset="-122"/>
                <a:ea typeface="微软雅黑" pitchFamily="34" charset="-122"/>
                <a:cs typeface="Arial" pitchFamily="34" charset="0"/>
              </a:rPr>
              <a:t>-feinno-module-security</a:t>
            </a:r>
            <a:endParaRPr lang="zh-CN" altLang="en-US" dirty="0"/>
          </a:p>
        </p:txBody>
      </p:sp>
      <p:sp>
        <p:nvSpPr>
          <p:cNvPr id="4" name="矩形 3"/>
          <p:cNvSpPr/>
          <p:nvPr/>
        </p:nvSpPr>
        <p:spPr>
          <a:xfrm>
            <a:off x="539552" y="992732"/>
            <a:ext cx="2670668" cy="461665"/>
          </a:xfrm>
          <a:prstGeom prst="rect">
            <a:avLst/>
          </a:prstGeom>
          <a:noFill/>
        </p:spPr>
        <p:txBody>
          <a:bodyPr wrap="none" lIns="91440" tIns="45720" rIns="91440" bIns="45720">
            <a:spAutoFit/>
          </a:bodyPr>
          <a:lstStyle/>
          <a:p>
            <a:pPr algn="ctr"/>
            <a:r>
              <a:rPr lang="en-US" altLang="zh-CN"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rPr>
              <a:t>Authentication</a:t>
            </a:r>
            <a:endParaRPr lang="zh-CN" alt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endParaRPr>
          </a:p>
        </p:txBody>
      </p:sp>
      <p:sp>
        <p:nvSpPr>
          <p:cNvPr id="5" name="TextBox 4"/>
          <p:cNvSpPr txBox="1"/>
          <p:nvPr/>
        </p:nvSpPr>
        <p:spPr>
          <a:xfrm>
            <a:off x="611560" y="1454397"/>
            <a:ext cx="3456384" cy="1077218"/>
          </a:xfrm>
          <a:prstGeom prst="rect">
            <a:avLst/>
          </a:prstGeom>
          <a:noFill/>
        </p:spPr>
        <p:txBody>
          <a:bodyPr wrap="square" rtlCol="0">
            <a:spAutoFit/>
          </a:bodyPr>
          <a:lstStyle/>
          <a:p>
            <a:pPr marL="285750" indent="-285750">
              <a:buFont typeface="Wingdings" pitchFamily="2" charset="2"/>
              <a:buChar char="n"/>
            </a:pPr>
            <a:r>
              <a:rPr lang="en-US" altLang="zh-CN" sz="1600" dirty="0" smtClean="0">
                <a:solidFill>
                  <a:srgbClr val="FF0000"/>
                </a:solidFill>
                <a:latin typeface="+mj-ea"/>
                <a:ea typeface="+mj-ea"/>
              </a:rPr>
              <a:t>Jcaptcha</a:t>
            </a:r>
            <a:r>
              <a:rPr lang="zh-CN" altLang="en-US" sz="1600" dirty="0" smtClean="0">
                <a:solidFill>
                  <a:srgbClr val="FF0000"/>
                </a:solidFill>
                <a:latin typeface="+mj-ea"/>
                <a:ea typeface="+mj-ea"/>
              </a:rPr>
              <a:t>随机码认证</a:t>
            </a:r>
            <a:endParaRPr lang="en-US" altLang="zh-CN" sz="1600" dirty="0" smtClean="0">
              <a:solidFill>
                <a:srgbClr val="FF0000"/>
              </a:solidFill>
              <a:latin typeface="+mj-ea"/>
              <a:ea typeface="+mj-ea"/>
            </a:endParaRPr>
          </a:p>
          <a:p>
            <a:pPr marL="285750" indent="-285750">
              <a:buFont typeface="Wingdings" pitchFamily="2" charset="2"/>
              <a:buChar char="n"/>
            </a:pPr>
            <a:r>
              <a:rPr lang="zh-CN" altLang="en-US" sz="1600" dirty="0" smtClean="0">
                <a:latin typeface="+mj-ea"/>
                <a:ea typeface="+mj-ea"/>
              </a:rPr>
              <a:t>支持</a:t>
            </a:r>
            <a:r>
              <a:rPr lang="en-US" altLang="zh-CN" sz="1600" dirty="0" smtClean="0">
                <a:latin typeface="+mj-ea"/>
                <a:ea typeface="+mj-ea"/>
              </a:rPr>
              <a:t>basic, form</a:t>
            </a:r>
            <a:r>
              <a:rPr lang="zh-CN" altLang="en-US" sz="1600" dirty="0" smtClean="0">
                <a:latin typeface="+mj-ea"/>
                <a:ea typeface="+mj-ea"/>
              </a:rPr>
              <a:t>方式等多种方式</a:t>
            </a:r>
            <a:endParaRPr lang="en-US" altLang="zh-CN" sz="1600" dirty="0" smtClean="0">
              <a:latin typeface="+mj-ea"/>
              <a:ea typeface="+mj-ea"/>
            </a:endParaRPr>
          </a:p>
          <a:p>
            <a:pPr marL="285750" indent="-285750">
              <a:buFont typeface="Wingdings" pitchFamily="2" charset="2"/>
              <a:buChar char="n"/>
            </a:pPr>
            <a:r>
              <a:rPr lang="zh-CN" altLang="en-US" sz="1600" dirty="0">
                <a:solidFill>
                  <a:srgbClr val="FF0000"/>
                </a:solidFill>
                <a:latin typeface="+mj-ea"/>
                <a:ea typeface="+mj-ea"/>
              </a:rPr>
              <a:t>密码通过生成随机的</a:t>
            </a:r>
            <a:r>
              <a:rPr lang="en-US" altLang="zh-CN" sz="1600" dirty="0">
                <a:solidFill>
                  <a:srgbClr val="FF0000"/>
                </a:solidFill>
                <a:latin typeface="+mj-ea"/>
                <a:ea typeface="+mj-ea"/>
              </a:rPr>
              <a:t>salt</a:t>
            </a:r>
            <a:r>
              <a:rPr lang="zh-CN" altLang="en-US" sz="1600" dirty="0">
                <a:solidFill>
                  <a:srgbClr val="FF0000"/>
                </a:solidFill>
                <a:latin typeface="+mj-ea"/>
                <a:ea typeface="+mj-ea"/>
              </a:rPr>
              <a:t>并经过</a:t>
            </a:r>
            <a:r>
              <a:rPr lang="en-US" altLang="zh-CN" sz="1600" dirty="0">
                <a:solidFill>
                  <a:srgbClr val="FF0000"/>
                </a:solidFill>
                <a:latin typeface="+mj-ea"/>
                <a:ea typeface="+mj-ea"/>
              </a:rPr>
              <a:t>1024</a:t>
            </a:r>
            <a:r>
              <a:rPr lang="zh-CN" altLang="en-US" sz="1600" dirty="0">
                <a:solidFill>
                  <a:srgbClr val="FF0000"/>
                </a:solidFill>
                <a:latin typeface="+mj-ea"/>
                <a:ea typeface="+mj-ea"/>
              </a:rPr>
              <a:t>次</a:t>
            </a:r>
            <a:r>
              <a:rPr lang="en-US" altLang="zh-CN" sz="1600" dirty="0">
                <a:solidFill>
                  <a:srgbClr val="FF0000"/>
                </a:solidFill>
                <a:latin typeface="+mj-ea"/>
                <a:ea typeface="+mj-ea"/>
              </a:rPr>
              <a:t>sha-1 </a:t>
            </a:r>
            <a:r>
              <a:rPr lang="en-US" altLang="zh-CN" sz="1600" dirty="0" smtClean="0">
                <a:solidFill>
                  <a:srgbClr val="FF0000"/>
                </a:solidFill>
                <a:latin typeface="+mj-ea"/>
                <a:ea typeface="+mj-ea"/>
              </a:rPr>
              <a:t>hash</a:t>
            </a:r>
            <a:endParaRPr lang="zh-CN" altLang="en-US" sz="1600" dirty="0">
              <a:solidFill>
                <a:srgbClr val="FF0000"/>
              </a:solidFill>
              <a:latin typeface="+mj-ea"/>
              <a:ea typeface="+mj-ea"/>
            </a:endParaRPr>
          </a:p>
        </p:txBody>
      </p:sp>
      <p:sp>
        <p:nvSpPr>
          <p:cNvPr id="6" name="矩形 5"/>
          <p:cNvSpPr/>
          <p:nvPr/>
        </p:nvSpPr>
        <p:spPr>
          <a:xfrm>
            <a:off x="5195482" y="1218719"/>
            <a:ext cx="2431820" cy="461665"/>
          </a:xfrm>
          <a:prstGeom prst="rect">
            <a:avLst/>
          </a:prstGeom>
          <a:noFill/>
        </p:spPr>
        <p:txBody>
          <a:bodyPr wrap="none" lIns="91440" tIns="45720" rIns="91440" bIns="45720">
            <a:spAutoFit/>
          </a:bodyPr>
          <a:lstStyle/>
          <a:p>
            <a:pPr algn="ctr"/>
            <a:r>
              <a:rPr lang="en-US" altLang="zh-CN"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rPr>
              <a:t>Authorization</a:t>
            </a:r>
          </a:p>
        </p:txBody>
      </p:sp>
      <p:sp>
        <p:nvSpPr>
          <p:cNvPr id="7" name="TextBox 6"/>
          <p:cNvSpPr txBox="1"/>
          <p:nvPr/>
        </p:nvSpPr>
        <p:spPr>
          <a:xfrm>
            <a:off x="5220072" y="1726551"/>
            <a:ext cx="3168352" cy="2062103"/>
          </a:xfrm>
          <a:prstGeom prst="rect">
            <a:avLst/>
          </a:prstGeom>
          <a:noFill/>
        </p:spPr>
        <p:txBody>
          <a:bodyPr wrap="square" rtlCol="0">
            <a:spAutoFit/>
          </a:bodyPr>
          <a:lstStyle/>
          <a:p>
            <a:pPr marL="285750" indent="-285750">
              <a:buFont typeface="Wingdings" pitchFamily="2" charset="2"/>
              <a:buChar char="n"/>
            </a:pPr>
            <a:r>
              <a:rPr lang="zh-CN" altLang="en-US" sz="1600" dirty="0" smtClean="0">
                <a:solidFill>
                  <a:srgbClr val="FF0000"/>
                </a:solidFill>
                <a:latin typeface="+mj-ea"/>
                <a:ea typeface="+mj-ea"/>
              </a:rPr>
              <a:t>通过数据库定义资源，权限和角色。</a:t>
            </a:r>
            <a:endParaRPr lang="en-US" altLang="zh-CN" sz="1600" dirty="0" smtClean="0">
              <a:solidFill>
                <a:srgbClr val="FF0000"/>
              </a:solidFill>
              <a:latin typeface="+mj-ea"/>
              <a:ea typeface="+mj-ea"/>
            </a:endParaRPr>
          </a:p>
          <a:p>
            <a:pPr marL="285750" indent="-285750">
              <a:buFont typeface="Wingdings" pitchFamily="2" charset="2"/>
              <a:buChar char="n"/>
            </a:pPr>
            <a:r>
              <a:rPr lang="zh-CN" altLang="en-US" sz="1600" dirty="0" smtClean="0">
                <a:solidFill>
                  <a:srgbClr val="FF0000"/>
                </a:solidFill>
                <a:latin typeface="+mj-ea"/>
                <a:ea typeface="+mj-ea"/>
              </a:rPr>
              <a:t>资源，角色和权限更新后，自动刷新框架缓存，实时生效</a:t>
            </a:r>
            <a:endParaRPr lang="en-US" altLang="zh-CN" sz="1600" dirty="0" smtClean="0">
              <a:solidFill>
                <a:srgbClr val="FF0000"/>
              </a:solidFill>
              <a:latin typeface="+mj-ea"/>
              <a:ea typeface="+mj-ea"/>
            </a:endParaRPr>
          </a:p>
          <a:p>
            <a:pPr marL="285750" indent="-285750">
              <a:buFont typeface="Wingdings" pitchFamily="2" charset="2"/>
              <a:buChar char="n"/>
            </a:pPr>
            <a:r>
              <a:rPr lang="zh-CN" altLang="en-US" sz="1600" dirty="0" smtClean="0">
                <a:latin typeface="+mj-ea"/>
                <a:ea typeface="+mj-ea"/>
              </a:rPr>
              <a:t>可以在代码中，页面（</a:t>
            </a:r>
            <a:r>
              <a:rPr lang="en-US" altLang="zh-CN" sz="1600" dirty="0" smtClean="0">
                <a:latin typeface="+mj-ea"/>
                <a:ea typeface="+mj-ea"/>
              </a:rPr>
              <a:t>TAGS</a:t>
            </a:r>
            <a:r>
              <a:rPr lang="zh-CN" altLang="en-US" sz="1600" dirty="0" smtClean="0">
                <a:latin typeface="+mj-ea"/>
                <a:ea typeface="+mj-ea"/>
              </a:rPr>
              <a:t>）动态判断基于角色和基于权限的访问控制。</a:t>
            </a:r>
            <a:endParaRPr lang="en-US" altLang="zh-CN" sz="1600" dirty="0" smtClean="0">
              <a:latin typeface="+mj-ea"/>
              <a:ea typeface="+mj-ea"/>
            </a:endParaRPr>
          </a:p>
          <a:p>
            <a:pPr marL="285750" indent="-285750">
              <a:buFont typeface="Wingdings" pitchFamily="2" charset="2"/>
              <a:buChar char="n"/>
            </a:pPr>
            <a:r>
              <a:rPr lang="zh-CN" altLang="en-US" sz="1600" dirty="0" smtClean="0">
                <a:solidFill>
                  <a:srgbClr val="FF0000"/>
                </a:solidFill>
                <a:latin typeface="+mj-ea"/>
                <a:ea typeface="+mj-ea"/>
              </a:rPr>
              <a:t>扩展</a:t>
            </a:r>
            <a:r>
              <a:rPr lang="en-US" altLang="zh-CN" sz="1600" dirty="0" smtClean="0">
                <a:solidFill>
                  <a:srgbClr val="FF0000"/>
                </a:solidFill>
                <a:latin typeface="+mj-ea"/>
                <a:ea typeface="+mj-ea"/>
              </a:rPr>
              <a:t>Ant</a:t>
            </a:r>
            <a:r>
              <a:rPr lang="zh-CN" altLang="en-US" sz="1600" dirty="0" smtClean="0">
                <a:solidFill>
                  <a:srgbClr val="FF0000"/>
                </a:solidFill>
                <a:latin typeface="+mj-ea"/>
                <a:ea typeface="+mj-ea"/>
              </a:rPr>
              <a:t>方式匹配权限</a:t>
            </a:r>
            <a:endParaRPr lang="en-US" altLang="zh-CN" sz="1600" dirty="0" smtClean="0">
              <a:solidFill>
                <a:srgbClr val="FF0000"/>
              </a:solidFill>
              <a:latin typeface="+mj-ea"/>
              <a:ea typeface="+mj-ea"/>
            </a:endParaRPr>
          </a:p>
        </p:txBody>
      </p:sp>
      <p:sp>
        <p:nvSpPr>
          <p:cNvPr id="9" name="矩形 8"/>
          <p:cNvSpPr/>
          <p:nvPr/>
        </p:nvSpPr>
        <p:spPr>
          <a:xfrm>
            <a:off x="539552" y="2511381"/>
            <a:ext cx="3163174" cy="461665"/>
          </a:xfrm>
          <a:prstGeom prst="rect">
            <a:avLst/>
          </a:prstGeom>
          <a:noFill/>
        </p:spPr>
        <p:txBody>
          <a:bodyPr wrap="none" lIns="91440" tIns="45720" rIns="91440" bIns="45720">
            <a:spAutoFit/>
          </a:bodyPr>
          <a:lstStyle/>
          <a:p>
            <a:pPr algn="ctr"/>
            <a:r>
              <a:rPr lang="en-US" altLang="zh-CN"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rPr>
              <a:t>Session Manager </a:t>
            </a:r>
            <a:endParaRPr lang="zh-CN" alt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endParaRPr>
          </a:p>
        </p:txBody>
      </p:sp>
      <p:sp>
        <p:nvSpPr>
          <p:cNvPr id="10" name="TextBox 9"/>
          <p:cNvSpPr txBox="1"/>
          <p:nvPr/>
        </p:nvSpPr>
        <p:spPr>
          <a:xfrm>
            <a:off x="636216" y="2942429"/>
            <a:ext cx="3456384" cy="1077218"/>
          </a:xfrm>
          <a:prstGeom prst="rect">
            <a:avLst/>
          </a:prstGeom>
          <a:noFill/>
        </p:spPr>
        <p:txBody>
          <a:bodyPr wrap="square" rtlCol="0">
            <a:spAutoFit/>
          </a:bodyPr>
          <a:lstStyle/>
          <a:p>
            <a:pPr marL="285750" indent="-285750">
              <a:buFont typeface="Wingdings" pitchFamily="2" charset="2"/>
              <a:buChar char="n"/>
            </a:pPr>
            <a:r>
              <a:rPr lang="zh-CN" altLang="en-US" sz="1600" dirty="0" smtClean="0">
                <a:latin typeface="+mj-ea"/>
                <a:ea typeface="+mj-ea"/>
              </a:rPr>
              <a:t>自动适配个托管</a:t>
            </a:r>
            <a:r>
              <a:rPr lang="en-US" altLang="zh-CN" sz="1600" dirty="0" smtClean="0">
                <a:latin typeface="+mj-ea"/>
                <a:ea typeface="+mj-ea"/>
              </a:rPr>
              <a:t>WEB</a:t>
            </a:r>
            <a:r>
              <a:rPr lang="zh-CN" altLang="en-US" sz="1600" dirty="0" smtClean="0">
                <a:latin typeface="+mj-ea"/>
                <a:ea typeface="+mj-ea"/>
              </a:rPr>
              <a:t>会话，默认提供本地内存存储方案。</a:t>
            </a:r>
            <a:endParaRPr lang="en-US" altLang="zh-CN" sz="1600" dirty="0" smtClean="0">
              <a:latin typeface="+mj-ea"/>
            </a:endParaRPr>
          </a:p>
          <a:p>
            <a:pPr marL="285750" indent="-285750">
              <a:buFont typeface="Wingdings" pitchFamily="2" charset="2"/>
              <a:buChar char="n"/>
            </a:pPr>
            <a:r>
              <a:rPr lang="zh-CN" altLang="en-US" sz="1600" dirty="0" smtClean="0">
                <a:latin typeface="+mj-ea"/>
                <a:ea typeface="+mj-ea"/>
              </a:rPr>
              <a:t>对于分布式方案中，可选使用</a:t>
            </a:r>
            <a:r>
              <a:rPr lang="en-US" altLang="zh-CN" sz="1600" dirty="0" err="1" smtClean="0">
                <a:latin typeface="+mj-ea"/>
                <a:ea typeface="+mj-ea"/>
              </a:rPr>
              <a:t>Memcached</a:t>
            </a:r>
            <a:r>
              <a:rPr lang="zh-CN" altLang="en-US" sz="1600" dirty="0" smtClean="0">
                <a:latin typeface="+mj-ea"/>
                <a:ea typeface="+mj-ea"/>
              </a:rPr>
              <a:t>作为存储方案。</a:t>
            </a:r>
            <a:endParaRPr lang="en-US" altLang="zh-CN" sz="1600" dirty="0" smtClean="0">
              <a:latin typeface="+mj-ea"/>
              <a:ea typeface="+mj-ea"/>
            </a:endParaRPr>
          </a:p>
        </p:txBody>
      </p:sp>
      <p:sp>
        <p:nvSpPr>
          <p:cNvPr id="11" name="矩形 10"/>
          <p:cNvSpPr/>
          <p:nvPr/>
        </p:nvSpPr>
        <p:spPr>
          <a:xfrm>
            <a:off x="5230986" y="3804317"/>
            <a:ext cx="2527808" cy="461665"/>
          </a:xfrm>
          <a:prstGeom prst="rect">
            <a:avLst/>
          </a:prstGeom>
          <a:noFill/>
        </p:spPr>
        <p:txBody>
          <a:bodyPr wrap="none" lIns="91440" tIns="45720" rIns="91440" bIns="45720">
            <a:spAutoFit/>
          </a:bodyPr>
          <a:lstStyle/>
          <a:p>
            <a:pPr algn="ctr"/>
            <a:r>
              <a:rPr lang="en-US" altLang="zh-CN"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rPr>
              <a:t>infrastructure</a:t>
            </a:r>
            <a:endParaRPr lang="en-US" altLang="zh-CN"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pitchFamily="34" charset="0"/>
            </a:endParaRPr>
          </a:p>
        </p:txBody>
      </p:sp>
      <p:sp>
        <p:nvSpPr>
          <p:cNvPr id="12" name="TextBox 11"/>
          <p:cNvSpPr txBox="1"/>
          <p:nvPr/>
        </p:nvSpPr>
        <p:spPr>
          <a:xfrm>
            <a:off x="5181673" y="4269104"/>
            <a:ext cx="3816424" cy="830997"/>
          </a:xfrm>
          <a:prstGeom prst="rect">
            <a:avLst/>
          </a:prstGeom>
          <a:noFill/>
        </p:spPr>
        <p:txBody>
          <a:bodyPr wrap="square" rtlCol="0">
            <a:spAutoFit/>
          </a:bodyPr>
          <a:lstStyle/>
          <a:p>
            <a:pPr marL="285750" indent="-285750">
              <a:buFont typeface="Wingdings" pitchFamily="2" charset="2"/>
              <a:buChar char="n"/>
            </a:pPr>
            <a:r>
              <a:rPr lang="zh-CN" altLang="en-US" sz="1600" dirty="0" smtClean="0">
                <a:latin typeface="+mj-ea"/>
                <a:ea typeface="+mj-ea"/>
              </a:rPr>
              <a:t>支持多种认证方案和切入点定义</a:t>
            </a:r>
            <a:endParaRPr lang="en-US" altLang="zh-CN" sz="1600" dirty="0" smtClean="0">
              <a:latin typeface="+mj-ea"/>
              <a:ea typeface="+mj-ea"/>
            </a:endParaRPr>
          </a:p>
          <a:p>
            <a:pPr marL="285750" indent="-285750">
              <a:buFont typeface="Wingdings" pitchFamily="2" charset="2"/>
              <a:buChar char="n"/>
            </a:pPr>
            <a:r>
              <a:rPr lang="zh-CN" altLang="en-US" sz="1600" dirty="0" smtClean="0">
                <a:solidFill>
                  <a:srgbClr val="FF0000"/>
                </a:solidFill>
                <a:latin typeface="+mj-ea"/>
                <a:ea typeface="+mj-ea"/>
              </a:rPr>
              <a:t>扩展基础框架，支持通过</a:t>
            </a:r>
            <a:r>
              <a:rPr lang="en-US" altLang="zh-CN" sz="1600" dirty="0" smtClean="0">
                <a:solidFill>
                  <a:srgbClr val="FF0000"/>
                </a:solidFill>
                <a:latin typeface="+mj-ea"/>
                <a:ea typeface="+mj-ea"/>
              </a:rPr>
              <a:t>SPRING</a:t>
            </a:r>
            <a:r>
              <a:rPr lang="zh-CN" altLang="en-US" sz="1600" dirty="0" smtClean="0">
                <a:solidFill>
                  <a:srgbClr val="FF0000"/>
                </a:solidFill>
                <a:latin typeface="+mj-ea"/>
                <a:ea typeface="+mj-ea"/>
              </a:rPr>
              <a:t>配置任意认证方案或覆盖原有实现等。</a:t>
            </a:r>
            <a:endParaRPr lang="en-US" altLang="zh-CN" sz="1600" dirty="0" smtClean="0">
              <a:solidFill>
                <a:srgbClr val="FF0000"/>
              </a:solidFill>
              <a:latin typeface="+mj-ea"/>
              <a:ea typeface="+mj-ea"/>
            </a:endParaRPr>
          </a:p>
        </p:txBody>
      </p:sp>
      <p:sp>
        <p:nvSpPr>
          <p:cNvPr id="3" name="矩形 2"/>
          <p:cNvSpPr/>
          <p:nvPr/>
        </p:nvSpPr>
        <p:spPr>
          <a:xfrm>
            <a:off x="338315" y="4176771"/>
            <a:ext cx="4752528" cy="923330"/>
          </a:xfrm>
          <a:prstGeom prst="rect">
            <a:avLst/>
          </a:prstGeom>
        </p:spPr>
        <p:txBody>
          <a:bodyPr wrap="square">
            <a:spAutoFit/>
          </a:bodyPr>
          <a:lstStyle/>
          <a:p>
            <a:r>
              <a:rPr lang="en-US" altLang="zh-CN" dirty="0" smtClean="0">
                <a:latin typeface="Arial" pitchFamily="34" charset="0"/>
                <a:cs typeface="Arial" pitchFamily="34" charset="0"/>
              </a:rPr>
              <a:t>SVN</a:t>
            </a:r>
            <a:r>
              <a:rPr lang="zh-CN" altLang="en-US" dirty="0" smtClean="0">
                <a:latin typeface="Arial" pitchFamily="34" charset="0"/>
                <a:cs typeface="Arial" pitchFamily="34" charset="0"/>
              </a:rPr>
              <a:t>地址：</a:t>
            </a:r>
            <a:r>
              <a:rPr lang="en-US" altLang="zh-CN" dirty="0" smtClean="0">
                <a:latin typeface="Arial" pitchFamily="34" charset="0"/>
                <a:cs typeface="Arial" pitchFamily="34" charset="0"/>
              </a:rPr>
              <a:t>http</a:t>
            </a:r>
            <a:r>
              <a:rPr lang="en-US" altLang="zh-CN" dirty="0">
                <a:latin typeface="Arial" pitchFamily="34" charset="0"/>
                <a:cs typeface="Arial" pitchFamily="34" charset="0"/>
              </a:rPr>
              <a:t>://192.168.30.29:8888/svn/feinno_arch/respository/feinno-module-security/trunk</a:t>
            </a:r>
            <a:endParaRPr lang="zh-CN" altLang="en-US" dirty="0">
              <a:latin typeface="Arial" pitchFamily="34" charset="0"/>
              <a:cs typeface="Arial" pitchFamily="34" charset="0"/>
            </a:endParaRPr>
          </a:p>
        </p:txBody>
      </p:sp>
    </p:spTree>
    <p:extLst>
      <p:ext uri="{BB962C8B-B14F-4D97-AF65-F5344CB8AC3E}">
        <p14:creationId xmlns:p14="http://schemas.microsoft.com/office/powerpoint/2010/main" val="2690957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feinno-module-</a:t>
            </a:r>
            <a:r>
              <a:rPr lang="en-US" altLang="zh-CN" dirty="0" err="1" smtClean="0">
                <a:solidFill>
                  <a:srgbClr val="C00000"/>
                </a:solidFill>
                <a:latin typeface="微软雅黑" pitchFamily="34" charset="-122"/>
                <a:ea typeface="微软雅黑" pitchFamily="34" charset="-122"/>
                <a:cs typeface="Arial" pitchFamily="34" charset="0"/>
              </a:rPr>
              <a:t>webservice</a:t>
            </a:r>
            <a:endParaRPr lang="zh-CN" altLang="en-US" dirty="0"/>
          </a:p>
        </p:txBody>
      </p:sp>
      <p:sp>
        <p:nvSpPr>
          <p:cNvPr id="4" name="矩形 3"/>
          <p:cNvSpPr/>
          <p:nvPr/>
        </p:nvSpPr>
        <p:spPr>
          <a:xfrm>
            <a:off x="395536" y="1106700"/>
            <a:ext cx="8280920" cy="2585323"/>
          </a:xfrm>
          <a:prstGeom prst="rect">
            <a:avLst/>
          </a:prstGeom>
        </p:spPr>
        <p:txBody>
          <a:bodyPr wrap="square">
            <a:spAutoFit/>
          </a:bodyPr>
          <a:lstStyle/>
          <a:p>
            <a:r>
              <a:rPr lang="zh-CN" altLang="en-US" dirty="0">
                <a:latin typeface="+mj-ea"/>
              </a:rPr>
              <a:t>基于</a:t>
            </a:r>
            <a:r>
              <a:rPr lang="en-US" altLang="zh-CN" dirty="0" smtClean="0">
                <a:latin typeface="+mj-ea"/>
              </a:rPr>
              <a:t>Apache-CXF</a:t>
            </a:r>
            <a:r>
              <a:rPr lang="zh-CN" altLang="en-US" dirty="0" smtClean="0">
                <a:latin typeface="+mj-ea"/>
                <a:ea typeface="+mj-ea"/>
              </a:rPr>
              <a:t>提供</a:t>
            </a:r>
            <a:r>
              <a:rPr lang="en-US" altLang="zh-CN" dirty="0" smtClean="0">
                <a:latin typeface="+mj-ea"/>
                <a:ea typeface="+mj-ea"/>
              </a:rPr>
              <a:t>SOAP</a:t>
            </a:r>
            <a:r>
              <a:rPr lang="zh-CN" altLang="en-US" dirty="0" smtClean="0">
                <a:latin typeface="+mj-ea"/>
                <a:ea typeface="+mj-ea"/>
              </a:rPr>
              <a:t>服务开发的封装和</a:t>
            </a:r>
            <a:r>
              <a:rPr lang="en-US" altLang="zh-CN" dirty="0" smtClean="0">
                <a:latin typeface="+mj-ea"/>
                <a:ea typeface="+mj-ea"/>
              </a:rPr>
              <a:t>DEMO</a:t>
            </a:r>
          </a:p>
          <a:p>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封装</a:t>
            </a:r>
            <a:r>
              <a:rPr lang="en-US" altLang="zh-CN" dirty="0" smtClean="0">
                <a:latin typeface="+mj-ea"/>
                <a:ea typeface="+mj-ea"/>
              </a:rPr>
              <a:t>WebService</a:t>
            </a:r>
            <a:r>
              <a:rPr lang="zh-CN" altLang="en-US" dirty="0" smtClean="0">
                <a:latin typeface="+mj-ea"/>
                <a:ea typeface="+mj-ea"/>
              </a:rPr>
              <a:t>的公共基类，提供统一的异常处理。包括常量枚举，硬编码和国际化资源文件等多种方式的支持。</a:t>
            </a:r>
            <a:endParaRPr lang="en-US" altLang="zh-CN" dirty="0" smtClean="0">
              <a:latin typeface="+mj-ea"/>
              <a:ea typeface="+mj-ea"/>
            </a:endParaRPr>
          </a:p>
          <a:p>
            <a:pPr marL="285750" indent="-285750">
              <a:buFont typeface="Wingdings" pitchFamily="2" charset="2"/>
              <a:buChar char="n"/>
            </a:pP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提供统一的</a:t>
            </a:r>
            <a:r>
              <a:rPr lang="en-US" altLang="zh-CN" dirty="0" smtClean="0">
                <a:latin typeface="+mj-ea"/>
                <a:ea typeface="+mj-ea"/>
              </a:rPr>
              <a:t>WebService</a:t>
            </a:r>
            <a:r>
              <a:rPr lang="zh-CN" altLang="en-US" dirty="0" smtClean="0">
                <a:latin typeface="+mj-ea"/>
                <a:ea typeface="+mj-ea"/>
              </a:rPr>
              <a:t>响应对象基类封装，提供基本的响应报文（</a:t>
            </a:r>
            <a:r>
              <a:rPr lang="en-US" altLang="zh-CN" dirty="0" err="1" smtClean="0">
                <a:latin typeface="+mj-ea"/>
                <a:ea typeface="+mj-ea"/>
              </a:rPr>
              <a:t>Code:Message</a:t>
            </a:r>
            <a:r>
              <a:rPr lang="zh-CN" altLang="en-US" dirty="0" smtClean="0">
                <a:latin typeface="+mj-ea"/>
                <a:ea typeface="+mj-ea"/>
              </a:rPr>
              <a:t>）</a:t>
            </a:r>
            <a:endParaRPr lang="en-US" altLang="zh-CN" dirty="0" smtClean="0">
              <a:latin typeface="+mj-ea"/>
              <a:ea typeface="+mj-ea"/>
            </a:endParaRPr>
          </a:p>
          <a:p>
            <a:pPr marL="285750" indent="-285750">
              <a:buFont typeface="Wingdings" pitchFamily="2" charset="2"/>
              <a:buChar char="n"/>
            </a:pP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提供</a:t>
            </a:r>
            <a:r>
              <a:rPr lang="zh-CN" altLang="en-US" dirty="0">
                <a:latin typeface="+mj-ea"/>
                <a:ea typeface="+mj-ea"/>
              </a:rPr>
              <a:t>符合</a:t>
            </a:r>
            <a:r>
              <a:rPr lang="en-US" altLang="zh-CN" dirty="0">
                <a:latin typeface="+mj-ea"/>
                <a:ea typeface="+mj-ea"/>
              </a:rPr>
              <a:t>JAX-WS2.0</a:t>
            </a:r>
            <a:r>
              <a:rPr lang="zh-CN" altLang="en-US" dirty="0">
                <a:latin typeface="+mj-ea"/>
                <a:ea typeface="+mj-ea"/>
              </a:rPr>
              <a:t>的</a:t>
            </a:r>
            <a:r>
              <a:rPr lang="zh-CN" altLang="en-US" dirty="0" smtClean="0">
                <a:latin typeface="+mj-ea"/>
                <a:ea typeface="+mj-ea"/>
              </a:rPr>
              <a:t>基于</a:t>
            </a:r>
            <a:r>
              <a:rPr lang="en-US" altLang="zh-CN" dirty="0" smtClean="0">
                <a:latin typeface="+mj-ea"/>
                <a:ea typeface="+mj-ea"/>
              </a:rPr>
              <a:t>Spring</a:t>
            </a:r>
            <a:r>
              <a:rPr lang="zh-CN" altLang="en-US" dirty="0" smtClean="0">
                <a:latin typeface="+mj-ea"/>
                <a:ea typeface="+mj-ea"/>
              </a:rPr>
              <a:t>的</a:t>
            </a:r>
            <a:r>
              <a:rPr lang="en-US" altLang="zh-CN" dirty="0" smtClean="0">
                <a:latin typeface="+mj-ea"/>
                <a:ea typeface="+mj-ea"/>
              </a:rPr>
              <a:t>WebService</a:t>
            </a:r>
            <a:r>
              <a:rPr lang="zh-CN" altLang="en-US" dirty="0" smtClean="0">
                <a:latin typeface="+mj-ea"/>
                <a:ea typeface="+mj-ea"/>
              </a:rPr>
              <a:t>的服务器端和客户端</a:t>
            </a:r>
            <a:r>
              <a:rPr lang="en-US" altLang="zh-CN" dirty="0" smtClean="0">
                <a:latin typeface="+mj-ea"/>
                <a:ea typeface="+mj-ea"/>
              </a:rPr>
              <a:t>Demo</a:t>
            </a:r>
          </a:p>
        </p:txBody>
      </p:sp>
      <p:sp>
        <p:nvSpPr>
          <p:cNvPr id="5" name="矩形 4"/>
          <p:cNvSpPr/>
          <p:nvPr/>
        </p:nvSpPr>
        <p:spPr>
          <a:xfrm>
            <a:off x="539552" y="3793604"/>
            <a:ext cx="7848872" cy="646331"/>
          </a:xfrm>
          <a:prstGeom prst="rect">
            <a:avLst/>
          </a:prstGeom>
        </p:spPr>
        <p:txBody>
          <a:bodyPr wrap="square">
            <a:spAutoFit/>
          </a:bodyPr>
          <a:lstStyle/>
          <a:p>
            <a:r>
              <a:rPr lang="zh-CN" altLang="en-US" i="1" dirty="0">
                <a:latin typeface="+mj-ea"/>
              </a:rPr>
              <a:t>模块工具基于</a:t>
            </a:r>
            <a:r>
              <a:rPr lang="en-US" altLang="zh-CN" i="1" dirty="0" err="1">
                <a:latin typeface="+mj-ea"/>
              </a:rPr>
              <a:t>Maven+jetty</a:t>
            </a:r>
            <a:r>
              <a:rPr lang="zh-CN" altLang="en-US" i="1" dirty="0">
                <a:latin typeface="+mj-ea"/>
              </a:rPr>
              <a:t>插件，可自运行，既可以导入到具体项目作为</a:t>
            </a:r>
            <a:r>
              <a:rPr lang="en-US" altLang="zh-CN" i="1" dirty="0">
                <a:latin typeface="+mj-ea"/>
              </a:rPr>
              <a:t>WebService</a:t>
            </a:r>
            <a:r>
              <a:rPr lang="zh-CN" altLang="en-US" i="1" dirty="0">
                <a:latin typeface="+mj-ea"/>
              </a:rPr>
              <a:t>的基础，也可以作为</a:t>
            </a:r>
            <a:r>
              <a:rPr lang="en-US" altLang="zh-CN" i="1" dirty="0">
                <a:latin typeface="+mj-ea"/>
              </a:rPr>
              <a:t>Demo</a:t>
            </a:r>
            <a:r>
              <a:rPr lang="zh-CN" altLang="en-US" i="1" dirty="0">
                <a:latin typeface="+mj-ea"/>
              </a:rPr>
              <a:t>参考。</a:t>
            </a:r>
          </a:p>
        </p:txBody>
      </p:sp>
      <p:sp>
        <p:nvSpPr>
          <p:cNvPr id="7" name="矩形 6"/>
          <p:cNvSpPr/>
          <p:nvPr/>
        </p:nvSpPr>
        <p:spPr>
          <a:xfrm>
            <a:off x="323528" y="4575331"/>
            <a:ext cx="8712968" cy="646331"/>
          </a:xfrm>
          <a:prstGeom prst="rect">
            <a:avLst/>
          </a:prstGeom>
        </p:spPr>
        <p:txBody>
          <a:bodyPr wrap="square">
            <a:spAutoFit/>
          </a:bodyPr>
          <a:lstStyle/>
          <a:p>
            <a:r>
              <a:rPr lang="en-US" altLang="zh-CN" dirty="0" smtClean="0">
                <a:latin typeface="Arial" pitchFamily="34" charset="0"/>
                <a:cs typeface="Arial" pitchFamily="34" charset="0"/>
              </a:rPr>
              <a:t>SVN</a:t>
            </a:r>
            <a:r>
              <a:rPr lang="zh-CN" altLang="en-US" dirty="0" smtClean="0">
                <a:latin typeface="Arial" pitchFamily="34" charset="0"/>
                <a:cs typeface="Arial" pitchFamily="34" charset="0"/>
              </a:rPr>
              <a:t>地址：</a:t>
            </a:r>
            <a:r>
              <a:rPr lang="en-US" altLang="zh-CN" dirty="0" smtClean="0">
                <a:latin typeface="Arial" pitchFamily="34" charset="0"/>
                <a:cs typeface="Arial" pitchFamily="34" charset="0"/>
              </a:rPr>
              <a:t>http</a:t>
            </a:r>
            <a:r>
              <a:rPr lang="en-US" altLang="zh-CN" dirty="0">
                <a:latin typeface="Arial" pitchFamily="34" charset="0"/>
                <a:cs typeface="Arial" pitchFamily="34" charset="0"/>
              </a:rPr>
              <a:t>://192.168.30.29:8888/svn/feinno_arch/respository/feinno-module-webservice/trunk</a:t>
            </a:r>
            <a:endParaRPr lang="zh-CN" altLang="en-US" dirty="0">
              <a:latin typeface="Arial" pitchFamily="34" charset="0"/>
              <a:cs typeface="Arial" pitchFamily="34" charset="0"/>
            </a:endParaRPr>
          </a:p>
        </p:txBody>
      </p:sp>
    </p:spTree>
    <p:extLst>
      <p:ext uri="{BB962C8B-B14F-4D97-AF65-F5344CB8AC3E}">
        <p14:creationId xmlns:p14="http://schemas.microsoft.com/office/powerpoint/2010/main" val="1121864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基础开发框架</a:t>
            </a:r>
            <a:r>
              <a:rPr lang="en-US" altLang="zh-CN" dirty="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feinno-module-</a:t>
            </a:r>
            <a:r>
              <a:rPr lang="en-US" altLang="zh-CN" dirty="0" err="1" smtClean="0">
                <a:solidFill>
                  <a:srgbClr val="C00000"/>
                </a:solidFill>
                <a:latin typeface="微软雅黑" pitchFamily="34" charset="-122"/>
                <a:ea typeface="微软雅黑" pitchFamily="34" charset="-122"/>
                <a:cs typeface="Arial" pitchFamily="34" charset="0"/>
              </a:rPr>
              <a:t>xxxx</a:t>
            </a:r>
            <a:endParaRPr lang="zh-CN" altLang="en-US" dirty="0"/>
          </a:p>
        </p:txBody>
      </p:sp>
      <p:sp>
        <p:nvSpPr>
          <p:cNvPr id="4" name="圆角矩形 3"/>
          <p:cNvSpPr/>
          <p:nvPr/>
        </p:nvSpPr>
        <p:spPr>
          <a:xfrm>
            <a:off x="467544" y="1112341"/>
            <a:ext cx="2992776" cy="925326"/>
          </a:xfrm>
          <a:prstGeom prst="roundRect">
            <a:avLst>
              <a:gd name="adj" fmla="val 8037"/>
            </a:avLst>
          </a:prstGeom>
          <a:solidFill>
            <a:srgbClr val="D2ECB6"/>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rpc</a:t>
            </a:r>
            <a:endParaRPr lang="en-US" altLang="zh-CN" sz="1400"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mj-ea"/>
                <a:ea typeface="+mj-ea"/>
              </a:rPr>
              <a:t>用于内部系统间高性能通讯，目前主要提供</a:t>
            </a:r>
            <a:r>
              <a:rPr lang="en-US" altLang="zh-CN" sz="1400" dirty="0" smtClean="0">
                <a:solidFill>
                  <a:schemeClr val="tx1">
                    <a:lumMod val="75000"/>
                    <a:lumOff val="25000"/>
                  </a:schemeClr>
                </a:solidFill>
                <a:latin typeface="+mj-ea"/>
                <a:ea typeface="+mj-ea"/>
              </a:rPr>
              <a:t>DEMO</a:t>
            </a:r>
            <a:r>
              <a:rPr lang="zh-CN" altLang="en-US" sz="1400" dirty="0" smtClean="0">
                <a:solidFill>
                  <a:schemeClr val="tx1">
                    <a:lumMod val="75000"/>
                    <a:lumOff val="25000"/>
                  </a:schemeClr>
                </a:solidFill>
                <a:latin typeface="+mj-ea"/>
                <a:ea typeface="+mj-ea"/>
              </a:rPr>
              <a:t>，没有封装意义</a:t>
            </a:r>
            <a:endParaRPr lang="en-US" altLang="zh-CN" sz="1400" dirty="0" smtClean="0">
              <a:solidFill>
                <a:schemeClr val="tx1">
                  <a:lumMod val="75000"/>
                  <a:lumOff val="25000"/>
                </a:schemeClr>
              </a:solidFill>
              <a:latin typeface="+mj-ea"/>
              <a:ea typeface="+mj-ea"/>
            </a:endParaRPr>
          </a:p>
        </p:txBody>
      </p:sp>
      <p:sp>
        <p:nvSpPr>
          <p:cNvPr id="5" name="矩形 4"/>
          <p:cNvSpPr/>
          <p:nvPr/>
        </p:nvSpPr>
        <p:spPr>
          <a:xfrm>
            <a:off x="3770543" y="913284"/>
            <a:ext cx="4752528" cy="1323439"/>
          </a:xfrm>
          <a:prstGeom prst="rect">
            <a:avLst/>
          </a:prstGeom>
        </p:spPr>
        <p:txBody>
          <a:bodyPr wrap="square">
            <a:spAutoFit/>
          </a:bodyPr>
          <a:lstStyle/>
          <a:p>
            <a:pPr marL="285750" indent="-285750">
              <a:buFont typeface="Wingdings" pitchFamily="2" charset="2"/>
              <a:buChar char="n"/>
            </a:pPr>
            <a:r>
              <a:rPr lang="zh-CN" altLang="en-US" sz="1600" dirty="0">
                <a:solidFill>
                  <a:schemeClr val="tx1">
                    <a:lumMod val="75000"/>
                    <a:lumOff val="25000"/>
                  </a:schemeClr>
                </a:solidFill>
                <a:latin typeface="+mj-ea"/>
                <a:ea typeface="+mj-ea"/>
              </a:rPr>
              <a:t>推荐在</a:t>
            </a:r>
            <a:r>
              <a:rPr lang="en-US" altLang="zh-CN" sz="1600" dirty="0">
                <a:solidFill>
                  <a:schemeClr val="tx1">
                    <a:lumMod val="75000"/>
                    <a:lumOff val="25000"/>
                  </a:schemeClr>
                </a:solidFill>
                <a:latin typeface="+mj-ea"/>
                <a:ea typeface="+mj-ea"/>
              </a:rPr>
              <a:t>HTTP</a:t>
            </a:r>
            <a:r>
              <a:rPr lang="zh-CN" altLang="en-US" sz="1600" dirty="0">
                <a:solidFill>
                  <a:schemeClr val="tx1">
                    <a:lumMod val="75000"/>
                    <a:lumOff val="25000"/>
                  </a:schemeClr>
                </a:solidFill>
                <a:latin typeface="+mj-ea"/>
                <a:ea typeface="+mj-ea"/>
              </a:rPr>
              <a:t>环境的</a:t>
            </a:r>
            <a:r>
              <a:rPr lang="zh-CN" altLang="en-US" sz="1600" dirty="0" smtClean="0">
                <a:solidFill>
                  <a:schemeClr val="tx1">
                    <a:lumMod val="75000"/>
                    <a:lumOff val="25000"/>
                  </a:schemeClr>
                </a:solidFill>
                <a:latin typeface="+mj-ea"/>
                <a:ea typeface="+mj-ea"/>
              </a:rPr>
              <a:t>内部系统通讯使用</a:t>
            </a:r>
            <a:r>
              <a:rPr lang="en-US" altLang="zh-CN" sz="1600" dirty="0" smtClean="0">
                <a:solidFill>
                  <a:schemeClr val="tx1">
                    <a:lumMod val="75000"/>
                    <a:lumOff val="25000"/>
                  </a:schemeClr>
                </a:solidFill>
                <a:latin typeface="+mj-ea"/>
                <a:ea typeface="+mj-ea"/>
              </a:rPr>
              <a:t>Hessian</a:t>
            </a:r>
            <a:r>
              <a:rPr lang="zh-CN" altLang="en-US" sz="1600" dirty="0" smtClean="0">
                <a:solidFill>
                  <a:schemeClr val="tx1">
                    <a:lumMod val="75000"/>
                    <a:lumOff val="25000"/>
                  </a:schemeClr>
                </a:solidFill>
                <a:latin typeface="+mj-ea"/>
                <a:ea typeface="+mj-ea"/>
              </a:rPr>
              <a:t>（使用二进制序列化，性能优于</a:t>
            </a:r>
            <a:r>
              <a:rPr lang="en-US" altLang="zh-CN" sz="1600" dirty="0" smtClean="0">
                <a:solidFill>
                  <a:schemeClr val="tx1">
                    <a:lumMod val="75000"/>
                    <a:lumOff val="25000"/>
                  </a:schemeClr>
                </a:solidFill>
                <a:latin typeface="+mj-ea"/>
                <a:ea typeface="+mj-ea"/>
              </a:rPr>
              <a:t>WebService</a:t>
            </a:r>
            <a:r>
              <a:rPr lang="zh-CN" altLang="en-US" sz="1600" dirty="0" smtClean="0">
                <a:solidFill>
                  <a:schemeClr val="tx1">
                    <a:lumMod val="75000"/>
                    <a:lumOff val="25000"/>
                  </a:schemeClr>
                </a:solidFill>
                <a:latin typeface="+mj-ea"/>
                <a:ea typeface="+mj-ea"/>
              </a:rPr>
              <a:t>）</a:t>
            </a:r>
            <a:r>
              <a:rPr lang="zh-CN" altLang="en-US" sz="1600" dirty="0">
                <a:solidFill>
                  <a:schemeClr val="tx1">
                    <a:lumMod val="75000"/>
                    <a:lumOff val="25000"/>
                  </a:schemeClr>
                </a:solidFill>
                <a:latin typeface="+mj-ea"/>
              </a:rPr>
              <a:t>或</a:t>
            </a:r>
            <a:r>
              <a:rPr lang="en-US" altLang="zh-CN" sz="1600" dirty="0">
                <a:solidFill>
                  <a:schemeClr val="tx1">
                    <a:lumMod val="75000"/>
                    <a:lumOff val="25000"/>
                  </a:schemeClr>
                </a:solidFill>
                <a:latin typeface="+mj-ea"/>
              </a:rPr>
              <a:t>Spring-remote</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在高性能要求的内部系统通讯或跨语言的系统通讯，建议使用</a:t>
            </a:r>
            <a:r>
              <a:rPr lang="en-US" altLang="zh-CN" sz="1600" dirty="0" smtClean="0">
                <a:solidFill>
                  <a:schemeClr val="tx1">
                    <a:lumMod val="75000"/>
                    <a:lumOff val="25000"/>
                  </a:schemeClr>
                </a:solidFill>
                <a:latin typeface="+mj-ea"/>
                <a:ea typeface="+mj-ea"/>
              </a:rPr>
              <a:t>Thrift</a:t>
            </a:r>
            <a:r>
              <a:rPr lang="zh-CN" altLang="en-US" sz="1600" dirty="0" smtClean="0">
                <a:solidFill>
                  <a:schemeClr val="tx1">
                    <a:lumMod val="75000"/>
                    <a:lumOff val="25000"/>
                  </a:schemeClr>
                </a:solidFill>
                <a:latin typeface="+mj-ea"/>
                <a:ea typeface="+mj-ea"/>
              </a:rPr>
              <a:t>，性能最优的</a:t>
            </a:r>
            <a:r>
              <a:rPr lang="en-US" altLang="zh-CN" sz="1600" dirty="0" smtClean="0">
                <a:solidFill>
                  <a:schemeClr val="tx1">
                    <a:lumMod val="75000"/>
                    <a:lumOff val="25000"/>
                  </a:schemeClr>
                </a:solidFill>
                <a:latin typeface="+mj-ea"/>
                <a:ea typeface="+mj-ea"/>
              </a:rPr>
              <a:t>RPC</a:t>
            </a:r>
            <a:r>
              <a:rPr lang="zh-CN" altLang="en-US" sz="1600" dirty="0" smtClean="0">
                <a:solidFill>
                  <a:schemeClr val="tx1">
                    <a:lumMod val="75000"/>
                    <a:lumOff val="25000"/>
                  </a:schemeClr>
                </a:solidFill>
                <a:latin typeface="+mj-ea"/>
                <a:ea typeface="+mj-ea"/>
              </a:rPr>
              <a:t>组件之一。</a:t>
            </a:r>
            <a:endParaRPr lang="en-US" altLang="zh-CN" sz="1600" dirty="0">
              <a:solidFill>
                <a:schemeClr val="tx1">
                  <a:lumMod val="75000"/>
                  <a:lumOff val="25000"/>
                </a:schemeClr>
              </a:solidFill>
              <a:latin typeface="+mj-ea"/>
              <a:ea typeface="+mj-ea"/>
            </a:endParaRPr>
          </a:p>
        </p:txBody>
      </p:sp>
      <p:sp>
        <p:nvSpPr>
          <p:cNvPr id="6" name="圆角矩形 5"/>
          <p:cNvSpPr/>
          <p:nvPr/>
        </p:nvSpPr>
        <p:spPr>
          <a:xfrm>
            <a:off x="467544" y="2281436"/>
            <a:ext cx="2992776" cy="864096"/>
          </a:xfrm>
          <a:prstGeom prst="roundRect">
            <a:avLst>
              <a:gd name="adj" fmla="val 8037"/>
            </a:avLst>
          </a:prstGeom>
          <a:solidFill>
            <a:schemeClr val="bg1">
              <a:lumMod val="9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olog</a:t>
            </a:r>
            <a:endParaRPr lang="en-US" altLang="zh-CN" sz="1400" dirty="0" smtClean="0">
              <a:solidFill>
                <a:schemeClr val="tx1">
                  <a:lumMod val="75000"/>
                  <a:lumOff val="25000"/>
                </a:schemeClr>
              </a:solidFill>
              <a:latin typeface="+mj-ea"/>
              <a:ea typeface="+mj-ea"/>
            </a:endParaRPr>
          </a:p>
          <a:p>
            <a:pPr algn="ctr"/>
            <a:r>
              <a:rPr lang="zh-CN" altLang="en-US" sz="1400" dirty="0" smtClean="0">
                <a:solidFill>
                  <a:schemeClr val="tx1">
                    <a:lumMod val="75000"/>
                    <a:lumOff val="25000"/>
                  </a:schemeClr>
                </a:solidFill>
                <a:latin typeface="+mj-ea"/>
                <a:ea typeface="+mj-ea"/>
              </a:rPr>
              <a:t>自动化的操作日志管理组件</a:t>
            </a:r>
            <a:endParaRPr lang="en-US" altLang="zh-CN" sz="1400" dirty="0" smtClean="0">
              <a:solidFill>
                <a:schemeClr val="tx1">
                  <a:lumMod val="75000"/>
                  <a:lumOff val="25000"/>
                </a:schemeClr>
              </a:solidFill>
              <a:latin typeface="+mj-ea"/>
              <a:ea typeface="+mj-ea"/>
            </a:endParaRPr>
          </a:p>
        </p:txBody>
      </p:sp>
      <p:sp>
        <p:nvSpPr>
          <p:cNvPr id="7" name="矩形 6"/>
          <p:cNvSpPr/>
          <p:nvPr/>
        </p:nvSpPr>
        <p:spPr>
          <a:xfrm>
            <a:off x="3770543" y="2314535"/>
            <a:ext cx="4752528" cy="830997"/>
          </a:xfrm>
          <a:prstGeom prst="rect">
            <a:avLst/>
          </a:prstGeom>
        </p:spPr>
        <p:txBody>
          <a:bodyPr wrap="square">
            <a:spAutoFit/>
          </a:bodyPr>
          <a:lstStyle/>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基于</a:t>
            </a:r>
            <a:r>
              <a:rPr lang="en-US" altLang="zh-CN" sz="1600" dirty="0" smtClean="0">
                <a:solidFill>
                  <a:schemeClr val="tx1">
                    <a:lumMod val="75000"/>
                    <a:lumOff val="25000"/>
                  </a:schemeClr>
                </a:solidFill>
                <a:latin typeface="+mj-ea"/>
                <a:ea typeface="+mj-ea"/>
              </a:rPr>
              <a:t>AOP</a:t>
            </a:r>
            <a:r>
              <a:rPr lang="zh-CN" altLang="en-US" sz="1600" dirty="0" smtClean="0">
                <a:solidFill>
                  <a:schemeClr val="tx1">
                    <a:lumMod val="75000"/>
                    <a:lumOff val="25000"/>
                  </a:schemeClr>
                </a:solidFill>
                <a:latin typeface="+mj-ea"/>
                <a:ea typeface="+mj-ea"/>
              </a:rPr>
              <a:t>的自动操作日志组件</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日志可配置持久化到数据库</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支持配置或</a:t>
            </a:r>
            <a:r>
              <a:rPr lang="en-US" altLang="zh-CN" sz="1600" dirty="0" smtClean="0">
                <a:solidFill>
                  <a:schemeClr val="tx1">
                    <a:lumMod val="75000"/>
                    <a:lumOff val="25000"/>
                  </a:schemeClr>
                </a:solidFill>
                <a:latin typeface="+mj-ea"/>
                <a:ea typeface="+mj-ea"/>
              </a:rPr>
              <a:t>Annotation</a:t>
            </a:r>
            <a:r>
              <a:rPr lang="zh-CN" altLang="en-US" sz="1600" dirty="0" smtClean="0">
                <a:solidFill>
                  <a:schemeClr val="tx1">
                    <a:lumMod val="75000"/>
                    <a:lumOff val="25000"/>
                  </a:schemeClr>
                </a:solidFill>
                <a:latin typeface="+mj-ea"/>
                <a:ea typeface="+mj-ea"/>
              </a:rPr>
              <a:t>两种方式配置</a:t>
            </a:r>
            <a:endParaRPr lang="en-US" altLang="zh-CN" sz="1600" dirty="0">
              <a:solidFill>
                <a:schemeClr val="tx1">
                  <a:lumMod val="75000"/>
                  <a:lumOff val="25000"/>
                </a:schemeClr>
              </a:solidFill>
              <a:latin typeface="+mj-ea"/>
              <a:ea typeface="+mj-ea"/>
            </a:endParaRPr>
          </a:p>
        </p:txBody>
      </p:sp>
      <p:sp>
        <p:nvSpPr>
          <p:cNvPr id="8" name="圆角矩形 7"/>
          <p:cNvSpPr/>
          <p:nvPr/>
        </p:nvSpPr>
        <p:spPr>
          <a:xfrm>
            <a:off x="467544" y="3289548"/>
            <a:ext cx="2992776" cy="784174"/>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memcached</a:t>
            </a:r>
            <a:endParaRPr lang="en-US" altLang="zh-CN" sz="1400" dirty="0" smtClean="0">
              <a:solidFill>
                <a:schemeClr val="tx1">
                  <a:lumMod val="75000"/>
                  <a:lumOff val="25000"/>
                </a:schemeClr>
              </a:solidFill>
              <a:latin typeface="+mj-ea"/>
              <a:ea typeface="+mj-ea"/>
            </a:endParaRPr>
          </a:p>
          <a:p>
            <a:pPr algn="ctr"/>
            <a:r>
              <a:rPr lang="en-US" altLang="zh-CN" sz="1400" dirty="0" err="1" smtClean="0">
                <a:solidFill>
                  <a:schemeClr val="tx1">
                    <a:lumMod val="75000"/>
                    <a:lumOff val="25000"/>
                  </a:schemeClr>
                </a:solidFill>
                <a:latin typeface="+mj-ea"/>
                <a:ea typeface="+mj-ea"/>
              </a:rPr>
              <a:t>Memcached</a:t>
            </a:r>
            <a:r>
              <a:rPr lang="zh-CN" altLang="en-US" sz="1400" dirty="0" smtClean="0">
                <a:solidFill>
                  <a:schemeClr val="tx1">
                    <a:lumMod val="75000"/>
                    <a:lumOff val="25000"/>
                  </a:schemeClr>
                </a:solidFill>
                <a:latin typeface="+mj-ea"/>
                <a:ea typeface="+mj-ea"/>
              </a:rPr>
              <a:t>客户端封装</a:t>
            </a:r>
            <a:endParaRPr lang="en-US" altLang="zh-CN" sz="1400" dirty="0" smtClean="0">
              <a:solidFill>
                <a:schemeClr val="tx1">
                  <a:lumMod val="75000"/>
                  <a:lumOff val="25000"/>
                </a:schemeClr>
              </a:solidFill>
              <a:latin typeface="+mj-ea"/>
              <a:ea typeface="+mj-ea"/>
            </a:endParaRPr>
          </a:p>
        </p:txBody>
      </p:sp>
      <p:sp>
        <p:nvSpPr>
          <p:cNvPr id="9" name="矩形 8"/>
          <p:cNvSpPr/>
          <p:nvPr/>
        </p:nvSpPr>
        <p:spPr>
          <a:xfrm>
            <a:off x="3737992" y="3389247"/>
            <a:ext cx="4752528" cy="584775"/>
          </a:xfrm>
          <a:prstGeom prst="rect">
            <a:avLst/>
          </a:prstGeom>
        </p:spPr>
        <p:txBody>
          <a:bodyPr wrap="square">
            <a:spAutoFit/>
          </a:bodyPr>
          <a:lstStyle/>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基于</a:t>
            </a:r>
            <a:r>
              <a:rPr lang="en-US" altLang="zh-CN" sz="1600" dirty="0" err="1" smtClean="0">
                <a:solidFill>
                  <a:schemeClr val="tx1">
                    <a:lumMod val="75000"/>
                    <a:lumOff val="25000"/>
                  </a:schemeClr>
                </a:solidFill>
                <a:latin typeface="+mj-ea"/>
                <a:ea typeface="+mj-ea"/>
              </a:rPr>
              <a:t>Spymemcached</a:t>
            </a:r>
            <a:r>
              <a:rPr lang="zh-CN" altLang="en-US" sz="1600" dirty="0" smtClean="0">
                <a:solidFill>
                  <a:schemeClr val="tx1">
                    <a:lumMod val="75000"/>
                    <a:lumOff val="25000"/>
                  </a:schemeClr>
                </a:solidFill>
                <a:latin typeface="+mj-ea"/>
                <a:ea typeface="+mj-ea"/>
              </a:rPr>
              <a:t>的客户端封装</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a:solidFill>
                  <a:schemeClr val="bg1">
                    <a:lumMod val="50000"/>
                  </a:schemeClr>
                </a:solidFill>
                <a:latin typeface="+mj-ea"/>
                <a:ea typeface="+mj-ea"/>
              </a:rPr>
              <a:t>基于</a:t>
            </a:r>
            <a:r>
              <a:rPr lang="en-US" altLang="zh-CN" sz="1600" dirty="0" err="1">
                <a:solidFill>
                  <a:schemeClr val="bg1">
                    <a:lumMod val="50000"/>
                  </a:schemeClr>
                </a:solidFill>
                <a:latin typeface="+mj-ea"/>
                <a:ea typeface="+mj-ea"/>
              </a:rPr>
              <a:t>memcached</a:t>
            </a:r>
            <a:r>
              <a:rPr lang="en-US" altLang="zh-CN" sz="1600" dirty="0">
                <a:solidFill>
                  <a:schemeClr val="bg1">
                    <a:lumMod val="50000"/>
                  </a:schemeClr>
                </a:solidFill>
                <a:latin typeface="+mj-ea"/>
                <a:ea typeface="+mj-ea"/>
              </a:rPr>
              <a:t> java </a:t>
            </a:r>
            <a:r>
              <a:rPr lang="en-US" altLang="zh-CN" sz="1600" dirty="0" smtClean="0">
                <a:solidFill>
                  <a:schemeClr val="bg1">
                    <a:lumMod val="50000"/>
                  </a:schemeClr>
                </a:solidFill>
                <a:latin typeface="+mj-ea"/>
                <a:ea typeface="+mj-ea"/>
              </a:rPr>
              <a:t>client</a:t>
            </a:r>
            <a:r>
              <a:rPr lang="zh-CN" altLang="en-US" sz="1600" dirty="0" smtClean="0">
                <a:solidFill>
                  <a:schemeClr val="bg1">
                    <a:lumMod val="50000"/>
                  </a:schemeClr>
                </a:solidFill>
                <a:latin typeface="+mj-ea"/>
                <a:ea typeface="+mj-ea"/>
              </a:rPr>
              <a:t>的客户端封装</a:t>
            </a:r>
            <a:endParaRPr lang="en-US" altLang="zh-CN" sz="1600" dirty="0">
              <a:solidFill>
                <a:schemeClr val="bg1">
                  <a:lumMod val="50000"/>
                </a:schemeClr>
              </a:solidFill>
              <a:latin typeface="+mj-ea"/>
              <a:ea typeface="+mj-ea"/>
            </a:endParaRPr>
          </a:p>
        </p:txBody>
      </p:sp>
      <p:sp>
        <p:nvSpPr>
          <p:cNvPr id="11" name="圆角矩形 10"/>
          <p:cNvSpPr/>
          <p:nvPr/>
        </p:nvSpPr>
        <p:spPr>
          <a:xfrm>
            <a:off x="466551" y="4369668"/>
            <a:ext cx="2992776" cy="648072"/>
          </a:xfrm>
          <a:prstGeom prst="roundRect">
            <a:avLst>
              <a:gd name="adj" fmla="val 803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75000"/>
                    <a:lumOff val="25000"/>
                  </a:schemeClr>
                </a:solidFill>
                <a:latin typeface="+mj-ea"/>
                <a:ea typeface="+mj-ea"/>
              </a:rPr>
              <a:t>feinno-module-</a:t>
            </a:r>
            <a:r>
              <a:rPr lang="en-US" altLang="zh-CN" sz="1400" dirty="0" err="1" smtClean="0">
                <a:solidFill>
                  <a:schemeClr val="tx1">
                    <a:lumMod val="75000"/>
                    <a:lumOff val="25000"/>
                  </a:schemeClr>
                </a:solidFill>
                <a:latin typeface="+mj-ea"/>
                <a:ea typeface="+mj-ea"/>
              </a:rPr>
              <a:t>extremetable</a:t>
            </a:r>
            <a:endParaRPr lang="en-US" altLang="zh-CN" sz="1400" dirty="0" smtClean="0">
              <a:solidFill>
                <a:schemeClr val="tx1">
                  <a:lumMod val="75000"/>
                  <a:lumOff val="25000"/>
                </a:schemeClr>
              </a:solidFill>
              <a:latin typeface="+mj-ea"/>
              <a:ea typeface="+mj-ea"/>
            </a:endParaRPr>
          </a:p>
          <a:p>
            <a:pPr algn="ctr"/>
            <a:r>
              <a:rPr lang="en-US" altLang="zh-CN" sz="1400" dirty="0" err="1" smtClean="0">
                <a:solidFill>
                  <a:schemeClr val="tx1">
                    <a:lumMod val="75000"/>
                    <a:lumOff val="25000"/>
                  </a:schemeClr>
                </a:solidFill>
                <a:latin typeface="+mj-ea"/>
              </a:rPr>
              <a:t>Extremetable</a:t>
            </a:r>
            <a:r>
              <a:rPr lang="zh-CN" altLang="en-US" sz="1400" dirty="0" smtClean="0">
                <a:solidFill>
                  <a:schemeClr val="tx1">
                    <a:lumMod val="75000"/>
                    <a:lumOff val="25000"/>
                  </a:schemeClr>
                </a:solidFill>
                <a:latin typeface="+mj-ea"/>
                <a:ea typeface="+mj-ea"/>
              </a:rPr>
              <a:t>页面分页组件封装</a:t>
            </a:r>
            <a:endParaRPr lang="en-US" altLang="zh-CN" sz="1400" dirty="0">
              <a:solidFill>
                <a:schemeClr val="tx1">
                  <a:lumMod val="75000"/>
                  <a:lumOff val="25000"/>
                </a:schemeClr>
              </a:solidFill>
              <a:latin typeface="+mj-ea"/>
            </a:endParaRPr>
          </a:p>
        </p:txBody>
      </p:sp>
      <p:sp>
        <p:nvSpPr>
          <p:cNvPr id="12" name="矩形 11"/>
          <p:cNvSpPr/>
          <p:nvPr/>
        </p:nvSpPr>
        <p:spPr>
          <a:xfrm>
            <a:off x="3728132" y="4278205"/>
            <a:ext cx="4752528" cy="830997"/>
          </a:xfrm>
          <a:prstGeom prst="rect">
            <a:avLst/>
          </a:prstGeom>
        </p:spPr>
        <p:txBody>
          <a:bodyPr wrap="square">
            <a:spAutoFit/>
          </a:bodyPr>
          <a:lstStyle/>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扩展对</a:t>
            </a:r>
            <a:r>
              <a:rPr lang="en-US" altLang="zh-CN" sz="1600" dirty="0" smtClean="0">
                <a:solidFill>
                  <a:schemeClr val="tx1">
                    <a:lumMod val="75000"/>
                    <a:lumOff val="25000"/>
                  </a:schemeClr>
                </a:solidFill>
                <a:latin typeface="+mj-ea"/>
                <a:ea typeface="+mj-ea"/>
              </a:rPr>
              <a:t>Calendar</a:t>
            </a:r>
            <a:r>
              <a:rPr lang="zh-CN" altLang="en-US" sz="1600" dirty="0" smtClean="0">
                <a:solidFill>
                  <a:schemeClr val="tx1">
                    <a:lumMod val="75000"/>
                    <a:lumOff val="25000"/>
                  </a:schemeClr>
                </a:solidFill>
                <a:latin typeface="+mj-ea"/>
                <a:ea typeface="+mj-ea"/>
              </a:rPr>
              <a:t>的支持</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封装新的</a:t>
            </a:r>
            <a:r>
              <a:rPr lang="en-US" altLang="zh-CN" sz="1600" dirty="0" err="1" smtClean="0">
                <a:solidFill>
                  <a:schemeClr val="tx1">
                    <a:lumMod val="75000"/>
                    <a:lumOff val="25000"/>
                  </a:schemeClr>
                </a:solidFill>
                <a:latin typeface="+mj-ea"/>
                <a:ea typeface="+mj-ea"/>
              </a:rPr>
              <a:t>HtmlView</a:t>
            </a:r>
            <a:r>
              <a:rPr lang="zh-CN" altLang="en-US" sz="1600" dirty="0" smtClean="0">
                <a:solidFill>
                  <a:schemeClr val="tx1">
                    <a:lumMod val="75000"/>
                    <a:lumOff val="25000"/>
                  </a:schemeClr>
                </a:solidFill>
                <a:latin typeface="+mj-ea"/>
                <a:ea typeface="+mj-ea"/>
              </a:rPr>
              <a:t>组件</a:t>
            </a:r>
            <a:endParaRPr lang="en-US" altLang="zh-CN" sz="1600" dirty="0" smtClean="0">
              <a:solidFill>
                <a:schemeClr val="tx1">
                  <a:lumMod val="75000"/>
                  <a:lumOff val="25000"/>
                </a:schemeClr>
              </a:solidFill>
              <a:latin typeface="+mj-ea"/>
              <a:ea typeface="+mj-ea"/>
            </a:endParaRPr>
          </a:p>
          <a:p>
            <a:pPr marL="285750" indent="-285750">
              <a:buFont typeface="Wingdings" pitchFamily="2" charset="2"/>
              <a:buChar char="n"/>
            </a:pPr>
            <a:r>
              <a:rPr lang="zh-CN" altLang="en-US" sz="1600" dirty="0" smtClean="0">
                <a:solidFill>
                  <a:schemeClr val="tx1">
                    <a:lumMod val="75000"/>
                    <a:lumOff val="25000"/>
                  </a:schemeClr>
                </a:solidFill>
                <a:latin typeface="+mj-ea"/>
                <a:ea typeface="+mj-ea"/>
              </a:rPr>
              <a:t>封装繁琐的资源文件和配置文件</a:t>
            </a:r>
            <a:endParaRPr lang="en-US" altLang="zh-CN" sz="16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83658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微软雅黑" pitchFamily="34" charset="-122"/>
                <a:ea typeface="微软雅黑" pitchFamily="34" charset="-122"/>
                <a:cs typeface="Arial" pitchFamily="34" charset="0"/>
              </a:rPr>
              <a:t>J2EE</a:t>
            </a:r>
            <a:r>
              <a:rPr lang="zh-CN" altLang="en-US" dirty="0">
                <a:solidFill>
                  <a:srgbClr val="C00000"/>
                </a:solidFill>
                <a:latin typeface="微软雅黑" pitchFamily="34" charset="-122"/>
                <a:ea typeface="微软雅黑" pitchFamily="34" charset="-122"/>
                <a:cs typeface="Arial" pitchFamily="34" charset="0"/>
              </a:rPr>
              <a:t>开发模式及选型</a:t>
            </a:r>
            <a:endParaRPr lang="zh-CN" altLang="en-US" dirty="0"/>
          </a:p>
        </p:txBody>
      </p:sp>
      <p:grpSp>
        <p:nvGrpSpPr>
          <p:cNvPr id="18" name="组合 17"/>
          <p:cNvGrpSpPr/>
          <p:nvPr/>
        </p:nvGrpSpPr>
        <p:grpSpPr>
          <a:xfrm>
            <a:off x="1201778" y="1015440"/>
            <a:ext cx="6322549" cy="965129"/>
            <a:chOff x="1618260" y="1046180"/>
            <a:chExt cx="5732330" cy="965129"/>
          </a:xfrm>
        </p:grpSpPr>
        <p:grpSp>
          <p:nvGrpSpPr>
            <p:cNvPr id="10" name="Group 2"/>
            <p:cNvGrpSpPr>
              <a:grpSpLocks/>
            </p:cNvGrpSpPr>
            <p:nvPr/>
          </p:nvGrpSpPr>
          <p:grpSpPr bwMode="auto">
            <a:xfrm>
              <a:off x="1819871" y="1247676"/>
              <a:ext cx="5530719" cy="763633"/>
              <a:chOff x="612" y="1056"/>
              <a:chExt cx="4652" cy="414"/>
            </a:xfrm>
          </p:grpSpPr>
          <p:sp>
            <p:nvSpPr>
              <p:cNvPr id="11" name="Rectangle 3"/>
              <p:cNvSpPr>
                <a:spLocks noChangeArrowheads="1"/>
              </p:cNvSpPr>
              <p:nvPr/>
            </p:nvSpPr>
            <p:spPr bwMode="auto">
              <a:xfrm>
                <a:off x="612" y="129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AutoShape 4"/>
              <p:cNvSpPr>
                <a:spLocks noChangeArrowheads="1"/>
              </p:cNvSpPr>
              <p:nvPr/>
            </p:nvSpPr>
            <p:spPr bwMode="auto">
              <a:xfrm>
                <a:off x="748" y="1056"/>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en-US" altLang="zh-CN" sz="2000" b="1" dirty="0" smtClean="0">
                    <a:solidFill>
                      <a:srgbClr val="C00000"/>
                    </a:solidFill>
                    <a:latin typeface="微软雅黑" pitchFamily="34" charset="-122"/>
                    <a:ea typeface="微软雅黑" pitchFamily="34" charset="-122"/>
                    <a:cs typeface="Arial" pitchFamily="34" charset="0"/>
                  </a:rPr>
                  <a:t>J2EE</a:t>
                </a:r>
                <a:r>
                  <a:rPr lang="zh-CN" altLang="en-US" sz="2000" b="1" dirty="0" smtClean="0">
                    <a:solidFill>
                      <a:srgbClr val="C00000"/>
                    </a:solidFill>
                    <a:latin typeface="微软雅黑" pitchFamily="34" charset="-122"/>
                    <a:ea typeface="微软雅黑" pitchFamily="34" charset="-122"/>
                    <a:cs typeface="Arial" pitchFamily="34" charset="0"/>
                  </a:rPr>
                  <a:t>开发体系及选型</a:t>
                </a:r>
                <a:endParaRPr lang="zh-CN" sz="2000" b="1" dirty="0">
                  <a:solidFill>
                    <a:srgbClr val="C00000"/>
                  </a:solidFill>
                  <a:latin typeface="微软雅黑" pitchFamily="34" charset="-122"/>
                  <a:ea typeface="微软雅黑" pitchFamily="34" charset="-122"/>
                  <a:cs typeface="Arial" pitchFamily="34" charset="0"/>
                </a:endParaRPr>
              </a:p>
            </p:txBody>
          </p:sp>
        </p:grpSp>
        <p:grpSp>
          <p:nvGrpSpPr>
            <p:cNvPr id="13" name="Group 22"/>
            <p:cNvGrpSpPr>
              <a:grpSpLocks/>
            </p:cNvGrpSpPr>
            <p:nvPr/>
          </p:nvGrpSpPr>
          <p:grpSpPr bwMode="auto">
            <a:xfrm>
              <a:off x="1618260" y="1046180"/>
              <a:ext cx="895351" cy="771261"/>
              <a:chOff x="1037" y="1611"/>
              <a:chExt cx="1752" cy="1812"/>
            </a:xfrm>
            <a:effectLst>
              <a:outerShdw blurRad="76200" dir="18900000" sy="23000" kx="-1200000" algn="bl" rotWithShape="0">
                <a:prstClr val="black">
                  <a:alpha val="20000"/>
                </a:prstClr>
              </a:outerShdw>
            </a:effectLst>
          </p:grpSpPr>
          <p:sp>
            <p:nvSpPr>
              <p:cNvPr id="14" name="Freeform 23"/>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4"/>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6" name="WordArt 36"/>
          <p:cNvSpPr>
            <a:spLocks noChangeArrowheads="1" noChangeShapeType="1" noTextEdit="1"/>
          </p:cNvSpPr>
          <p:nvPr/>
        </p:nvSpPr>
        <p:spPr bwMode="auto">
          <a:xfrm>
            <a:off x="1588390" y="1207968"/>
            <a:ext cx="214313" cy="301626"/>
          </a:xfrm>
          <a:prstGeom prst="rect">
            <a:avLst/>
          </a:prstGeom>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chemeClr val="tx1"/>
                </a:solidFill>
                <a:round/>
                <a:headEnd/>
                <a:tailEnd/>
              </a14:hiddenLine>
            </a:ext>
          </a:extLst>
        </p:spPr>
        <p:txBody>
          <a:bodyPr wrap="none" fromWordArt="1">
            <a:prstTxWarp prst="textPlain">
              <a:avLst>
                <a:gd name="adj" fmla="val 50000"/>
              </a:avLst>
            </a:prstTxWarp>
          </a:bodyPr>
          <a:lstStyle/>
          <a:p>
            <a:pPr algn="ctr" rtl="0">
              <a:buNone/>
            </a:pPr>
            <a:r>
              <a:rPr lang="en-US" sz="1400" kern="10" spc="-70" dirty="0" smtClean="0">
                <a:ln>
                  <a:noFill/>
                </a:ln>
                <a:solidFill>
                  <a:schemeClr val="bg1"/>
                </a:solidFill>
                <a:effectLst/>
                <a:latin typeface="Arial Black"/>
              </a:rPr>
              <a:t>1</a:t>
            </a:r>
            <a:endParaRPr lang="en-US" sz="1400" kern="10" spc="-70" dirty="0">
              <a:ln>
                <a:noFill/>
              </a:ln>
              <a:solidFill>
                <a:schemeClr val="bg1"/>
              </a:solidFill>
              <a:effectLst/>
              <a:latin typeface="Arial Black"/>
            </a:endParaRPr>
          </a:p>
        </p:txBody>
      </p:sp>
      <p:sp>
        <p:nvSpPr>
          <p:cNvPr id="17" name="AutoShape 4"/>
          <p:cNvSpPr>
            <a:spLocks noChangeArrowheads="1"/>
          </p:cNvSpPr>
          <p:nvPr/>
        </p:nvSpPr>
        <p:spPr bwMode="auto">
          <a:xfrm>
            <a:off x="2376167" y="1980569"/>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marR="0" indent="719138" defTabSz="914400" eaLnBrk="1" latinLnBrk="0" hangingPunct="1">
              <a:lnSpc>
                <a:spcPct val="100000"/>
              </a:lnSpc>
              <a:buClrTx/>
              <a:buSzTx/>
              <a:buFontTx/>
              <a:buNone/>
              <a:tabLst/>
            </a:pPr>
            <a:r>
              <a:rPr lang="zh-CN" altLang="en-US" sz="2000" b="1" dirty="0" smtClean="0">
                <a:solidFill>
                  <a:srgbClr val="C00000"/>
                </a:solidFill>
                <a:latin typeface="微软雅黑" pitchFamily="34" charset="-122"/>
                <a:ea typeface="微软雅黑" pitchFamily="34" charset="-122"/>
                <a:cs typeface="Arial" pitchFamily="34" charset="0"/>
              </a:rPr>
              <a:t>什么是</a:t>
            </a:r>
            <a:r>
              <a:rPr lang="en-US" altLang="zh-CN" sz="2000" b="1" dirty="0" smtClean="0">
                <a:solidFill>
                  <a:srgbClr val="C00000"/>
                </a:solidFill>
                <a:latin typeface="微软雅黑" pitchFamily="34" charset="-122"/>
                <a:ea typeface="微软雅黑" pitchFamily="34" charset="-122"/>
                <a:cs typeface="Arial" pitchFamily="34" charset="0"/>
              </a:rPr>
              <a:t>J2EE</a:t>
            </a:r>
            <a:r>
              <a:rPr lang="zh-CN" altLang="en-US" sz="2000" b="1" dirty="0" smtClean="0">
                <a:solidFill>
                  <a:srgbClr val="C00000"/>
                </a:solidFill>
                <a:latin typeface="微软雅黑" pitchFamily="34" charset="-122"/>
                <a:ea typeface="微软雅黑" pitchFamily="34" charset="-122"/>
                <a:cs typeface="Arial" pitchFamily="34" charset="0"/>
              </a:rPr>
              <a:t>？</a:t>
            </a:r>
            <a:endParaRPr lang="zh-CN" sz="2000" b="1" dirty="0">
              <a:solidFill>
                <a:srgbClr val="C00000"/>
              </a:solidFill>
              <a:latin typeface="微软雅黑" pitchFamily="34" charset="-122"/>
              <a:ea typeface="微软雅黑" pitchFamily="34" charset="-122"/>
              <a:cs typeface="Arial" pitchFamily="34" charset="0"/>
            </a:endParaRPr>
          </a:p>
        </p:txBody>
      </p:sp>
      <p:sp>
        <p:nvSpPr>
          <p:cNvPr id="19" name="AutoShape 4"/>
          <p:cNvSpPr>
            <a:spLocks noChangeArrowheads="1"/>
          </p:cNvSpPr>
          <p:nvPr/>
        </p:nvSpPr>
        <p:spPr bwMode="auto">
          <a:xfrm>
            <a:off x="2381785" y="2451455"/>
            <a:ext cx="5142541"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en-US" altLang="zh-CN" sz="2000" b="1" dirty="0">
                <a:solidFill>
                  <a:srgbClr val="C00000"/>
                </a:solidFill>
                <a:latin typeface="微软雅黑" pitchFamily="34" charset="-122"/>
                <a:ea typeface="微软雅黑" pitchFamily="34" charset="-122"/>
                <a:cs typeface="Arial" pitchFamily="34" charset="0"/>
              </a:rPr>
              <a:t>J2EE</a:t>
            </a:r>
            <a:r>
              <a:rPr lang="zh-CN" altLang="en-US" sz="2000" b="1" dirty="0">
                <a:solidFill>
                  <a:srgbClr val="C00000"/>
                </a:solidFill>
                <a:latin typeface="微软雅黑" pitchFamily="34" charset="-122"/>
                <a:ea typeface="微软雅黑" pitchFamily="34" charset="-122"/>
                <a:cs typeface="Arial" pitchFamily="34" charset="0"/>
              </a:rPr>
              <a:t>开发模式和体系的演变发展</a:t>
            </a:r>
          </a:p>
        </p:txBody>
      </p:sp>
      <p:sp>
        <p:nvSpPr>
          <p:cNvPr id="20" name="AutoShape 4"/>
          <p:cNvSpPr>
            <a:spLocks noChangeArrowheads="1"/>
          </p:cNvSpPr>
          <p:nvPr/>
        </p:nvSpPr>
        <p:spPr bwMode="auto">
          <a:xfrm>
            <a:off x="2376167" y="2951076"/>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en-US" altLang="zh-CN" sz="2000" b="1" dirty="0">
                <a:solidFill>
                  <a:srgbClr val="C00000"/>
                </a:solidFill>
                <a:latin typeface="微软雅黑" pitchFamily="34" charset="-122"/>
                <a:ea typeface="微软雅黑" pitchFamily="34" charset="-122"/>
                <a:cs typeface="Arial" pitchFamily="34" charset="0"/>
              </a:rPr>
              <a:t>JSP+JAVABEAN</a:t>
            </a:r>
            <a:r>
              <a:rPr lang="zh-CN" altLang="en-US" sz="2000" b="1" dirty="0">
                <a:solidFill>
                  <a:srgbClr val="C00000"/>
                </a:solidFill>
                <a:latin typeface="微软雅黑" pitchFamily="34" charset="-122"/>
                <a:ea typeface="微软雅黑" pitchFamily="34" charset="-122"/>
                <a:cs typeface="Arial" pitchFamily="34" charset="0"/>
              </a:rPr>
              <a:t>时代</a:t>
            </a:r>
          </a:p>
        </p:txBody>
      </p:sp>
      <p:sp>
        <p:nvSpPr>
          <p:cNvPr id="21" name="AutoShape 4"/>
          <p:cNvSpPr>
            <a:spLocks noChangeArrowheads="1"/>
          </p:cNvSpPr>
          <p:nvPr/>
        </p:nvSpPr>
        <p:spPr bwMode="auto">
          <a:xfrm>
            <a:off x="2376167" y="3433564"/>
            <a:ext cx="5148160"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en-US" altLang="zh-CN" sz="2000" b="1" dirty="0">
                <a:solidFill>
                  <a:srgbClr val="C00000"/>
                </a:solidFill>
                <a:latin typeface="微软雅黑" pitchFamily="34" charset="-122"/>
                <a:ea typeface="微软雅黑" pitchFamily="34" charset="-122"/>
                <a:cs typeface="Arial" pitchFamily="34" charset="0"/>
              </a:rPr>
              <a:t>EJB</a:t>
            </a:r>
            <a:r>
              <a:rPr lang="zh-CN" altLang="en-US" sz="2000" b="1" dirty="0" smtClean="0">
                <a:solidFill>
                  <a:srgbClr val="C00000"/>
                </a:solidFill>
                <a:latin typeface="微软雅黑" pitchFamily="34" charset="-122"/>
                <a:ea typeface="微软雅黑" pitchFamily="34" charset="-122"/>
                <a:cs typeface="Arial" pitchFamily="34" charset="0"/>
              </a:rPr>
              <a:t>体系简介</a:t>
            </a:r>
            <a:endParaRPr lang="zh-CN" altLang="en-US" sz="2000" b="1" dirty="0">
              <a:solidFill>
                <a:srgbClr val="C00000"/>
              </a:solidFill>
              <a:latin typeface="微软雅黑" pitchFamily="34" charset="-122"/>
              <a:ea typeface="微软雅黑" pitchFamily="34" charset="-122"/>
              <a:cs typeface="Arial" pitchFamily="34" charset="0"/>
            </a:endParaRPr>
          </a:p>
        </p:txBody>
      </p:sp>
      <p:sp>
        <p:nvSpPr>
          <p:cNvPr id="22" name="AutoShape 4"/>
          <p:cNvSpPr>
            <a:spLocks noChangeArrowheads="1"/>
          </p:cNvSpPr>
          <p:nvPr/>
        </p:nvSpPr>
        <p:spPr bwMode="auto">
          <a:xfrm>
            <a:off x="2384057" y="3937620"/>
            <a:ext cx="5140269"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a:solidFill>
                  <a:srgbClr val="C00000"/>
                </a:solidFill>
                <a:latin typeface="微软雅黑" pitchFamily="34" charset="-122"/>
                <a:ea typeface="微软雅黑" pitchFamily="34" charset="-122"/>
                <a:cs typeface="Arial" pitchFamily="34" charset="0"/>
              </a:rPr>
              <a:t>基于开源架构的</a:t>
            </a:r>
            <a:r>
              <a:rPr lang="en-US" altLang="zh-CN" sz="2000" b="1" dirty="0">
                <a:solidFill>
                  <a:srgbClr val="C00000"/>
                </a:solidFill>
                <a:latin typeface="微软雅黑" pitchFamily="34" charset="-122"/>
                <a:ea typeface="微软雅黑" pitchFamily="34" charset="-122"/>
                <a:cs typeface="Arial" pitchFamily="34" charset="0"/>
              </a:rPr>
              <a:t>J2EE</a:t>
            </a:r>
            <a:r>
              <a:rPr lang="zh-CN" altLang="en-US" sz="2000" b="1" dirty="0">
                <a:solidFill>
                  <a:srgbClr val="C00000"/>
                </a:solidFill>
                <a:latin typeface="微软雅黑" pitchFamily="34" charset="-122"/>
                <a:ea typeface="微软雅黑" pitchFamily="34" charset="-122"/>
                <a:cs typeface="Arial" pitchFamily="34" charset="0"/>
              </a:rPr>
              <a:t>轻量级开发体系</a:t>
            </a:r>
          </a:p>
        </p:txBody>
      </p:sp>
      <p:sp>
        <p:nvSpPr>
          <p:cNvPr id="23" name="AutoShape 4"/>
          <p:cNvSpPr>
            <a:spLocks noChangeArrowheads="1"/>
          </p:cNvSpPr>
          <p:nvPr/>
        </p:nvSpPr>
        <p:spPr bwMode="auto">
          <a:xfrm>
            <a:off x="2384058" y="4431147"/>
            <a:ext cx="5140269" cy="410480"/>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vert="horz" wrap="none" lIns="91440" tIns="45720" rIns="91440" bIns="45720" numCol="1" anchor="ctr" anchorCtr="0" compatLnSpc="1">
            <a:prstTxWarp prst="textNoShape">
              <a:avLst/>
            </a:prstTxWarp>
          </a:bodyPr>
          <a:lstStyle/>
          <a:p>
            <a:pPr indent="719138"/>
            <a:r>
              <a:rPr lang="zh-CN" altLang="en-US" sz="2000" b="1" dirty="0" smtClean="0">
                <a:solidFill>
                  <a:srgbClr val="C00000"/>
                </a:solidFill>
                <a:latin typeface="微软雅黑" pitchFamily="34" charset="-122"/>
                <a:ea typeface="微软雅黑" pitchFamily="34" charset="-122"/>
                <a:cs typeface="Arial" pitchFamily="34" charset="0"/>
              </a:rPr>
              <a:t>开发体系对比选型</a:t>
            </a:r>
            <a:endParaRPr lang="zh-CN" altLang="en-US" sz="2000" b="1" dirty="0">
              <a:solidFill>
                <a:srgbClr val="C0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399840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sp>
        <p:nvSpPr>
          <p:cNvPr id="4" name="TextBox 3"/>
          <p:cNvSpPr txBox="1"/>
          <p:nvPr/>
        </p:nvSpPr>
        <p:spPr>
          <a:xfrm>
            <a:off x="467544" y="1129308"/>
            <a:ext cx="7704857" cy="1477328"/>
          </a:xfrm>
          <a:prstGeom prst="rect">
            <a:avLst/>
          </a:prstGeom>
          <a:noFill/>
        </p:spPr>
        <p:txBody>
          <a:bodyPr wrap="square" rtlCol="0">
            <a:spAutoFit/>
          </a:bodyPr>
          <a:lstStyle/>
          <a:p>
            <a:r>
              <a:rPr lang="zh-CN" altLang="en-US" b="1" dirty="0" smtClean="0">
                <a:solidFill>
                  <a:srgbClr val="FF0000"/>
                </a:solidFill>
                <a:latin typeface="+mj-ea"/>
                <a:ea typeface="+mj-ea"/>
              </a:rPr>
              <a:t>前置条件：</a:t>
            </a:r>
            <a:endParaRPr lang="en-US" altLang="zh-CN" b="1" dirty="0" smtClean="0">
              <a:solidFill>
                <a:srgbClr val="FF0000"/>
              </a:solidFill>
              <a:latin typeface="+mj-ea"/>
              <a:ea typeface="+mj-ea"/>
            </a:endParaRPr>
          </a:p>
          <a:p>
            <a:pPr marL="285750" indent="-285750">
              <a:buFont typeface="Wingdings" pitchFamily="2" charset="2"/>
              <a:buChar char="n"/>
            </a:pPr>
            <a:r>
              <a:rPr lang="zh-CN" altLang="en-US" dirty="0" smtClean="0">
                <a:latin typeface="+mj-ea"/>
                <a:ea typeface="+mj-ea"/>
              </a:rPr>
              <a:t>具备</a:t>
            </a:r>
            <a:r>
              <a:rPr lang="en-US" altLang="zh-CN" dirty="0" smtClean="0">
                <a:latin typeface="+mj-ea"/>
                <a:ea typeface="+mj-ea"/>
              </a:rPr>
              <a:t>J2EE</a:t>
            </a:r>
            <a:r>
              <a:rPr lang="zh-CN" altLang="en-US" dirty="0" smtClean="0">
                <a:latin typeface="+mj-ea"/>
                <a:ea typeface="+mj-ea"/>
              </a:rPr>
              <a:t>开发经验的开发人员，并熟练使用</a:t>
            </a:r>
            <a:r>
              <a:rPr lang="en-US" altLang="zh-CN" dirty="0" smtClean="0">
                <a:latin typeface="+mj-ea"/>
                <a:ea typeface="+mj-ea"/>
              </a:rPr>
              <a:t>ECLIPSE</a:t>
            </a:r>
          </a:p>
          <a:p>
            <a:pPr marL="285750" indent="-285750">
              <a:buFont typeface="Wingdings" pitchFamily="2" charset="2"/>
              <a:buChar char="n"/>
            </a:pPr>
            <a:r>
              <a:rPr lang="en-US" altLang="zh-CN" dirty="0" smtClean="0">
                <a:latin typeface="+mj-ea"/>
                <a:ea typeface="+mj-ea"/>
              </a:rPr>
              <a:t>ORACLE</a:t>
            </a:r>
            <a:r>
              <a:rPr lang="zh-CN" altLang="en-US" dirty="0" smtClean="0">
                <a:latin typeface="+mj-ea"/>
                <a:ea typeface="+mj-ea"/>
              </a:rPr>
              <a:t>开发数据库就位。</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开发机安装了</a:t>
            </a:r>
            <a:r>
              <a:rPr lang="en-US" altLang="zh-CN" dirty="0" smtClean="0">
                <a:latin typeface="+mj-ea"/>
                <a:ea typeface="+mj-ea"/>
              </a:rPr>
              <a:t>Eclipse</a:t>
            </a:r>
            <a:r>
              <a:rPr lang="zh-CN" altLang="en-US" dirty="0" smtClean="0">
                <a:latin typeface="+mj-ea"/>
                <a:ea typeface="+mj-ea"/>
              </a:rPr>
              <a:t>（推荐</a:t>
            </a:r>
            <a:r>
              <a:rPr lang="en-US" altLang="zh-CN" dirty="0" smtClean="0">
                <a:latin typeface="+mj-ea"/>
                <a:ea typeface="+mj-ea"/>
              </a:rPr>
              <a:t>3.7,</a:t>
            </a:r>
            <a:r>
              <a:rPr lang="zh-CN" altLang="en-US" dirty="0" smtClean="0">
                <a:latin typeface="+mj-ea"/>
                <a:ea typeface="+mj-ea"/>
              </a:rPr>
              <a:t>目前</a:t>
            </a:r>
            <a:r>
              <a:rPr lang="en-US" altLang="zh-CN" dirty="0" smtClean="0">
                <a:latin typeface="+mj-ea"/>
                <a:ea typeface="+mj-ea"/>
              </a:rPr>
              <a:t>3.7</a:t>
            </a:r>
            <a:r>
              <a:rPr lang="zh-CN" altLang="en-US" dirty="0" smtClean="0">
                <a:latin typeface="+mj-ea"/>
                <a:ea typeface="+mj-ea"/>
              </a:rPr>
              <a:t>以上版本有严重的内存泄露）</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开发机安装了</a:t>
            </a:r>
            <a:r>
              <a:rPr lang="en-US" altLang="zh-CN" dirty="0" smtClean="0">
                <a:latin typeface="+mj-ea"/>
                <a:ea typeface="+mj-ea"/>
              </a:rPr>
              <a:t>maven3.x</a:t>
            </a:r>
            <a:r>
              <a:rPr lang="zh-CN" altLang="en-US" dirty="0" smtClean="0">
                <a:latin typeface="+mj-ea"/>
                <a:ea typeface="+mj-ea"/>
              </a:rPr>
              <a:t>并配置完成（参考前面的介绍）。</a:t>
            </a:r>
            <a:endParaRPr lang="zh-CN" altLang="en-US" dirty="0">
              <a:latin typeface="+mj-ea"/>
              <a:ea typeface="+mj-ea"/>
            </a:endParaRPr>
          </a:p>
        </p:txBody>
      </p:sp>
      <p:sp>
        <p:nvSpPr>
          <p:cNvPr id="6" name="TextBox 5"/>
          <p:cNvSpPr txBox="1"/>
          <p:nvPr/>
        </p:nvSpPr>
        <p:spPr>
          <a:xfrm>
            <a:off x="539552" y="3073524"/>
            <a:ext cx="5824264" cy="1754326"/>
          </a:xfrm>
          <a:prstGeom prst="rect">
            <a:avLst/>
          </a:prstGeom>
          <a:noFill/>
        </p:spPr>
        <p:txBody>
          <a:bodyPr wrap="square" rtlCol="0">
            <a:spAutoFit/>
          </a:bodyPr>
          <a:lstStyle/>
          <a:p>
            <a:r>
              <a:rPr lang="zh-CN" altLang="en-US" b="1" dirty="0" smtClean="0">
                <a:solidFill>
                  <a:srgbClr val="FF0000"/>
                </a:solidFill>
                <a:latin typeface="+mj-ea"/>
                <a:ea typeface="+mj-ea"/>
              </a:rPr>
              <a:t>需求：</a:t>
            </a:r>
          </a:p>
          <a:p>
            <a:pPr marL="285750" indent="-285750">
              <a:buFont typeface="Wingdings" pitchFamily="2" charset="2"/>
              <a:buChar char="n"/>
            </a:pPr>
            <a:r>
              <a:rPr lang="zh-CN" altLang="en-US" dirty="0" smtClean="0">
                <a:latin typeface="+mj-ea"/>
                <a:ea typeface="+mj-ea"/>
              </a:rPr>
              <a:t>搭建</a:t>
            </a:r>
            <a:r>
              <a:rPr lang="en-US" altLang="zh-CN" dirty="0" smtClean="0">
                <a:latin typeface="+mj-ea"/>
                <a:ea typeface="+mj-ea"/>
              </a:rPr>
              <a:t>J2EE</a:t>
            </a:r>
            <a:r>
              <a:rPr lang="zh-CN" altLang="en-US" dirty="0" smtClean="0">
                <a:latin typeface="+mj-ea"/>
                <a:ea typeface="+mj-ea"/>
              </a:rPr>
              <a:t>基础开发工程</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支持基于角色的的权限控制</a:t>
            </a:r>
            <a:endParaRPr lang="en-US" altLang="zh-CN" dirty="0" smtClean="0">
              <a:latin typeface="+mj-ea"/>
              <a:ea typeface="+mj-ea"/>
            </a:endParaRPr>
          </a:p>
          <a:p>
            <a:endParaRPr lang="en-US" altLang="zh-CN" dirty="0">
              <a:latin typeface="+mj-ea"/>
              <a:ea typeface="+mj-ea"/>
            </a:endParaRPr>
          </a:p>
          <a:p>
            <a:r>
              <a:rPr lang="zh-CN" altLang="en-US" b="1" dirty="0" smtClean="0">
                <a:solidFill>
                  <a:srgbClr val="FF0000"/>
                </a:solidFill>
                <a:latin typeface="+mj-ea"/>
                <a:ea typeface="+mj-ea"/>
              </a:rPr>
              <a:t>目标：</a:t>
            </a:r>
            <a:endParaRPr lang="en-US" altLang="zh-CN" b="1" dirty="0" smtClean="0">
              <a:solidFill>
                <a:srgbClr val="FF0000"/>
              </a:solidFill>
              <a:latin typeface="+mj-ea"/>
              <a:ea typeface="+mj-ea"/>
            </a:endParaRPr>
          </a:p>
          <a:p>
            <a:r>
              <a:rPr lang="zh-CN" altLang="en-US" dirty="0" smtClean="0">
                <a:latin typeface="+mj-ea"/>
                <a:ea typeface="+mj-ea"/>
              </a:rPr>
              <a:t>完成后，可以直接开始业务开发。</a:t>
            </a:r>
            <a:endParaRPr lang="zh-CN" altLang="en-US" dirty="0">
              <a:latin typeface="+mj-ea"/>
              <a:ea typeface="+mj-ea"/>
            </a:endParaRPr>
          </a:p>
        </p:txBody>
      </p:sp>
    </p:spTree>
    <p:extLst>
      <p:ext uri="{BB962C8B-B14F-4D97-AF65-F5344CB8AC3E}">
        <p14:creationId xmlns:p14="http://schemas.microsoft.com/office/powerpoint/2010/main" val="2755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sp>
        <p:nvSpPr>
          <p:cNvPr id="4" name="TextBox 3"/>
          <p:cNvSpPr txBox="1"/>
          <p:nvPr/>
        </p:nvSpPr>
        <p:spPr>
          <a:xfrm>
            <a:off x="179512" y="894465"/>
            <a:ext cx="8424936" cy="553998"/>
          </a:xfrm>
          <a:prstGeom prst="rect">
            <a:avLst/>
          </a:prstGeom>
          <a:noFill/>
        </p:spPr>
        <p:txBody>
          <a:bodyPr wrap="square" rtlCol="0">
            <a:spAutoFit/>
          </a:bodyPr>
          <a:lstStyle/>
          <a:p>
            <a:r>
              <a:rPr lang="zh-CN" altLang="en-US" sz="1600" dirty="0" smtClean="0">
                <a:latin typeface="+mj-ea"/>
                <a:ea typeface="+mj-ea"/>
              </a:rPr>
              <a:t>根据自定义的</a:t>
            </a:r>
            <a:r>
              <a:rPr lang="en-US" altLang="zh-CN" sz="1600" dirty="0" smtClean="0">
                <a:latin typeface="+mj-ea"/>
                <a:ea typeface="+mj-ea"/>
              </a:rPr>
              <a:t>archetype</a:t>
            </a:r>
            <a:r>
              <a:rPr lang="zh-CN" altLang="en-US" sz="1600" dirty="0" smtClean="0">
                <a:latin typeface="+mj-ea"/>
                <a:ea typeface="+mj-ea"/>
              </a:rPr>
              <a:t>： </a:t>
            </a:r>
            <a:r>
              <a:rPr lang="en-US" altLang="zh-CN" sz="1600" dirty="0" smtClean="0">
                <a:latin typeface="+mj-ea"/>
                <a:ea typeface="+mj-ea"/>
              </a:rPr>
              <a:t>feinno-</a:t>
            </a:r>
            <a:r>
              <a:rPr lang="en-US" altLang="zh-CN" sz="1600" dirty="0" err="1" smtClean="0">
                <a:latin typeface="+mj-ea"/>
                <a:ea typeface="+mj-ea"/>
              </a:rPr>
              <a:t>ssh</a:t>
            </a:r>
            <a:r>
              <a:rPr lang="en-US" altLang="zh-CN" sz="1600" dirty="0" smtClean="0">
                <a:latin typeface="+mj-ea"/>
                <a:ea typeface="+mj-ea"/>
              </a:rPr>
              <a:t>-</a:t>
            </a:r>
            <a:r>
              <a:rPr lang="en-US" altLang="zh-CN" sz="1600" dirty="0" err="1" smtClean="0">
                <a:latin typeface="+mj-ea"/>
                <a:ea typeface="+mj-ea"/>
              </a:rPr>
              <a:t>webapp</a:t>
            </a:r>
            <a:r>
              <a:rPr lang="en-US" altLang="zh-CN" sz="1600" dirty="0" smtClean="0">
                <a:latin typeface="+mj-ea"/>
                <a:ea typeface="+mj-ea"/>
              </a:rPr>
              <a:t>-archetype </a:t>
            </a:r>
            <a:r>
              <a:rPr lang="zh-CN" altLang="en-US" sz="1600" dirty="0" smtClean="0">
                <a:latin typeface="+mj-ea"/>
                <a:ea typeface="+mj-ea"/>
              </a:rPr>
              <a:t>创建基础工程</a:t>
            </a:r>
            <a:endParaRPr lang="en-US" altLang="zh-CN" sz="1600" dirty="0" smtClean="0">
              <a:latin typeface="+mj-ea"/>
              <a:ea typeface="+mj-ea"/>
            </a:endParaRPr>
          </a:p>
          <a:p>
            <a:r>
              <a:rPr lang="zh-CN" altLang="en-US" sz="1400" i="1" dirty="0">
                <a:latin typeface="+mj-ea"/>
                <a:ea typeface="+mj-ea"/>
              </a:rPr>
              <a:t>本</a:t>
            </a:r>
            <a:r>
              <a:rPr lang="zh-CN" altLang="en-US" sz="1400" i="1" dirty="0" smtClean="0">
                <a:latin typeface="+mj-ea"/>
                <a:ea typeface="+mj-ea"/>
              </a:rPr>
              <a:t>例中使用插件，也可以使用前面介绍的</a:t>
            </a:r>
            <a:r>
              <a:rPr lang="en-US" altLang="zh-CN" sz="1400" i="1" dirty="0" err="1" smtClean="0">
                <a:latin typeface="+mj-ea"/>
                <a:ea typeface="+mj-ea"/>
              </a:rPr>
              <a:t>cmd</a:t>
            </a:r>
            <a:r>
              <a:rPr lang="zh-CN" altLang="en-US" sz="1400" i="1" dirty="0" smtClean="0">
                <a:latin typeface="+mj-ea"/>
                <a:ea typeface="+mj-ea"/>
              </a:rPr>
              <a:t>方式</a:t>
            </a:r>
            <a:endParaRPr lang="en-US" altLang="zh-CN" sz="1400" i="1" dirty="0" smtClean="0">
              <a:latin typeface="+mj-ea"/>
              <a:ea typeface="+mj-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43759"/>
            <a:ext cx="2808312" cy="268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543759"/>
            <a:ext cx="2808312" cy="268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62959" y="4369668"/>
            <a:ext cx="3849001" cy="830997"/>
          </a:xfrm>
          <a:prstGeom prst="rect">
            <a:avLst/>
          </a:prstGeom>
          <a:noFill/>
        </p:spPr>
        <p:txBody>
          <a:bodyPr wrap="square" rtlCol="0">
            <a:spAutoFit/>
          </a:bodyPr>
          <a:lstStyle/>
          <a:p>
            <a:r>
              <a:rPr lang="zh-CN" altLang="en-US" sz="1600" dirty="0">
                <a:latin typeface="+mj-ea"/>
                <a:ea typeface="+mj-ea"/>
              </a:rPr>
              <a:t>第一</a:t>
            </a:r>
            <a:r>
              <a:rPr lang="zh-CN" altLang="en-US" sz="1600" dirty="0" smtClean="0">
                <a:latin typeface="+mj-ea"/>
                <a:ea typeface="+mj-ea"/>
              </a:rPr>
              <a:t>步：打开创建工程向导</a:t>
            </a:r>
            <a:endParaRPr lang="en-US" altLang="zh-CN" sz="1600" dirty="0" smtClean="0">
              <a:latin typeface="+mj-ea"/>
              <a:ea typeface="+mj-ea"/>
            </a:endParaRPr>
          </a:p>
          <a:p>
            <a:r>
              <a:rPr lang="en-US" altLang="zh-CN" sz="1600" dirty="0" smtClean="0">
                <a:latin typeface="+mj-ea"/>
                <a:ea typeface="+mj-ea"/>
              </a:rPr>
              <a:t>Eclipse -&gt; File -&gt; New - &gt; project -&gt; Maven Project</a:t>
            </a:r>
            <a:endParaRPr lang="zh-CN" altLang="en-US" sz="1600" dirty="0">
              <a:latin typeface="+mj-ea"/>
              <a:ea typeface="+mj-ea"/>
            </a:endParaRPr>
          </a:p>
        </p:txBody>
      </p:sp>
      <p:sp>
        <p:nvSpPr>
          <p:cNvPr id="12" name="TextBox 11"/>
          <p:cNvSpPr txBox="1"/>
          <p:nvPr/>
        </p:nvSpPr>
        <p:spPr>
          <a:xfrm>
            <a:off x="4860032" y="4360619"/>
            <a:ext cx="3849001" cy="553998"/>
          </a:xfrm>
          <a:prstGeom prst="rect">
            <a:avLst/>
          </a:prstGeom>
          <a:noFill/>
        </p:spPr>
        <p:txBody>
          <a:bodyPr wrap="square" rtlCol="0">
            <a:spAutoFit/>
          </a:bodyPr>
          <a:lstStyle/>
          <a:p>
            <a:r>
              <a:rPr lang="zh-CN" altLang="en-US" sz="1600" dirty="0" smtClean="0">
                <a:latin typeface="+mj-ea"/>
                <a:ea typeface="+mj-ea"/>
              </a:rPr>
              <a:t>第二步：选择工作目录和</a:t>
            </a:r>
            <a:r>
              <a:rPr lang="en-US" altLang="zh-CN" sz="1600" dirty="0" err="1" smtClean="0">
                <a:latin typeface="+mj-ea"/>
                <a:ea typeface="+mj-ea"/>
              </a:rPr>
              <a:t>workingSet</a:t>
            </a:r>
            <a:endParaRPr lang="en-US" altLang="zh-CN" sz="1600" dirty="0">
              <a:latin typeface="+mj-ea"/>
              <a:ea typeface="+mj-ea"/>
            </a:endParaRPr>
          </a:p>
          <a:p>
            <a:r>
              <a:rPr lang="zh-CN" altLang="en-US" sz="1400" i="1" dirty="0" smtClean="0">
                <a:latin typeface="+mj-ea"/>
                <a:ea typeface="+mj-ea"/>
              </a:rPr>
              <a:t>这里选择的</a:t>
            </a:r>
            <a:r>
              <a:rPr lang="en-US" altLang="zh-CN" sz="1400" i="1" dirty="0" err="1" smtClean="0">
                <a:latin typeface="+mj-ea"/>
                <a:ea typeface="+mj-ea"/>
              </a:rPr>
              <a:t>location:D</a:t>
            </a:r>
            <a:r>
              <a:rPr lang="en-US" altLang="zh-CN" sz="1400" i="1" dirty="0" smtClean="0">
                <a:latin typeface="+mj-ea"/>
                <a:ea typeface="+mj-ea"/>
              </a:rPr>
              <a:t>:\workshop\</a:t>
            </a:r>
            <a:r>
              <a:rPr lang="en-US" altLang="zh-CN" sz="1400" i="1" dirty="0" err="1" smtClean="0">
                <a:latin typeface="+mj-ea"/>
                <a:ea typeface="+mj-ea"/>
              </a:rPr>
              <a:t>feinno</a:t>
            </a:r>
            <a:endParaRPr lang="en-US" altLang="zh-CN" sz="1400" i="1" dirty="0" smtClean="0">
              <a:latin typeface="+mj-ea"/>
              <a:ea typeface="+mj-ea"/>
            </a:endParaRPr>
          </a:p>
        </p:txBody>
      </p:sp>
    </p:spTree>
    <p:extLst>
      <p:ext uri="{BB962C8B-B14F-4D97-AF65-F5344CB8AC3E}">
        <p14:creationId xmlns:p14="http://schemas.microsoft.com/office/powerpoint/2010/main" val="3433732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01316"/>
            <a:ext cx="4026075"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201316"/>
            <a:ext cx="3870957"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25277" y="4225652"/>
            <a:ext cx="4176464" cy="1015663"/>
          </a:xfrm>
          <a:prstGeom prst="rect">
            <a:avLst/>
          </a:prstGeom>
        </p:spPr>
        <p:txBody>
          <a:bodyPr wrap="square">
            <a:spAutoFit/>
          </a:bodyPr>
          <a:lstStyle/>
          <a:p>
            <a:r>
              <a:rPr lang="zh-CN" altLang="en-US" sz="1600" dirty="0" smtClean="0">
                <a:latin typeface="+mj-ea"/>
                <a:ea typeface="+mj-ea"/>
              </a:rPr>
              <a:t>第四步：配置</a:t>
            </a:r>
            <a:r>
              <a:rPr lang="en-US" altLang="zh-CN" sz="1600" dirty="0" smtClean="0">
                <a:latin typeface="+mj-ea"/>
                <a:ea typeface="+mj-ea"/>
              </a:rPr>
              <a:t>feinno</a:t>
            </a:r>
            <a:r>
              <a:rPr lang="zh-CN" altLang="en-US" sz="1600" dirty="0" smtClean="0">
                <a:latin typeface="+mj-ea"/>
                <a:ea typeface="+mj-ea"/>
              </a:rPr>
              <a:t>自己的</a:t>
            </a:r>
            <a:r>
              <a:rPr lang="en-US" altLang="zh-CN" sz="1600" dirty="0" smtClean="0">
                <a:latin typeface="+mj-ea"/>
                <a:ea typeface="+mj-ea"/>
              </a:rPr>
              <a:t>archetype-catalog</a:t>
            </a:r>
            <a:r>
              <a:rPr lang="zh-CN" altLang="en-US" sz="1600" dirty="0" smtClean="0">
                <a:latin typeface="+mj-ea"/>
                <a:ea typeface="+mj-ea"/>
              </a:rPr>
              <a:t>（本步可选，如果已经配置则跳过）</a:t>
            </a:r>
            <a:endParaRPr lang="en-US" altLang="zh-CN" sz="1600" dirty="0" smtClean="0">
              <a:latin typeface="+mj-ea"/>
              <a:ea typeface="+mj-ea"/>
            </a:endParaRPr>
          </a:p>
          <a:p>
            <a:r>
              <a:rPr lang="en-US" altLang="zh-CN" sz="1400" dirty="0" smtClean="0">
                <a:latin typeface="+mj-ea"/>
                <a:ea typeface="+mj-ea"/>
              </a:rPr>
              <a:t>http</a:t>
            </a:r>
            <a:r>
              <a:rPr lang="en-US" altLang="zh-CN" sz="1400" dirty="0">
                <a:latin typeface="+mj-ea"/>
                <a:ea typeface="+mj-ea"/>
              </a:rPr>
              <a:t>://192.168.30.202/content/groups/public/archetype-catalog.xml</a:t>
            </a:r>
            <a:endParaRPr lang="zh-CN" altLang="en-US" sz="1400" dirty="0">
              <a:latin typeface="+mj-ea"/>
              <a:ea typeface="+mj-ea"/>
            </a:endParaRPr>
          </a:p>
        </p:txBody>
      </p:sp>
      <p:sp>
        <p:nvSpPr>
          <p:cNvPr id="7" name="矩形 6"/>
          <p:cNvSpPr/>
          <p:nvPr/>
        </p:nvSpPr>
        <p:spPr>
          <a:xfrm>
            <a:off x="251520" y="4259019"/>
            <a:ext cx="4176464" cy="830997"/>
          </a:xfrm>
          <a:prstGeom prst="rect">
            <a:avLst/>
          </a:prstGeom>
        </p:spPr>
        <p:txBody>
          <a:bodyPr wrap="square">
            <a:spAutoFit/>
          </a:bodyPr>
          <a:lstStyle/>
          <a:p>
            <a:r>
              <a:rPr lang="zh-CN" altLang="en-US" sz="1600" dirty="0" smtClean="0">
                <a:latin typeface="+mj-ea"/>
                <a:ea typeface="+mj-ea"/>
              </a:rPr>
              <a:t>第三步：选择</a:t>
            </a:r>
            <a:r>
              <a:rPr lang="en-US" altLang="zh-CN" sz="1600" dirty="0" smtClean="0">
                <a:latin typeface="+mj-ea"/>
                <a:ea typeface="+mj-ea"/>
              </a:rPr>
              <a:t>archetype-catalog</a:t>
            </a:r>
          </a:p>
          <a:p>
            <a:r>
              <a:rPr lang="zh-CN" altLang="en-US" sz="1600" dirty="0" smtClean="0">
                <a:latin typeface="+mj-ea"/>
                <a:ea typeface="+mj-ea"/>
              </a:rPr>
              <a:t>选择</a:t>
            </a:r>
            <a:r>
              <a:rPr lang="en-US" altLang="zh-CN" sz="1600" dirty="0" smtClean="0">
                <a:latin typeface="+mj-ea"/>
                <a:ea typeface="+mj-ea"/>
              </a:rPr>
              <a:t>feinno</a:t>
            </a:r>
            <a:r>
              <a:rPr lang="zh-CN" altLang="en-US" sz="1600" dirty="0" smtClean="0">
                <a:latin typeface="+mj-ea"/>
                <a:ea typeface="+mj-ea"/>
              </a:rPr>
              <a:t>自己的</a:t>
            </a:r>
            <a:r>
              <a:rPr lang="en-US" altLang="zh-CN" sz="1600" dirty="0" smtClean="0">
                <a:latin typeface="+mj-ea"/>
                <a:ea typeface="+mj-ea"/>
              </a:rPr>
              <a:t>archetype-catalog,</a:t>
            </a:r>
            <a:r>
              <a:rPr lang="zh-CN" altLang="en-US" sz="1600" dirty="0" smtClean="0">
                <a:latin typeface="+mj-ea"/>
                <a:ea typeface="+mj-ea"/>
              </a:rPr>
              <a:t>如果没有则配置一个。</a:t>
            </a:r>
            <a:endParaRPr lang="zh-CN" altLang="en-US" sz="1600" dirty="0">
              <a:latin typeface="+mj-ea"/>
              <a:ea typeface="+mj-ea"/>
            </a:endParaRPr>
          </a:p>
        </p:txBody>
      </p:sp>
    </p:spTree>
    <p:extLst>
      <p:ext uri="{BB962C8B-B14F-4D97-AF65-F5344CB8AC3E}">
        <p14:creationId xmlns:p14="http://schemas.microsoft.com/office/powerpoint/2010/main" val="1662282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13284"/>
            <a:ext cx="3789863" cy="273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897670"/>
            <a:ext cx="3882950" cy="276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79512" y="3937620"/>
            <a:ext cx="4176464" cy="830997"/>
          </a:xfrm>
          <a:prstGeom prst="rect">
            <a:avLst/>
          </a:prstGeom>
        </p:spPr>
        <p:txBody>
          <a:bodyPr wrap="square">
            <a:spAutoFit/>
          </a:bodyPr>
          <a:lstStyle/>
          <a:p>
            <a:r>
              <a:rPr lang="zh-CN" altLang="en-US" sz="1600" dirty="0" smtClean="0">
                <a:latin typeface="+mj-ea"/>
                <a:ea typeface="+mj-ea"/>
              </a:rPr>
              <a:t>第五步：选择</a:t>
            </a:r>
            <a:r>
              <a:rPr lang="en-US" altLang="zh-CN" sz="1600" dirty="0" smtClean="0">
                <a:latin typeface="+mj-ea"/>
                <a:ea typeface="+mj-ea"/>
              </a:rPr>
              <a:t>archetype</a:t>
            </a:r>
          </a:p>
          <a:p>
            <a:r>
              <a:rPr lang="zh-CN" altLang="en-US" sz="1600" dirty="0" smtClean="0">
                <a:latin typeface="+mj-ea"/>
                <a:ea typeface="+mj-ea"/>
              </a:rPr>
              <a:t>选择</a:t>
            </a:r>
            <a:r>
              <a:rPr lang="en-US" altLang="zh-CN" sz="1600" dirty="0" smtClean="0">
                <a:latin typeface="+mj-ea"/>
                <a:ea typeface="+mj-ea"/>
              </a:rPr>
              <a:t>feinno</a:t>
            </a:r>
            <a:r>
              <a:rPr lang="zh-CN" altLang="en-US" sz="1600" dirty="0" smtClean="0">
                <a:latin typeface="+mj-ea"/>
                <a:ea typeface="+mj-ea"/>
              </a:rPr>
              <a:t>公司开发的</a:t>
            </a:r>
            <a:r>
              <a:rPr lang="en-US" altLang="zh-CN" sz="1600" dirty="0" err="1" smtClean="0">
                <a:latin typeface="+mj-ea"/>
                <a:ea typeface="+mj-ea"/>
              </a:rPr>
              <a:t>archetype:feinno-ssh-webapp-archetype</a:t>
            </a:r>
            <a:endParaRPr lang="zh-CN" altLang="en-US" sz="1600" dirty="0">
              <a:latin typeface="+mj-ea"/>
              <a:ea typeface="+mj-ea"/>
            </a:endParaRPr>
          </a:p>
        </p:txBody>
      </p:sp>
      <p:sp>
        <p:nvSpPr>
          <p:cNvPr id="7" name="矩形 6"/>
          <p:cNvSpPr/>
          <p:nvPr/>
        </p:nvSpPr>
        <p:spPr>
          <a:xfrm>
            <a:off x="4273125" y="3652897"/>
            <a:ext cx="4176464" cy="1446550"/>
          </a:xfrm>
          <a:prstGeom prst="rect">
            <a:avLst/>
          </a:prstGeom>
        </p:spPr>
        <p:txBody>
          <a:bodyPr wrap="square">
            <a:spAutoFit/>
          </a:bodyPr>
          <a:lstStyle/>
          <a:p>
            <a:r>
              <a:rPr lang="zh-CN" altLang="en-US" sz="1600" dirty="0" smtClean="0">
                <a:latin typeface="+mj-ea"/>
                <a:ea typeface="+mj-ea"/>
              </a:rPr>
              <a:t>第</a:t>
            </a:r>
            <a:r>
              <a:rPr lang="zh-CN" altLang="en-US" sz="1600" dirty="0">
                <a:latin typeface="+mj-ea"/>
                <a:ea typeface="+mj-ea"/>
              </a:rPr>
              <a:t>六</a:t>
            </a:r>
            <a:r>
              <a:rPr lang="zh-CN" altLang="en-US" sz="1600" dirty="0" smtClean="0">
                <a:latin typeface="+mj-ea"/>
                <a:ea typeface="+mj-ea"/>
              </a:rPr>
              <a:t>步：填写项目信息</a:t>
            </a:r>
            <a:endParaRPr lang="en-US" altLang="zh-CN" sz="1600" dirty="0" smtClean="0">
              <a:latin typeface="+mj-ea"/>
              <a:ea typeface="+mj-ea"/>
            </a:endParaRPr>
          </a:p>
          <a:p>
            <a:pPr marL="285750" indent="-285750">
              <a:buFont typeface="Wingdings" pitchFamily="2" charset="2"/>
              <a:buChar char="n"/>
            </a:pPr>
            <a:r>
              <a:rPr lang="en-US" altLang="zh-CN" sz="1200" dirty="0" smtClean="0">
                <a:latin typeface="+mj-ea"/>
                <a:ea typeface="+mj-ea"/>
              </a:rPr>
              <a:t>groupId: </a:t>
            </a:r>
            <a:r>
              <a:rPr lang="zh-CN" altLang="en-US" sz="1200" dirty="0" smtClean="0">
                <a:latin typeface="+mj-ea"/>
                <a:ea typeface="+mj-ea"/>
              </a:rPr>
              <a:t>机构标准，公司项目一般使用域名，这里统一使用</a:t>
            </a:r>
            <a:r>
              <a:rPr lang="en-US" altLang="zh-CN" sz="1200" dirty="0" err="1" smtClean="0">
                <a:latin typeface="+mj-ea"/>
                <a:ea typeface="+mj-ea"/>
              </a:rPr>
              <a:t>com.feinno</a:t>
            </a:r>
            <a:endParaRPr lang="en-US" altLang="zh-CN" sz="1200" dirty="0" smtClean="0">
              <a:latin typeface="+mj-ea"/>
              <a:ea typeface="+mj-ea"/>
            </a:endParaRPr>
          </a:p>
          <a:p>
            <a:pPr marL="285750" indent="-285750">
              <a:buFont typeface="Wingdings" pitchFamily="2" charset="2"/>
              <a:buChar char="n"/>
            </a:pPr>
            <a:r>
              <a:rPr lang="en-US" altLang="zh-CN" sz="1200" dirty="0" err="1" smtClean="0">
                <a:latin typeface="+mj-ea"/>
                <a:ea typeface="+mj-ea"/>
              </a:rPr>
              <a:t>artifactId</a:t>
            </a:r>
            <a:r>
              <a:rPr lang="en-US" altLang="zh-CN" sz="1200" dirty="0" smtClean="0">
                <a:latin typeface="+mj-ea"/>
                <a:ea typeface="+mj-ea"/>
              </a:rPr>
              <a:t>:</a:t>
            </a:r>
            <a:r>
              <a:rPr lang="zh-CN" altLang="en-US" sz="1200" dirty="0" smtClean="0">
                <a:latin typeface="+mj-ea"/>
                <a:ea typeface="+mj-ea"/>
              </a:rPr>
              <a:t>项目工程名称，推荐：公司标志</a:t>
            </a:r>
            <a:r>
              <a:rPr lang="en-US" altLang="zh-CN" sz="1200" dirty="0" smtClean="0">
                <a:latin typeface="+mj-ea"/>
                <a:ea typeface="+mj-ea"/>
              </a:rPr>
              <a:t>-</a:t>
            </a:r>
            <a:r>
              <a:rPr lang="zh-CN" altLang="en-US" sz="1200" dirty="0" smtClean="0">
                <a:latin typeface="+mj-ea"/>
                <a:ea typeface="+mj-ea"/>
              </a:rPr>
              <a:t>平台</a:t>
            </a:r>
            <a:r>
              <a:rPr lang="en-US" altLang="zh-CN" sz="1200" dirty="0" smtClean="0">
                <a:latin typeface="+mj-ea"/>
                <a:ea typeface="+mj-ea"/>
              </a:rPr>
              <a:t>/</a:t>
            </a:r>
            <a:r>
              <a:rPr lang="zh-CN" altLang="en-US" sz="1200" dirty="0" smtClean="0">
                <a:latin typeface="+mj-ea"/>
                <a:ea typeface="+mj-ea"/>
              </a:rPr>
              <a:t>项目标志</a:t>
            </a:r>
            <a:r>
              <a:rPr lang="en-US" altLang="zh-CN" sz="1200" dirty="0" smtClean="0">
                <a:latin typeface="+mj-ea"/>
                <a:ea typeface="+mj-ea"/>
              </a:rPr>
              <a:t>-</a:t>
            </a:r>
            <a:r>
              <a:rPr lang="zh-CN" altLang="en-US" sz="1200" dirty="0" smtClean="0">
                <a:latin typeface="+mj-ea"/>
                <a:ea typeface="+mj-ea"/>
              </a:rPr>
              <a:t>子系统标志。这里名称为：</a:t>
            </a:r>
            <a:r>
              <a:rPr lang="en-US" altLang="zh-CN" sz="1200" dirty="0" smtClean="0">
                <a:latin typeface="+mj-ea"/>
                <a:ea typeface="+mj-ea"/>
              </a:rPr>
              <a:t>feinno-</a:t>
            </a:r>
            <a:r>
              <a:rPr lang="en-US" altLang="zh-CN" sz="1200" dirty="0" err="1" smtClean="0">
                <a:latin typeface="+mj-ea"/>
                <a:ea typeface="+mj-ea"/>
              </a:rPr>
              <a:t>rinp</a:t>
            </a:r>
            <a:r>
              <a:rPr lang="en-US" altLang="zh-CN" sz="1200" dirty="0" smtClean="0">
                <a:latin typeface="+mj-ea"/>
                <a:ea typeface="+mj-ea"/>
              </a:rPr>
              <a:t>-testproject, </a:t>
            </a:r>
            <a:r>
              <a:rPr lang="zh-CN" altLang="en-US" sz="1200" dirty="0" smtClean="0">
                <a:latin typeface="+mj-ea"/>
                <a:ea typeface="+mj-ea"/>
              </a:rPr>
              <a:t>表示</a:t>
            </a:r>
            <a:r>
              <a:rPr lang="en-US" altLang="zh-CN" sz="1200" dirty="0" smtClean="0">
                <a:latin typeface="+mj-ea"/>
                <a:ea typeface="+mj-ea"/>
              </a:rPr>
              <a:t>feinno</a:t>
            </a:r>
            <a:r>
              <a:rPr lang="zh-CN" altLang="en-US" sz="1200" dirty="0" smtClean="0">
                <a:latin typeface="+mj-ea"/>
                <a:ea typeface="+mj-ea"/>
              </a:rPr>
              <a:t>公司</a:t>
            </a:r>
            <a:r>
              <a:rPr lang="en-US" altLang="zh-CN" sz="1200" dirty="0" err="1" smtClean="0">
                <a:latin typeface="+mj-ea"/>
                <a:ea typeface="+mj-ea"/>
              </a:rPr>
              <a:t>rinp</a:t>
            </a:r>
            <a:r>
              <a:rPr lang="zh-CN" altLang="en-US" sz="1200" dirty="0" smtClean="0">
                <a:latin typeface="+mj-ea"/>
                <a:ea typeface="+mj-ea"/>
              </a:rPr>
              <a:t>平台下的某的系统。</a:t>
            </a:r>
            <a:endParaRPr lang="en-US" altLang="zh-CN" sz="1200" dirty="0" smtClean="0">
              <a:latin typeface="+mj-ea"/>
              <a:ea typeface="+mj-ea"/>
            </a:endParaRPr>
          </a:p>
          <a:p>
            <a:pPr marL="285750" indent="-285750">
              <a:buFont typeface="Wingdings" pitchFamily="2" charset="2"/>
              <a:buChar char="n"/>
            </a:pPr>
            <a:r>
              <a:rPr lang="en-US" altLang="zh-CN" sz="1200" dirty="0" err="1" smtClean="0">
                <a:latin typeface="+mj-ea"/>
                <a:ea typeface="+mj-ea"/>
              </a:rPr>
              <a:t>Vertion</a:t>
            </a:r>
            <a:r>
              <a:rPr lang="en-US" altLang="zh-CN" sz="1200" dirty="0" smtClean="0">
                <a:latin typeface="+mj-ea"/>
                <a:ea typeface="+mj-ea"/>
              </a:rPr>
              <a:t>:</a:t>
            </a:r>
            <a:r>
              <a:rPr lang="zh-CN" altLang="en-US" sz="1200" dirty="0" smtClean="0">
                <a:latin typeface="+mj-ea"/>
                <a:ea typeface="+mj-ea"/>
              </a:rPr>
              <a:t>版本号。</a:t>
            </a:r>
            <a:endParaRPr lang="en-US" altLang="zh-CN" sz="1200" dirty="0" smtClean="0">
              <a:latin typeface="+mj-ea"/>
              <a:ea typeface="+mj-ea"/>
            </a:endParaRPr>
          </a:p>
        </p:txBody>
      </p:sp>
    </p:spTree>
    <p:extLst>
      <p:ext uri="{BB962C8B-B14F-4D97-AF65-F5344CB8AC3E}">
        <p14:creationId xmlns:p14="http://schemas.microsoft.com/office/powerpoint/2010/main" val="3999646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598" y="913284"/>
            <a:ext cx="36957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sp>
        <p:nvSpPr>
          <p:cNvPr id="4" name="TextBox 3"/>
          <p:cNvSpPr txBox="1"/>
          <p:nvPr/>
        </p:nvSpPr>
        <p:spPr>
          <a:xfrm>
            <a:off x="4562946" y="1817507"/>
            <a:ext cx="4401542" cy="338554"/>
          </a:xfrm>
          <a:prstGeom prst="rect">
            <a:avLst/>
          </a:prstGeom>
          <a:noFill/>
          <a:ln w="12700">
            <a:solidFill>
              <a:srgbClr val="AFDD7D"/>
            </a:solidFill>
          </a:ln>
        </p:spPr>
        <p:txBody>
          <a:bodyPr wrap="square" rtlCol="0">
            <a:spAutoFit/>
          </a:bodyPr>
          <a:lstStyle/>
          <a:p>
            <a:r>
              <a:rPr lang="en-US" altLang="zh-CN" sz="1600" dirty="0" smtClean="0">
                <a:latin typeface="+mj-ea"/>
                <a:ea typeface="+mj-ea"/>
              </a:rPr>
              <a:t>1. </a:t>
            </a:r>
            <a:r>
              <a:rPr lang="zh-CN" altLang="en-US" sz="1600" dirty="0" smtClean="0">
                <a:latin typeface="+mj-ea"/>
                <a:ea typeface="+mj-ea"/>
              </a:rPr>
              <a:t>创建项目的数据库用户</a:t>
            </a:r>
            <a:r>
              <a:rPr lang="en-US" altLang="zh-CN" sz="1600" dirty="0" smtClean="0">
                <a:latin typeface="+mj-ea"/>
                <a:ea typeface="+mj-ea"/>
              </a:rPr>
              <a:t>:testproject</a:t>
            </a:r>
            <a:endParaRPr lang="zh-CN" altLang="en-US" sz="1600" dirty="0">
              <a:latin typeface="+mj-ea"/>
              <a:ea typeface="+mj-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92609666"/>
              </p:ext>
            </p:extLst>
          </p:nvPr>
        </p:nvGraphicFramePr>
        <p:xfrm>
          <a:off x="7617847" y="1781513"/>
          <a:ext cx="1323976" cy="410542"/>
        </p:xfrm>
        <a:graphic>
          <a:graphicData uri="http://schemas.openxmlformats.org/presentationml/2006/ole">
            <mc:AlternateContent xmlns:mc="http://schemas.openxmlformats.org/markup-compatibility/2006">
              <mc:Choice xmlns:v="urn:schemas-microsoft-com:vml" Requires="v">
                <p:oleObj spid="_x0000_s4335" name="包装程序外壳对象" showAsIcon="1" r:id="rId4" imgW="2298600" imgH="712440" progId="Package">
                  <p:embed/>
                </p:oleObj>
              </mc:Choice>
              <mc:Fallback>
                <p:oleObj name="包装程序外壳对象" showAsIcon="1" r:id="rId4" imgW="2298600" imgH="712440" progId="Package">
                  <p:embed/>
                  <p:pic>
                    <p:nvPicPr>
                      <p:cNvPr id="0" name=""/>
                      <p:cNvPicPr/>
                      <p:nvPr/>
                    </p:nvPicPr>
                    <p:blipFill>
                      <a:blip r:embed="rId5"/>
                      <a:stretch>
                        <a:fillRect/>
                      </a:stretch>
                    </p:blipFill>
                    <p:spPr>
                      <a:xfrm>
                        <a:off x="7617847" y="1781513"/>
                        <a:ext cx="1323976" cy="410542"/>
                      </a:xfrm>
                      <a:prstGeom prst="rect">
                        <a:avLst/>
                      </a:prstGeom>
                    </p:spPr>
                  </p:pic>
                </p:oleObj>
              </mc:Fallback>
            </mc:AlternateContent>
          </a:graphicData>
        </a:graphic>
      </p:graphicFrame>
      <p:sp>
        <p:nvSpPr>
          <p:cNvPr id="9" name="TextBox 8"/>
          <p:cNvSpPr txBox="1"/>
          <p:nvPr/>
        </p:nvSpPr>
        <p:spPr>
          <a:xfrm>
            <a:off x="4562948" y="2399054"/>
            <a:ext cx="4401540" cy="338554"/>
          </a:xfrm>
          <a:prstGeom prst="rect">
            <a:avLst/>
          </a:prstGeom>
          <a:noFill/>
          <a:ln w="12700">
            <a:solidFill>
              <a:srgbClr val="AFDD7D"/>
            </a:solidFill>
          </a:ln>
        </p:spPr>
        <p:txBody>
          <a:bodyPr wrap="square" rtlCol="0">
            <a:spAutoFit/>
          </a:bodyPr>
          <a:lstStyle>
            <a:defPPr>
              <a:defRPr lang="zh-CN"/>
            </a:defPPr>
            <a:lvl1pPr>
              <a:defRPr sz="1600">
                <a:solidFill>
                  <a:schemeClr val="tx1"/>
                </a:solidFill>
                <a:latin typeface="+mj-ea"/>
                <a:ea typeface="+mj-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smtClean="0"/>
              <a:t>2. </a:t>
            </a:r>
            <a:r>
              <a:rPr lang="zh-CN" altLang="en-US" dirty="0" smtClean="0"/>
              <a:t>导</a:t>
            </a:r>
            <a:r>
              <a:rPr lang="zh-CN" altLang="en-US" dirty="0"/>
              <a:t>入安全相关的数据库</a:t>
            </a:r>
            <a:r>
              <a:rPr lang="en-US" altLang="zh-CN" dirty="0" err="1"/>
              <a:t>schem</a:t>
            </a:r>
            <a:r>
              <a:rPr lang="zh-CN" altLang="en-US" dirty="0"/>
              <a:t>和初始数据。</a:t>
            </a:r>
          </a:p>
        </p:txBody>
      </p:sp>
      <p:sp>
        <p:nvSpPr>
          <p:cNvPr id="6" name="任意多边形 5"/>
          <p:cNvSpPr/>
          <p:nvPr/>
        </p:nvSpPr>
        <p:spPr>
          <a:xfrm>
            <a:off x="3635895" y="2552985"/>
            <a:ext cx="927051" cy="1676800"/>
          </a:xfrm>
          <a:custGeom>
            <a:avLst/>
            <a:gdLst>
              <a:gd name="connsiteX0" fmla="*/ 2046084 w 2046084"/>
              <a:gd name="connsiteY0" fmla="*/ 0 h 2400118"/>
              <a:gd name="connsiteX1" fmla="*/ 660903 w 2046084"/>
              <a:gd name="connsiteY1" fmla="*/ 2037030 h 2400118"/>
              <a:gd name="connsiteX2" fmla="*/ 0 w 2046084"/>
              <a:gd name="connsiteY2" fmla="*/ 2399168 h 2400118"/>
              <a:gd name="connsiteX3" fmla="*/ 0 w 2046084"/>
              <a:gd name="connsiteY3" fmla="*/ 2399168 h 2400118"/>
            </a:gdLst>
            <a:ahLst/>
            <a:cxnLst>
              <a:cxn ang="0">
                <a:pos x="connsiteX0" y="connsiteY0"/>
              </a:cxn>
              <a:cxn ang="0">
                <a:pos x="connsiteX1" y="connsiteY1"/>
              </a:cxn>
              <a:cxn ang="0">
                <a:pos x="connsiteX2" y="connsiteY2"/>
              </a:cxn>
              <a:cxn ang="0">
                <a:pos x="connsiteX3" y="connsiteY3"/>
              </a:cxn>
            </a:cxnLst>
            <a:rect l="l" t="t" r="r" b="b"/>
            <a:pathLst>
              <a:path w="2046084" h="2400118">
                <a:moveTo>
                  <a:pt x="2046084" y="0"/>
                </a:moveTo>
                <a:cubicBezTo>
                  <a:pt x="1524000" y="818584"/>
                  <a:pt x="1001917" y="1637169"/>
                  <a:pt x="660903" y="2037030"/>
                </a:cubicBezTo>
                <a:cubicBezTo>
                  <a:pt x="319889" y="2436891"/>
                  <a:pt x="0" y="2399168"/>
                  <a:pt x="0" y="2399168"/>
                </a:cubicBezTo>
                <a:lnTo>
                  <a:pt x="0" y="2399168"/>
                </a:lnTo>
              </a:path>
            </a:pathLst>
          </a:custGeom>
          <a:noFill/>
          <a:ln w="2730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562946" y="3000379"/>
            <a:ext cx="4401542" cy="338554"/>
          </a:xfrm>
          <a:prstGeom prst="rect">
            <a:avLst/>
          </a:prstGeom>
          <a:noFill/>
          <a:ln w="12700">
            <a:solidFill>
              <a:srgbClr val="AFDD7D"/>
            </a:solidFill>
          </a:ln>
        </p:spPr>
        <p:txBody>
          <a:bodyPr wrap="square" rtlCol="0">
            <a:spAutoFit/>
          </a:bodyPr>
          <a:lstStyle>
            <a:defPPr>
              <a:defRPr lang="zh-CN"/>
            </a:defPPr>
            <a:lvl1pPr>
              <a:defRPr sz="1600">
                <a:solidFill>
                  <a:schemeClr val="tx1"/>
                </a:solidFill>
                <a:latin typeface="+mj-ea"/>
                <a:ea typeface="+mj-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smtClean="0"/>
              <a:t>3. </a:t>
            </a:r>
            <a:r>
              <a:rPr lang="zh-CN" altLang="en-US" dirty="0" smtClean="0"/>
              <a:t>更改</a:t>
            </a:r>
            <a:r>
              <a:rPr lang="zh-CN" altLang="en-US" dirty="0"/>
              <a:t>项目的数据库配置文件</a:t>
            </a:r>
          </a:p>
        </p:txBody>
      </p:sp>
      <p:sp>
        <p:nvSpPr>
          <p:cNvPr id="7" name="任意多边形 6"/>
          <p:cNvSpPr/>
          <p:nvPr/>
        </p:nvSpPr>
        <p:spPr>
          <a:xfrm>
            <a:off x="3707904" y="1925528"/>
            <a:ext cx="855044" cy="1244127"/>
          </a:xfrm>
          <a:custGeom>
            <a:avLst/>
            <a:gdLst>
              <a:gd name="connsiteX0" fmla="*/ 1883120 w 1883120"/>
              <a:gd name="connsiteY0" fmla="*/ 452673 h 476447"/>
              <a:gd name="connsiteX1" fmla="*/ 353085 w 1883120"/>
              <a:gd name="connsiteY1" fmla="*/ 425513 h 476447"/>
              <a:gd name="connsiteX2" fmla="*/ 0 w 1883120"/>
              <a:gd name="connsiteY2" fmla="*/ 0 h 476447"/>
              <a:gd name="connsiteX3" fmla="*/ 0 w 1883120"/>
              <a:gd name="connsiteY3" fmla="*/ 0 h 476447"/>
            </a:gdLst>
            <a:ahLst/>
            <a:cxnLst>
              <a:cxn ang="0">
                <a:pos x="connsiteX0" y="connsiteY0"/>
              </a:cxn>
              <a:cxn ang="0">
                <a:pos x="connsiteX1" y="connsiteY1"/>
              </a:cxn>
              <a:cxn ang="0">
                <a:pos x="connsiteX2" y="connsiteY2"/>
              </a:cxn>
              <a:cxn ang="0">
                <a:pos x="connsiteX3" y="connsiteY3"/>
              </a:cxn>
            </a:cxnLst>
            <a:rect l="l" t="t" r="r" b="b"/>
            <a:pathLst>
              <a:path w="1883120" h="476447">
                <a:moveTo>
                  <a:pt x="1883120" y="452673"/>
                </a:moveTo>
                <a:cubicBezTo>
                  <a:pt x="1275029" y="476816"/>
                  <a:pt x="666938" y="500959"/>
                  <a:pt x="353085" y="425513"/>
                </a:cubicBezTo>
                <a:cubicBezTo>
                  <a:pt x="39232" y="350067"/>
                  <a:pt x="0" y="0"/>
                  <a:pt x="0" y="0"/>
                </a:cubicBezTo>
                <a:lnTo>
                  <a:pt x="0" y="0"/>
                </a:lnTo>
              </a:path>
            </a:pathLst>
          </a:custGeom>
          <a:noFill/>
          <a:ln w="2730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89244" y="2225755"/>
            <a:ext cx="1152128" cy="707886"/>
          </a:xfrm>
          <a:prstGeom prst="rect">
            <a:avLst/>
          </a:prstGeom>
          <a:noFill/>
          <a:ln w="12700">
            <a:solidFill>
              <a:srgbClr val="AFDD7D"/>
            </a:solidFill>
          </a:ln>
        </p:spPr>
        <p:txBody>
          <a:bodyPr wrap="square" rtlCol="0">
            <a:spAutoFit/>
          </a:bodyPr>
          <a:lstStyle>
            <a:defPPr>
              <a:defRPr lang="zh-CN"/>
            </a:defPPr>
            <a:lvl1pPr>
              <a:defRPr sz="1600">
                <a:latin typeface="+mj-ea"/>
                <a:ea typeface="+mj-ea"/>
              </a:defRPr>
            </a:lvl1pPr>
          </a:lstStyle>
          <a:p>
            <a:r>
              <a:rPr lang="zh-CN" altLang="en-US" sz="1400" dirty="0"/>
              <a:t>可选</a:t>
            </a:r>
            <a:r>
              <a:rPr lang="en-US" altLang="zh-CN" sz="1400" dirty="0"/>
              <a:t>Jetty</a:t>
            </a:r>
            <a:r>
              <a:rPr lang="zh-CN" altLang="en-US" sz="1400" dirty="0"/>
              <a:t>开发</a:t>
            </a:r>
            <a:r>
              <a:rPr lang="en-US" altLang="zh-CN" sz="1400" dirty="0"/>
              <a:t>Web</a:t>
            </a:r>
            <a:r>
              <a:rPr lang="zh-CN" altLang="en-US" sz="1400" dirty="0" smtClean="0"/>
              <a:t>应用</a:t>
            </a:r>
            <a:endParaRPr lang="en-US" altLang="zh-CN" sz="1400" dirty="0" smtClean="0"/>
          </a:p>
          <a:p>
            <a:r>
              <a:rPr lang="en-US" altLang="zh-CN" sz="1200" dirty="0" err="1"/>
              <a:t>m</a:t>
            </a:r>
            <a:r>
              <a:rPr lang="en-US" altLang="zh-CN" sz="1200" dirty="0" err="1" smtClean="0"/>
              <a:t>vn</a:t>
            </a:r>
            <a:r>
              <a:rPr lang="en-US" altLang="zh-CN" sz="1200" dirty="0" smtClean="0"/>
              <a:t> </a:t>
            </a:r>
            <a:r>
              <a:rPr lang="en-US" altLang="zh-CN" sz="1200" dirty="0" err="1" smtClean="0"/>
              <a:t>jetty:run</a:t>
            </a:r>
            <a:endParaRPr lang="zh-CN" altLang="en-US" sz="1200" dirty="0"/>
          </a:p>
        </p:txBody>
      </p:sp>
      <p:sp>
        <p:nvSpPr>
          <p:cNvPr id="10" name="矩形 9"/>
          <p:cNvSpPr/>
          <p:nvPr/>
        </p:nvSpPr>
        <p:spPr>
          <a:xfrm>
            <a:off x="4562947" y="3432427"/>
            <a:ext cx="4401541" cy="830997"/>
          </a:xfrm>
          <a:prstGeom prst="rect">
            <a:avLst/>
          </a:prstGeom>
        </p:spPr>
        <p:txBody>
          <a:bodyPr wrap="square">
            <a:spAutoFit/>
          </a:bodyPr>
          <a:lstStyle/>
          <a:p>
            <a:r>
              <a:rPr lang="en-US" altLang="zh-CN" sz="1600" dirty="0">
                <a:latin typeface="Arial" pitchFamily="34" charset="0"/>
                <a:cs typeface="Arial" pitchFamily="34" charset="0"/>
              </a:rPr>
              <a:t>jdbc.url=</a:t>
            </a:r>
            <a:r>
              <a:rPr lang="en-US" altLang="zh-CN" sz="1600" dirty="0" err="1">
                <a:latin typeface="Arial" pitchFamily="34" charset="0"/>
                <a:cs typeface="Arial" pitchFamily="34" charset="0"/>
              </a:rPr>
              <a:t>jdbc:oracle:thin</a:t>
            </a:r>
            <a:r>
              <a:rPr lang="en-US" altLang="zh-CN" sz="1600" dirty="0">
                <a:latin typeface="Arial" pitchFamily="34" charset="0"/>
                <a:cs typeface="Arial" pitchFamily="34" charset="0"/>
              </a:rPr>
              <a:t>:</a:t>
            </a:r>
            <a:r>
              <a:rPr lang="en-US" altLang="zh-CN" sz="1600" u="sng" dirty="0">
                <a:latin typeface="Arial" pitchFamily="34" charset="0"/>
                <a:cs typeface="Arial" pitchFamily="34" charset="0"/>
              </a:rPr>
              <a:t>@</a:t>
            </a:r>
            <a:r>
              <a:rPr lang="en-US" altLang="zh-CN" sz="1600" b="1" u="sng" dirty="0">
                <a:solidFill>
                  <a:srgbClr val="FF0000"/>
                </a:solidFill>
                <a:latin typeface="Arial" pitchFamily="34" charset="0"/>
                <a:cs typeface="Arial" pitchFamily="34" charset="0"/>
              </a:rPr>
              <a:t>localhost</a:t>
            </a:r>
            <a:r>
              <a:rPr lang="en-US" altLang="zh-CN" sz="1600" u="sng" dirty="0">
                <a:latin typeface="Arial" pitchFamily="34" charset="0"/>
                <a:cs typeface="Arial" pitchFamily="34" charset="0"/>
              </a:rPr>
              <a:t>:</a:t>
            </a:r>
            <a:r>
              <a:rPr lang="en-US" altLang="zh-CN" sz="1600" b="1" u="sng" dirty="0">
                <a:solidFill>
                  <a:srgbClr val="FF0000"/>
                </a:solidFill>
                <a:latin typeface="Arial" pitchFamily="34" charset="0"/>
                <a:cs typeface="Arial" pitchFamily="34" charset="0"/>
              </a:rPr>
              <a:t>1521</a:t>
            </a:r>
            <a:r>
              <a:rPr lang="en-US" altLang="zh-CN" sz="1600" u="sng" dirty="0">
                <a:latin typeface="Arial" pitchFamily="34" charset="0"/>
                <a:cs typeface="Arial" pitchFamily="34" charset="0"/>
              </a:rPr>
              <a:t>:</a:t>
            </a:r>
            <a:r>
              <a:rPr lang="en-US" altLang="zh-CN" sz="1600" b="1" u="sng" dirty="0">
                <a:solidFill>
                  <a:srgbClr val="FF0000"/>
                </a:solidFill>
                <a:latin typeface="Arial" pitchFamily="34" charset="0"/>
                <a:cs typeface="Arial" pitchFamily="34" charset="0"/>
              </a:rPr>
              <a:t>xe</a:t>
            </a:r>
          </a:p>
          <a:p>
            <a:r>
              <a:rPr lang="en-US" altLang="zh-CN" sz="1600" u="sng" dirty="0" err="1" smtClean="0">
                <a:latin typeface="Arial" pitchFamily="34" charset="0"/>
                <a:cs typeface="Arial" pitchFamily="34" charset="0"/>
              </a:rPr>
              <a:t>jdbc.username</a:t>
            </a:r>
            <a:r>
              <a:rPr lang="en-US" altLang="zh-CN" sz="1600" u="sng" dirty="0" smtClean="0">
                <a:latin typeface="Arial" pitchFamily="34" charset="0"/>
                <a:cs typeface="Arial" pitchFamily="34" charset="0"/>
              </a:rPr>
              <a:t>=</a:t>
            </a:r>
            <a:r>
              <a:rPr lang="en-US" altLang="zh-CN" sz="1600" b="1" u="sng" dirty="0" smtClean="0">
                <a:solidFill>
                  <a:srgbClr val="FF0000"/>
                </a:solidFill>
                <a:latin typeface="Arial" pitchFamily="34" charset="0"/>
                <a:cs typeface="Arial" pitchFamily="34" charset="0"/>
              </a:rPr>
              <a:t>testproject</a:t>
            </a:r>
            <a:endParaRPr lang="en-US" altLang="zh-CN" sz="1600" b="1" u="sng" dirty="0">
              <a:solidFill>
                <a:srgbClr val="FF0000"/>
              </a:solidFill>
              <a:latin typeface="Arial" pitchFamily="34" charset="0"/>
              <a:cs typeface="Arial" pitchFamily="34" charset="0"/>
            </a:endParaRPr>
          </a:p>
          <a:p>
            <a:r>
              <a:rPr lang="en-US" altLang="zh-CN" sz="1600" dirty="0" err="1" smtClean="0">
                <a:latin typeface="Arial" pitchFamily="34" charset="0"/>
                <a:cs typeface="Arial" pitchFamily="34" charset="0"/>
              </a:rPr>
              <a:t>jdbc.password</a:t>
            </a:r>
            <a:r>
              <a:rPr lang="en-US" altLang="zh-CN" sz="1600" dirty="0" smtClean="0">
                <a:latin typeface="Arial" pitchFamily="34" charset="0"/>
                <a:cs typeface="Arial" pitchFamily="34" charset="0"/>
              </a:rPr>
              <a:t>=</a:t>
            </a:r>
            <a:r>
              <a:rPr lang="en-US" altLang="zh-CN" sz="1600" b="1" u="sng" dirty="0">
                <a:solidFill>
                  <a:srgbClr val="FF0000"/>
                </a:solidFill>
                <a:latin typeface="Arial" pitchFamily="34" charset="0"/>
                <a:cs typeface="Arial" pitchFamily="34" charset="0"/>
              </a:rPr>
              <a:t>testproject</a:t>
            </a:r>
            <a:endParaRPr lang="zh-CN" altLang="en-US" sz="1600" dirty="0">
              <a:latin typeface="Arial" pitchFamily="34" charset="0"/>
              <a:cs typeface="Arial" pitchFamily="34" charset="0"/>
            </a:endParaRPr>
          </a:p>
        </p:txBody>
      </p:sp>
      <p:sp>
        <p:nvSpPr>
          <p:cNvPr id="16" name="TextBox 15"/>
          <p:cNvSpPr txBox="1"/>
          <p:nvPr/>
        </p:nvSpPr>
        <p:spPr>
          <a:xfrm>
            <a:off x="399439" y="3023071"/>
            <a:ext cx="1141933" cy="1169551"/>
          </a:xfrm>
          <a:prstGeom prst="rect">
            <a:avLst/>
          </a:prstGeom>
          <a:noFill/>
          <a:ln w="12700">
            <a:solidFill>
              <a:srgbClr val="AFDD7D"/>
            </a:solidFill>
          </a:ln>
        </p:spPr>
        <p:txBody>
          <a:bodyPr wrap="square" rtlCol="0">
            <a:spAutoFit/>
          </a:bodyPr>
          <a:lstStyle>
            <a:defPPr>
              <a:defRPr lang="zh-CN"/>
            </a:defPPr>
            <a:lvl1pPr>
              <a:defRPr sz="1600">
                <a:latin typeface="+mj-ea"/>
                <a:ea typeface="+mj-ea"/>
              </a:defRPr>
            </a:lvl1pPr>
          </a:lstStyle>
          <a:p>
            <a:r>
              <a:rPr lang="zh-CN" altLang="en-US" sz="1400" dirty="0" smtClean="0"/>
              <a:t>可选</a:t>
            </a:r>
            <a:r>
              <a:rPr lang="en-US" altLang="zh-CN" sz="1400" dirty="0" smtClean="0"/>
              <a:t>Tomcat</a:t>
            </a:r>
            <a:r>
              <a:rPr lang="zh-CN" altLang="en-US" sz="1400" dirty="0" smtClean="0"/>
              <a:t>插件开发</a:t>
            </a:r>
            <a:r>
              <a:rPr lang="en-US" altLang="zh-CN" sz="1400" dirty="0" smtClean="0"/>
              <a:t>Web</a:t>
            </a:r>
            <a:r>
              <a:rPr lang="zh-CN" altLang="en-US" sz="1400" dirty="0" smtClean="0"/>
              <a:t>应用</a:t>
            </a:r>
            <a:endParaRPr lang="en-US" altLang="zh-CN" sz="1400" dirty="0" smtClean="0"/>
          </a:p>
          <a:p>
            <a:endParaRPr lang="en-US" altLang="zh-CN" sz="1400" dirty="0" smtClean="0"/>
          </a:p>
        </p:txBody>
      </p:sp>
      <p:sp>
        <p:nvSpPr>
          <p:cNvPr id="12" name="任意多边形 11"/>
          <p:cNvSpPr/>
          <p:nvPr/>
        </p:nvSpPr>
        <p:spPr>
          <a:xfrm>
            <a:off x="1541372" y="2176125"/>
            <a:ext cx="432283" cy="392206"/>
          </a:xfrm>
          <a:custGeom>
            <a:avLst/>
            <a:gdLst>
              <a:gd name="connsiteX0" fmla="*/ 0 w 452673"/>
              <a:gd name="connsiteY0" fmla="*/ 117695 h 117695"/>
              <a:gd name="connsiteX1" fmla="*/ 452673 w 452673"/>
              <a:gd name="connsiteY1" fmla="*/ 0 h 117695"/>
              <a:gd name="connsiteX2" fmla="*/ 452673 w 452673"/>
              <a:gd name="connsiteY2" fmla="*/ 0 h 117695"/>
            </a:gdLst>
            <a:ahLst/>
            <a:cxnLst>
              <a:cxn ang="0">
                <a:pos x="connsiteX0" y="connsiteY0"/>
              </a:cxn>
              <a:cxn ang="0">
                <a:pos x="connsiteX1" y="connsiteY1"/>
              </a:cxn>
              <a:cxn ang="0">
                <a:pos x="connsiteX2" y="connsiteY2"/>
              </a:cxn>
            </a:cxnLst>
            <a:rect l="l" t="t" r="r" b="b"/>
            <a:pathLst>
              <a:path w="452673" h="117695">
                <a:moveTo>
                  <a:pt x="0" y="117695"/>
                </a:moveTo>
                <a:lnTo>
                  <a:pt x="452673" y="0"/>
                </a:lnTo>
                <a:lnTo>
                  <a:pt x="452673" y="0"/>
                </a:lnTo>
              </a:path>
            </a:pathLst>
          </a:custGeom>
          <a:noFill/>
          <a:ln w="2730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541373" y="3454405"/>
            <a:ext cx="419844" cy="45719"/>
          </a:xfrm>
          <a:custGeom>
            <a:avLst/>
            <a:gdLst>
              <a:gd name="connsiteX0" fmla="*/ 0 w 479833"/>
              <a:gd name="connsiteY0" fmla="*/ 271604 h 271604"/>
              <a:gd name="connsiteX1" fmla="*/ 479833 w 479833"/>
              <a:gd name="connsiteY1" fmla="*/ 0 h 271604"/>
              <a:gd name="connsiteX2" fmla="*/ 479833 w 479833"/>
              <a:gd name="connsiteY2" fmla="*/ 0 h 271604"/>
            </a:gdLst>
            <a:ahLst/>
            <a:cxnLst>
              <a:cxn ang="0">
                <a:pos x="connsiteX0" y="connsiteY0"/>
              </a:cxn>
              <a:cxn ang="0">
                <a:pos x="connsiteX1" y="connsiteY1"/>
              </a:cxn>
              <a:cxn ang="0">
                <a:pos x="connsiteX2" y="connsiteY2"/>
              </a:cxn>
            </a:cxnLst>
            <a:rect l="l" t="t" r="r" b="b"/>
            <a:pathLst>
              <a:path w="479833" h="271604">
                <a:moveTo>
                  <a:pt x="0" y="271604"/>
                </a:moveTo>
                <a:lnTo>
                  <a:pt x="479833" y="0"/>
                </a:lnTo>
                <a:lnTo>
                  <a:pt x="479833" y="0"/>
                </a:lnTo>
              </a:path>
            </a:pathLst>
          </a:custGeom>
          <a:noFill/>
          <a:ln w="2730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389" y="3951769"/>
            <a:ext cx="7143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251520" y="1565489"/>
            <a:ext cx="1427722" cy="2800767"/>
          </a:xfrm>
          <a:prstGeom prst="rect">
            <a:avLst/>
          </a:prstGeom>
          <a:noFill/>
          <a:ln w="12700">
            <a:solidFill>
              <a:srgbClr val="AFDD7D"/>
            </a:solidFill>
          </a:ln>
        </p:spPr>
        <p:txBody>
          <a:bodyPr wrap="square" rtlCol="0">
            <a:spAutoFit/>
          </a:bodyPr>
          <a:lstStyle/>
          <a:p>
            <a:pPr algn="ctr"/>
            <a:r>
              <a:rPr lang="en-US" altLang="zh-CN" sz="1600" dirty="0" smtClean="0">
                <a:solidFill>
                  <a:schemeClr val="tx1"/>
                </a:solidFill>
                <a:latin typeface="+mj-ea"/>
                <a:ea typeface="+mj-ea"/>
              </a:rPr>
              <a:t>4. </a:t>
            </a:r>
            <a:r>
              <a:rPr lang="zh-CN" altLang="en-US" sz="1600" dirty="0" smtClean="0">
                <a:solidFill>
                  <a:schemeClr val="tx1"/>
                </a:solidFill>
                <a:latin typeface="+mj-ea"/>
                <a:ea typeface="+mj-ea"/>
              </a:rPr>
              <a:t>启动</a:t>
            </a:r>
            <a:r>
              <a:rPr lang="en-US" altLang="zh-CN" sz="1600" dirty="0" smtClean="0">
                <a:solidFill>
                  <a:schemeClr val="tx1"/>
                </a:solidFill>
                <a:latin typeface="+mj-ea"/>
                <a:ea typeface="+mj-ea"/>
              </a:rPr>
              <a:t>Web</a:t>
            </a:r>
            <a:r>
              <a:rPr lang="zh-CN" altLang="en-US" sz="1600" dirty="0" smtClean="0">
                <a:latin typeface="+mj-ea"/>
                <a:ea typeface="+mj-ea"/>
              </a:rPr>
              <a:t>服务器</a:t>
            </a:r>
            <a:endParaRPr lang="en-US" altLang="zh-CN" sz="1600" dirty="0" smtClean="0">
              <a:latin typeface="+mj-ea"/>
              <a:ea typeface="+mj-ea"/>
            </a:endParaRPr>
          </a:p>
          <a:p>
            <a:pPr algn="ctr"/>
            <a:endParaRPr lang="en-US" altLang="zh-CN" sz="1600" dirty="0">
              <a:solidFill>
                <a:schemeClr val="tx1"/>
              </a:solidFill>
              <a:latin typeface="+mj-ea"/>
              <a:ea typeface="+mj-ea"/>
            </a:endParaRPr>
          </a:p>
          <a:p>
            <a:pPr algn="ctr"/>
            <a:endParaRPr lang="en-US" altLang="zh-CN" sz="1600" dirty="0" smtClean="0">
              <a:latin typeface="+mj-ea"/>
              <a:ea typeface="+mj-ea"/>
            </a:endParaRPr>
          </a:p>
          <a:p>
            <a:pPr algn="ctr"/>
            <a:endParaRPr lang="en-US" altLang="zh-CN" sz="1600" dirty="0">
              <a:solidFill>
                <a:schemeClr val="tx1"/>
              </a:solidFill>
              <a:latin typeface="+mj-ea"/>
              <a:ea typeface="+mj-ea"/>
            </a:endParaRPr>
          </a:p>
          <a:p>
            <a:pPr algn="ctr"/>
            <a:endParaRPr lang="en-US" altLang="zh-CN" sz="1600" dirty="0" smtClean="0">
              <a:latin typeface="+mj-ea"/>
              <a:ea typeface="+mj-ea"/>
            </a:endParaRPr>
          </a:p>
          <a:p>
            <a:pPr algn="ctr"/>
            <a:endParaRPr lang="en-US" altLang="zh-CN" sz="1600" dirty="0">
              <a:solidFill>
                <a:schemeClr val="tx1"/>
              </a:solidFill>
              <a:latin typeface="+mj-ea"/>
              <a:ea typeface="+mj-ea"/>
            </a:endParaRPr>
          </a:p>
          <a:p>
            <a:pPr algn="ctr"/>
            <a:endParaRPr lang="en-US" altLang="zh-CN" sz="1600" dirty="0" smtClean="0">
              <a:latin typeface="+mj-ea"/>
              <a:ea typeface="+mj-ea"/>
            </a:endParaRPr>
          </a:p>
          <a:p>
            <a:pPr algn="ctr"/>
            <a:endParaRPr lang="en-US" altLang="zh-CN" sz="1600" dirty="0" smtClean="0">
              <a:solidFill>
                <a:schemeClr val="tx1"/>
              </a:solidFill>
              <a:latin typeface="+mj-ea"/>
              <a:ea typeface="+mj-ea"/>
            </a:endParaRPr>
          </a:p>
          <a:p>
            <a:pPr algn="ctr"/>
            <a:endParaRPr lang="en-US" altLang="zh-CN" sz="1600" dirty="0" smtClean="0">
              <a:solidFill>
                <a:schemeClr val="tx1"/>
              </a:solidFill>
              <a:latin typeface="+mj-ea"/>
              <a:ea typeface="+mj-ea"/>
            </a:endParaRPr>
          </a:p>
          <a:p>
            <a:pPr algn="ctr"/>
            <a:endParaRPr lang="en-US" altLang="zh-CN" sz="1600" dirty="0">
              <a:solidFill>
                <a:schemeClr val="tx1"/>
              </a:solidFill>
              <a:latin typeface="+mj-ea"/>
              <a:ea typeface="+mj-ea"/>
            </a:endParaRPr>
          </a:p>
        </p:txBody>
      </p:sp>
      <p:sp>
        <p:nvSpPr>
          <p:cNvPr id="21" name="矩形 20"/>
          <p:cNvSpPr/>
          <p:nvPr/>
        </p:nvSpPr>
        <p:spPr>
          <a:xfrm>
            <a:off x="3995936" y="963806"/>
            <a:ext cx="4176464" cy="338554"/>
          </a:xfrm>
          <a:prstGeom prst="rect">
            <a:avLst/>
          </a:prstGeom>
        </p:spPr>
        <p:txBody>
          <a:bodyPr wrap="square">
            <a:spAutoFit/>
          </a:bodyPr>
          <a:lstStyle/>
          <a:p>
            <a:r>
              <a:rPr lang="zh-CN" altLang="en-US" sz="1600" dirty="0" smtClean="0">
                <a:latin typeface="+mj-ea"/>
                <a:ea typeface="+mj-ea"/>
              </a:rPr>
              <a:t>第七步：配置</a:t>
            </a:r>
            <a:r>
              <a:rPr lang="zh-CN" altLang="en-US" sz="1600" dirty="0">
                <a:latin typeface="+mj-ea"/>
                <a:ea typeface="+mj-ea"/>
              </a:rPr>
              <a:t>工程</a:t>
            </a:r>
          </a:p>
        </p:txBody>
      </p:sp>
    </p:spTree>
    <p:extLst>
      <p:ext uri="{BB962C8B-B14F-4D97-AF65-F5344CB8AC3E}">
        <p14:creationId xmlns:p14="http://schemas.microsoft.com/office/powerpoint/2010/main" val="2051519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实践：从零开始</a:t>
            </a:r>
            <a:r>
              <a:rPr lang="en-US" altLang="zh-CN" dirty="0">
                <a:solidFill>
                  <a:srgbClr val="C00000"/>
                </a:solidFill>
                <a:latin typeface="微软雅黑" pitchFamily="34" charset="-122"/>
                <a:ea typeface="微软雅黑" pitchFamily="34" charset="-122"/>
                <a:cs typeface="Arial" pitchFamily="34" charset="0"/>
              </a:rPr>
              <a:t>5</a:t>
            </a:r>
            <a:r>
              <a:rPr lang="zh-CN" altLang="en-US" dirty="0">
                <a:solidFill>
                  <a:srgbClr val="C00000"/>
                </a:solidFill>
                <a:latin typeface="微软雅黑" pitchFamily="34" charset="-122"/>
                <a:ea typeface="微软雅黑" pitchFamily="34" charset="-122"/>
                <a:cs typeface="Arial" pitchFamily="34" charset="0"/>
              </a:rPr>
              <a:t>分钟搭建工程</a:t>
            </a:r>
            <a:endParaRPr lang="zh-CN" altLang="en-US" dirty="0"/>
          </a:p>
        </p:txBody>
      </p:sp>
      <p:sp>
        <p:nvSpPr>
          <p:cNvPr id="4" name="矩形 3"/>
          <p:cNvSpPr/>
          <p:nvPr/>
        </p:nvSpPr>
        <p:spPr>
          <a:xfrm>
            <a:off x="395536" y="961149"/>
            <a:ext cx="4176464" cy="338554"/>
          </a:xfrm>
          <a:prstGeom prst="rect">
            <a:avLst/>
          </a:prstGeom>
        </p:spPr>
        <p:txBody>
          <a:bodyPr wrap="square">
            <a:spAutoFit/>
          </a:bodyPr>
          <a:lstStyle/>
          <a:p>
            <a:r>
              <a:rPr lang="zh-CN" altLang="en-US" sz="1600" dirty="0" smtClean="0">
                <a:latin typeface="+mj-ea"/>
                <a:ea typeface="+mj-ea"/>
              </a:rPr>
              <a:t>最后一步：验证系统</a:t>
            </a:r>
            <a:endParaRPr lang="zh-CN" altLang="en-US" sz="1600" dirty="0">
              <a:latin typeface="+mj-ea"/>
              <a:ea typeface="+mj-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2" y="1417340"/>
            <a:ext cx="3312372" cy="20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381" y="3865612"/>
            <a:ext cx="3301523" cy="112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9334" y="841276"/>
            <a:ext cx="3701936" cy="189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3179315"/>
            <a:ext cx="3729270" cy="191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05223" y="3471008"/>
            <a:ext cx="2301720" cy="338554"/>
          </a:xfrm>
          <a:prstGeom prst="rect">
            <a:avLst/>
          </a:prstGeom>
          <a:noFill/>
        </p:spPr>
        <p:txBody>
          <a:bodyPr wrap="none" rtlCol="0">
            <a:spAutoFit/>
          </a:bodyPr>
          <a:lstStyle/>
          <a:p>
            <a:r>
              <a:rPr lang="zh-CN" altLang="en-US" sz="1600" dirty="0" smtClean="0">
                <a:latin typeface="+mj-ea"/>
                <a:ea typeface="+mj-ea"/>
              </a:rPr>
              <a:t>使用</a:t>
            </a:r>
            <a:r>
              <a:rPr lang="en-US" altLang="zh-CN" sz="1600" dirty="0" smtClean="0">
                <a:latin typeface="+mj-ea"/>
                <a:ea typeface="+mj-ea"/>
              </a:rPr>
              <a:t>jetty</a:t>
            </a:r>
            <a:r>
              <a:rPr lang="zh-CN" altLang="en-US" sz="1600" dirty="0" smtClean="0">
                <a:latin typeface="+mj-ea"/>
                <a:ea typeface="+mj-ea"/>
              </a:rPr>
              <a:t>启动</a:t>
            </a:r>
            <a:r>
              <a:rPr lang="en-US" altLang="zh-CN" sz="1600" dirty="0" smtClean="0">
                <a:latin typeface="+mj-ea"/>
                <a:ea typeface="+mj-ea"/>
              </a:rPr>
              <a:t>Web</a:t>
            </a:r>
            <a:r>
              <a:rPr lang="zh-CN" altLang="en-US" sz="1600" dirty="0" smtClean="0">
                <a:latin typeface="+mj-ea"/>
                <a:ea typeface="+mj-ea"/>
              </a:rPr>
              <a:t>服务</a:t>
            </a:r>
            <a:endParaRPr lang="zh-CN" altLang="en-US" sz="1600" dirty="0">
              <a:latin typeface="+mj-ea"/>
              <a:ea typeface="+mj-ea"/>
            </a:endParaRPr>
          </a:p>
        </p:txBody>
      </p:sp>
      <p:sp>
        <p:nvSpPr>
          <p:cNvPr id="10" name="TextBox 9"/>
          <p:cNvSpPr txBox="1"/>
          <p:nvPr/>
        </p:nvSpPr>
        <p:spPr>
          <a:xfrm>
            <a:off x="4467227" y="2749026"/>
            <a:ext cx="3966150" cy="338554"/>
          </a:xfrm>
          <a:prstGeom prst="rect">
            <a:avLst/>
          </a:prstGeom>
          <a:noFill/>
        </p:spPr>
        <p:txBody>
          <a:bodyPr wrap="none" rtlCol="0">
            <a:spAutoFit/>
          </a:bodyPr>
          <a:lstStyle/>
          <a:p>
            <a:r>
              <a:rPr lang="zh-CN" altLang="en-US" sz="1600" dirty="0" smtClean="0">
                <a:latin typeface="+mj-ea"/>
                <a:ea typeface="+mj-ea"/>
              </a:rPr>
              <a:t>浏览器访问验证：</a:t>
            </a:r>
            <a:r>
              <a:rPr lang="en-US" altLang="zh-CN" sz="1600" dirty="0" smtClean="0">
                <a:latin typeface="+mj-ea"/>
                <a:ea typeface="+mj-ea"/>
              </a:rPr>
              <a:t>http://localhost:8080/</a:t>
            </a:r>
            <a:endParaRPr lang="zh-CN" altLang="en-US" sz="1600" dirty="0">
              <a:latin typeface="+mj-ea"/>
              <a:ea typeface="+mj-ea"/>
            </a:endParaRPr>
          </a:p>
        </p:txBody>
      </p:sp>
    </p:spTree>
    <p:extLst>
      <p:ext uri="{BB962C8B-B14F-4D97-AF65-F5344CB8AC3E}">
        <p14:creationId xmlns:p14="http://schemas.microsoft.com/office/powerpoint/2010/main" val="283399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实践：业务</a:t>
            </a:r>
            <a:r>
              <a:rPr lang="zh-CN" altLang="en-US" dirty="0" smtClean="0">
                <a:solidFill>
                  <a:srgbClr val="C00000"/>
                </a:solidFill>
                <a:latin typeface="微软雅黑" pitchFamily="34" charset="-122"/>
                <a:ea typeface="微软雅黑" pitchFamily="34" charset="-122"/>
                <a:cs typeface="Arial" pitchFamily="34" charset="0"/>
              </a:rPr>
              <a:t>开发</a:t>
            </a:r>
            <a:endParaRPr lang="zh-CN" altLang="en-US" dirty="0"/>
          </a:p>
        </p:txBody>
      </p:sp>
      <p:sp>
        <p:nvSpPr>
          <p:cNvPr id="3" name="TextBox 2"/>
          <p:cNvSpPr txBox="1"/>
          <p:nvPr/>
        </p:nvSpPr>
        <p:spPr>
          <a:xfrm>
            <a:off x="467544" y="1129308"/>
            <a:ext cx="7704857" cy="1200329"/>
          </a:xfrm>
          <a:prstGeom prst="rect">
            <a:avLst/>
          </a:prstGeom>
          <a:noFill/>
        </p:spPr>
        <p:txBody>
          <a:bodyPr wrap="square" rtlCol="0">
            <a:spAutoFit/>
          </a:bodyPr>
          <a:lstStyle/>
          <a:p>
            <a:r>
              <a:rPr lang="zh-CN" altLang="en-US" b="1" dirty="0" smtClean="0">
                <a:solidFill>
                  <a:srgbClr val="FF0000"/>
                </a:solidFill>
                <a:latin typeface="+mj-ea"/>
                <a:ea typeface="+mj-ea"/>
              </a:rPr>
              <a:t>前置条件：</a:t>
            </a:r>
          </a:p>
          <a:p>
            <a:pPr marL="285750" indent="-285750">
              <a:buFont typeface="Wingdings" pitchFamily="2" charset="2"/>
              <a:buChar char="n"/>
            </a:pPr>
            <a:r>
              <a:rPr lang="zh-CN" altLang="en-US" dirty="0" smtClean="0">
                <a:latin typeface="+mj-ea"/>
                <a:ea typeface="+mj-ea"/>
              </a:rPr>
              <a:t>基于</a:t>
            </a:r>
            <a:r>
              <a:rPr lang="en-US" altLang="zh-CN" dirty="0" smtClean="0">
                <a:latin typeface="+mj-ea"/>
                <a:ea typeface="+mj-ea"/>
              </a:rPr>
              <a:t>maven</a:t>
            </a:r>
            <a:r>
              <a:rPr lang="zh-CN" altLang="en-US" dirty="0" smtClean="0">
                <a:latin typeface="+mj-ea"/>
                <a:ea typeface="+mj-ea"/>
              </a:rPr>
              <a:t>和基础开发框架的</a:t>
            </a:r>
            <a:r>
              <a:rPr lang="en-US" altLang="zh-CN" dirty="0" smtClean="0">
                <a:latin typeface="+mj-ea"/>
                <a:ea typeface="+mj-ea"/>
              </a:rPr>
              <a:t>SSH</a:t>
            </a:r>
            <a:r>
              <a:rPr lang="zh-CN" altLang="en-US" dirty="0" smtClean="0">
                <a:latin typeface="+mj-ea"/>
                <a:ea typeface="+mj-ea"/>
              </a:rPr>
              <a:t>工程项目已经搭建完成，并通过验证。</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业务相关的数据库设计已经完成，并导入到开发数据库中。开发数据库沿用前面的</a:t>
            </a:r>
            <a:r>
              <a:rPr lang="en-US" altLang="zh-CN" dirty="0" err="1" smtClean="0">
                <a:latin typeface="+mj-ea"/>
                <a:ea typeface="+mj-ea"/>
              </a:rPr>
              <a:t>testproject</a:t>
            </a:r>
            <a:endParaRPr lang="en-US" altLang="zh-CN" dirty="0" smtClean="0">
              <a:latin typeface="+mj-ea"/>
              <a:ea typeface="+mj-ea"/>
            </a:endParaRPr>
          </a:p>
        </p:txBody>
      </p:sp>
      <p:sp>
        <p:nvSpPr>
          <p:cNvPr id="4" name="TextBox 3"/>
          <p:cNvSpPr txBox="1"/>
          <p:nvPr/>
        </p:nvSpPr>
        <p:spPr>
          <a:xfrm>
            <a:off x="467544" y="2929508"/>
            <a:ext cx="5824264" cy="1200329"/>
          </a:xfrm>
          <a:prstGeom prst="rect">
            <a:avLst/>
          </a:prstGeom>
          <a:noFill/>
        </p:spPr>
        <p:txBody>
          <a:bodyPr wrap="square" rtlCol="0">
            <a:spAutoFit/>
          </a:bodyPr>
          <a:lstStyle/>
          <a:p>
            <a:r>
              <a:rPr lang="zh-CN" altLang="en-US" b="1" dirty="0" smtClean="0">
                <a:solidFill>
                  <a:srgbClr val="FF0000"/>
                </a:solidFill>
                <a:latin typeface="+mj-ea"/>
                <a:ea typeface="+mj-ea"/>
              </a:rPr>
              <a:t>目标需求：</a:t>
            </a:r>
            <a:endParaRPr lang="en-US" altLang="zh-CN" dirty="0" smtClean="0">
              <a:latin typeface="+mj-ea"/>
              <a:ea typeface="+mj-ea"/>
            </a:endParaRPr>
          </a:p>
          <a:p>
            <a:r>
              <a:rPr lang="zh-CN" altLang="en-US" b="1" dirty="0" smtClean="0">
                <a:solidFill>
                  <a:srgbClr val="FF0000"/>
                </a:solidFill>
                <a:latin typeface="+mj-ea"/>
                <a:ea typeface="+mj-ea"/>
              </a:rPr>
              <a:t>开发完成一个用户管理程序，要求：</a:t>
            </a:r>
            <a:endParaRPr lang="en-US" altLang="zh-CN" b="1" dirty="0" smtClean="0">
              <a:solidFill>
                <a:srgbClr val="FF0000"/>
              </a:solidFill>
              <a:latin typeface="+mj-ea"/>
              <a:ea typeface="+mj-ea"/>
            </a:endParaRPr>
          </a:p>
          <a:p>
            <a:pPr marL="342900" indent="-342900">
              <a:buFont typeface="+mj-lt"/>
              <a:buAutoNum type="arabicPeriod"/>
            </a:pPr>
            <a:r>
              <a:rPr lang="zh-CN" altLang="en-US" b="1" dirty="0" smtClean="0">
                <a:solidFill>
                  <a:srgbClr val="FF0000"/>
                </a:solidFill>
                <a:latin typeface="+mj-ea"/>
                <a:ea typeface="+mj-ea"/>
              </a:rPr>
              <a:t>后台的数据管理</a:t>
            </a:r>
            <a:r>
              <a:rPr lang="en-US" altLang="zh-CN" b="1" dirty="0" smtClean="0">
                <a:solidFill>
                  <a:srgbClr val="FF0000"/>
                </a:solidFill>
                <a:latin typeface="+mj-ea"/>
                <a:ea typeface="+mj-ea"/>
              </a:rPr>
              <a:t>CRUD</a:t>
            </a:r>
            <a:r>
              <a:rPr lang="zh-CN" altLang="en-US" b="1" dirty="0" smtClean="0">
                <a:solidFill>
                  <a:srgbClr val="FF0000"/>
                </a:solidFill>
                <a:latin typeface="+mj-ea"/>
                <a:ea typeface="+mj-ea"/>
              </a:rPr>
              <a:t>和分页查询</a:t>
            </a:r>
            <a:endParaRPr lang="en-US" altLang="zh-CN" b="1" dirty="0" smtClean="0">
              <a:solidFill>
                <a:srgbClr val="FF0000"/>
              </a:solidFill>
              <a:latin typeface="+mj-ea"/>
              <a:ea typeface="+mj-ea"/>
            </a:endParaRPr>
          </a:p>
          <a:p>
            <a:pPr marL="342900" indent="-342900">
              <a:buFont typeface="+mj-lt"/>
              <a:buAutoNum type="arabicPeriod"/>
            </a:pPr>
            <a:r>
              <a:rPr lang="zh-CN" altLang="en-US" b="1" dirty="0" smtClean="0">
                <a:solidFill>
                  <a:srgbClr val="FF0000"/>
                </a:solidFill>
                <a:latin typeface="+mj-ea"/>
                <a:ea typeface="+mj-ea"/>
              </a:rPr>
              <a:t>提供</a:t>
            </a:r>
            <a:r>
              <a:rPr lang="en-US" altLang="zh-CN" b="1" dirty="0" smtClean="0">
                <a:solidFill>
                  <a:srgbClr val="FF0000"/>
                </a:solidFill>
                <a:latin typeface="+mj-ea"/>
                <a:ea typeface="+mj-ea"/>
              </a:rPr>
              <a:t>SOAP</a:t>
            </a:r>
            <a:r>
              <a:rPr lang="zh-CN" altLang="en-US" b="1" dirty="0" smtClean="0">
                <a:solidFill>
                  <a:srgbClr val="FF0000"/>
                </a:solidFill>
                <a:latin typeface="+mj-ea"/>
                <a:ea typeface="+mj-ea"/>
              </a:rPr>
              <a:t>的</a:t>
            </a:r>
            <a:r>
              <a:rPr lang="en-US" altLang="zh-CN" b="1" dirty="0" err="1" smtClean="0">
                <a:solidFill>
                  <a:srgbClr val="FF0000"/>
                </a:solidFill>
                <a:latin typeface="+mj-ea"/>
                <a:ea typeface="+mj-ea"/>
              </a:rPr>
              <a:t>WebService</a:t>
            </a:r>
            <a:r>
              <a:rPr lang="zh-CN" altLang="en-US" b="1" dirty="0" smtClean="0">
                <a:solidFill>
                  <a:srgbClr val="FF0000"/>
                </a:solidFill>
                <a:latin typeface="+mj-ea"/>
                <a:ea typeface="+mj-ea"/>
              </a:rPr>
              <a:t>服务</a:t>
            </a:r>
          </a:p>
        </p:txBody>
      </p:sp>
    </p:spTree>
    <p:extLst>
      <p:ext uri="{BB962C8B-B14F-4D97-AF65-F5344CB8AC3E}">
        <p14:creationId xmlns:p14="http://schemas.microsoft.com/office/powerpoint/2010/main" val="4111614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TextBox 3"/>
          <p:cNvSpPr txBox="1"/>
          <p:nvPr/>
        </p:nvSpPr>
        <p:spPr>
          <a:xfrm>
            <a:off x="251520" y="909574"/>
            <a:ext cx="2492990" cy="369332"/>
          </a:xfrm>
          <a:prstGeom prst="rect">
            <a:avLst/>
          </a:prstGeom>
          <a:noFill/>
        </p:spPr>
        <p:txBody>
          <a:bodyPr wrap="none" rtlCol="0">
            <a:spAutoFit/>
          </a:bodyPr>
          <a:lstStyle/>
          <a:p>
            <a:r>
              <a:rPr lang="zh-CN" altLang="en-US" dirty="0" smtClean="0">
                <a:solidFill>
                  <a:srgbClr val="FF0000"/>
                </a:solidFill>
                <a:latin typeface="+mj-ea"/>
                <a:ea typeface="+mj-ea"/>
              </a:rPr>
              <a:t>一、设计和开发域对象</a:t>
            </a:r>
            <a:endParaRPr lang="zh-CN" altLang="en-US" dirty="0">
              <a:solidFill>
                <a:srgbClr val="FF0000"/>
              </a:solidFill>
              <a:latin typeface="+mj-ea"/>
              <a:ea typeface="+mj-ea"/>
            </a:endParaRPr>
          </a:p>
        </p:txBody>
      </p:sp>
      <p:sp>
        <p:nvSpPr>
          <p:cNvPr id="5" name="TextBox 4"/>
          <p:cNvSpPr txBox="1"/>
          <p:nvPr/>
        </p:nvSpPr>
        <p:spPr>
          <a:xfrm>
            <a:off x="353113" y="1417340"/>
            <a:ext cx="3210775" cy="830997"/>
          </a:xfrm>
          <a:prstGeom prst="rect">
            <a:avLst/>
          </a:prstGeom>
          <a:noFill/>
        </p:spPr>
        <p:txBody>
          <a:bodyPr wrap="square" rtlCol="0">
            <a:spAutoFit/>
          </a:bodyPr>
          <a:lstStyle/>
          <a:p>
            <a:r>
              <a:rPr lang="zh-CN" altLang="en-US" sz="1200" i="1" dirty="0" smtClean="0">
                <a:latin typeface="+mj-ea"/>
                <a:ea typeface="+mj-ea"/>
              </a:rPr>
              <a:t>标准设计模式：</a:t>
            </a:r>
            <a:endParaRPr lang="en-US" altLang="zh-CN" sz="1200" i="1" dirty="0" smtClean="0">
              <a:latin typeface="+mj-ea"/>
              <a:ea typeface="+mj-ea"/>
            </a:endParaRPr>
          </a:p>
          <a:p>
            <a:r>
              <a:rPr lang="zh-CN" altLang="en-US" sz="1200" i="1" dirty="0" smtClean="0">
                <a:latin typeface="+mj-ea"/>
                <a:ea typeface="+mj-ea"/>
              </a:rPr>
              <a:t>域对象 </a:t>
            </a:r>
            <a:r>
              <a:rPr lang="en-US" altLang="zh-CN" sz="1200" i="1" dirty="0" smtClean="0">
                <a:latin typeface="+mj-ea"/>
                <a:ea typeface="+mj-ea"/>
                <a:sym typeface="Wingdings" pitchFamily="2" charset="2"/>
              </a:rPr>
              <a:t> </a:t>
            </a:r>
            <a:r>
              <a:rPr lang="zh-CN" altLang="en-US" sz="1200" i="1" dirty="0" smtClean="0">
                <a:latin typeface="+mj-ea"/>
                <a:ea typeface="+mj-ea"/>
                <a:sym typeface="Wingdings" pitchFamily="2" charset="2"/>
              </a:rPr>
              <a:t>数据库设计 （面向对象设计标准）</a:t>
            </a:r>
            <a:endParaRPr lang="en-US" altLang="zh-CN" sz="1200" i="1" dirty="0" smtClean="0">
              <a:latin typeface="+mj-ea"/>
              <a:ea typeface="+mj-ea"/>
              <a:sym typeface="Wingdings" pitchFamily="2" charset="2"/>
            </a:endParaRPr>
          </a:p>
          <a:p>
            <a:r>
              <a:rPr lang="zh-CN" altLang="en-US" sz="1200" b="1" i="1" dirty="0" smtClean="0">
                <a:latin typeface="+mj-ea"/>
                <a:ea typeface="+mj-ea"/>
                <a:sym typeface="Wingdings" pitchFamily="2" charset="2"/>
              </a:rPr>
              <a:t>实际应用多的模式：</a:t>
            </a:r>
            <a:endParaRPr lang="en-US" altLang="zh-CN" sz="1200" b="1" i="1" dirty="0" smtClean="0">
              <a:latin typeface="+mj-ea"/>
              <a:ea typeface="+mj-ea"/>
              <a:sym typeface="Wingdings" pitchFamily="2" charset="2"/>
            </a:endParaRPr>
          </a:p>
          <a:p>
            <a:r>
              <a:rPr lang="zh-CN" altLang="en-US" sz="1200" b="1" i="1" dirty="0" smtClean="0">
                <a:latin typeface="+mj-ea"/>
                <a:ea typeface="+mj-ea"/>
                <a:sym typeface="Wingdings" pitchFamily="2" charset="2"/>
              </a:rPr>
              <a:t>数据库设计 </a:t>
            </a:r>
            <a:r>
              <a:rPr lang="en-US" altLang="zh-CN" sz="1200" b="1" i="1" dirty="0" smtClean="0">
                <a:latin typeface="+mj-ea"/>
                <a:ea typeface="+mj-ea"/>
                <a:sym typeface="Wingdings" pitchFamily="2" charset="2"/>
              </a:rPr>
              <a:t> </a:t>
            </a:r>
            <a:r>
              <a:rPr lang="zh-CN" altLang="en-US" sz="1200" b="1" i="1" dirty="0" smtClean="0">
                <a:latin typeface="+mj-ea"/>
                <a:ea typeface="+mj-ea"/>
                <a:sym typeface="Wingdings" pitchFamily="2" charset="2"/>
              </a:rPr>
              <a:t>域对象 （习惯）</a:t>
            </a:r>
            <a:endParaRPr lang="zh-CN" altLang="en-US" sz="1200" b="1" i="1" dirty="0">
              <a:latin typeface="+mj-ea"/>
              <a:ea typeface="+mj-ea"/>
            </a:endParaRPr>
          </a:p>
        </p:txBody>
      </p:sp>
      <p:sp>
        <p:nvSpPr>
          <p:cNvPr id="6" name="右箭头 5"/>
          <p:cNvSpPr/>
          <p:nvPr/>
        </p:nvSpPr>
        <p:spPr>
          <a:xfrm>
            <a:off x="2987824" y="3542831"/>
            <a:ext cx="648072" cy="500038"/>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7" name="矩形 6"/>
          <p:cNvSpPr/>
          <p:nvPr/>
        </p:nvSpPr>
        <p:spPr>
          <a:xfrm>
            <a:off x="3852912" y="409228"/>
            <a:ext cx="5183583" cy="4708981"/>
          </a:xfrm>
          <a:prstGeom prst="rect">
            <a:avLst/>
          </a:prstGeom>
          <a:ln w="3175">
            <a:solidFill>
              <a:schemeClr val="tx1"/>
            </a:solidFill>
            <a:prstDash val="dashDot"/>
          </a:ln>
        </p:spPr>
        <p:txBody>
          <a:bodyPr wrap="square">
            <a:spAutoFit/>
          </a:bodyPr>
          <a:lstStyle/>
          <a:p>
            <a:r>
              <a:rPr lang="en-US" altLang="zh-CN" sz="1200" dirty="0">
                <a:solidFill>
                  <a:srgbClr val="646464"/>
                </a:solidFill>
                <a:latin typeface="Consolas"/>
              </a:rPr>
              <a:t>@Entity</a:t>
            </a:r>
          </a:p>
          <a:p>
            <a:r>
              <a:rPr lang="en-US" altLang="zh-CN" sz="1200" dirty="0">
                <a:solidFill>
                  <a:srgbClr val="646464"/>
                </a:solidFill>
                <a:latin typeface="Consolas"/>
              </a:rPr>
              <a:t>@Table</a:t>
            </a:r>
            <a:r>
              <a:rPr lang="en-US" altLang="zh-CN" sz="1200" dirty="0">
                <a:solidFill>
                  <a:srgbClr val="000000"/>
                </a:solidFill>
                <a:latin typeface="Consolas"/>
              </a:rPr>
              <a:t>(name = </a:t>
            </a:r>
            <a:r>
              <a:rPr lang="en-US" altLang="zh-CN" sz="1200" dirty="0" smtClean="0">
                <a:solidFill>
                  <a:srgbClr val="2A00FF"/>
                </a:solidFill>
                <a:latin typeface="Consolas"/>
              </a:rPr>
              <a:t>“CUSTOMER"</a:t>
            </a:r>
            <a:r>
              <a:rPr lang="en-US" altLang="zh-CN" sz="1200" dirty="0" smtClean="0">
                <a:solidFill>
                  <a:srgbClr val="000000"/>
                </a:solidFill>
                <a:latin typeface="Consolas"/>
              </a:rPr>
              <a:t>)</a:t>
            </a:r>
            <a:endParaRPr lang="en-US" altLang="zh-CN" sz="1200" dirty="0">
              <a:solidFill>
                <a:srgbClr val="000000"/>
              </a:solidFill>
              <a:latin typeface="Consolas"/>
            </a:endParaRPr>
          </a:p>
          <a:p>
            <a:r>
              <a:rPr lang="en-US" altLang="zh-CN" sz="1200" dirty="0">
                <a:solidFill>
                  <a:srgbClr val="646464"/>
                </a:solidFill>
                <a:latin typeface="Consolas"/>
              </a:rPr>
              <a:t>@Cache</a:t>
            </a:r>
            <a:r>
              <a:rPr lang="en-US" altLang="zh-CN" sz="1200" dirty="0">
                <a:solidFill>
                  <a:srgbClr val="000000"/>
                </a:solidFill>
                <a:latin typeface="Consolas"/>
              </a:rPr>
              <a:t>(usage = CacheConcurrencyStrategy.</a:t>
            </a:r>
            <a:r>
              <a:rPr lang="en-US" altLang="zh-CN" sz="1200" i="1" dirty="0">
                <a:solidFill>
                  <a:srgbClr val="0000C0"/>
                </a:solidFill>
                <a:latin typeface="Consolas"/>
              </a:rPr>
              <a:t>READ_WRITE</a:t>
            </a:r>
            <a:r>
              <a:rPr lang="en-US" altLang="zh-CN" sz="1200" i="1"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smtClean="0">
                <a:solidFill>
                  <a:srgbClr val="000000"/>
                </a:solidFill>
                <a:latin typeface="Consolas"/>
              </a:rPr>
              <a:t>Customer </a:t>
            </a:r>
            <a:r>
              <a:rPr lang="en-US" altLang="zh-CN" sz="1200" b="1" dirty="0" smtClean="0">
                <a:solidFill>
                  <a:srgbClr val="7F0055"/>
                </a:solidFill>
                <a:latin typeface="Consolas"/>
              </a:rPr>
              <a:t>extends</a:t>
            </a:r>
            <a:r>
              <a:rPr lang="en-US" altLang="zh-CN" sz="1200" b="1" dirty="0" smtClean="0">
                <a:solidFill>
                  <a:srgbClr val="000000"/>
                </a:solidFill>
                <a:latin typeface="Consolas"/>
              </a:rPr>
              <a:t> </a:t>
            </a:r>
            <a:r>
              <a:rPr lang="en-US" altLang="zh-CN" sz="1200" b="1" dirty="0">
                <a:solidFill>
                  <a:srgbClr val="000000"/>
                </a:solidFill>
                <a:latin typeface="Consolas"/>
              </a:rPr>
              <a:t>AbstractEntity {</a:t>
            </a:r>
            <a:endParaRPr lang="zh-CN" altLang="en-US" sz="1200" dirty="0" smtClean="0">
              <a:latin typeface="Consolas"/>
            </a:endParaRPr>
          </a:p>
          <a:p>
            <a:pPr lvl="1"/>
            <a:r>
              <a:rPr lang="en-US" altLang="zh-CN" sz="1200" b="1" dirty="0" smtClean="0">
                <a:solidFill>
                  <a:srgbClr val="7F0055"/>
                </a:solidFill>
                <a:latin typeface="Consolas"/>
              </a:rPr>
              <a:t>public</a:t>
            </a:r>
            <a:r>
              <a:rPr lang="en-US" altLang="zh-CN" sz="1200" b="1" dirty="0" smtClean="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a:t>
            </a:r>
            <a:r>
              <a:rPr lang="en-US" altLang="zh-CN" sz="1200" b="1" dirty="0">
                <a:solidFill>
                  <a:srgbClr val="7F0055"/>
                </a:solidFill>
                <a:latin typeface="Consolas"/>
              </a:rPr>
              <a:t>int</a:t>
            </a:r>
            <a:r>
              <a:rPr lang="en-US" altLang="zh-CN" sz="1200" b="1" dirty="0">
                <a:solidFill>
                  <a:srgbClr val="000000"/>
                </a:solidFill>
                <a:latin typeface="Consolas"/>
              </a:rPr>
              <a:t> </a:t>
            </a:r>
            <a:r>
              <a:rPr lang="en-US" altLang="zh-CN" sz="1200" b="1" i="1" dirty="0">
                <a:solidFill>
                  <a:srgbClr val="0000C0"/>
                </a:solidFill>
                <a:latin typeface="Consolas"/>
              </a:rPr>
              <a:t>USER_TYPE_NORMAL</a:t>
            </a:r>
            <a:r>
              <a:rPr lang="en-US" altLang="zh-CN" sz="1200" b="1" i="1" dirty="0">
                <a:solidFill>
                  <a:srgbClr val="000000"/>
                </a:solidFill>
                <a:latin typeface="Consolas"/>
              </a:rPr>
              <a:t> = 1;</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a:t>
            </a:r>
            <a:r>
              <a:rPr lang="en-US" altLang="zh-CN" sz="1200" b="1" dirty="0">
                <a:solidFill>
                  <a:srgbClr val="7F0055"/>
                </a:solidFill>
                <a:latin typeface="Consolas"/>
              </a:rPr>
              <a:t>int</a:t>
            </a:r>
            <a:r>
              <a:rPr lang="en-US" altLang="zh-CN" sz="1200" b="1" dirty="0">
                <a:solidFill>
                  <a:srgbClr val="000000"/>
                </a:solidFill>
                <a:latin typeface="Consolas"/>
              </a:rPr>
              <a:t> </a:t>
            </a:r>
            <a:r>
              <a:rPr lang="en-US" altLang="zh-CN" sz="1200" b="1" i="1" dirty="0">
                <a:solidFill>
                  <a:srgbClr val="0000C0"/>
                </a:solidFill>
                <a:latin typeface="Consolas"/>
              </a:rPr>
              <a:t>USER_TYPE_MANAGER</a:t>
            </a:r>
            <a:r>
              <a:rPr lang="en-US" altLang="zh-CN" sz="1200" b="1" i="1" dirty="0">
                <a:solidFill>
                  <a:srgbClr val="000000"/>
                </a:solidFill>
                <a:latin typeface="Consolas"/>
              </a:rPr>
              <a:t> = 2</a:t>
            </a:r>
            <a:r>
              <a:rPr lang="en-US" altLang="zh-CN" sz="1200" b="1" i="1" dirty="0" smtClean="0">
                <a:solidFill>
                  <a:srgbClr val="000000"/>
                </a:solidFill>
                <a:latin typeface="Consolas"/>
              </a:rPr>
              <a:t>;</a:t>
            </a:r>
            <a:endParaRPr lang="zh-CN" altLang="en-US" sz="1200" dirty="0">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int</a:t>
            </a:r>
            <a:r>
              <a:rPr lang="en-US" altLang="zh-CN" sz="1200" b="1" dirty="0">
                <a:solidFill>
                  <a:srgbClr val="000000"/>
                </a:solidFill>
                <a:latin typeface="Consolas"/>
              </a:rPr>
              <a:t> </a:t>
            </a:r>
            <a:r>
              <a:rPr lang="en-US" altLang="zh-CN" sz="1200" b="1" dirty="0">
                <a:solidFill>
                  <a:srgbClr val="0000C0"/>
                </a:solidFill>
                <a:latin typeface="Consolas"/>
              </a:rPr>
              <a:t>id</a:t>
            </a:r>
            <a:r>
              <a:rPr lang="en-US" altLang="zh-CN" sz="1200" b="1" dirty="0" smtClean="0">
                <a:solidFill>
                  <a:srgbClr val="000000"/>
                </a:solidFill>
                <a:latin typeface="Consolas"/>
              </a:rPr>
              <a:t>;</a:t>
            </a:r>
          </a:p>
          <a:p>
            <a:pPr lvl="1"/>
            <a:r>
              <a:rPr lang="en-US" altLang="zh-CN" sz="1200" dirty="0">
                <a:solidFill>
                  <a:srgbClr val="3F5FBF"/>
                </a:solidFill>
                <a:highlight>
                  <a:srgbClr val="E8F2FE"/>
                </a:highlight>
                <a:latin typeface="Consolas"/>
              </a:rPr>
              <a:t>/** </a:t>
            </a:r>
            <a:r>
              <a:rPr lang="zh-CN" altLang="en-US" sz="1200" dirty="0">
                <a:solidFill>
                  <a:srgbClr val="3F5FBF"/>
                </a:solidFill>
                <a:highlight>
                  <a:srgbClr val="E8F2FE"/>
                </a:highlight>
                <a:latin typeface="Consolas"/>
              </a:rPr>
              <a:t>用户名 *</a:t>
            </a:r>
            <a:r>
              <a:rPr lang="en-US" altLang="zh-CN" sz="1200" dirty="0">
                <a:solidFill>
                  <a:srgbClr val="3F5FBF"/>
                </a:solidFill>
                <a:highlight>
                  <a:srgbClr val="E8F2FE"/>
                </a:highlight>
                <a:latin typeface="Consolas"/>
              </a:rPr>
              <a:t>/</a:t>
            </a:r>
            <a:endParaRPr lang="en-US" altLang="zh-CN" sz="1200" b="1" dirty="0" smtClean="0">
              <a:solidFill>
                <a:srgbClr val="7F0055"/>
              </a:solidFill>
              <a:latin typeface="Consolas"/>
            </a:endParaRPr>
          </a:p>
          <a:p>
            <a:pPr lvl="1"/>
            <a:r>
              <a:rPr lang="en-US" altLang="zh-CN" sz="1200" b="1" dirty="0" smtClean="0">
                <a:solidFill>
                  <a:srgbClr val="7F0055"/>
                </a:solidFill>
                <a:latin typeface="Consolas"/>
              </a:rPr>
              <a:t>private</a:t>
            </a:r>
            <a:r>
              <a:rPr lang="en-US" altLang="zh-CN" sz="1200" b="1" dirty="0" smtClean="0">
                <a:solidFill>
                  <a:srgbClr val="000000"/>
                </a:solidFill>
                <a:latin typeface="Consolas"/>
              </a:rPr>
              <a:t> </a:t>
            </a:r>
            <a:r>
              <a:rPr lang="en-US" altLang="zh-CN" sz="1200" b="1" dirty="0">
                <a:solidFill>
                  <a:srgbClr val="000000"/>
                </a:solidFill>
                <a:latin typeface="Consolas"/>
              </a:rPr>
              <a:t>String </a:t>
            </a:r>
            <a:r>
              <a:rPr lang="en-US" altLang="zh-CN" sz="1200" b="1" dirty="0">
                <a:solidFill>
                  <a:srgbClr val="0000C0"/>
                </a:solidFill>
                <a:latin typeface="Consolas"/>
              </a:rPr>
              <a:t>username</a:t>
            </a:r>
            <a:r>
              <a:rPr lang="en-US" altLang="zh-CN" sz="1200" b="1" dirty="0">
                <a:solidFill>
                  <a:srgbClr val="000000"/>
                </a:solidFill>
                <a:latin typeface="Consolas"/>
              </a:rPr>
              <a:t>;</a:t>
            </a:r>
          </a:p>
          <a:p>
            <a:pPr lvl="1"/>
            <a:r>
              <a:rPr lang="en-US" altLang="zh-CN" sz="1200" b="1" dirty="0">
                <a:solidFill>
                  <a:srgbClr val="7F0055"/>
                </a:solidFill>
                <a:latin typeface="Consolas"/>
              </a:rPr>
              <a:t>private</a:t>
            </a:r>
            <a:r>
              <a:rPr lang="en-US" altLang="zh-CN" sz="1200" b="1" dirty="0">
                <a:solidFill>
                  <a:srgbClr val="000000"/>
                </a:solidFill>
                <a:latin typeface="Consolas"/>
              </a:rPr>
              <a:t> String </a:t>
            </a:r>
            <a:r>
              <a:rPr lang="en-US" altLang="zh-CN" sz="1200" b="1" dirty="0">
                <a:solidFill>
                  <a:srgbClr val="0000C0"/>
                </a:solidFill>
                <a:latin typeface="Consolas"/>
              </a:rPr>
              <a:t>password</a:t>
            </a:r>
            <a:r>
              <a:rPr lang="en-US" altLang="zh-CN" sz="1200" b="1" dirty="0">
                <a:solidFill>
                  <a:srgbClr val="000000"/>
                </a:solidFill>
                <a:latin typeface="Consolas"/>
              </a:rPr>
              <a:t>;</a:t>
            </a: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int</a:t>
            </a:r>
            <a:r>
              <a:rPr lang="en-US" altLang="zh-CN" sz="1200" b="1" dirty="0">
                <a:solidFill>
                  <a:srgbClr val="000000"/>
                </a:solidFill>
                <a:latin typeface="Consolas"/>
              </a:rPr>
              <a:t> </a:t>
            </a:r>
            <a:r>
              <a:rPr lang="en-US" altLang="zh-CN" sz="1200" b="1" dirty="0">
                <a:solidFill>
                  <a:srgbClr val="0000C0"/>
                </a:solidFill>
                <a:latin typeface="Consolas"/>
              </a:rPr>
              <a:t>userType</a:t>
            </a:r>
            <a:r>
              <a:rPr lang="en-US" altLang="zh-CN" sz="1200" b="1" i="1" dirty="0">
                <a:solidFill>
                  <a:srgbClr val="0000C0"/>
                </a:solidFill>
                <a:latin typeface="Consolas"/>
              </a:rPr>
              <a:t> = </a:t>
            </a:r>
            <a:r>
              <a:rPr lang="en-US" altLang="zh-CN" sz="1200" b="1" i="1" dirty="0" smtClean="0">
                <a:solidFill>
                  <a:srgbClr val="0000C0"/>
                </a:solidFill>
                <a:latin typeface="Consolas"/>
              </a:rPr>
              <a:t>USER_TYPE_NORMAL</a:t>
            </a:r>
            <a:r>
              <a:rPr lang="en-US" altLang="zh-CN" sz="1200" b="1" dirty="0">
                <a:solidFill>
                  <a:srgbClr val="000000"/>
                </a:solidFill>
                <a:latin typeface="Consolas"/>
              </a:rPr>
              <a:t>;</a:t>
            </a:r>
          </a:p>
          <a:p>
            <a:pPr lvl="1"/>
            <a:r>
              <a:rPr lang="en-US" altLang="zh-CN" sz="1200" b="1" dirty="0">
                <a:solidFill>
                  <a:srgbClr val="7F0055"/>
                </a:solidFill>
                <a:latin typeface="Consolas"/>
              </a:rPr>
              <a:t>private</a:t>
            </a:r>
            <a:r>
              <a:rPr lang="en-US" altLang="zh-CN" sz="1200" b="1" dirty="0">
                <a:solidFill>
                  <a:srgbClr val="000000"/>
                </a:solidFill>
                <a:latin typeface="Consolas"/>
              </a:rPr>
              <a:t> Date </a:t>
            </a:r>
            <a:r>
              <a:rPr lang="en-US" altLang="zh-CN" sz="1200" b="1" dirty="0" smtClean="0">
                <a:solidFill>
                  <a:srgbClr val="0000C0"/>
                </a:solidFill>
                <a:latin typeface="Consolas"/>
              </a:rPr>
              <a:t>regDate</a:t>
            </a:r>
            <a:r>
              <a:rPr lang="en-US" altLang="zh-CN" sz="1200" dirty="0">
                <a:solidFill>
                  <a:srgbClr val="000000"/>
                </a:solidFill>
                <a:highlight>
                  <a:srgbClr val="E8F2FE"/>
                </a:highlight>
                <a:latin typeface="Consolas"/>
              </a:rPr>
              <a:t> = Calendar.</a:t>
            </a:r>
            <a:r>
              <a:rPr lang="en-US" altLang="zh-CN" sz="1200" i="1" dirty="0">
                <a:solidFill>
                  <a:srgbClr val="000000"/>
                </a:solidFill>
                <a:highlight>
                  <a:srgbClr val="E8F2FE"/>
                </a:highlight>
                <a:latin typeface="Consolas"/>
              </a:rPr>
              <a:t>getInstance().getTime();</a:t>
            </a:r>
            <a:endParaRPr lang="en-US" altLang="zh-CN" sz="1200" b="1" dirty="0">
              <a:solidFill>
                <a:srgbClr val="000000"/>
              </a:solidFill>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String </a:t>
            </a:r>
            <a:r>
              <a:rPr lang="en-US" altLang="zh-CN" sz="1200" b="1" dirty="0" smtClean="0">
                <a:solidFill>
                  <a:srgbClr val="0000C0"/>
                </a:solidFill>
                <a:latin typeface="Consolas"/>
              </a:rPr>
              <a:t>comments</a:t>
            </a:r>
            <a:r>
              <a:rPr lang="en-US" altLang="zh-CN" sz="1200" b="1" dirty="0" smtClean="0">
                <a:solidFill>
                  <a:srgbClr val="000000"/>
                </a:solidFill>
                <a:latin typeface="Consolas"/>
              </a:rPr>
              <a:t>;</a:t>
            </a:r>
          </a:p>
          <a:p>
            <a:pPr lvl="1"/>
            <a:endParaRPr lang="en-US" altLang="zh-CN" sz="1200" b="1" dirty="0" smtClean="0">
              <a:solidFill>
                <a:srgbClr val="000000"/>
              </a:solidFill>
              <a:latin typeface="Consolas"/>
            </a:endParaRPr>
          </a:p>
          <a:p>
            <a:pPr lvl="1"/>
            <a:r>
              <a:rPr lang="en-US" altLang="zh-CN" sz="1200" dirty="0">
                <a:solidFill>
                  <a:srgbClr val="646464"/>
                </a:solidFill>
                <a:latin typeface="Consolas"/>
              </a:rPr>
              <a:t>@Id</a:t>
            </a:r>
          </a:p>
          <a:p>
            <a:pPr lvl="1"/>
            <a:r>
              <a:rPr lang="en-US" altLang="zh-CN" sz="1200" dirty="0">
                <a:solidFill>
                  <a:srgbClr val="646464"/>
                </a:solidFill>
                <a:latin typeface="Consolas"/>
              </a:rPr>
              <a:t>@</a:t>
            </a:r>
            <a:r>
              <a:rPr lang="en-US" altLang="zh-CN" sz="1200" dirty="0" err="1">
                <a:solidFill>
                  <a:srgbClr val="646464"/>
                </a:solidFill>
                <a:latin typeface="Consolas"/>
              </a:rPr>
              <a:t>GeneratedValue</a:t>
            </a:r>
            <a:r>
              <a:rPr lang="en-US" altLang="zh-CN" sz="1200" dirty="0">
                <a:solidFill>
                  <a:srgbClr val="000000"/>
                </a:solidFill>
                <a:latin typeface="Consolas"/>
              </a:rPr>
              <a:t>(generator = </a:t>
            </a:r>
            <a:r>
              <a:rPr lang="en-US" altLang="zh-CN" sz="1200" dirty="0">
                <a:solidFill>
                  <a:srgbClr val="2A00FF"/>
                </a:solidFill>
                <a:latin typeface="Consolas"/>
              </a:rPr>
              <a:t>"sequence"</a:t>
            </a:r>
            <a:r>
              <a:rPr lang="en-US" altLang="zh-CN" sz="1200" dirty="0">
                <a:solidFill>
                  <a:srgbClr val="000000"/>
                </a:solidFill>
                <a:latin typeface="Consolas"/>
              </a:rPr>
              <a:t>)</a:t>
            </a:r>
          </a:p>
          <a:p>
            <a:pPr lvl="1"/>
            <a:r>
              <a:rPr lang="en-US" altLang="zh-CN" sz="1200" dirty="0">
                <a:solidFill>
                  <a:srgbClr val="646464"/>
                </a:solidFill>
                <a:latin typeface="Consolas"/>
              </a:rPr>
              <a:t>@</a:t>
            </a:r>
            <a:r>
              <a:rPr lang="en-US" altLang="zh-CN" sz="1200" dirty="0" err="1">
                <a:solidFill>
                  <a:srgbClr val="646464"/>
                </a:solidFill>
                <a:latin typeface="Consolas"/>
              </a:rPr>
              <a:t>GenericGenerator</a:t>
            </a:r>
            <a:r>
              <a:rPr lang="en-US" altLang="zh-CN" sz="1200" dirty="0">
                <a:solidFill>
                  <a:srgbClr val="000000"/>
                </a:solidFill>
                <a:latin typeface="Consolas"/>
              </a:rPr>
              <a:t>(name = </a:t>
            </a:r>
            <a:r>
              <a:rPr lang="en-US" altLang="zh-CN" sz="1200" dirty="0">
                <a:solidFill>
                  <a:srgbClr val="2A00FF"/>
                </a:solidFill>
                <a:latin typeface="Consolas"/>
              </a:rPr>
              <a:t>"sequence"</a:t>
            </a:r>
            <a:r>
              <a:rPr lang="en-US" altLang="zh-CN" sz="1200" dirty="0">
                <a:solidFill>
                  <a:srgbClr val="000000"/>
                </a:solidFill>
                <a:latin typeface="Consolas"/>
              </a:rPr>
              <a:t>, strategy = </a:t>
            </a:r>
            <a:r>
              <a:rPr lang="en-US" altLang="zh-CN" sz="1200" dirty="0">
                <a:solidFill>
                  <a:srgbClr val="2A00FF"/>
                </a:solidFill>
                <a:latin typeface="Consolas"/>
              </a:rPr>
              <a:t>"sequence"</a:t>
            </a:r>
            <a:r>
              <a:rPr lang="en-US" altLang="zh-CN" sz="1200" dirty="0">
                <a:solidFill>
                  <a:srgbClr val="000000"/>
                </a:solidFill>
                <a:latin typeface="Consolas"/>
              </a:rPr>
              <a:t>, parameters = {</a:t>
            </a:r>
            <a:r>
              <a:rPr lang="en-US" altLang="zh-CN" sz="1200" dirty="0">
                <a:solidFill>
                  <a:srgbClr val="646464"/>
                </a:solidFill>
                <a:latin typeface="Consolas"/>
              </a:rPr>
              <a:t>@Parameter</a:t>
            </a:r>
            <a:r>
              <a:rPr lang="en-US" altLang="zh-CN" sz="1200" dirty="0">
                <a:solidFill>
                  <a:srgbClr val="000000"/>
                </a:solidFill>
                <a:latin typeface="Consolas"/>
              </a:rPr>
              <a:t>(name = </a:t>
            </a:r>
            <a:r>
              <a:rPr lang="en-US" altLang="zh-CN" sz="1200" dirty="0">
                <a:solidFill>
                  <a:srgbClr val="2A00FF"/>
                </a:solidFill>
                <a:latin typeface="Consolas"/>
              </a:rPr>
              <a:t>"sequence"</a:t>
            </a:r>
            <a:r>
              <a:rPr lang="en-US" altLang="zh-CN" sz="1200" dirty="0">
                <a:solidFill>
                  <a:srgbClr val="000000"/>
                </a:solidFill>
                <a:latin typeface="Consolas"/>
              </a:rPr>
              <a:t>, value = </a:t>
            </a:r>
            <a:r>
              <a:rPr lang="en-US" altLang="zh-CN" sz="1200" dirty="0">
                <a:solidFill>
                  <a:srgbClr val="2A00FF"/>
                </a:solidFill>
                <a:latin typeface="Consolas"/>
              </a:rPr>
              <a:t>"</a:t>
            </a:r>
            <a:r>
              <a:rPr lang="en-US" altLang="zh-CN" sz="1200" dirty="0" smtClean="0">
                <a:solidFill>
                  <a:srgbClr val="2A00FF"/>
                </a:solidFill>
                <a:latin typeface="Consolas"/>
              </a:rPr>
              <a:t>SEQ_CUSTOMER"</a:t>
            </a:r>
            <a:r>
              <a:rPr lang="en-US" altLang="zh-CN" sz="1200" dirty="0" smtClean="0">
                <a:solidFill>
                  <a:srgbClr val="000000"/>
                </a:solidFill>
                <a:latin typeface="Consolas"/>
              </a:rPr>
              <a:t>)})</a:t>
            </a:r>
          </a:p>
          <a:p>
            <a:pPr lvl="1"/>
            <a:r>
              <a:rPr lang="en-US" altLang="zh-CN" sz="1200" b="1" dirty="0" smtClean="0">
                <a:solidFill>
                  <a:srgbClr val="7F0055"/>
                </a:solidFill>
                <a:latin typeface="Consolas"/>
              </a:rPr>
              <a:t>public</a:t>
            </a:r>
            <a:r>
              <a:rPr lang="en-US" altLang="zh-CN" sz="1200" b="1" dirty="0" smtClean="0">
                <a:solidFill>
                  <a:srgbClr val="000000"/>
                </a:solidFill>
                <a:latin typeface="Consolas"/>
              </a:rPr>
              <a:t> </a:t>
            </a:r>
            <a:r>
              <a:rPr lang="en-US" altLang="zh-CN" sz="1200" b="1" dirty="0">
                <a:solidFill>
                  <a:srgbClr val="000000"/>
                </a:solidFill>
                <a:latin typeface="Consolas"/>
              </a:rPr>
              <a:t>Long </a:t>
            </a:r>
            <a:r>
              <a:rPr lang="en-US" altLang="zh-CN" sz="1200" b="1" dirty="0" err="1">
                <a:solidFill>
                  <a:srgbClr val="000000"/>
                </a:solidFill>
                <a:latin typeface="Consolas"/>
              </a:rPr>
              <a:t>getId</a:t>
            </a:r>
            <a:r>
              <a:rPr lang="en-US" altLang="zh-CN" sz="1200" b="1" dirty="0">
                <a:solidFill>
                  <a:srgbClr val="000000"/>
                </a:solidFill>
                <a:latin typeface="Consolas"/>
              </a:rPr>
              <a:t>() {</a:t>
            </a:r>
          </a:p>
          <a:p>
            <a:pPr lvl="2"/>
            <a:r>
              <a:rPr lang="en-US" altLang="zh-CN" sz="1200" b="1" dirty="0">
                <a:solidFill>
                  <a:srgbClr val="7F0055"/>
                </a:solidFill>
                <a:latin typeface="Consolas"/>
              </a:rPr>
              <a:t>return</a:t>
            </a:r>
            <a:r>
              <a:rPr lang="en-US" altLang="zh-CN" sz="1200" b="1" dirty="0">
                <a:solidFill>
                  <a:srgbClr val="000000"/>
                </a:solidFill>
                <a:latin typeface="Consolas"/>
              </a:rPr>
              <a:t> </a:t>
            </a:r>
            <a:r>
              <a:rPr lang="en-US" altLang="zh-CN" sz="1200" b="1" dirty="0">
                <a:solidFill>
                  <a:srgbClr val="0000C0"/>
                </a:solidFill>
                <a:latin typeface="Consolas"/>
              </a:rPr>
              <a:t>id</a:t>
            </a:r>
            <a:r>
              <a:rPr lang="en-US" altLang="zh-CN" sz="1200" b="1" dirty="0">
                <a:solidFill>
                  <a:srgbClr val="000000"/>
                </a:solidFill>
                <a:latin typeface="Consolas"/>
              </a:rPr>
              <a:t>;</a:t>
            </a:r>
          </a:p>
          <a:p>
            <a:pPr lvl="1"/>
            <a:r>
              <a:rPr lang="en-US" altLang="zh-CN" sz="1200" dirty="0">
                <a:solidFill>
                  <a:srgbClr val="000000"/>
                </a:solidFill>
                <a:latin typeface="Consolas"/>
              </a:rPr>
              <a:t>}</a:t>
            </a:r>
            <a:endParaRPr lang="en-US" altLang="zh-CN" sz="1200" b="1" dirty="0" smtClean="0">
              <a:solidFill>
                <a:srgbClr val="000000"/>
              </a:solidFill>
              <a:latin typeface="Consolas"/>
            </a:endParaRPr>
          </a:p>
          <a:p>
            <a:pPr lvl="1"/>
            <a:r>
              <a:rPr lang="en-US" altLang="zh-CN" sz="1200" b="1" dirty="0" smtClean="0">
                <a:solidFill>
                  <a:srgbClr val="000000"/>
                </a:solidFill>
                <a:latin typeface="Consolas"/>
              </a:rPr>
              <a:t>//---</a:t>
            </a:r>
          </a:p>
          <a:p>
            <a:r>
              <a:rPr lang="en-US" altLang="zh-CN" sz="1200" b="1" dirty="0" smtClean="0">
                <a:solidFill>
                  <a:srgbClr val="000000"/>
                </a:solidFill>
                <a:latin typeface="Consolas"/>
              </a:rPr>
              <a:t>}</a:t>
            </a:r>
            <a:endParaRPr lang="zh-CN" altLang="en-US" sz="1200" dirty="0"/>
          </a:p>
        </p:txBody>
      </p:sp>
      <p:sp>
        <p:nvSpPr>
          <p:cNvPr id="8" name="椭圆 7"/>
          <p:cNvSpPr/>
          <p:nvPr/>
        </p:nvSpPr>
        <p:spPr>
          <a:xfrm>
            <a:off x="3779912" y="408774"/>
            <a:ext cx="1007119" cy="189401"/>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04822" y="369738"/>
            <a:ext cx="4108241" cy="307777"/>
          </a:xfrm>
          <a:prstGeom prst="rect">
            <a:avLst/>
          </a:prstGeom>
          <a:noFill/>
        </p:spPr>
        <p:txBody>
          <a:bodyPr wrap="none" rtlCol="0">
            <a:spAutoFit/>
          </a:bodyPr>
          <a:lstStyle/>
          <a:p>
            <a:r>
              <a:rPr lang="en-US" altLang="zh-CN" sz="1400" i="1" dirty="0" smtClean="0">
                <a:latin typeface="+mj-ea"/>
                <a:ea typeface="+mj-ea"/>
              </a:rPr>
              <a:t>JPA Annotation</a:t>
            </a:r>
            <a:r>
              <a:rPr lang="zh-CN" altLang="en-US" sz="1400" i="1" dirty="0" smtClean="0">
                <a:latin typeface="+mj-ea"/>
                <a:ea typeface="+mj-ea"/>
              </a:rPr>
              <a:t>表示实体类</a:t>
            </a:r>
            <a:r>
              <a:rPr lang="en-US" altLang="zh-CN" sz="1400" i="1" dirty="0" smtClean="0">
                <a:latin typeface="+mj-ea"/>
                <a:ea typeface="+mj-ea"/>
              </a:rPr>
              <a:t>, </a:t>
            </a:r>
            <a:r>
              <a:rPr lang="zh-CN" altLang="en-US" sz="1400" i="1" dirty="0" smtClean="0">
                <a:latin typeface="+mj-ea"/>
                <a:ea typeface="+mj-ea"/>
              </a:rPr>
              <a:t>表，对象，可持久化</a:t>
            </a:r>
            <a:endParaRPr lang="zh-CN" altLang="en-US" sz="1400" i="1" dirty="0">
              <a:latin typeface="+mj-ea"/>
              <a:ea typeface="+mj-ea"/>
            </a:endParaRPr>
          </a:p>
        </p:txBody>
      </p:sp>
      <p:sp>
        <p:nvSpPr>
          <p:cNvPr id="11" name="椭圆 10"/>
          <p:cNvSpPr/>
          <p:nvPr/>
        </p:nvSpPr>
        <p:spPr>
          <a:xfrm>
            <a:off x="3779911" y="625252"/>
            <a:ext cx="2232249" cy="19456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796136" y="588756"/>
            <a:ext cx="2146165" cy="307777"/>
          </a:xfrm>
          <a:prstGeom prst="rect">
            <a:avLst/>
          </a:prstGeom>
          <a:noFill/>
        </p:spPr>
        <p:txBody>
          <a:bodyPr wrap="none" rtlCol="0">
            <a:spAutoFit/>
          </a:bodyPr>
          <a:lstStyle/>
          <a:p>
            <a:r>
              <a:rPr lang="en-US" altLang="zh-CN" sz="1400" i="1" dirty="0" smtClean="0">
                <a:latin typeface="+mj-ea"/>
                <a:ea typeface="+mj-ea"/>
              </a:rPr>
              <a:t>JPA </a:t>
            </a:r>
            <a:r>
              <a:rPr lang="zh-CN" altLang="en-US" sz="1400" i="1" dirty="0" smtClean="0">
                <a:latin typeface="+mj-ea"/>
                <a:ea typeface="+mj-ea"/>
              </a:rPr>
              <a:t>指定实体对应的表名</a:t>
            </a:r>
            <a:endParaRPr lang="zh-CN" altLang="en-US" sz="1400" i="1" dirty="0">
              <a:latin typeface="+mj-ea"/>
              <a:ea typeface="+mj-ea"/>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4314" y="4169382"/>
            <a:ext cx="1329494" cy="9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07504" y="4491065"/>
            <a:ext cx="1472326" cy="276999"/>
          </a:xfrm>
          <a:prstGeom prst="rect">
            <a:avLst/>
          </a:prstGeom>
          <a:noFill/>
        </p:spPr>
        <p:txBody>
          <a:bodyPr wrap="none" rtlCol="0">
            <a:spAutoFit/>
          </a:bodyPr>
          <a:lstStyle/>
          <a:p>
            <a:r>
              <a:rPr lang="en-US" altLang="zh-CN" sz="1200" dirty="0" smtClean="0">
                <a:latin typeface="Arial" pitchFamily="34" charset="0"/>
                <a:cs typeface="Arial" pitchFamily="34" charset="0"/>
              </a:rPr>
              <a:t>SEQ_CUSTOMER</a:t>
            </a:r>
            <a:endParaRPr lang="zh-CN" altLang="en-US" sz="1200" dirty="0">
              <a:latin typeface="Arial" pitchFamily="34" charset="0"/>
              <a:cs typeface="Arial"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48183"/>
            <a:ext cx="1913031" cy="17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21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TextBox 3"/>
          <p:cNvSpPr txBox="1"/>
          <p:nvPr/>
        </p:nvSpPr>
        <p:spPr>
          <a:xfrm>
            <a:off x="251520" y="909574"/>
            <a:ext cx="1626471" cy="369332"/>
          </a:xfrm>
          <a:prstGeom prst="rect">
            <a:avLst/>
          </a:prstGeom>
          <a:noFill/>
        </p:spPr>
        <p:txBody>
          <a:bodyPr wrap="none" rtlCol="0">
            <a:spAutoFit/>
          </a:bodyPr>
          <a:lstStyle/>
          <a:p>
            <a:r>
              <a:rPr lang="zh-CN" altLang="en-US" dirty="0">
                <a:solidFill>
                  <a:srgbClr val="FF0000"/>
                </a:solidFill>
                <a:latin typeface="+mj-ea"/>
                <a:ea typeface="+mj-ea"/>
              </a:rPr>
              <a:t>二</a:t>
            </a:r>
            <a:r>
              <a:rPr lang="zh-CN" altLang="en-US" dirty="0" smtClean="0">
                <a:solidFill>
                  <a:srgbClr val="FF0000"/>
                </a:solidFill>
                <a:latin typeface="+mj-ea"/>
                <a:ea typeface="+mj-ea"/>
              </a:rPr>
              <a:t>、</a:t>
            </a:r>
            <a:r>
              <a:rPr lang="en-US" altLang="zh-CN" dirty="0" smtClean="0">
                <a:solidFill>
                  <a:srgbClr val="FF0000"/>
                </a:solidFill>
                <a:latin typeface="+mj-ea"/>
                <a:ea typeface="+mj-ea"/>
              </a:rPr>
              <a:t>DAO</a:t>
            </a:r>
            <a:r>
              <a:rPr lang="zh-CN" altLang="en-US" dirty="0" smtClean="0">
                <a:solidFill>
                  <a:srgbClr val="FF0000"/>
                </a:solidFill>
                <a:latin typeface="+mj-ea"/>
                <a:ea typeface="+mj-ea"/>
              </a:rPr>
              <a:t>开发</a:t>
            </a:r>
            <a:endParaRPr lang="zh-CN" altLang="en-US" dirty="0">
              <a:solidFill>
                <a:srgbClr val="FF0000"/>
              </a:solidFill>
              <a:latin typeface="+mj-ea"/>
              <a:ea typeface="+mj-ea"/>
            </a:endParaRPr>
          </a:p>
        </p:txBody>
      </p:sp>
      <p:sp>
        <p:nvSpPr>
          <p:cNvPr id="3" name="TextBox 2"/>
          <p:cNvSpPr txBox="1"/>
          <p:nvPr/>
        </p:nvSpPr>
        <p:spPr>
          <a:xfrm>
            <a:off x="323528" y="1345332"/>
            <a:ext cx="8136904" cy="738664"/>
          </a:xfrm>
          <a:prstGeom prst="rect">
            <a:avLst/>
          </a:prstGeom>
          <a:noFill/>
        </p:spPr>
        <p:txBody>
          <a:bodyPr wrap="square" rtlCol="0">
            <a:spAutoFit/>
          </a:bodyPr>
          <a:lstStyle/>
          <a:p>
            <a:r>
              <a:rPr lang="zh-CN" altLang="en-US" sz="1400" dirty="0" smtClean="0">
                <a:latin typeface="+mj-ea"/>
                <a:ea typeface="+mj-ea"/>
              </a:rPr>
              <a:t>基础框架中使用</a:t>
            </a:r>
            <a:r>
              <a:rPr lang="en-US" altLang="zh-CN" sz="1400" dirty="0" smtClean="0">
                <a:latin typeface="+mj-ea"/>
                <a:ea typeface="+mj-ea"/>
              </a:rPr>
              <a:t>JPA + Hibernate</a:t>
            </a:r>
            <a:r>
              <a:rPr lang="zh-CN" altLang="en-US" sz="1400" dirty="0" smtClean="0">
                <a:latin typeface="+mj-ea"/>
                <a:ea typeface="+mj-ea"/>
              </a:rPr>
              <a:t>的方案进行了基础</a:t>
            </a:r>
            <a:r>
              <a:rPr lang="en-US" altLang="zh-CN" sz="1400" dirty="0" smtClean="0">
                <a:latin typeface="+mj-ea"/>
                <a:ea typeface="+mj-ea"/>
              </a:rPr>
              <a:t>DAO</a:t>
            </a:r>
            <a:r>
              <a:rPr lang="zh-CN" altLang="en-US" sz="1400" dirty="0" smtClean="0">
                <a:latin typeface="+mj-ea"/>
                <a:ea typeface="+mj-ea"/>
              </a:rPr>
              <a:t>功能的封装，具体的业务</a:t>
            </a:r>
            <a:r>
              <a:rPr lang="en-US" altLang="zh-CN" sz="1400" dirty="0" smtClean="0">
                <a:latin typeface="+mj-ea"/>
                <a:ea typeface="+mj-ea"/>
              </a:rPr>
              <a:t>DAO</a:t>
            </a:r>
            <a:r>
              <a:rPr lang="zh-CN" altLang="en-US" sz="1400" dirty="0" smtClean="0">
                <a:latin typeface="+mj-ea"/>
                <a:ea typeface="+mj-ea"/>
              </a:rPr>
              <a:t>根据需定义。</a:t>
            </a:r>
            <a:endParaRPr lang="en-US" altLang="zh-CN" sz="1400" dirty="0" smtClean="0">
              <a:latin typeface="+mj-ea"/>
              <a:ea typeface="+mj-ea"/>
            </a:endParaRPr>
          </a:p>
          <a:p>
            <a:r>
              <a:rPr lang="zh-CN" altLang="en-US" sz="1400" dirty="0" smtClean="0">
                <a:latin typeface="+mj-ea"/>
                <a:ea typeface="+mj-ea"/>
              </a:rPr>
              <a:t>继承基础框架中的</a:t>
            </a:r>
            <a:r>
              <a:rPr lang="en-US" altLang="zh-CN" sz="1400" dirty="0" err="1" smtClean="0">
                <a:latin typeface="+mj-ea"/>
                <a:ea typeface="+mj-ea"/>
              </a:rPr>
              <a:t>EntityJapDao</a:t>
            </a:r>
            <a:r>
              <a:rPr lang="zh-CN" altLang="en-US" sz="1400" dirty="0" smtClean="0">
                <a:latin typeface="+mj-ea"/>
                <a:ea typeface="+mj-ea"/>
              </a:rPr>
              <a:t>封装，实现基本的</a:t>
            </a:r>
            <a:r>
              <a:rPr lang="en-US" altLang="zh-CN" sz="1400" dirty="0" smtClean="0">
                <a:latin typeface="+mj-ea"/>
                <a:ea typeface="+mj-ea"/>
              </a:rPr>
              <a:t>CRUD</a:t>
            </a:r>
            <a:r>
              <a:rPr lang="zh-CN" altLang="en-US" sz="1400" dirty="0" smtClean="0">
                <a:latin typeface="+mj-ea"/>
                <a:ea typeface="+mj-ea"/>
              </a:rPr>
              <a:t>和分页查询功能（支持多条件组合和排序）。</a:t>
            </a:r>
            <a:endParaRPr lang="en-US" altLang="zh-CN" sz="1400" dirty="0">
              <a:latin typeface="+mj-ea"/>
              <a:ea typeface="+mj-ea"/>
            </a:endParaRPr>
          </a:p>
          <a:p>
            <a:r>
              <a:rPr lang="zh-CN" altLang="en-US" sz="1400" dirty="0" smtClean="0">
                <a:latin typeface="+mj-ea"/>
                <a:ea typeface="+mj-ea"/>
              </a:rPr>
              <a:t>对应自定义的</a:t>
            </a:r>
            <a:r>
              <a:rPr lang="en-US" altLang="zh-CN" sz="1400" dirty="0" smtClean="0">
                <a:latin typeface="+mj-ea"/>
                <a:ea typeface="+mj-ea"/>
              </a:rPr>
              <a:t>DAO</a:t>
            </a:r>
            <a:r>
              <a:rPr lang="zh-CN" altLang="en-US" sz="1400" dirty="0" smtClean="0">
                <a:latin typeface="+mj-ea"/>
                <a:ea typeface="+mj-ea"/>
              </a:rPr>
              <a:t>功能，一般只需要定义接口就能满足需求。</a:t>
            </a:r>
            <a:endParaRPr lang="zh-CN" altLang="en-US" sz="1400" dirty="0">
              <a:latin typeface="+mj-ea"/>
              <a:ea typeface="+mj-ea"/>
            </a:endParaRPr>
          </a:p>
        </p:txBody>
      </p:sp>
      <p:sp>
        <p:nvSpPr>
          <p:cNvPr id="5" name="矩形 4"/>
          <p:cNvSpPr/>
          <p:nvPr/>
        </p:nvSpPr>
        <p:spPr>
          <a:xfrm>
            <a:off x="383205" y="2137420"/>
            <a:ext cx="8136904" cy="2862322"/>
          </a:xfrm>
          <a:prstGeom prst="rect">
            <a:avLst/>
          </a:prstGeom>
          <a:noFill/>
          <a:ln w="12700">
            <a:solidFill>
              <a:schemeClr val="tx1"/>
            </a:solidFill>
            <a:prstDash val="dash"/>
          </a:ln>
        </p:spPr>
        <p:txBody>
          <a:bodyPr wrap="square">
            <a:spAutoFit/>
          </a:bodyPr>
          <a:lstStyle/>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interface</a:t>
            </a:r>
            <a:r>
              <a:rPr lang="en-US" altLang="zh-CN" sz="1200" b="1" dirty="0">
                <a:solidFill>
                  <a:srgbClr val="000000"/>
                </a:solidFill>
                <a:latin typeface="Consolas"/>
              </a:rPr>
              <a:t> </a:t>
            </a:r>
            <a:r>
              <a:rPr lang="en-US" altLang="zh-CN" sz="1200" dirty="0">
                <a:solidFill>
                  <a:srgbClr val="000000"/>
                </a:solidFill>
                <a:latin typeface="Consolas"/>
              </a:rPr>
              <a:t>CustomerDao</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dirty="0">
                <a:solidFill>
                  <a:srgbClr val="000000"/>
                </a:solidFill>
                <a:latin typeface="Consolas"/>
              </a:rPr>
              <a:t>EntityJpaDao&lt;Customer, Long&gt; {</a:t>
            </a:r>
          </a:p>
          <a:p>
            <a:r>
              <a:rPr lang="en-US" altLang="zh-CN" sz="1200" dirty="0">
                <a:latin typeface="Consolas"/>
              </a:rPr>
              <a:t> </a:t>
            </a:r>
            <a:r>
              <a:rPr lang="en-US" altLang="zh-CN" sz="1200" dirty="0" smtClean="0">
                <a:latin typeface="Consolas"/>
              </a:rPr>
              <a:t>     </a:t>
            </a:r>
            <a:endParaRPr lang="zh-CN" altLang="en-US" sz="1200" dirty="0">
              <a:latin typeface="Consolas"/>
            </a:endParaRPr>
          </a:p>
          <a:p>
            <a:pPr lvl="1"/>
            <a:r>
              <a:rPr lang="en-US" altLang="zh-CN" sz="1200" dirty="0">
                <a:solidFill>
                  <a:srgbClr val="000000"/>
                </a:solidFill>
                <a:latin typeface="Consolas"/>
              </a:rPr>
              <a:t>Customer findByUsername(String username);</a:t>
            </a:r>
          </a:p>
          <a:p>
            <a:pPr lvl="1"/>
            <a:endParaRPr lang="zh-CN" altLang="en-US" sz="1200" dirty="0">
              <a:latin typeface="Consolas"/>
            </a:endParaRPr>
          </a:p>
          <a:p>
            <a:pPr lvl="1"/>
            <a:r>
              <a:rPr lang="en-US" altLang="zh-CN" sz="1200" dirty="0">
                <a:solidFill>
                  <a:srgbClr val="000000"/>
                </a:solidFill>
                <a:latin typeface="Consolas"/>
              </a:rPr>
              <a:t>List&lt;Customer&gt; findByCustomerNameLike(String customerName);</a:t>
            </a:r>
          </a:p>
          <a:p>
            <a:pPr lvl="1"/>
            <a:endParaRPr lang="zh-CN" altLang="en-US" sz="1200" dirty="0">
              <a:latin typeface="Consolas"/>
            </a:endParaRPr>
          </a:p>
          <a:p>
            <a:pPr lvl="1"/>
            <a:r>
              <a:rPr lang="en-US" altLang="zh-CN" sz="1200" dirty="0">
                <a:solidFill>
                  <a:srgbClr val="000000"/>
                </a:solidFill>
                <a:latin typeface="Consolas"/>
              </a:rPr>
              <a:t>Customer findByUsernameAndPassword(String username, String password);</a:t>
            </a:r>
          </a:p>
          <a:p>
            <a:pPr lvl="1"/>
            <a:endParaRPr lang="zh-CN" altLang="en-US" sz="1200" dirty="0">
              <a:latin typeface="Consolas"/>
            </a:endParaRPr>
          </a:p>
          <a:p>
            <a:pPr lvl="1"/>
            <a:r>
              <a:rPr lang="en-US" altLang="zh-CN" sz="1200" dirty="0">
                <a:solidFill>
                  <a:srgbClr val="000000"/>
                </a:solidFill>
                <a:latin typeface="Consolas"/>
              </a:rPr>
              <a:t>List&lt;Customer&gt; findByType(</a:t>
            </a:r>
            <a:r>
              <a:rPr lang="en-US" altLang="zh-CN" sz="1200" dirty="0" err="1">
                <a:solidFill>
                  <a:srgbClr val="7F0055"/>
                </a:solidFill>
                <a:latin typeface="Consolas"/>
              </a:rPr>
              <a:t>int</a:t>
            </a:r>
            <a:r>
              <a:rPr lang="en-US" altLang="zh-CN" sz="1200" dirty="0">
                <a:solidFill>
                  <a:srgbClr val="000000"/>
                </a:solidFill>
                <a:latin typeface="Consolas"/>
              </a:rPr>
              <a:t> type);</a:t>
            </a:r>
          </a:p>
          <a:p>
            <a:pPr lvl="1"/>
            <a:endParaRPr lang="zh-CN" altLang="en-US" sz="1200" dirty="0">
              <a:latin typeface="Consolas"/>
            </a:endParaRPr>
          </a:p>
          <a:p>
            <a:pPr lvl="1"/>
            <a:r>
              <a:rPr lang="en-US" altLang="zh-CN" sz="1200" dirty="0">
                <a:solidFill>
                  <a:srgbClr val="000000"/>
                </a:solidFill>
                <a:latin typeface="Consolas"/>
              </a:rPr>
              <a:t>List&lt;Customer&gt; findByBalanceLessThan(</a:t>
            </a:r>
            <a:r>
              <a:rPr lang="en-US" altLang="zh-CN" sz="1200" dirty="0">
                <a:solidFill>
                  <a:srgbClr val="7F0055"/>
                </a:solidFill>
                <a:latin typeface="Consolas"/>
              </a:rPr>
              <a:t>long</a:t>
            </a:r>
            <a:r>
              <a:rPr lang="en-US" altLang="zh-CN" sz="1200" dirty="0">
                <a:solidFill>
                  <a:srgbClr val="000000"/>
                </a:solidFill>
                <a:latin typeface="Consolas"/>
              </a:rPr>
              <a:t> balance);</a:t>
            </a:r>
          </a:p>
          <a:p>
            <a:pPr lvl="1"/>
            <a:endParaRPr lang="zh-CN" altLang="en-US" sz="1200" dirty="0">
              <a:latin typeface="Consolas"/>
            </a:endParaRPr>
          </a:p>
          <a:p>
            <a:pPr lvl="1"/>
            <a:r>
              <a:rPr lang="en-US" altLang="zh-CN" sz="1200" dirty="0">
                <a:solidFill>
                  <a:srgbClr val="646464"/>
                </a:solidFill>
                <a:latin typeface="Consolas"/>
              </a:rPr>
              <a:t>@Query</a:t>
            </a:r>
            <a:r>
              <a:rPr lang="en-US" altLang="zh-CN" sz="1200" dirty="0">
                <a:solidFill>
                  <a:srgbClr val="000000"/>
                </a:solidFill>
                <a:latin typeface="Consolas"/>
              </a:rPr>
              <a:t>(</a:t>
            </a:r>
            <a:r>
              <a:rPr lang="en-US" altLang="zh-CN" sz="1200" dirty="0">
                <a:solidFill>
                  <a:srgbClr val="2A00FF"/>
                </a:solidFill>
                <a:latin typeface="Consolas"/>
              </a:rPr>
              <a:t>"select count(*) from Customer where type = "</a:t>
            </a:r>
            <a:r>
              <a:rPr lang="en-US" altLang="zh-CN" sz="1200" dirty="0">
                <a:solidFill>
                  <a:srgbClr val="000000"/>
                </a:solidFill>
                <a:latin typeface="Consolas"/>
              </a:rPr>
              <a:t> + Customer.</a:t>
            </a:r>
            <a:r>
              <a:rPr lang="en-US" altLang="zh-CN" sz="1200" i="1" dirty="0">
                <a:solidFill>
                  <a:srgbClr val="0000C0"/>
                </a:solidFill>
                <a:latin typeface="Consolas"/>
              </a:rPr>
              <a:t>TYPE_NORMAL</a:t>
            </a:r>
            <a:r>
              <a:rPr lang="en-US" altLang="zh-CN" sz="1200" i="1" dirty="0">
                <a:solidFill>
                  <a:srgbClr val="000000"/>
                </a:solidFill>
                <a:latin typeface="Consolas"/>
              </a:rPr>
              <a:t>)</a:t>
            </a:r>
          </a:p>
          <a:p>
            <a:pPr lvl="1"/>
            <a:r>
              <a:rPr lang="en-US" altLang="zh-CN" sz="1200" b="1" dirty="0">
                <a:solidFill>
                  <a:srgbClr val="7F0055"/>
                </a:solidFill>
                <a:latin typeface="Consolas"/>
              </a:rPr>
              <a:t>long</a:t>
            </a:r>
            <a:r>
              <a:rPr lang="en-US" altLang="zh-CN" sz="1200" b="1" dirty="0">
                <a:solidFill>
                  <a:srgbClr val="000000"/>
                </a:solidFill>
                <a:latin typeface="Consolas"/>
              </a:rPr>
              <a:t> </a:t>
            </a:r>
            <a:r>
              <a:rPr lang="en-US" altLang="zh-CN" sz="1200" dirty="0">
                <a:solidFill>
                  <a:srgbClr val="000000"/>
                </a:solidFill>
                <a:latin typeface="Consolas"/>
              </a:rPr>
              <a:t>countNormal();</a:t>
            </a:r>
          </a:p>
          <a:p>
            <a:r>
              <a:rPr lang="en-US" altLang="zh-CN" sz="1200" dirty="0">
                <a:solidFill>
                  <a:srgbClr val="000000"/>
                </a:solidFill>
                <a:latin typeface="Consolas"/>
              </a:rPr>
              <a:t>}</a:t>
            </a:r>
            <a:endParaRPr lang="zh-CN" altLang="en-US" sz="1200" dirty="0"/>
          </a:p>
        </p:txBody>
      </p:sp>
      <p:sp>
        <p:nvSpPr>
          <p:cNvPr id="6" name="TextBox 5"/>
          <p:cNvSpPr txBox="1"/>
          <p:nvPr/>
        </p:nvSpPr>
        <p:spPr>
          <a:xfrm>
            <a:off x="1403648" y="4153644"/>
            <a:ext cx="2768387" cy="307777"/>
          </a:xfrm>
          <a:prstGeom prst="rect">
            <a:avLst/>
          </a:prstGeom>
          <a:noFill/>
        </p:spPr>
        <p:txBody>
          <a:bodyPr wrap="none" rtlCol="0">
            <a:spAutoFit/>
          </a:bodyPr>
          <a:lstStyle/>
          <a:p>
            <a:r>
              <a:rPr lang="zh-CN" altLang="en-US" sz="1400" b="1" i="1" dirty="0" smtClean="0">
                <a:solidFill>
                  <a:srgbClr val="FF0000"/>
                </a:solidFill>
                <a:latin typeface="+mj-ea"/>
                <a:ea typeface="+mj-ea"/>
                <a:cs typeface="Arial" pitchFamily="34" charset="0"/>
              </a:rPr>
              <a:t>支持：</a:t>
            </a:r>
            <a:r>
              <a:rPr lang="en-US" altLang="zh-CN" sz="1400" b="1" i="1" dirty="0" smtClean="0">
                <a:solidFill>
                  <a:srgbClr val="FF0000"/>
                </a:solidFill>
                <a:latin typeface="+mj-ea"/>
                <a:ea typeface="+mj-ea"/>
                <a:cs typeface="Arial" pitchFamily="34" charset="0"/>
              </a:rPr>
              <a:t>Native SQL, HQL, JPQL</a:t>
            </a:r>
            <a:endParaRPr lang="zh-CN" altLang="en-US" sz="1400" b="1" i="1" dirty="0">
              <a:solidFill>
                <a:srgbClr val="FF0000"/>
              </a:solidFill>
              <a:latin typeface="+mj-ea"/>
              <a:ea typeface="+mj-ea"/>
            </a:endParaRPr>
          </a:p>
        </p:txBody>
      </p:sp>
      <p:sp>
        <p:nvSpPr>
          <p:cNvPr id="7" name="TextBox 6"/>
          <p:cNvSpPr txBox="1"/>
          <p:nvPr/>
        </p:nvSpPr>
        <p:spPr>
          <a:xfrm>
            <a:off x="1259632" y="2324821"/>
            <a:ext cx="2116733" cy="307777"/>
          </a:xfrm>
          <a:prstGeom prst="rect">
            <a:avLst/>
          </a:prstGeom>
          <a:noFill/>
        </p:spPr>
        <p:txBody>
          <a:bodyPr wrap="none" rtlCol="0">
            <a:spAutoFit/>
          </a:bodyPr>
          <a:lstStyle/>
          <a:p>
            <a:r>
              <a:rPr lang="zh-CN" altLang="en-US" sz="1400" b="1" i="1" dirty="0" smtClean="0">
                <a:solidFill>
                  <a:srgbClr val="FF0000"/>
                </a:solidFill>
                <a:latin typeface="+mj-ea"/>
                <a:ea typeface="+mj-ea"/>
                <a:cs typeface="Arial" pitchFamily="34" charset="0"/>
              </a:rPr>
              <a:t>同等于：</a:t>
            </a:r>
            <a:r>
              <a:rPr lang="en-US" altLang="zh-CN" sz="1400" b="1" i="1" dirty="0" smtClean="0">
                <a:solidFill>
                  <a:srgbClr val="FF0000"/>
                </a:solidFill>
                <a:latin typeface="+mj-ea"/>
                <a:ea typeface="+mj-ea"/>
                <a:cs typeface="Arial" pitchFamily="34" charset="0"/>
              </a:rPr>
              <a:t>username = ?</a:t>
            </a:r>
            <a:endParaRPr lang="zh-CN" altLang="en-US" sz="1400" b="1" i="1" dirty="0">
              <a:solidFill>
                <a:srgbClr val="FF0000"/>
              </a:solidFill>
              <a:latin typeface="+mj-ea"/>
              <a:ea typeface="+mj-ea"/>
            </a:endParaRPr>
          </a:p>
        </p:txBody>
      </p:sp>
    </p:spTree>
    <p:extLst>
      <p:ext uri="{BB962C8B-B14F-4D97-AF65-F5344CB8AC3E}">
        <p14:creationId xmlns:p14="http://schemas.microsoft.com/office/powerpoint/2010/main" val="4079268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03968060"/>
              </p:ext>
            </p:extLst>
          </p:nvPr>
        </p:nvGraphicFramePr>
        <p:xfrm>
          <a:off x="467544" y="1129308"/>
          <a:ext cx="8280920" cy="4046768"/>
        </p:xfrm>
        <a:graphic>
          <a:graphicData uri="http://schemas.openxmlformats.org/drawingml/2006/table">
            <a:tbl>
              <a:tblPr>
                <a:tableStyleId>{69C7853C-536D-4A76-A0AE-DD22124D55A5}</a:tableStyleId>
              </a:tblPr>
              <a:tblGrid>
                <a:gridCol w="1580903"/>
                <a:gridCol w="2484276"/>
                <a:gridCol w="4215741"/>
              </a:tblGrid>
              <a:tr h="119743">
                <a:tc>
                  <a:txBody>
                    <a:bodyPr/>
                    <a:lstStyle/>
                    <a:p>
                      <a:r>
                        <a:rPr lang="en-US" sz="1000" b="1" dirty="0">
                          <a:latin typeface="Arial" pitchFamily="34" charset="0"/>
                          <a:cs typeface="Arial" pitchFamily="34" charset="0"/>
                        </a:rPr>
                        <a:t>Keyword</a:t>
                      </a:r>
                    </a:p>
                  </a:txBody>
                  <a:tcPr marL="29936" marR="29936" marT="14968" marB="14968" anchor="ctr"/>
                </a:tc>
                <a:tc>
                  <a:txBody>
                    <a:bodyPr/>
                    <a:lstStyle/>
                    <a:p>
                      <a:r>
                        <a:rPr lang="en-US" sz="1000" b="1">
                          <a:latin typeface="Arial" pitchFamily="34" charset="0"/>
                          <a:cs typeface="Arial" pitchFamily="34" charset="0"/>
                        </a:rPr>
                        <a:t>Sample</a:t>
                      </a:r>
                    </a:p>
                  </a:txBody>
                  <a:tcPr marL="29936" marR="29936" marT="14968" marB="14968" anchor="ctr"/>
                </a:tc>
                <a:tc>
                  <a:txBody>
                    <a:bodyPr/>
                    <a:lstStyle/>
                    <a:p>
                      <a:r>
                        <a:rPr lang="en-US" sz="1000" b="1" dirty="0">
                          <a:latin typeface="Arial" pitchFamily="34" charset="0"/>
                          <a:cs typeface="Arial" pitchFamily="34" charset="0"/>
                        </a:rPr>
                        <a:t>JPQL snippet</a:t>
                      </a:r>
                    </a:p>
                  </a:txBody>
                  <a:tcPr marL="29936" marR="29936" marT="14968" marB="14968" anchor="ctr"/>
                </a:tc>
              </a:tr>
              <a:tr h="209550">
                <a:tc>
                  <a:txBody>
                    <a:bodyPr/>
                    <a:lstStyle/>
                    <a:p>
                      <a:r>
                        <a:rPr lang="en-US" sz="1000">
                          <a:effectLst/>
                          <a:latin typeface="Arial" pitchFamily="34" charset="0"/>
                          <a:cs typeface="Arial" pitchFamily="34" charset="0"/>
                        </a:rPr>
                        <a:t>And</a:t>
                      </a:r>
                    </a:p>
                  </a:txBody>
                  <a:tcPr marL="21828" marR="21828" marT="14968" marB="14968" anchor="ctr"/>
                </a:tc>
                <a:tc>
                  <a:txBody>
                    <a:bodyPr/>
                    <a:lstStyle/>
                    <a:p>
                      <a:r>
                        <a:rPr lang="en-US" sz="1000">
                          <a:effectLst/>
                          <a:latin typeface="Arial" pitchFamily="34" charset="0"/>
                          <a:cs typeface="Arial" pitchFamily="34" charset="0"/>
                        </a:rPr>
                        <a:t>findByLastnameAndFirstname</a:t>
                      </a:r>
                    </a:p>
                  </a:txBody>
                  <a:tcPr marL="21828" marR="21828" marT="14968" marB="14968" anchor="ctr"/>
                </a:tc>
                <a:tc>
                  <a:txBody>
                    <a:bodyPr/>
                    <a:lstStyle/>
                    <a:p>
                      <a:r>
                        <a:rPr lang="en-US" sz="1000" dirty="0">
                          <a:effectLst/>
                          <a:latin typeface="Arial" pitchFamily="34" charset="0"/>
                          <a:cs typeface="Arial" pitchFamily="34" charset="0"/>
                        </a:rPr>
                        <a:t>… where </a:t>
                      </a:r>
                      <a:r>
                        <a:rPr lang="en-US" sz="1000" dirty="0" err="1">
                          <a:effectLst/>
                          <a:latin typeface="Arial" pitchFamily="34" charset="0"/>
                          <a:cs typeface="Arial" pitchFamily="34" charset="0"/>
                        </a:rPr>
                        <a:t>x.lastname</a:t>
                      </a:r>
                      <a:r>
                        <a:rPr lang="en-US" sz="1000" dirty="0">
                          <a:effectLst/>
                          <a:latin typeface="Arial" pitchFamily="34" charset="0"/>
                          <a:cs typeface="Arial" pitchFamily="34" charset="0"/>
                        </a:rPr>
                        <a:t> = ?1 and </a:t>
                      </a:r>
                      <a:r>
                        <a:rPr lang="en-US" sz="1000" dirty="0" err="1">
                          <a:effectLst/>
                          <a:latin typeface="Arial" pitchFamily="34" charset="0"/>
                          <a:cs typeface="Arial" pitchFamily="34" charset="0"/>
                        </a:rPr>
                        <a:t>x.firstname</a:t>
                      </a:r>
                      <a:r>
                        <a:rPr lang="en-US" sz="1000" dirty="0">
                          <a:effectLst/>
                          <a:latin typeface="Arial" pitchFamily="34" charset="0"/>
                          <a:cs typeface="Arial" pitchFamily="34" charset="0"/>
                        </a:rPr>
                        <a:t> = ?2</a:t>
                      </a:r>
                    </a:p>
                  </a:txBody>
                  <a:tcPr marL="21828" marR="21828" marT="14968" marB="14968" anchor="ctr"/>
                </a:tc>
              </a:tr>
              <a:tr h="209550">
                <a:tc>
                  <a:txBody>
                    <a:bodyPr/>
                    <a:lstStyle/>
                    <a:p>
                      <a:r>
                        <a:rPr lang="en-US" sz="1000">
                          <a:effectLst/>
                          <a:latin typeface="Arial" pitchFamily="34" charset="0"/>
                          <a:cs typeface="Arial" pitchFamily="34" charset="0"/>
                        </a:rPr>
                        <a:t>Or</a:t>
                      </a:r>
                    </a:p>
                  </a:txBody>
                  <a:tcPr marL="21828" marR="21828" marT="14968" marB="14968" anchor="ctr"/>
                </a:tc>
                <a:tc>
                  <a:txBody>
                    <a:bodyPr/>
                    <a:lstStyle/>
                    <a:p>
                      <a:r>
                        <a:rPr lang="en-US" sz="1000">
                          <a:effectLst/>
                          <a:latin typeface="Arial" pitchFamily="34" charset="0"/>
                          <a:cs typeface="Arial" pitchFamily="34" charset="0"/>
                        </a:rPr>
                        <a:t>findByLastnameOrFirstname</a:t>
                      </a:r>
                    </a:p>
                  </a:txBody>
                  <a:tcPr marL="21828" marR="21828" marT="14968" marB="14968" anchor="ctr"/>
                </a:tc>
                <a:tc>
                  <a:txBody>
                    <a:bodyPr/>
                    <a:lstStyle/>
                    <a:p>
                      <a:r>
                        <a:rPr lang="en-US" sz="1000">
                          <a:effectLst/>
                          <a:latin typeface="Arial" pitchFamily="34" charset="0"/>
                          <a:cs typeface="Arial" pitchFamily="34" charset="0"/>
                        </a:rPr>
                        <a:t>… where x.lastname = ?1 or x.firstname = ?2</a:t>
                      </a:r>
                    </a:p>
                  </a:txBody>
                  <a:tcPr marL="21828" marR="21828" marT="14968" marB="14968" anchor="ctr"/>
                </a:tc>
              </a:tr>
              <a:tr h="209550">
                <a:tc>
                  <a:txBody>
                    <a:bodyPr/>
                    <a:lstStyle/>
                    <a:p>
                      <a:r>
                        <a:rPr lang="en-US" sz="1000">
                          <a:effectLst/>
                          <a:latin typeface="Arial" pitchFamily="34" charset="0"/>
                          <a:cs typeface="Arial" pitchFamily="34" charset="0"/>
                        </a:rPr>
                        <a:t>Between</a:t>
                      </a:r>
                    </a:p>
                  </a:txBody>
                  <a:tcPr marL="21828" marR="21828" marT="14968" marB="14968" anchor="ctr"/>
                </a:tc>
                <a:tc>
                  <a:txBody>
                    <a:bodyPr/>
                    <a:lstStyle/>
                    <a:p>
                      <a:r>
                        <a:rPr lang="en-US" sz="1000">
                          <a:effectLst/>
                          <a:latin typeface="Arial" pitchFamily="34" charset="0"/>
                          <a:cs typeface="Arial" pitchFamily="34" charset="0"/>
                        </a:rPr>
                        <a:t>findByStartDateBetween</a:t>
                      </a:r>
                    </a:p>
                  </a:txBody>
                  <a:tcPr marL="21828" marR="21828" marT="14968" marB="14968" anchor="ctr"/>
                </a:tc>
                <a:tc>
                  <a:txBody>
                    <a:bodyPr/>
                    <a:lstStyle/>
                    <a:p>
                      <a:r>
                        <a:rPr lang="en-US" sz="1000">
                          <a:effectLst/>
                          <a:latin typeface="Arial" pitchFamily="34" charset="0"/>
                          <a:cs typeface="Arial" pitchFamily="34" charset="0"/>
                        </a:rPr>
                        <a:t>… where x.startDate between 1? and ?2</a:t>
                      </a:r>
                    </a:p>
                  </a:txBody>
                  <a:tcPr marL="21828" marR="21828" marT="14968" marB="14968" anchor="ctr"/>
                </a:tc>
              </a:tr>
              <a:tr h="119743">
                <a:tc>
                  <a:txBody>
                    <a:bodyPr/>
                    <a:lstStyle/>
                    <a:p>
                      <a:r>
                        <a:rPr lang="en-US" sz="1000">
                          <a:effectLst/>
                          <a:latin typeface="Arial" pitchFamily="34" charset="0"/>
                          <a:cs typeface="Arial" pitchFamily="34" charset="0"/>
                        </a:rPr>
                        <a:t>LessThan</a:t>
                      </a:r>
                    </a:p>
                  </a:txBody>
                  <a:tcPr marL="21828" marR="21828" marT="14968" marB="14968" anchor="ctr"/>
                </a:tc>
                <a:tc>
                  <a:txBody>
                    <a:bodyPr/>
                    <a:lstStyle/>
                    <a:p>
                      <a:r>
                        <a:rPr lang="en-US" sz="1000">
                          <a:effectLst/>
                          <a:latin typeface="Arial" pitchFamily="34" charset="0"/>
                          <a:cs typeface="Arial" pitchFamily="34" charset="0"/>
                        </a:rPr>
                        <a:t>findByAgeLessThan</a:t>
                      </a:r>
                    </a:p>
                  </a:txBody>
                  <a:tcPr marL="21828" marR="21828" marT="14968" marB="14968" anchor="ctr"/>
                </a:tc>
                <a:tc>
                  <a:txBody>
                    <a:bodyPr/>
                    <a:lstStyle/>
                    <a:p>
                      <a:r>
                        <a:rPr lang="en-US" sz="1000">
                          <a:effectLst/>
                          <a:latin typeface="Arial" pitchFamily="34" charset="0"/>
                          <a:cs typeface="Arial" pitchFamily="34" charset="0"/>
                        </a:rPr>
                        <a:t>… where x.age &lt; ?1</a:t>
                      </a:r>
                    </a:p>
                  </a:txBody>
                  <a:tcPr marL="21828" marR="21828" marT="14968" marB="14968" anchor="ctr"/>
                </a:tc>
              </a:tr>
              <a:tr h="119743">
                <a:tc>
                  <a:txBody>
                    <a:bodyPr/>
                    <a:lstStyle/>
                    <a:p>
                      <a:r>
                        <a:rPr lang="en-US" sz="1000">
                          <a:effectLst/>
                          <a:latin typeface="Arial" pitchFamily="34" charset="0"/>
                          <a:cs typeface="Arial" pitchFamily="34" charset="0"/>
                        </a:rPr>
                        <a:t>GreaterThan</a:t>
                      </a:r>
                    </a:p>
                  </a:txBody>
                  <a:tcPr marL="21828" marR="21828" marT="14968" marB="14968" anchor="ctr"/>
                </a:tc>
                <a:tc>
                  <a:txBody>
                    <a:bodyPr/>
                    <a:lstStyle/>
                    <a:p>
                      <a:r>
                        <a:rPr lang="en-US" sz="1000" dirty="0" err="1">
                          <a:effectLst/>
                          <a:latin typeface="Arial" pitchFamily="34" charset="0"/>
                          <a:cs typeface="Arial" pitchFamily="34" charset="0"/>
                        </a:rPr>
                        <a:t>findByAgeGreaterThan</a:t>
                      </a:r>
                      <a:endParaRPr lang="en-US" sz="1000" dirty="0">
                        <a:effectLst/>
                        <a:latin typeface="Arial" pitchFamily="34" charset="0"/>
                        <a:cs typeface="Arial" pitchFamily="34" charset="0"/>
                      </a:endParaRPr>
                    </a:p>
                  </a:txBody>
                  <a:tcPr marL="21828" marR="21828" marT="14968" marB="14968" anchor="ctr"/>
                </a:tc>
                <a:tc>
                  <a:txBody>
                    <a:bodyPr/>
                    <a:lstStyle/>
                    <a:p>
                      <a:r>
                        <a:rPr lang="en-US" sz="1000">
                          <a:effectLst/>
                          <a:latin typeface="Arial" pitchFamily="34" charset="0"/>
                          <a:cs typeface="Arial" pitchFamily="34" charset="0"/>
                        </a:rPr>
                        <a:t>… where x.age &gt; ?1</a:t>
                      </a:r>
                    </a:p>
                  </a:txBody>
                  <a:tcPr marL="21828" marR="21828" marT="14968" marB="14968" anchor="ctr"/>
                </a:tc>
              </a:tr>
              <a:tr h="119743">
                <a:tc>
                  <a:txBody>
                    <a:bodyPr/>
                    <a:lstStyle/>
                    <a:p>
                      <a:r>
                        <a:rPr lang="en-US" sz="1000">
                          <a:effectLst/>
                          <a:latin typeface="Arial" pitchFamily="34" charset="0"/>
                          <a:cs typeface="Arial" pitchFamily="34" charset="0"/>
                        </a:rPr>
                        <a:t>After</a:t>
                      </a:r>
                    </a:p>
                  </a:txBody>
                  <a:tcPr marL="21828" marR="21828" marT="14968" marB="14968" anchor="ctr"/>
                </a:tc>
                <a:tc>
                  <a:txBody>
                    <a:bodyPr/>
                    <a:lstStyle/>
                    <a:p>
                      <a:r>
                        <a:rPr lang="en-US" sz="1000" dirty="0" err="1">
                          <a:effectLst/>
                          <a:latin typeface="Arial" pitchFamily="34" charset="0"/>
                          <a:cs typeface="Arial" pitchFamily="34" charset="0"/>
                        </a:rPr>
                        <a:t>findByStartDateAfter</a:t>
                      </a:r>
                      <a:endParaRPr lang="en-US" sz="1000" dirty="0">
                        <a:effectLst/>
                        <a:latin typeface="Arial" pitchFamily="34" charset="0"/>
                        <a:cs typeface="Arial" pitchFamily="34" charset="0"/>
                      </a:endParaRPr>
                    </a:p>
                  </a:txBody>
                  <a:tcPr marL="21828" marR="21828" marT="14968" marB="14968" anchor="ctr"/>
                </a:tc>
                <a:tc>
                  <a:txBody>
                    <a:bodyPr/>
                    <a:lstStyle/>
                    <a:p>
                      <a:r>
                        <a:rPr lang="en-US" sz="1000">
                          <a:effectLst/>
                          <a:latin typeface="Arial" pitchFamily="34" charset="0"/>
                          <a:cs typeface="Arial" pitchFamily="34" charset="0"/>
                        </a:rPr>
                        <a:t>… where x.startDate &gt; ?1</a:t>
                      </a:r>
                    </a:p>
                  </a:txBody>
                  <a:tcPr marL="21828" marR="21828" marT="14968" marB="14968" anchor="ctr"/>
                </a:tc>
              </a:tr>
              <a:tr h="119743">
                <a:tc>
                  <a:txBody>
                    <a:bodyPr/>
                    <a:lstStyle/>
                    <a:p>
                      <a:r>
                        <a:rPr lang="en-US" sz="1000">
                          <a:effectLst/>
                          <a:latin typeface="Arial" pitchFamily="34" charset="0"/>
                          <a:cs typeface="Arial" pitchFamily="34" charset="0"/>
                        </a:rPr>
                        <a:t>Before</a:t>
                      </a:r>
                    </a:p>
                  </a:txBody>
                  <a:tcPr marL="21828" marR="21828" marT="14968" marB="14968" anchor="ctr"/>
                </a:tc>
                <a:tc>
                  <a:txBody>
                    <a:bodyPr/>
                    <a:lstStyle/>
                    <a:p>
                      <a:r>
                        <a:rPr lang="en-US" sz="1000">
                          <a:effectLst/>
                          <a:latin typeface="Arial" pitchFamily="34" charset="0"/>
                          <a:cs typeface="Arial" pitchFamily="34" charset="0"/>
                        </a:rPr>
                        <a:t>findByStartDateBefore</a:t>
                      </a:r>
                    </a:p>
                  </a:txBody>
                  <a:tcPr marL="21828" marR="21828" marT="14968" marB="14968" anchor="ctr"/>
                </a:tc>
                <a:tc>
                  <a:txBody>
                    <a:bodyPr/>
                    <a:lstStyle/>
                    <a:p>
                      <a:r>
                        <a:rPr lang="en-US" sz="1000">
                          <a:effectLst/>
                          <a:latin typeface="Arial" pitchFamily="34" charset="0"/>
                          <a:cs typeface="Arial" pitchFamily="34" charset="0"/>
                        </a:rPr>
                        <a:t>… where x.startDate &lt; ?1</a:t>
                      </a:r>
                    </a:p>
                  </a:txBody>
                  <a:tcPr marL="21828" marR="21828" marT="14968" marB="14968" anchor="ctr"/>
                </a:tc>
              </a:tr>
              <a:tr h="119743">
                <a:tc>
                  <a:txBody>
                    <a:bodyPr/>
                    <a:lstStyle/>
                    <a:p>
                      <a:r>
                        <a:rPr lang="en-US" sz="1000">
                          <a:effectLst/>
                          <a:latin typeface="Arial" pitchFamily="34" charset="0"/>
                          <a:cs typeface="Arial" pitchFamily="34" charset="0"/>
                        </a:rPr>
                        <a:t>IsNull</a:t>
                      </a:r>
                    </a:p>
                  </a:txBody>
                  <a:tcPr marL="21828" marR="21828" marT="14968" marB="14968" anchor="ctr"/>
                </a:tc>
                <a:tc>
                  <a:txBody>
                    <a:bodyPr/>
                    <a:lstStyle/>
                    <a:p>
                      <a:r>
                        <a:rPr lang="en-US" sz="1000">
                          <a:effectLst/>
                          <a:latin typeface="Arial" pitchFamily="34" charset="0"/>
                          <a:cs typeface="Arial" pitchFamily="34" charset="0"/>
                        </a:rPr>
                        <a:t>findByAgeIsNull</a:t>
                      </a:r>
                    </a:p>
                  </a:txBody>
                  <a:tcPr marL="21828" marR="21828" marT="14968" marB="14968" anchor="ctr"/>
                </a:tc>
                <a:tc>
                  <a:txBody>
                    <a:bodyPr/>
                    <a:lstStyle/>
                    <a:p>
                      <a:r>
                        <a:rPr lang="en-US" sz="1000">
                          <a:effectLst/>
                          <a:latin typeface="Arial" pitchFamily="34" charset="0"/>
                          <a:cs typeface="Arial" pitchFamily="34" charset="0"/>
                        </a:rPr>
                        <a:t>… where x.age is null</a:t>
                      </a:r>
                    </a:p>
                  </a:txBody>
                  <a:tcPr marL="21828" marR="21828" marT="14968" marB="14968" anchor="ctr"/>
                </a:tc>
              </a:tr>
              <a:tr h="119743">
                <a:tc>
                  <a:txBody>
                    <a:bodyPr/>
                    <a:lstStyle/>
                    <a:p>
                      <a:r>
                        <a:rPr lang="en-US" sz="1000">
                          <a:effectLst/>
                          <a:latin typeface="Arial" pitchFamily="34" charset="0"/>
                          <a:cs typeface="Arial" pitchFamily="34" charset="0"/>
                        </a:rPr>
                        <a:t>IsNotNull,NotNull</a:t>
                      </a:r>
                    </a:p>
                  </a:txBody>
                  <a:tcPr marL="21828" marR="21828" marT="14968" marB="14968" anchor="ctr"/>
                </a:tc>
                <a:tc>
                  <a:txBody>
                    <a:bodyPr/>
                    <a:lstStyle/>
                    <a:p>
                      <a:r>
                        <a:rPr lang="en-US" sz="1000" dirty="0" err="1">
                          <a:effectLst/>
                          <a:latin typeface="Arial" pitchFamily="34" charset="0"/>
                          <a:cs typeface="Arial" pitchFamily="34" charset="0"/>
                        </a:rPr>
                        <a:t>findByAge</a:t>
                      </a:r>
                      <a:r>
                        <a:rPr lang="en-US" sz="1000" dirty="0">
                          <a:effectLst/>
                          <a:latin typeface="Arial" pitchFamily="34" charset="0"/>
                          <a:cs typeface="Arial" pitchFamily="34" charset="0"/>
                        </a:rPr>
                        <a:t>(Is)</a:t>
                      </a:r>
                      <a:r>
                        <a:rPr lang="en-US" sz="1000" dirty="0" err="1">
                          <a:effectLst/>
                          <a:latin typeface="Arial" pitchFamily="34" charset="0"/>
                          <a:cs typeface="Arial" pitchFamily="34" charset="0"/>
                        </a:rPr>
                        <a:t>NotNull</a:t>
                      </a:r>
                      <a:endParaRPr lang="en-US" sz="1000" dirty="0">
                        <a:effectLst/>
                        <a:latin typeface="Arial" pitchFamily="34" charset="0"/>
                        <a:cs typeface="Arial" pitchFamily="34" charset="0"/>
                      </a:endParaRPr>
                    </a:p>
                  </a:txBody>
                  <a:tcPr marL="21828" marR="21828" marT="14968" marB="14968" anchor="ctr"/>
                </a:tc>
                <a:tc>
                  <a:txBody>
                    <a:bodyPr/>
                    <a:lstStyle/>
                    <a:p>
                      <a:r>
                        <a:rPr lang="en-US" sz="1000" dirty="0">
                          <a:effectLst/>
                          <a:latin typeface="Arial" pitchFamily="34" charset="0"/>
                          <a:cs typeface="Arial" pitchFamily="34" charset="0"/>
                        </a:rPr>
                        <a:t>… where </a:t>
                      </a:r>
                      <a:r>
                        <a:rPr lang="en-US" sz="1000" dirty="0" err="1">
                          <a:effectLst/>
                          <a:latin typeface="Arial" pitchFamily="34" charset="0"/>
                          <a:cs typeface="Arial" pitchFamily="34" charset="0"/>
                        </a:rPr>
                        <a:t>x.age</a:t>
                      </a:r>
                      <a:r>
                        <a:rPr lang="en-US" sz="1000" dirty="0">
                          <a:effectLst/>
                          <a:latin typeface="Arial" pitchFamily="34" charset="0"/>
                          <a:cs typeface="Arial" pitchFamily="34" charset="0"/>
                        </a:rPr>
                        <a:t> not null</a:t>
                      </a:r>
                    </a:p>
                  </a:txBody>
                  <a:tcPr marL="21828" marR="21828" marT="14968" marB="14968" anchor="ctr"/>
                </a:tc>
              </a:tr>
              <a:tr h="209550">
                <a:tc>
                  <a:txBody>
                    <a:bodyPr/>
                    <a:lstStyle/>
                    <a:p>
                      <a:r>
                        <a:rPr lang="en-US" sz="1000">
                          <a:effectLst/>
                          <a:latin typeface="Arial" pitchFamily="34" charset="0"/>
                          <a:cs typeface="Arial" pitchFamily="34" charset="0"/>
                        </a:rPr>
                        <a:t>Like</a:t>
                      </a:r>
                    </a:p>
                  </a:txBody>
                  <a:tcPr marL="21828" marR="21828" marT="14968" marB="14968" anchor="ctr"/>
                </a:tc>
                <a:tc>
                  <a:txBody>
                    <a:bodyPr/>
                    <a:lstStyle/>
                    <a:p>
                      <a:r>
                        <a:rPr lang="en-US" sz="1000">
                          <a:effectLst/>
                          <a:latin typeface="Arial" pitchFamily="34" charset="0"/>
                          <a:cs typeface="Arial" pitchFamily="34" charset="0"/>
                        </a:rPr>
                        <a:t>findByFirstnameLike</a:t>
                      </a:r>
                    </a:p>
                  </a:txBody>
                  <a:tcPr marL="21828" marR="21828" marT="14968" marB="14968" anchor="ctr"/>
                </a:tc>
                <a:tc>
                  <a:txBody>
                    <a:bodyPr/>
                    <a:lstStyle/>
                    <a:p>
                      <a:r>
                        <a:rPr lang="en-US" sz="1000">
                          <a:effectLst/>
                          <a:latin typeface="Arial" pitchFamily="34" charset="0"/>
                          <a:cs typeface="Arial" pitchFamily="34" charset="0"/>
                        </a:rPr>
                        <a:t>… where x.firstname like ?1</a:t>
                      </a:r>
                    </a:p>
                  </a:txBody>
                  <a:tcPr marL="21828" marR="21828" marT="14968" marB="14968" anchor="ctr"/>
                </a:tc>
              </a:tr>
              <a:tr h="209550">
                <a:tc>
                  <a:txBody>
                    <a:bodyPr/>
                    <a:lstStyle/>
                    <a:p>
                      <a:r>
                        <a:rPr lang="en-US" sz="1000">
                          <a:effectLst/>
                          <a:latin typeface="Arial" pitchFamily="34" charset="0"/>
                          <a:cs typeface="Arial" pitchFamily="34" charset="0"/>
                        </a:rPr>
                        <a:t>NotLike</a:t>
                      </a:r>
                    </a:p>
                  </a:txBody>
                  <a:tcPr marL="21828" marR="21828" marT="14968" marB="14968" anchor="ctr"/>
                </a:tc>
                <a:tc>
                  <a:txBody>
                    <a:bodyPr/>
                    <a:lstStyle/>
                    <a:p>
                      <a:r>
                        <a:rPr lang="en-US" sz="1000">
                          <a:effectLst/>
                          <a:latin typeface="Arial" pitchFamily="34" charset="0"/>
                          <a:cs typeface="Arial" pitchFamily="34" charset="0"/>
                        </a:rPr>
                        <a:t>findByFirstnameNotLike</a:t>
                      </a:r>
                    </a:p>
                  </a:txBody>
                  <a:tcPr marL="21828" marR="21828" marT="14968" marB="14968" anchor="ctr"/>
                </a:tc>
                <a:tc>
                  <a:txBody>
                    <a:bodyPr/>
                    <a:lstStyle/>
                    <a:p>
                      <a:r>
                        <a:rPr lang="en-US" sz="1000">
                          <a:effectLst/>
                          <a:latin typeface="Arial" pitchFamily="34" charset="0"/>
                          <a:cs typeface="Arial" pitchFamily="34" charset="0"/>
                        </a:rPr>
                        <a:t>… where x.firstname not like ?1</a:t>
                      </a:r>
                    </a:p>
                  </a:txBody>
                  <a:tcPr marL="21828" marR="21828" marT="14968" marB="14968" anchor="ctr"/>
                </a:tc>
              </a:tr>
              <a:tr h="0">
                <a:tc>
                  <a:txBody>
                    <a:bodyPr/>
                    <a:lstStyle/>
                    <a:p>
                      <a:r>
                        <a:rPr lang="en-US" sz="1000">
                          <a:effectLst/>
                          <a:latin typeface="Arial" pitchFamily="34" charset="0"/>
                          <a:cs typeface="Arial" pitchFamily="34" charset="0"/>
                        </a:rPr>
                        <a:t>StartingWith</a:t>
                      </a:r>
                    </a:p>
                  </a:txBody>
                  <a:tcPr marL="21828" marR="21828" marT="14968" marB="14968" anchor="ctr"/>
                </a:tc>
                <a:tc>
                  <a:txBody>
                    <a:bodyPr/>
                    <a:lstStyle/>
                    <a:p>
                      <a:r>
                        <a:rPr lang="en-US" sz="1000">
                          <a:effectLst/>
                          <a:latin typeface="Arial" pitchFamily="34" charset="0"/>
                          <a:cs typeface="Arial" pitchFamily="34" charset="0"/>
                        </a:rPr>
                        <a:t>findByFirstnameStartingWith</a:t>
                      </a:r>
                    </a:p>
                  </a:txBody>
                  <a:tcPr marL="21828" marR="21828" marT="14968" marB="14968" anchor="ctr"/>
                </a:tc>
                <a:tc>
                  <a:txBody>
                    <a:bodyPr/>
                    <a:lstStyle/>
                    <a:p>
                      <a:r>
                        <a:rPr lang="en-US" sz="1000">
                          <a:effectLst/>
                          <a:latin typeface="Arial" pitchFamily="34" charset="0"/>
                          <a:cs typeface="Arial" pitchFamily="34" charset="0"/>
                        </a:rPr>
                        <a:t>… where x.firstname like ?1 (parameter bound with appended %)</a:t>
                      </a:r>
                    </a:p>
                  </a:txBody>
                  <a:tcPr marL="21828" marR="21828" marT="14968" marB="14968" anchor="ctr"/>
                </a:tc>
              </a:tr>
              <a:tr h="112845">
                <a:tc>
                  <a:txBody>
                    <a:bodyPr/>
                    <a:lstStyle/>
                    <a:p>
                      <a:r>
                        <a:rPr lang="en-US" sz="1000">
                          <a:effectLst/>
                          <a:latin typeface="Arial" pitchFamily="34" charset="0"/>
                          <a:cs typeface="Arial" pitchFamily="34" charset="0"/>
                        </a:rPr>
                        <a:t>EndingWith</a:t>
                      </a:r>
                    </a:p>
                  </a:txBody>
                  <a:tcPr marL="21828" marR="21828" marT="14968" marB="14968" anchor="ctr"/>
                </a:tc>
                <a:tc>
                  <a:txBody>
                    <a:bodyPr/>
                    <a:lstStyle/>
                    <a:p>
                      <a:r>
                        <a:rPr lang="en-US" sz="1000">
                          <a:effectLst/>
                          <a:latin typeface="Arial" pitchFamily="34" charset="0"/>
                          <a:cs typeface="Arial" pitchFamily="34" charset="0"/>
                        </a:rPr>
                        <a:t>findByFirstnameEndingWith</a:t>
                      </a:r>
                    </a:p>
                  </a:txBody>
                  <a:tcPr marL="21828" marR="21828" marT="14968" marB="14968" anchor="ctr"/>
                </a:tc>
                <a:tc>
                  <a:txBody>
                    <a:bodyPr/>
                    <a:lstStyle/>
                    <a:p>
                      <a:r>
                        <a:rPr lang="en-US" sz="1000">
                          <a:effectLst/>
                          <a:latin typeface="Arial" pitchFamily="34" charset="0"/>
                          <a:cs typeface="Arial" pitchFamily="34" charset="0"/>
                        </a:rPr>
                        <a:t>… where x.firstname like ?1 (parameter bound with prepended%)</a:t>
                      </a:r>
                    </a:p>
                  </a:txBody>
                  <a:tcPr marL="21828" marR="21828" marT="14968" marB="14968" anchor="ctr"/>
                </a:tc>
              </a:tr>
              <a:tr h="144016">
                <a:tc>
                  <a:txBody>
                    <a:bodyPr/>
                    <a:lstStyle/>
                    <a:p>
                      <a:r>
                        <a:rPr lang="en-US" sz="1000">
                          <a:effectLst/>
                          <a:latin typeface="Arial" pitchFamily="34" charset="0"/>
                          <a:cs typeface="Arial" pitchFamily="34" charset="0"/>
                        </a:rPr>
                        <a:t>Containing</a:t>
                      </a:r>
                    </a:p>
                  </a:txBody>
                  <a:tcPr marL="21828" marR="21828" marT="14968" marB="14968" anchor="ctr"/>
                </a:tc>
                <a:tc>
                  <a:txBody>
                    <a:bodyPr/>
                    <a:lstStyle/>
                    <a:p>
                      <a:r>
                        <a:rPr lang="en-US" sz="1000">
                          <a:effectLst/>
                          <a:latin typeface="Arial" pitchFamily="34" charset="0"/>
                          <a:cs typeface="Arial" pitchFamily="34" charset="0"/>
                        </a:rPr>
                        <a:t>findByFirstnameContaining</a:t>
                      </a:r>
                    </a:p>
                  </a:txBody>
                  <a:tcPr marL="21828" marR="21828" marT="14968" marB="14968" anchor="ctr"/>
                </a:tc>
                <a:tc>
                  <a:txBody>
                    <a:bodyPr/>
                    <a:lstStyle/>
                    <a:p>
                      <a:r>
                        <a:rPr lang="en-US" sz="1000">
                          <a:effectLst/>
                          <a:latin typeface="Arial" pitchFamily="34" charset="0"/>
                          <a:cs typeface="Arial" pitchFamily="34" charset="0"/>
                        </a:rPr>
                        <a:t>… where x.firstname like ?1 (parameter bound wrapped in %)</a:t>
                      </a:r>
                    </a:p>
                  </a:txBody>
                  <a:tcPr marL="21828" marR="21828" marT="14968" marB="14968" anchor="ctr"/>
                </a:tc>
              </a:tr>
              <a:tr h="209550">
                <a:tc>
                  <a:txBody>
                    <a:bodyPr/>
                    <a:lstStyle/>
                    <a:p>
                      <a:r>
                        <a:rPr lang="en-US" sz="1000">
                          <a:effectLst/>
                          <a:latin typeface="Arial" pitchFamily="34" charset="0"/>
                          <a:cs typeface="Arial" pitchFamily="34" charset="0"/>
                        </a:rPr>
                        <a:t>OrderBy</a:t>
                      </a:r>
                    </a:p>
                  </a:txBody>
                  <a:tcPr marL="21828" marR="21828" marT="14968" marB="14968" anchor="ctr"/>
                </a:tc>
                <a:tc>
                  <a:txBody>
                    <a:bodyPr/>
                    <a:lstStyle/>
                    <a:p>
                      <a:r>
                        <a:rPr lang="en-US" sz="1000">
                          <a:effectLst/>
                          <a:latin typeface="Arial" pitchFamily="34" charset="0"/>
                          <a:cs typeface="Arial" pitchFamily="34" charset="0"/>
                        </a:rPr>
                        <a:t>findByAgeOrderByLastnameDesc</a:t>
                      </a:r>
                    </a:p>
                  </a:txBody>
                  <a:tcPr marL="21828" marR="21828" marT="14968" marB="14968" anchor="ctr"/>
                </a:tc>
                <a:tc>
                  <a:txBody>
                    <a:bodyPr/>
                    <a:lstStyle/>
                    <a:p>
                      <a:r>
                        <a:rPr lang="en-US" sz="1000">
                          <a:effectLst/>
                          <a:latin typeface="Arial" pitchFamily="34" charset="0"/>
                          <a:cs typeface="Arial" pitchFamily="34" charset="0"/>
                        </a:rPr>
                        <a:t>… where x.age = ?1 order by x.lastname desc</a:t>
                      </a:r>
                    </a:p>
                  </a:txBody>
                  <a:tcPr marL="21828" marR="21828" marT="14968" marB="14968" anchor="ctr"/>
                </a:tc>
              </a:tr>
              <a:tr h="119743">
                <a:tc>
                  <a:txBody>
                    <a:bodyPr/>
                    <a:lstStyle/>
                    <a:p>
                      <a:r>
                        <a:rPr lang="en-US" sz="1000">
                          <a:effectLst/>
                          <a:latin typeface="Arial" pitchFamily="34" charset="0"/>
                          <a:cs typeface="Arial" pitchFamily="34" charset="0"/>
                        </a:rPr>
                        <a:t>Not</a:t>
                      </a:r>
                    </a:p>
                  </a:txBody>
                  <a:tcPr marL="21828" marR="21828" marT="14968" marB="14968" anchor="ctr"/>
                </a:tc>
                <a:tc>
                  <a:txBody>
                    <a:bodyPr/>
                    <a:lstStyle/>
                    <a:p>
                      <a:r>
                        <a:rPr lang="en-US" sz="1000">
                          <a:effectLst/>
                          <a:latin typeface="Arial" pitchFamily="34" charset="0"/>
                          <a:cs typeface="Arial" pitchFamily="34" charset="0"/>
                        </a:rPr>
                        <a:t>findByLastnameNot</a:t>
                      </a:r>
                    </a:p>
                  </a:txBody>
                  <a:tcPr marL="21828" marR="21828" marT="14968" marB="14968" anchor="ctr"/>
                </a:tc>
                <a:tc>
                  <a:txBody>
                    <a:bodyPr/>
                    <a:lstStyle/>
                    <a:p>
                      <a:r>
                        <a:rPr lang="en-US" sz="1000">
                          <a:effectLst/>
                          <a:latin typeface="Arial" pitchFamily="34" charset="0"/>
                          <a:cs typeface="Arial" pitchFamily="34" charset="0"/>
                        </a:rPr>
                        <a:t>… where x.lastname &lt;&gt; ?1</a:t>
                      </a:r>
                    </a:p>
                  </a:txBody>
                  <a:tcPr marL="21828" marR="21828" marT="14968" marB="14968" anchor="ctr"/>
                </a:tc>
              </a:tr>
              <a:tr h="209550">
                <a:tc>
                  <a:txBody>
                    <a:bodyPr/>
                    <a:lstStyle/>
                    <a:p>
                      <a:r>
                        <a:rPr lang="en-US" sz="1000">
                          <a:effectLst/>
                          <a:latin typeface="Arial" pitchFamily="34" charset="0"/>
                          <a:cs typeface="Arial" pitchFamily="34" charset="0"/>
                        </a:rPr>
                        <a:t>In</a:t>
                      </a:r>
                    </a:p>
                  </a:txBody>
                  <a:tcPr marL="21828" marR="21828" marT="14968" marB="14968" anchor="ctr"/>
                </a:tc>
                <a:tc>
                  <a:txBody>
                    <a:bodyPr/>
                    <a:lstStyle/>
                    <a:p>
                      <a:r>
                        <a:rPr lang="en-US" sz="1000">
                          <a:effectLst/>
                          <a:latin typeface="Arial" pitchFamily="34" charset="0"/>
                          <a:cs typeface="Arial" pitchFamily="34" charset="0"/>
                        </a:rPr>
                        <a:t>findByAgeIn(Collection&lt;Age&gt; ages)</a:t>
                      </a:r>
                    </a:p>
                  </a:txBody>
                  <a:tcPr marL="21828" marR="21828" marT="14968" marB="14968" anchor="ctr"/>
                </a:tc>
                <a:tc>
                  <a:txBody>
                    <a:bodyPr/>
                    <a:lstStyle/>
                    <a:p>
                      <a:r>
                        <a:rPr lang="en-US" sz="1000">
                          <a:effectLst/>
                          <a:latin typeface="Arial" pitchFamily="34" charset="0"/>
                          <a:cs typeface="Arial" pitchFamily="34" charset="0"/>
                        </a:rPr>
                        <a:t>… where x.age in ?1</a:t>
                      </a:r>
                    </a:p>
                  </a:txBody>
                  <a:tcPr marL="21828" marR="21828" marT="14968" marB="14968" anchor="ctr"/>
                </a:tc>
              </a:tr>
              <a:tr h="209550">
                <a:tc>
                  <a:txBody>
                    <a:bodyPr/>
                    <a:lstStyle/>
                    <a:p>
                      <a:r>
                        <a:rPr lang="en-US" sz="1000">
                          <a:effectLst/>
                          <a:latin typeface="Arial" pitchFamily="34" charset="0"/>
                          <a:cs typeface="Arial" pitchFamily="34" charset="0"/>
                        </a:rPr>
                        <a:t>NotIn</a:t>
                      </a:r>
                    </a:p>
                  </a:txBody>
                  <a:tcPr marL="21828" marR="21828" marT="14968" marB="14968" anchor="ctr"/>
                </a:tc>
                <a:tc>
                  <a:txBody>
                    <a:bodyPr/>
                    <a:lstStyle/>
                    <a:p>
                      <a:r>
                        <a:rPr lang="en-US" sz="1000">
                          <a:effectLst/>
                          <a:latin typeface="Arial" pitchFamily="34" charset="0"/>
                          <a:cs typeface="Arial" pitchFamily="34" charset="0"/>
                        </a:rPr>
                        <a:t>findByAgeNotIn(Collection&lt;Age&gt; age)</a:t>
                      </a:r>
                    </a:p>
                  </a:txBody>
                  <a:tcPr marL="21828" marR="21828" marT="14968" marB="14968" anchor="ctr"/>
                </a:tc>
                <a:tc>
                  <a:txBody>
                    <a:bodyPr/>
                    <a:lstStyle/>
                    <a:p>
                      <a:r>
                        <a:rPr lang="en-US" sz="1000">
                          <a:effectLst/>
                          <a:latin typeface="Arial" pitchFamily="34" charset="0"/>
                          <a:cs typeface="Arial" pitchFamily="34" charset="0"/>
                        </a:rPr>
                        <a:t>… where x.age not in ?1</a:t>
                      </a:r>
                    </a:p>
                  </a:txBody>
                  <a:tcPr marL="21828" marR="21828" marT="14968" marB="14968" anchor="ctr"/>
                </a:tc>
              </a:tr>
              <a:tr h="119743">
                <a:tc>
                  <a:txBody>
                    <a:bodyPr/>
                    <a:lstStyle/>
                    <a:p>
                      <a:r>
                        <a:rPr lang="en-US" sz="1000">
                          <a:effectLst/>
                          <a:latin typeface="Arial" pitchFamily="34" charset="0"/>
                          <a:cs typeface="Arial" pitchFamily="34" charset="0"/>
                        </a:rPr>
                        <a:t>True</a:t>
                      </a:r>
                    </a:p>
                  </a:txBody>
                  <a:tcPr marL="21828" marR="21828" marT="14968" marB="14968" anchor="ctr"/>
                </a:tc>
                <a:tc>
                  <a:txBody>
                    <a:bodyPr/>
                    <a:lstStyle/>
                    <a:p>
                      <a:r>
                        <a:rPr lang="en-US" sz="1000">
                          <a:effectLst/>
                          <a:latin typeface="Arial" pitchFamily="34" charset="0"/>
                          <a:cs typeface="Arial" pitchFamily="34" charset="0"/>
                        </a:rPr>
                        <a:t>findByActiveTrue()</a:t>
                      </a:r>
                    </a:p>
                  </a:txBody>
                  <a:tcPr marL="21828" marR="21828" marT="14968" marB="14968" anchor="ctr"/>
                </a:tc>
                <a:tc>
                  <a:txBody>
                    <a:bodyPr/>
                    <a:lstStyle/>
                    <a:p>
                      <a:r>
                        <a:rPr lang="en-US" sz="1000">
                          <a:effectLst/>
                          <a:latin typeface="Arial" pitchFamily="34" charset="0"/>
                          <a:cs typeface="Arial" pitchFamily="34" charset="0"/>
                        </a:rPr>
                        <a:t>… where x.active = true</a:t>
                      </a:r>
                    </a:p>
                  </a:txBody>
                  <a:tcPr marL="21828" marR="21828" marT="14968" marB="14968" anchor="ctr"/>
                </a:tc>
              </a:tr>
              <a:tr h="119743">
                <a:tc>
                  <a:txBody>
                    <a:bodyPr/>
                    <a:lstStyle/>
                    <a:p>
                      <a:r>
                        <a:rPr lang="en-US" sz="1000" dirty="0">
                          <a:effectLst/>
                          <a:latin typeface="Arial" pitchFamily="34" charset="0"/>
                          <a:cs typeface="Arial" pitchFamily="34" charset="0"/>
                        </a:rPr>
                        <a:t>False</a:t>
                      </a:r>
                    </a:p>
                  </a:txBody>
                  <a:tcPr marL="21828" marR="21828" marT="14968" marB="14968" anchor="ctr"/>
                </a:tc>
                <a:tc>
                  <a:txBody>
                    <a:bodyPr/>
                    <a:lstStyle/>
                    <a:p>
                      <a:r>
                        <a:rPr lang="en-US" sz="1000" dirty="0" err="1">
                          <a:effectLst/>
                          <a:latin typeface="Arial" pitchFamily="34" charset="0"/>
                          <a:cs typeface="Arial" pitchFamily="34" charset="0"/>
                        </a:rPr>
                        <a:t>findByActiveFalse</a:t>
                      </a:r>
                      <a:r>
                        <a:rPr lang="en-US" sz="1000" dirty="0">
                          <a:effectLst/>
                          <a:latin typeface="Arial" pitchFamily="34" charset="0"/>
                          <a:cs typeface="Arial" pitchFamily="34" charset="0"/>
                        </a:rPr>
                        <a:t>()</a:t>
                      </a:r>
                    </a:p>
                  </a:txBody>
                  <a:tcPr marL="21828" marR="21828" marT="14968" marB="14968" anchor="ctr"/>
                </a:tc>
                <a:tc>
                  <a:txBody>
                    <a:bodyPr/>
                    <a:lstStyle/>
                    <a:p>
                      <a:r>
                        <a:rPr lang="en-US" sz="1000" dirty="0">
                          <a:effectLst/>
                          <a:latin typeface="Arial" pitchFamily="34" charset="0"/>
                          <a:cs typeface="Arial" pitchFamily="34" charset="0"/>
                        </a:rPr>
                        <a:t>… where </a:t>
                      </a:r>
                      <a:r>
                        <a:rPr lang="en-US" sz="1000" dirty="0" err="1">
                          <a:effectLst/>
                          <a:latin typeface="Arial" pitchFamily="34" charset="0"/>
                          <a:cs typeface="Arial" pitchFamily="34" charset="0"/>
                        </a:rPr>
                        <a:t>x.active</a:t>
                      </a:r>
                      <a:r>
                        <a:rPr lang="en-US" sz="1000" dirty="0">
                          <a:effectLst/>
                          <a:latin typeface="Arial" pitchFamily="34" charset="0"/>
                          <a:cs typeface="Arial" pitchFamily="34" charset="0"/>
                        </a:rPr>
                        <a:t> = false</a:t>
                      </a:r>
                    </a:p>
                  </a:txBody>
                  <a:tcPr marL="21828" marR="21828" marT="14968" marB="14968" anchor="ctr"/>
                </a:tc>
              </a:tr>
            </a:tbl>
          </a:graphicData>
        </a:graphic>
      </p:graphicFrame>
      <p:sp>
        <p:nvSpPr>
          <p:cNvPr id="5" name="TextBox 4"/>
          <p:cNvSpPr txBox="1"/>
          <p:nvPr/>
        </p:nvSpPr>
        <p:spPr>
          <a:xfrm>
            <a:off x="395536" y="756089"/>
            <a:ext cx="7920880" cy="307777"/>
          </a:xfrm>
          <a:prstGeom prst="rect">
            <a:avLst/>
          </a:prstGeom>
          <a:noFill/>
        </p:spPr>
        <p:txBody>
          <a:bodyPr wrap="square" rtlCol="0">
            <a:spAutoFit/>
          </a:bodyPr>
          <a:lstStyle/>
          <a:p>
            <a:r>
              <a:rPr lang="en-US" altLang="zh-CN" sz="1400" dirty="0" smtClean="0">
                <a:latin typeface="+mj-ea"/>
                <a:ea typeface="+mj-ea"/>
              </a:rPr>
              <a:t>JPA</a:t>
            </a:r>
            <a:r>
              <a:rPr lang="zh-CN" altLang="en-US" sz="1400" dirty="0" smtClean="0">
                <a:latin typeface="+mj-ea"/>
                <a:ea typeface="+mj-ea"/>
              </a:rPr>
              <a:t>方式</a:t>
            </a:r>
            <a:r>
              <a:rPr lang="en-US" altLang="zh-CN" sz="1400" dirty="0" smtClean="0">
                <a:latin typeface="+mj-ea"/>
                <a:ea typeface="+mj-ea"/>
              </a:rPr>
              <a:t>DAO</a:t>
            </a:r>
            <a:r>
              <a:rPr lang="zh-CN" altLang="en-US" sz="1400" dirty="0" smtClean="0">
                <a:latin typeface="+mj-ea"/>
                <a:ea typeface="+mj-ea"/>
              </a:rPr>
              <a:t>接口方法声明定义</a:t>
            </a:r>
            <a:endParaRPr lang="zh-CN" altLang="en-US" sz="1400" dirty="0">
              <a:latin typeface="+mj-ea"/>
              <a:ea typeface="+mj-ea"/>
            </a:endParaRPr>
          </a:p>
        </p:txBody>
      </p:sp>
    </p:spTree>
    <p:extLst>
      <p:ext uri="{BB962C8B-B14F-4D97-AF65-F5344CB8AC3E}">
        <p14:creationId xmlns:p14="http://schemas.microsoft.com/office/powerpoint/2010/main" val="403251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rPr>
              <a:t>什么是</a:t>
            </a:r>
            <a:r>
              <a:rPr lang="en-US" altLang="zh-CN" dirty="0" smtClean="0">
                <a:solidFill>
                  <a:srgbClr val="C00000"/>
                </a:solidFill>
              </a:rPr>
              <a:t>J2EE</a:t>
            </a:r>
            <a:r>
              <a:rPr lang="zh-CN" altLang="en-US" dirty="0" smtClean="0">
                <a:solidFill>
                  <a:srgbClr val="C00000"/>
                </a:solidFill>
              </a:rPr>
              <a:t>？</a:t>
            </a:r>
            <a:endParaRPr lang="zh-CN" altLang="en-US" dirty="0">
              <a:solidFill>
                <a:srgbClr val="C00000"/>
              </a:solidFill>
            </a:endParaRPr>
          </a:p>
        </p:txBody>
      </p:sp>
      <p:sp>
        <p:nvSpPr>
          <p:cNvPr id="4" name="TextBox 3"/>
          <p:cNvSpPr txBox="1"/>
          <p:nvPr/>
        </p:nvSpPr>
        <p:spPr>
          <a:xfrm>
            <a:off x="408344" y="946486"/>
            <a:ext cx="7571303" cy="369332"/>
          </a:xfrm>
          <a:prstGeom prst="rect">
            <a:avLst/>
          </a:prstGeom>
        </p:spPr>
        <p:txBody>
          <a:bodyPr wrap="square">
            <a:spAutoFit/>
          </a:bodyPr>
          <a:lstStyle>
            <a:defPPr>
              <a:defRPr lang="zh-CN"/>
            </a:defPPr>
            <a:lvl1pPr>
              <a:defRPr>
                <a:latin typeface="+mj-ea"/>
                <a:ea typeface="+mj-ea"/>
              </a:defRPr>
            </a:lvl1pPr>
          </a:lstStyle>
          <a:p>
            <a:r>
              <a:rPr lang="en-US" altLang="zh-CN" dirty="0"/>
              <a:t>J2EE</a:t>
            </a:r>
            <a:r>
              <a:rPr lang="zh-CN" altLang="en-US" dirty="0"/>
              <a:t>：</a:t>
            </a:r>
            <a:r>
              <a:rPr lang="en-US" altLang="zh-CN" dirty="0"/>
              <a:t>Java 2 </a:t>
            </a:r>
            <a:r>
              <a:rPr lang="en-US" altLang="zh-CN" dirty="0" smtClean="0"/>
              <a:t>Platform Enterprise </a:t>
            </a:r>
            <a:r>
              <a:rPr lang="en-US" altLang="zh-CN" dirty="0"/>
              <a:t>Edition</a:t>
            </a:r>
            <a:r>
              <a:rPr lang="zh-CN" altLang="en-US" dirty="0"/>
              <a:t>，</a:t>
            </a:r>
            <a:r>
              <a:rPr lang="en-US" altLang="zh-CN" dirty="0"/>
              <a:t>98</a:t>
            </a:r>
            <a:r>
              <a:rPr lang="zh-CN" altLang="en-US" dirty="0"/>
              <a:t>年随</a:t>
            </a:r>
            <a:r>
              <a:rPr lang="en-US" altLang="zh-CN" dirty="0"/>
              <a:t>JDK1.2</a:t>
            </a:r>
            <a:r>
              <a:rPr lang="zh-CN" altLang="en-US" dirty="0"/>
              <a:t>发布诞生。</a:t>
            </a:r>
          </a:p>
        </p:txBody>
      </p:sp>
      <p:sp>
        <p:nvSpPr>
          <p:cNvPr id="5" name="矩形 4"/>
          <p:cNvSpPr/>
          <p:nvPr/>
        </p:nvSpPr>
        <p:spPr>
          <a:xfrm>
            <a:off x="395536" y="1487438"/>
            <a:ext cx="8496944" cy="523220"/>
          </a:xfrm>
          <a:prstGeom prst="rect">
            <a:avLst/>
          </a:prstGeom>
        </p:spPr>
        <p:txBody>
          <a:bodyPr wrap="square">
            <a:spAutoFit/>
          </a:bodyPr>
          <a:lstStyle/>
          <a:p>
            <a:r>
              <a:rPr lang="en-US" altLang="zh-CN" sz="1400" dirty="0">
                <a:latin typeface="+mj-ea"/>
                <a:ea typeface="+mj-ea"/>
              </a:rPr>
              <a:t>J2EE</a:t>
            </a:r>
            <a:r>
              <a:rPr lang="zh-CN" altLang="en-US" sz="1400" dirty="0">
                <a:latin typeface="+mj-ea"/>
                <a:ea typeface="+mj-ea"/>
              </a:rPr>
              <a:t>核心是一</a:t>
            </a:r>
            <a:r>
              <a:rPr lang="zh-CN" altLang="en-US" sz="1400" dirty="0" smtClean="0">
                <a:latin typeface="+mj-ea"/>
                <a:ea typeface="+mj-ea"/>
              </a:rPr>
              <a:t>组</a:t>
            </a:r>
            <a:r>
              <a:rPr lang="zh-CN" altLang="en-US" sz="1400" b="1" dirty="0" smtClean="0">
                <a:solidFill>
                  <a:srgbClr val="FF0000"/>
                </a:solidFill>
                <a:latin typeface="+mj-ea"/>
                <a:ea typeface="+mj-ea"/>
              </a:rPr>
              <a:t>技术规范</a:t>
            </a:r>
            <a:r>
              <a:rPr lang="zh-CN" altLang="en-US" sz="1400" dirty="0" smtClean="0">
                <a:latin typeface="+mj-ea"/>
                <a:ea typeface="+mj-ea"/>
              </a:rPr>
              <a:t>与</a:t>
            </a:r>
            <a:r>
              <a:rPr lang="zh-CN" altLang="en-US" sz="1400" dirty="0">
                <a:latin typeface="+mj-ea"/>
                <a:ea typeface="+mj-ea"/>
              </a:rPr>
              <a:t>指南，其中所包含的各类组件、服务架构及技术层次，均有共同的标准及规格，让各种依循</a:t>
            </a:r>
            <a:r>
              <a:rPr lang="en-US" altLang="zh-CN" sz="1400" dirty="0">
                <a:latin typeface="+mj-ea"/>
                <a:ea typeface="+mj-ea"/>
              </a:rPr>
              <a:t>J2EE</a:t>
            </a:r>
            <a:r>
              <a:rPr lang="zh-CN" altLang="en-US" sz="1400" dirty="0">
                <a:latin typeface="+mj-ea"/>
                <a:ea typeface="+mj-ea"/>
              </a:rPr>
              <a:t>架构的不同平台之间</a:t>
            </a:r>
            <a:r>
              <a:rPr lang="zh-CN" altLang="en-US" sz="1400" dirty="0" smtClean="0">
                <a:latin typeface="+mj-ea"/>
                <a:ea typeface="+mj-ea"/>
              </a:rPr>
              <a:t>，解决企业内外部信息系统间的兼容，扩展和安全问题。</a:t>
            </a:r>
            <a:endParaRPr lang="zh-CN" altLang="en-US" sz="1400" dirty="0">
              <a:latin typeface="+mj-ea"/>
              <a:ea typeface="+mj-ea"/>
            </a:endParaRPr>
          </a:p>
        </p:txBody>
      </p:sp>
      <p:sp>
        <p:nvSpPr>
          <p:cNvPr id="6" name="矩形 5"/>
          <p:cNvSpPr/>
          <p:nvPr/>
        </p:nvSpPr>
        <p:spPr>
          <a:xfrm>
            <a:off x="437935" y="2019047"/>
            <a:ext cx="3995955" cy="3046988"/>
          </a:xfrm>
          <a:prstGeom prst="rect">
            <a:avLst/>
          </a:prstGeom>
        </p:spPr>
        <p:txBody>
          <a:bodyPr wrap="square">
            <a:spAutoFit/>
          </a:bodyPr>
          <a:lstStyle/>
          <a:p>
            <a:r>
              <a:rPr lang="en-US" altLang="zh-CN" sz="1200" dirty="0" smtClean="0">
                <a:latin typeface="+mj-ea"/>
                <a:ea typeface="+mj-ea"/>
                <a:hlinkClick r:id="rId2" tooltip="Applet"/>
              </a:rPr>
              <a:t>Applet</a:t>
            </a:r>
            <a:r>
              <a:rPr lang="en-US" altLang="zh-CN" sz="1200" dirty="0">
                <a:latin typeface="+mj-ea"/>
                <a:ea typeface="+mj-ea"/>
              </a:rPr>
              <a:t> - Java Applet</a:t>
            </a:r>
          </a:p>
          <a:p>
            <a:r>
              <a:rPr lang="en-US" altLang="zh-CN" sz="1200" dirty="0">
                <a:latin typeface="+mj-ea"/>
                <a:ea typeface="+mj-ea"/>
                <a:hlinkClick r:id="rId3" tooltip="EJB"/>
              </a:rPr>
              <a:t>EJB</a:t>
            </a:r>
            <a:r>
              <a:rPr lang="en-US" altLang="zh-CN" sz="1200" dirty="0">
                <a:latin typeface="+mj-ea"/>
                <a:ea typeface="+mj-ea"/>
              </a:rPr>
              <a:t> - </a:t>
            </a:r>
            <a:r>
              <a:rPr lang="zh-CN" altLang="en-US" sz="1200" dirty="0">
                <a:latin typeface="+mj-ea"/>
                <a:ea typeface="+mj-ea"/>
              </a:rPr>
              <a:t>企业级</a:t>
            </a:r>
            <a:r>
              <a:rPr lang="en-US" altLang="zh-CN" sz="1200" dirty="0">
                <a:latin typeface="+mj-ea"/>
                <a:ea typeface="+mj-ea"/>
                <a:hlinkClick r:id="rId4" tooltip="JavaBean（页面不存在）"/>
              </a:rPr>
              <a:t>JavaBean</a:t>
            </a:r>
            <a:r>
              <a:rPr lang="zh-CN" altLang="en-US" sz="1200" dirty="0">
                <a:latin typeface="+mj-ea"/>
                <a:ea typeface="+mj-ea"/>
              </a:rPr>
              <a:t>（</a:t>
            </a:r>
            <a:r>
              <a:rPr lang="en-US" altLang="zh-CN" sz="1200" dirty="0">
                <a:latin typeface="+mj-ea"/>
                <a:ea typeface="+mj-ea"/>
              </a:rPr>
              <a:t>Enterprise Java Beans</a:t>
            </a:r>
            <a:r>
              <a:rPr lang="zh-CN" altLang="en-US" sz="1200" dirty="0">
                <a:latin typeface="+mj-ea"/>
                <a:ea typeface="+mj-ea"/>
              </a:rPr>
              <a:t>）</a:t>
            </a:r>
          </a:p>
          <a:p>
            <a:r>
              <a:rPr lang="en-US" altLang="zh-CN" sz="1200" dirty="0">
                <a:latin typeface="+mj-ea"/>
                <a:ea typeface="+mj-ea"/>
                <a:hlinkClick r:id="rId5" tooltip="JAAS"/>
              </a:rPr>
              <a:t>JAAS</a:t>
            </a:r>
            <a:r>
              <a:rPr lang="en-US" altLang="zh-CN" sz="1200" dirty="0">
                <a:latin typeface="+mj-ea"/>
                <a:ea typeface="+mj-ea"/>
              </a:rPr>
              <a:t> - Java Authentication and Authorization Service</a:t>
            </a:r>
          </a:p>
          <a:p>
            <a:r>
              <a:rPr lang="en-US" altLang="zh-CN" sz="1200" dirty="0">
                <a:latin typeface="+mj-ea"/>
                <a:ea typeface="+mj-ea"/>
                <a:hlinkClick r:id="rId6" tooltip="JACC（页面不存在）"/>
              </a:rPr>
              <a:t>JACC</a:t>
            </a:r>
            <a:r>
              <a:rPr lang="en-US" altLang="zh-CN" sz="1200" dirty="0">
                <a:latin typeface="+mj-ea"/>
                <a:ea typeface="+mj-ea"/>
              </a:rPr>
              <a:t> - J2EE Authorization Contract for Containers</a:t>
            </a:r>
          </a:p>
          <a:p>
            <a:r>
              <a:rPr lang="en-US" altLang="zh-CN" sz="1200" dirty="0">
                <a:latin typeface="+mj-ea"/>
                <a:ea typeface="+mj-ea"/>
                <a:hlinkClick r:id="rId7" tooltip="JAF（页面不存在）"/>
              </a:rPr>
              <a:t>JAF</a:t>
            </a:r>
            <a:r>
              <a:rPr lang="en-US" altLang="zh-CN" sz="1200" dirty="0">
                <a:latin typeface="+mj-ea"/>
                <a:ea typeface="+mj-ea"/>
              </a:rPr>
              <a:t> - Java Beans Activation Framework</a:t>
            </a:r>
          </a:p>
          <a:p>
            <a:r>
              <a:rPr lang="en-US" altLang="zh-CN" sz="1200" dirty="0">
                <a:latin typeface="+mj-ea"/>
                <a:ea typeface="+mj-ea"/>
                <a:hlinkClick r:id="rId8" tooltip="JAX-RPC"/>
              </a:rPr>
              <a:t>JAX-RPC</a:t>
            </a:r>
            <a:r>
              <a:rPr lang="en-US" altLang="zh-CN" sz="1200" dirty="0">
                <a:latin typeface="+mj-ea"/>
                <a:ea typeface="+mj-ea"/>
              </a:rPr>
              <a:t> - Java API for XML-Based Remote Procedure Calls</a:t>
            </a:r>
          </a:p>
          <a:p>
            <a:r>
              <a:rPr lang="en-US" altLang="zh-CN" sz="1200" dirty="0">
                <a:latin typeface="+mj-ea"/>
                <a:ea typeface="+mj-ea"/>
                <a:hlinkClick r:id="rId9" tooltip="JAX-WS"/>
              </a:rPr>
              <a:t>JAX-WS</a:t>
            </a:r>
            <a:r>
              <a:rPr lang="en-US" altLang="zh-CN" sz="1200" dirty="0">
                <a:latin typeface="+mj-ea"/>
                <a:ea typeface="+mj-ea"/>
              </a:rPr>
              <a:t> - Java API for XML Web Services</a:t>
            </a:r>
          </a:p>
          <a:p>
            <a:r>
              <a:rPr lang="en-US" altLang="zh-CN" sz="1200" dirty="0">
                <a:latin typeface="+mj-ea"/>
                <a:ea typeface="+mj-ea"/>
                <a:hlinkClick r:id="rId10" tooltip="JAXM"/>
              </a:rPr>
              <a:t>JAXM</a:t>
            </a:r>
            <a:r>
              <a:rPr lang="en-US" altLang="zh-CN" sz="1200" dirty="0">
                <a:latin typeface="+mj-ea"/>
                <a:ea typeface="+mj-ea"/>
              </a:rPr>
              <a:t> - Java API for XML Messaging</a:t>
            </a:r>
          </a:p>
          <a:p>
            <a:r>
              <a:rPr lang="en-US" altLang="zh-CN" sz="1200" dirty="0">
                <a:latin typeface="+mj-ea"/>
                <a:ea typeface="+mj-ea"/>
                <a:hlinkClick r:id="rId11" tooltip="JAXP"/>
              </a:rPr>
              <a:t>JAXP</a:t>
            </a:r>
            <a:r>
              <a:rPr lang="en-US" altLang="zh-CN" sz="1200" dirty="0">
                <a:latin typeface="+mj-ea"/>
                <a:ea typeface="+mj-ea"/>
              </a:rPr>
              <a:t> - Java XML</a:t>
            </a:r>
            <a:r>
              <a:rPr lang="zh-CN" altLang="en-US" sz="1200" dirty="0">
                <a:latin typeface="+mj-ea"/>
                <a:ea typeface="+mj-ea"/>
              </a:rPr>
              <a:t>解析</a:t>
            </a:r>
            <a:r>
              <a:rPr lang="en-US" altLang="zh-CN" sz="1200" dirty="0">
                <a:latin typeface="+mj-ea"/>
                <a:ea typeface="+mj-ea"/>
              </a:rPr>
              <a:t>API</a:t>
            </a:r>
            <a:r>
              <a:rPr lang="zh-CN" altLang="en-US" sz="1200" dirty="0">
                <a:latin typeface="+mj-ea"/>
                <a:ea typeface="+mj-ea"/>
              </a:rPr>
              <a:t>（</a:t>
            </a:r>
            <a:r>
              <a:rPr lang="en-US" altLang="zh-CN" sz="1200" dirty="0">
                <a:latin typeface="+mj-ea"/>
                <a:ea typeface="+mj-ea"/>
              </a:rPr>
              <a:t>Java API for XML Processing</a:t>
            </a:r>
            <a:r>
              <a:rPr lang="zh-CN" altLang="en-US" sz="1200" dirty="0">
                <a:latin typeface="+mj-ea"/>
                <a:ea typeface="+mj-ea"/>
              </a:rPr>
              <a:t>）</a:t>
            </a:r>
          </a:p>
          <a:p>
            <a:r>
              <a:rPr lang="en-US" altLang="zh-CN" sz="1200" dirty="0">
                <a:latin typeface="+mj-ea"/>
                <a:ea typeface="+mj-ea"/>
                <a:hlinkClick r:id="rId12" tooltip="JAXR"/>
              </a:rPr>
              <a:t>JAXR</a:t>
            </a:r>
            <a:r>
              <a:rPr lang="en-US" altLang="zh-CN" sz="1200" dirty="0">
                <a:latin typeface="+mj-ea"/>
                <a:ea typeface="+mj-ea"/>
              </a:rPr>
              <a:t> - Java API for XML </a:t>
            </a:r>
            <a:r>
              <a:rPr lang="en-US" altLang="zh-CN" sz="1200" dirty="0" smtClean="0">
                <a:latin typeface="+mj-ea"/>
                <a:ea typeface="+mj-ea"/>
              </a:rPr>
              <a:t>Registries</a:t>
            </a:r>
          </a:p>
          <a:p>
            <a:r>
              <a:rPr lang="en-US" altLang="zh-CN" sz="1200" dirty="0">
                <a:latin typeface="+mj-ea"/>
                <a:ea typeface="+mj-ea"/>
                <a:hlinkClick r:id="rId13" tooltip="JCA"/>
              </a:rPr>
              <a:t>JCA</a:t>
            </a:r>
            <a:r>
              <a:rPr lang="en-US" altLang="zh-CN" sz="1200" dirty="0">
                <a:latin typeface="+mj-ea"/>
                <a:ea typeface="+mj-ea"/>
              </a:rPr>
              <a:t> - J2EE</a:t>
            </a:r>
            <a:r>
              <a:rPr lang="zh-CN" altLang="en-US" sz="1200" dirty="0">
                <a:latin typeface="+mj-ea"/>
                <a:ea typeface="+mj-ea"/>
              </a:rPr>
              <a:t>连接器架构（</a:t>
            </a:r>
            <a:r>
              <a:rPr lang="en-US" altLang="zh-CN" sz="1200" dirty="0">
                <a:latin typeface="+mj-ea"/>
                <a:ea typeface="+mj-ea"/>
              </a:rPr>
              <a:t>J2EE Connector Architecture</a:t>
            </a:r>
            <a:r>
              <a:rPr lang="zh-CN" altLang="en-US" sz="1200" dirty="0">
                <a:latin typeface="+mj-ea"/>
                <a:ea typeface="+mj-ea"/>
              </a:rPr>
              <a:t>）</a:t>
            </a:r>
          </a:p>
          <a:p>
            <a:r>
              <a:rPr lang="en-US" altLang="zh-CN" sz="1200" dirty="0">
                <a:latin typeface="+mj-ea"/>
                <a:ea typeface="+mj-ea"/>
                <a:hlinkClick r:id="rId14" tooltip="JDBC"/>
              </a:rPr>
              <a:t>JDBC</a:t>
            </a:r>
            <a:r>
              <a:rPr lang="en-US" altLang="zh-CN" sz="1200" dirty="0">
                <a:latin typeface="+mj-ea"/>
                <a:ea typeface="+mj-ea"/>
              </a:rPr>
              <a:t> - Java</a:t>
            </a:r>
            <a:r>
              <a:rPr lang="zh-CN" altLang="en-US" sz="1200" dirty="0">
                <a:latin typeface="+mj-ea"/>
                <a:ea typeface="+mj-ea"/>
              </a:rPr>
              <a:t>数据库联接（</a:t>
            </a:r>
            <a:r>
              <a:rPr lang="en-US" altLang="zh-CN" sz="1200" dirty="0">
                <a:latin typeface="+mj-ea"/>
                <a:ea typeface="+mj-ea"/>
              </a:rPr>
              <a:t>Java Database Connectivity</a:t>
            </a:r>
            <a:r>
              <a:rPr lang="zh-CN" altLang="en-US" sz="1200" dirty="0" smtClean="0">
                <a:latin typeface="+mj-ea"/>
                <a:ea typeface="+mj-ea"/>
              </a:rPr>
              <a:t>）</a:t>
            </a:r>
            <a:endParaRPr lang="en-US" altLang="zh-CN" sz="1200" dirty="0" smtClean="0">
              <a:latin typeface="+mj-ea"/>
              <a:ea typeface="+mj-ea"/>
            </a:endParaRPr>
          </a:p>
          <a:p>
            <a:r>
              <a:rPr lang="en-US" altLang="zh-CN" sz="1200" dirty="0">
                <a:latin typeface="+mj-ea"/>
                <a:ea typeface="+mj-ea"/>
              </a:rPr>
              <a:t>……</a:t>
            </a:r>
            <a:endParaRPr lang="zh-CN" altLang="en-US" sz="1200" dirty="0">
              <a:latin typeface="+mj-ea"/>
              <a:ea typeface="+mj-ea"/>
            </a:endParaRPr>
          </a:p>
        </p:txBody>
      </p:sp>
      <p:sp>
        <p:nvSpPr>
          <p:cNvPr id="7" name="矩形 6"/>
          <p:cNvSpPr/>
          <p:nvPr/>
        </p:nvSpPr>
        <p:spPr>
          <a:xfrm>
            <a:off x="4619357" y="2043426"/>
            <a:ext cx="4104456" cy="2862322"/>
          </a:xfrm>
          <a:prstGeom prst="rect">
            <a:avLst/>
          </a:prstGeom>
        </p:spPr>
        <p:txBody>
          <a:bodyPr wrap="square">
            <a:spAutoFit/>
          </a:bodyPr>
          <a:lstStyle/>
          <a:p>
            <a:r>
              <a:rPr lang="en-US" altLang="zh-CN" sz="1200" dirty="0" smtClean="0">
                <a:latin typeface="+mj-ea"/>
                <a:ea typeface="+mj-ea"/>
                <a:hlinkClick r:id="rId15" tooltip="JMS"/>
              </a:rPr>
              <a:t>JMS</a:t>
            </a:r>
            <a:r>
              <a:rPr lang="en-US" altLang="zh-CN" sz="1200" dirty="0">
                <a:latin typeface="+mj-ea"/>
                <a:ea typeface="+mj-ea"/>
              </a:rPr>
              <a:t> - Java</a:t>
            </a:r>
            <a:r>
              <a:rPr lang="zh-CN" altLang="en-US" sz="1200" dirty="0">
                <a:latin typeface="+mj-ea"/>
                <a:ea typeface="+mj-ea"/>
              </a:rPr>
              <a:t>消息服务（</a:t>
            </a:r>
            <a:r>
              <a:rPr lang="en-US" altLang="zh-CN" sz="1200" dirty="0">
                <a:latin typeface="+mj-ea"/>
                <a:ea typeface="+mj-ea"/>
              </a:rPr>
              <a:t>Java Message Service</a:t>
            </a:r>
            <a:r>
              <a:rPr lang="zh-CN" altLang="en-US" sz="1200" dirty="0">
                <a:latin typeface="+mj-ea"/>
                <a:ea typeface="+mj-ea"/>
              </a:rPr>
              <a:t>）</a:t>
            </a:r>
          </a:p>
          <a:p>
            <a:r>
              <a:rPr lang="en-US" altLang="zh-CN" sz="1200" dirty="0">
                <a:latin typeface="+mj-ea"/>
                <a:ea typeface="+mj-ea"/>
                <a:hlinkClick r:id="rId16" tooltip="JMX"/>
              </a:rPr>
              <a:t>JMX</a:t>
            </a:r>
            <a:r>
              <a:rPr lang="en-US" altLang="zh-CN" sz="1200" dirty="0">
                <a:latin typeface="+mj-ea"/>
                <a:ea typeface="+mj-ea"/>
              </a:rPr>
              <a:t> - Java </a:t>
            </a:r>
            <a:r>
              <a:rPr lang="en-US" altLang="zh-CN" sz="1200" dirty="0" smtClean="0">
                <a:latin typeface="+mj-ea"/>
                <a:ea typeface="+mj-ea"/>
              </a:rPr>
              <a:t>Management </a:t>
            </a:r>
            <a:r>
              <a:rPr lang="en-US" altLang="zh-CN" sz="1200" dirty="0" err="1" smtClean="0">
                <a:latin typeface="+mj-ea"/>
                <a:ea typeface="+mj-ea"/>
              </a:rPr>
              <a:t>Extentions</a:t>
            </a:r>
            <a:endParaRPr lang="en-US" altLang="zh-CN" sz="1200" dirty="0">
              <a:latin typeface="+mj-ea"/>
              <a:ea typeface="+mj-ea"/>
            </a:endParaRPr>
          </a:p>
          <a:p>
            <a:r>
              <a:rPr lang="en-US" altLang="zh-CN" sz="1200" dirty="0">
                <a:latin typeface="+mj-ea"/>
                <a:ea typeface="+mj-ea"/>
                <a:hlinkClick r:id="rId17" tooltip="JNDI（页面不存在）"/>
              </a:rPr>
              <a:t>JNDI</a:t>
            </a:r>
            <a:r>
              <a:rPr lang="en-US" altLang="zh-CN" sz="1200" dirty="0">
                <a:latin typeface="+mj-ea"/>
                <a:ea typeface="+mj-ea"/>
              </a:rPr>
              <a:t> - Java</a:t>
            </a:r>
            <a:r>
              <a:rPr lang="zh-CN" altLang="en-US" sz="1200" dirty="0">
                <a:latin typeface="+mj-ea"/>
                <a:ea typeface="+mj-ea"/>
              </a:rPr>
              <a:t>名称与目录接口（</a:t>
            </a:r>
            <a:r>
              <a:rPr lang="en-US" altLang="zh-CN" sz="1200" dirty="0">
                <a:latin typeface="+mj-ea"/>
                <a:ea typeface="+mj-ea"/>
              </a:rPr>
              <a:t>Java Naming and Directory Interface</a:t>
            </a:r>
            <a:r>
              <a:rPr lang="zh-CN" altLang="en-US" sz="1200" dirty="0">
                <a:latin typeface="+mj-ea"/>
                <a:ea typeface="+mj-ea"/>
              </a:rPr>
              <a:t>）</a:t>
            </a:r>
          </a:p>
          <a:p>
            <a:r>
              <a:rPr lang="en-US" altLang="zh-CN" sz="1200" dirty="0">
                <a:latin typeface="+mj-ea"/>
                <a:ea typeface="+mj-ea"/>
                <a:hlinkClick r:id="rId18" tooltip="JSF"/>
              </a:rPr>
              <a:t>JSF</a:t>
            </a:r>
            <a:r>
              <a:rPr lang="en-US" altLang="zh-CN" sz="1200" dirty="0">
                <a:latin typeface="+mj-ea"/>
                <a:ea typeface="+mj-ea"/>
              </a:rPr>
              <a:t> - Java Server Faces</a:t>
            </a:r>
          </a:p>
          <a:p>
            <a:r>
              <a:rPr lang="en-US" altLang="zh-CN" sz="1200" dirty="0">
                <a:latin typeface="+mj-ea"/>
                <a:ea typeface="+mj-ea"/>
                <a:hlinkClick r:id="rId19" tooltip="JSP"/>
              </a:rPr>
              <a:t>JSP</a:t>
            </a:r>
            <a:r>
              <a:rPr lang="en-US" altLang="zh-CN" sz="1200" dirty="0">
                <a:latin typeface="+mj-ea"/>
                <a:ea typeface="+mj-ea"/>
              </a:rPr>
              <a:t> - Java</a:t>
            </a:r>
            <a:r>
              <a:rPr lang="zh-CN" altLang="en-US" sz="1200" dirty="0">
                <a:latin typeface="+mj-ea"/>
                <a:ea typeface="+mj-ea"/>
              </a:rPr>
              <a:t>服务器页面（</a:t>
            </a:r>
            <a:r>
              <a:rPr lang="en-US" altLang="zh-CN" sz="1200" dirty="0">
                <a:latin typeface="+mj-ea"/>
                <a:ea typeface="+mj-ea"/>
              </a:rPr>
              <a:t>Java Server Pages</a:t>
            </a:r>
            <a:r>
              <a:rPr lang="zh-CN" altLang="en-US" sz="1200" dirty="0">
                <a:latin typeface="+mj-ea"/>
                <a:ea typeface="+mj-ea"/>
              </a:rPr>
              <a:t>）</a:t>
            </a:r>
          </a:p>
          <a:p>
            <a:r>
              <a:rPr lang="en-US" altLang="zh-CN" sz="1200" dirty="0">
                <a:latin typeface="+mj-ea"/>
                <a:ea typeface="+mj-ea"/>
                <a:hlinkClick r:id="rId20" tooltip="JSTL（页面不存在）"/>
              </a:rPr>
              <a:t>JSTL</a:t>
            </a:r>
            <a:r>
              <a:rPr lang="en-US" altLang="zh-CN" sz="1200" dirty="0">
                <a:latin typeface="+mj-ea"/>
                <a:ea typeface="+mj-ea"/>
              </a:rPr>
              <a:t> - Java</a:t>
            </a:r>
            <a:r>
              <a:rPr lang="zh-CN" altLang="en-US" sz="1200" dirty="0">
                <a:latin typeface="+mj-ea"/>
                <a:ea typeface="+mj-ea"/>
              </a:rPr>
              <a:t>服务器页面标准标签库（</a:t>
            </a:r>
            <a:r>
              <a:rPr lang="en-US" altLang="zh-CN" sz="1200" dirty="0">
                <a:latin typeface="+mj-ea"/>
                <a:ea typeface="+mj-ea"/>
              </a:rPr>
              <a:t>Java Server Pages Standard Tag Library</a:t>
            </a:r>
            <a:r>
              <a:rPr lang="zh-CN" altLang="en-US" sz="1200" dirty="0">
                <a:latin typeface="+mj-ea"/>
                <a:ea typeface="+mj-ea"/>
              </a:rPr>
              <a:t>）</a:t>
            </a:r>
          </a:p>
          <a:p>
            <a:r>
              <a:rPr lang="en-US" altLang="zh-CN" sz="1200" dirty="0">
                <a:latin typeface="+mj-ea"/>
                <a:ea typeface="+mj-ea"/>
                <a:hlinkClick r:id="rId21" tooltip="JTA"/>
              </a:rPr>
              <a:t>JTA</a:t>
            </a:r>
            <a:r>
              <a:rPr lang="en-US" altLang="zh-CN" sz="1200" dirty="0">
                <a:latin typeface="+mj-ea"/>
                <a:ea typeface="+mj-ea"/>
              </a:rPr>
              <a:t> - Java</a:t>
            </a:r>
            <a:r>
              <a:rPr lang="zh-CN" altLang="en-US" sz="1200" dirty="0">
                <a:latin typeface="+mj-ea"/>
                <a:ea typeface="+mj-ea"/>
              </a:rPr>
              <a:t>事务</a:t>
            </a:r>
            <a:r>
              <a:rPr lang="en-US" altLang="zh-CN" sz="1200" dirty="0">
                <a:latin typeface="+mj-ea"/>
                <a:ea typeface="+mj-ea"/>
              </a:rPr>
              <a:t>API</a:t>
            </a:r>
            <a:r>
              <a:rPr lang="zh-CN" altLang="en-US" sz="1200" dirty="0">
                <a:latin typeface="+mj-ea"/>
                <a:ea typeface="+mj-ea"/>
              </a:rPr>
              <a:t>（</a:t>
            </a:r>
            <a:r>
              <a:rPr lang="en-US" altLang="zh-CN" sz="1200" dirty="0">
                <a:latin typeface="+mj-ea"/>
                <a:ea typeface="+mj-ea"/>
              </a:rPr>
              <a:t>Java Transaction API</a:t>
            </a:r>
            <a:r>
              <a:rPr lang="zh-CN" altLang="en-US" sz="1200" dirty="0">
                <a:latin typeface="+mj-ea"/>
                <a:ea typeface="+mj-ea"/>
              </a:rPr>
              <a:t>）</a:t>
            </a:r>
          </a:p>
          <a:p>
            <a:r>
              <a:rPr lang="en-US" altLang="zh-CN" sz="1200" dirty="0" err="1">
                <a:latin typeface="+mj-ea"/>
                <a:ea typeface="+mj-ea"/>
                <a:hlinkClick r:id="rId22" tooltip="JavaMail（页面不存在）"/>
              </a:rPr>
              <a:t>JavaMail</a:t>
            </a:r>
            <a:endParaRPr lang="en-US" altLang="zh-CN" sz="1200" dirty="0">
              <a:latin typeface="+mj-ea"/>
              <a:ea typeface="+mj-ea"/>
            </a:endParaRPr>
          </a:p>
          <a:p>
            <a:r>
              <a:rPr lang="en-US" altLang="zh-CN" sz="1200" dirty="0">
                <a:latin typeface="+mj-ea"/>
                <a:ea typeface="+mj-ea"/>
                <a:hlinkClick r:id="rId23" tooltip="Servlet"/>
              </a:rPr>
              <a:t>Servlet</a:t>
            </a:r>
            <a:r>
              <a:rPr lang="en-US" altLang="zh-CN" sz="1200" dirty="0">
                <a:latin typeface="+mj-ea"/>
                <a:ea typeface="+mj-ea"/>
              </a:rPr>
              <a:t> - Java Servlet </a:t>
            </a:r>
            <a:r>
              <a:rPr lang="en-US" altLang="zh-CN" sz="1200" dirty="0">
                <a:latin typeface="+mj-ea"/>
                <a:ea typeface="+mj-ea"/>
                <a:hlinkClick r:id="rId24" tooltip="API"/>
              </a:rPr>
              <a:t>API</a:t>
            </a:r>
            <a:endParaRPr lang="en-US" altLang="zh-CN" sz="1200" dirty="0">
              <a:latin typeface="+mj-ea"/>
              <a:ea typeface="+mj-ea"/>
            </a:endParaRPr>
          </a:p>
          <a:p>
            <a:r>
              <a:rPr lang="en-US" altLang="zh-CN" sz="1200" dirty="0" err="1">
                <a:latin typeface="+mj-ea"/>
                <a:ea typeface="+mj-ea"/>
                <a:hlinkClick r:id="rId25" tooltip="StAX"/>
              </a:rPr>
              <a:t>StAX</a:t>
            </a:r>
            <a:r>
              <a:rPr lang="en-US" altLang="zh-CN" sz="1200" dirty="0">
                <a:latin typeface="+mj-ea"/>
                <a:ea typeface="+mj-ea"/>
              </a:rPr>
              <a:t> - Streaming APIs for XML Parsers</a:t>
            </a:r>
          </a:p>
          <a:p>
            <a:r>
              <a:rPr lang="en-US" altLang="zh-CN" sz="1200" dirty="0">
                <a:latin typeface="+mj-ea"/>
                <a:ea typeface="+mj-ea"/>
                <a:hlinkClick r:id="rId26" tooltip="WS"/>
              </a:rPr>
              <a:t>WS</a:t>
            </a:r>
            <a:r>
              <a:rPr lang="en-US" altLang="zh-CN" sz="1200" dirty="0">
                <a:latin typeface="+mj-ea"/>
                <a:ea typeface="+mj-ea"/>
              </a:rPr>
              <a:t> - Web </a:t>
            </a:r>
            <a:r>
              <a:rPr lang="en-US" altLang="zh-CN" sz="1200" dirty="0" smtClean="0">
                <a:latin typeface="+mj-ea"/>
                <a:ea typeface="+mj-ea"/>
              </a:rPr>
              <a:t>Services</a:t>
            </a:r>
          </a:p>
          <a:p>
            <a:r>
              <a:rPr lang="en-US" altLang="zh-CN" sz="1200" dirty="0">
                <a:latin typeface="+mj-ea"/>
                <a:ea typeface="+mj-ea"/>
              </a:rPr>
              <a:t>……</a:t>
            </a:r>
            <a:endParaRPr lang="zh-CN" altLang="en-US" sz="1200" dirty="0">
              <a:latin typeface="+mj-ea"/>
              <a:ea typeface="+mj-ea"/>
            </a:endParaRPr>
          </a:p>
          <a:p>
            <a:endParaRPr lang="en-US" altLang="zh-CN" sz="1200" dirty="0">
              <a:latin typeface="+mj-ea"/>
              <a:ea typeface="+mj-ea"/>
            </a:endParaRPr>
          </a:p>
        </p:txBody>
      </p:sp>
    </p:spTree>
    <p:extLst>
      <p:ext uri="{BB962C8B-B14F-4D97-AF65-F5344CB8AC3E}">
        <p14:creationId xmlns:p14="http://schemas.microsoft.com/office/powerpoint/2010/main" val="14383256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TextBox 3"/>
          <p:cNvSpPr txBox="1"/>
          <p:nvPr/>
        </p:nvSpPr>
        <p:spPr>
          <a:xfrm>
            <a:off x="251520" y="737837"/>
            <a:ext cx="1626471" cy="369332"/>
          </a:xfrm>
          <a:prstGeom prst="rect">
            <a:avLst/>
          </a:prstGeom>
          <a:noFill/>
        </p:spPr>
        <p:txBody>
          <a:bodyPr wrap="none" rtlCol="0">
            <a:spAutoFit/>
          </a:bodyPr>
          <a:lstStyle/>
          <a:p>
            <a:r>
              <a:rPr lang="en-US" altLang="zh-CN" dirty="0" smtClean="0">
                <a:solidFill>
                  <a:srgbClr val="FF0000"/>
                </a:solidFill>
                <a:latin typeface="+mj-ea"/>
                <a:ea typeface="+mj-ea"/>
              </a:rPr>
              <a:t>DAO</a:t>
            </a:r>
            <a:r>
              <a:rPr lang="zh-CN" altLang="en-US" dirty="0" smtClean="0">
                <a:solidFill>
                  <a:srgbClr val="FF0000"/>
                </a:solidFill>
                <a:latin typeface="+mj-ea"/>
                <a:ea typeface="+mj-ea"/>
              </a:rPr>
              <a:t>单元测试</a:t>
            </a:r>
            <a:endParaRPr lang="zh-CN" altLang="en-US" dirty="0">
              <a:solidFill>
                <a:srgbClr val="FF0000"/>
              </a:solidFill>
              <a:latin typeface="+mj-ea"/>
              <a:ea typeface="+mj-ea"/>
            </a:endParaRPr>
          </a:p>
        </p:txBody>
      </p:sp>
      <p:sp>
        <p:nvSpPr>
          <p:cNvPr id="5" name="TextBox 4"/>
          <p:cNvSpPr txBox="1"/>
          <p:nvPr/>
        </p:nvSpPr>
        <p:spPr>
          <a:xfrm>
            <a:off x="284062" y="1201316"/>
            <a:ext cx="3063802" cy="2893100"/>
          </a:xfrm>
          <a:prstGeom prst="rect">
            <a:avLst/>
          </a:prstGeom>
          <a:noFill/>
        </p:spPr>
        <p:txBody>
          <a:bodyPr wrap="square" rtlCol="0">
            <a:spAutoFit/>
          </a:bodyPr>
          <a:lstStyle/>
          <a:p>
            <a:r>
              <a:rPr lang="zh-CN" altLang="en-US" sz="1400" dirty="0" smtClean="0">
                <a:latin typeface="+mj-ea"/>
                <a:ea typeface="+mj-ea"/>
              </a:rPr>
              <a:t>在该方案中，</a:t>
            </a:r>
            <a:r>
              <a:rPr lang="en-US" altLang="zh-CN" sz="1400" dirty="0" smtClean="0">
                <a:latin typeface="+mj-ea"/>
                <a:ea typeface="+mj-ea"/>
              </a:rPr>
              <a:t>DAO</a:t>
            </a:r>
            <a:r>
              <a:rPr lang="zh-CN" altLang="en-US" sz="1400" dirty="0" smtClean="0">
                <a:latin typeface="+mj-ea"/>
                <a:ea typeface="+mj-ea"/>
              </a:rPr>
              <a:t>是由框架自动代理动态生成代码，一般不存在人为失误造成</a:t>
            </a:r>
            <a:r>
              <a:rPr lang="en-US" altLang="zh-CN" sz="1400" dirty="0" smtClean="0">
                <a:latin typeface="+mj-ea"/>
                <a:ea typeface="+mj-ea"/>
              </a:rPr>
              <a:t>BUG</a:t>
            </a:r>
            <a:r>
              <a:rPr lang="zh-CN" altLang="en-US" sz="1400" dirty="0" smtClean="0">
                <a:latin typeface="+mj-ea"/>
                <a:ea typeface="+mj-ea"/>
              </a:rPr>
              <a:t>和错误。所以单元测试的目的主要是：测试</a:t>
            </a:r>
            <a:r>
              <a:rPr lang="en-US" altLang="zh-CN" sz="1400" dirty="0" smtClean="0">
                <a:latin typeface="+mj-ea"/>
                <a:ea typeface="+mj-ea"/>
              </a:rPr>
              <a:t>Entity</a:t>
            </a:r>
            <a:r>
              <a:rPr lang="zh-CN" altLang="en-US" sz="1400" dirty="0" smtClean="0">
                <a:latin typeface="+mj-ea"/>
                <a:ea typeface="+mj-ea"/>
              </a:rPr>
              <a:t>的配置是否正确，特别是在有关联的情况。</a:t>
            </a:r>
            <a:endParaRPr lang="en-US" altLang="zh-CN" sz="1400" dirty="0" smtClean="0">
              <a:latin typeface="+mj-ea"/>
              <a:ea typeface="+mj-ea"/>
            </a:endParaRPr>
          </a:p>
          <a:p>
            <a:endParaRPr lang="en-US" altLang="zh-CN" sz="1400" dirty="0" smtClean="0">
              <a:latin typeface="+mj-ea"/>
              <a:ea typeface="+mj-ea"/>
            </a:endParaRPr>
          </a:p>
          <a:p>
            <a:r>
              <a:rPr lang="zh-CN" altLang="en-US" sz="1400" dirty="0" smtClean="0">
                <a:latin typeface="+mj-ea"/>
                <a:ea typeface="+mj-ea"/>
              </a:rPr>
              <a:t>单元测试一般集成基础框架封装的两个基类：</a:t>
            </a:r>
            <a:endParaRPr lang="en-US" altLang="zh-CN" sz="1400" dirty="0" smtClean="0">
              <a:latin typeface="+mj-ea"/>
              <a:ea typeface="+mj-ea"/>
            </a:endParaRPr>
          </a:p>
          <a:p>
            <a:pPr marL="285750" indent="-285750">
              <a:buFont typeface="Wingdings" pitchFamily="2" charset="2"/>
              <a:buChar char="n"/>
            </a:pPr>
            <a:r>
              <a:rPr lang="en-US" altLang="zh-CN" sz="1400" dirty="0" smtClean="0">
                <a:latin typeface="+mj-ea"/>
                <a:ea typeface="+mj-ea"/>
              </a:rPr>
              <a:t>SpringTests: </a:t>
            </a:r>
            <a:r>
              <a:rPr lang="zh-CN" altLang="en-US" sz="1400" dirty="0" smtClean="0">
                <a:latin typeface="+mj-ea"/>
                <a:ea typeface="+mj-ea"/>
              </a:rPr>
              <a:t>一般用于非事务的功能测试，如</a:t>
            </a:r>
            <a:r>
              <a:rPr lang="en-US" altLang="zh-CN" sz="1400" dirty="0" err="1" smtClean="0">
                <a:latin typeface="+mj-ea"/>
                <a:ea typeface="+mj-ea"/>
              </a:rPr>
              <a:t>WebService</a:t>
            </a:r>
            <a:r>
              <a:rPr lang="zh-CN" altLang="en-US" sz="1400" dirty="0" smtClean="0">
                <a:latin typeface="+mj-ea"/>
                <a:ea typeface="+mj-ea"/>
              </a:rPr>
              <a:t>等</a:t>
            </a:r>
            <a:endParaRPr lang="en-US" altLang="zh-CN" sz="1400" dirty="0" smtClean="0">
              <a:latin typeface="+mj-ea"/>
              <a:ea typeface="+mj-ea"/>
            </a:endParaRPr>
          </a:p>
          <a:p>
            <a:pPr marL="285750" indent="-285750">
              <a:buFont typeface="Wingdings" pitchFamily="2" charset="2"/>
              <a:buChar char="n"/>
            </a:pPr>
            <a:r>
              <a:rPr lang="en-US" altLang="zh-CN" sz="1400" dirty="0" err="1" smtClean="0">
                <a:latin typeface="+mj-ea"/>
                <a:ea typeface="+mj-ea"/>
              </a:rPr>
              <a:t>SpringTransactionalTests</a:t>
            </a:r>
            <a:r>
              <a:rPr lang="zh-CN" altLang="en-US" sz="1400" dirty="0" smtClean="0">
                <a:latin typeface="+mj-ea"/>
                <a:ea typeface="+mj-ea"/>
              </a:rPr>
              <a:t>：用于有事务的功能测试</a:t>
            </a:r>
            <a:endParaRPr lang="en-US" altLang="zh-CN" sz="1400" dirty="0">
              <a:latin typeface="+mj-ea"/>
              <a:ea typeface="+mj-ea"/>
            </a:endParaRPr>
          </a:p>
          <a:p>
            <a:endParaRPr lang="zh-CN" altLang="en-US" sz="1400" dirty="0">
              <a:latin typeface="+mj-ea"/>
              <a:ea typeface="+mj-ea"/>
            </a:endParaRPr>
          </a:p>
        </p:txBody>
      </p:sp>
      <p:sp>
        <p:nvSpPr>
          <p:cNvPr id="7" name="矩形 6"/>
          <p:cNvSpPr/>
          <p:nvPr/>
        </p:nvSpPr>
        <p:spPr>
          <a:xfrm>
            <a:off x="3289772" y="625252"/>
            <a:ext cx="5717052" cy="4524315"/>
          </a:xfrm>
          <a:prstGeom prst="rect">
            <a:avLst/>
          </a:prstGeom>
          <a:ln w="12700">
            <a:solidFill>
              <a:schemeClr val="tx1"/>
            </a:solidFill>
            <a:prstDash val="dash"/>
          </a:ln>
        </p:spPr>
        <p:txBody>
          <a:bodyPr wrap="square">
            <a:spAutoFit/>
          </a:bodyPr>
          <a:lstStyle/>
          <a:p>
            <a:r>
              <a:rPr lang="en-US" altLang="zh-CN" sz="1200" dirty="0">
                <a:solidFill>
                  <a:srgbClr val="646464"/>
                </a:solidFill>
                <a:latin typeface="Consolas"/>
              </a:rPr>
              <a:t>@</a:t>
            </a:r>
            <a:r>
              <a:rPr lang="en-US" altLang="zh-CN" sz="1200" dirty="0" err="1">
                <a:solidFill>
                  <a:srgbClr val="646464"/>
                </a:solidFill>
                <a:latin typeface="Consolas"/>
              </a:rPr>
              <a:t>ActiveProfiles</a:t>
            </a:r>
            <a:r>
              <a:rPr lang="en-US" altLang="zh-CN" sz="1200" dirty="0">
                <a:solidFill>
                  <a:srgbClr val="000000"/>
                </a:solidFill>
                <a:latin typeface="Consolas"/>
              </a:rPr>
              <a:t>(</a:t>
            </a:r>
            <a:r>
              <a:rPr lang="en-US" altLang="zh-CN" sz="1200" dirty="0">
                <a:solidFill>
                  <a:srgbClr val="2A00FF"/>
                </a:solidFill>
                <a:latin typeface="Consolas"/>
              </a:rPr>
              <a:t>"development"</a:t>
            </a:r>
            <a:r>
              <a:rPr lang="en-US" altLang="zh-CN" sz="1200" dirty="0">
                <a:solidFill>
                  <a:srgbClr val="000000"/>
                </a:solidFill>
                <a:latin typeface="Consolas"/>
              </a:rPr>
              <a:t>)</a:t>
            </a:r>
          </a:p>
          <a:p>
            <a:r>
              <a:rPr lang="en-US" altLang="zh-CN" sz="1200" dirty="0">
                <a:solidFill>
                  <a:srgbClr val="646464"/>
                </a:solidFill>
                <a:latin typeface="Consolas"/>
              </a:rPr>
              <a:t>@</a:t>
            </a:r>
            <a:r>
              <a:rPr lang="en-US" altLang="zh-CN" sz="1200" dirty="0" err="1">
                <a:solidFill>
                  <a:srgbClr val="646464"/>
                </a:solidFill>
                <a:latin typeface="Consolas"/>
              </a:rPr>
              <a:t>ContextConfiguration</a:t>
            </a:r>
            <a:r>
              <a:rPr lang="en-US" altLang="zh-CN" sz="1200" dirty="0">
                <a:solidFill>
                  <a:srgbClr val="000000"/>
                </a:solidFill>
                <a:latin typeface="Consolas"/>
              </a:rPr>
              <a:t>(locations = </a:t>
            </a:r>
            <a:r>
              <a:rPr lang="en-US" altLang="zh-CN" sz="1200" dirty="0">
                <a:solidFill>
                  <a:srgbClr val="2A00FF"/>
                </a:solidFill>
                <a:latin typeface="Consolas"/>
              </a:rPr>
              <a:t>"</a:t>
            </a:r>
            <a:r>
              <a:rPr lang="en-US" altLang="zh-CN" sz="1200" dirty="0" err="1">
                <a:solidFill>
                  <a:srgbClr val="2A00FF"/>
                </a:solidFill>
                <a:latin typeface="Consolas"/>
              </a:rPr>
              <a:t>classpath:applicationContext-test-main.xml</a:t>
            </a:r>
            <a:r>
              <a:rPr lang="en-US" altLang="zh-CN" sz="1200" dirty="0">
                <a:solidFill>
                  <a:srgbClr val="2A00FF"/>
                </a:solidFill>
                <a:latin typeface="Consolas"/>
              </a:rPr>
              <a:t>"</a:t>
            </a:r>
            <a:r>
              <a:rPr lang="en-US" altLang="zh-CN" sz="1200" dirty="0">
                <a:solidFill>
                  <a:srgbClr val="000000"/>
                </a:solidFill>
                <a:latin typeface="Consolas"/>
              </a:rPr>
              <a:t>)</a:t>
            </a:r>
          </a:p>
          <a:p>
            <a:r>
              <a:rPr lang="en-US" altLang="zh-CN" sz="1200" dirty="0">
                <a:solidFill>
                  <a:srgbClr val="646464"/>
                </a:solidFill>
                <a:latin typeface="Consolas"/>
              </a:rPr>
              <a:t>@</a:t>
            </a:r>
            <a:r>
              <a:rPr lang="en-US" altLang="zh-CN" sz="1200" dirty="0" err="1">
                <a:solidFill>
                  <a:srgbClr val="646464"/>
                </a:solidFill>
                <a:latin typeface="Consolas"/>
              </a:rPr>
              <a:t>TransactionConfiguration</a:t>
            </a:r>
            <a:r>
              <a:rPr lang="en-US" altLang="zh-CN" sz="1200" dirty="0">
                <a:solidFill>
                  <a:srgbClr val="000000"/>
                </a:solidFill>
                <a:latin typeface="Consolas"/>
              </a:rPr>
              <a:t>(</a:t>
            </a:r>
            <a:r>
              <a:rPr lang="en-US" altLang="zh-CN" sz="1200" dirty="0" err="1">
                <a:solidFill>
                  <a:srgbClr val="000000"/>
                </a:solidFill>
                <a:latin typeface="Consolas"/>
              </a:rPr>
              <a:t>defaultRollback</a:t>
            </a:r>
            <a:r>
              <a:rPr lang="en-US" altLang="zh-CN" sz="1200" dirty="0">
                <a:solidFill>
                  <a:srgbClr val="000000"/>
                </a:solidFill>
                <a:latin typeface="Consolas"/>
              </a:rPr>
              <a:t> = </a:t>
            </a:r>
            <a:r>
              <a:rPr lang="en-US" altLang="zh-CN" sz="1200" b="1" dirty="0">
                <a:solidFill>
                  <a:srgbClr val="7F0055"/>
                </a:solidFill>
                <a:latin typeface="Consolas"/>
              </a:rPr>
              <a:t>true</a:t>
            </a:r>
            <a:r>
              <a:rPr lang="en-US" altLang="zh-CN" sz="1200" b="1"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CustomerDaoTests</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000000"/>
                </a:solidFill>
                <a:highlight>
                  <a:srgbClr val="D4D4D4"/>
                </a:highlight>
                <a:latin typeface="Consolas"/>
              </a:rPr>
              <a:t>SpringTransactionalTests</a:t>
            </a:r>
            <a:r>
              <a:rPr lang="en-US" altLang="zh-CN" sz="1200" b="1" dirty="0">
                <a:solidFill>
                  <a:srgbClr val="000000"/>
                </a:solidFill>
                <a:highlight>
                  <a:srgbClr val="D4D4D4"/>
                </a:highlight>
                <a:latin typeface="Consolas"/>
              </a:rPr>
              <a:t> </a:t>
            </a:r>
            <a:r>
              <a:rPr lang="en-US" altLang="zh-CN" sz="1200" b="1" dirty="0" smtClean="0">
                <a:solidFill>
                  <a:srgbClr val="000000"/>
                </a:solidFill>
                <a:highlight>
                  <a:srgbClr val="D4D4D4"/>
                </a:highlight>
                <a:latin typeface="Consolas"/>
              </a:rPr>
              <a:t>{</a:t>
            </a:r>
            <a:endParaRPr lang="zh-CN" altLang="en-US" sz="1200" dirty="0">
              <a:latin typeface="Consolas"/>
            </a:endParaRPr>
          </a:p>
          <a:p>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Logger </a:t>
            </a:r>
            <a:r>
              <a:rPr lang="en-US" altLang="zh-CN" sz="1200" b="1" i="1" dirty="0" err="1">
                <a:solidFill>
                  <a:srgbClr val="0000C0"/>
                </a:solidFill>
                <a:latin typeface="Consolas"/>
              </a:rPr>
              <a:t>logger</a:t>
            </a:r>
            <a:r>
              <a:rPr lang="en-US" altLang="zh-CN" sz="1200" b="1" i="1" dirty="0">
                <a:solidFill>
                  <a:srgbClr val="000000"/>
                </a:solidFill>
                <a:latin typeface="Consolas"/>
              </a:rPr>
              <a:t> = </a:t>
            </a:r>
            <a:r>
              <a:rPr lang="en-US" altLang="zh-CN" sz="1200" b="1" i="1" dirty="0" err="1">
                <a:solidFill>
                  <a:srgbClr val="000000"/>
                </a:solidFill>
                <a:latin typeface="Consolas"/>
              </a:rPr>
              <a:t>LoggerFactory.getLogger</a:t>
            </a:r>
            <a:r>
              <a:rPr lang="en-US" altLang="zh-CN" sz="1200" b="1" i="1" dirty="0">
                <a:solidFill>
                  <a:srgbClr val="000000"/>
                </a:solidFill>
                <a:latin typeface="Consolas"/>
              </a:rPr>
              <a:t>(</a:t>
            </a:r>
            <a:r>
              <a:rPr lang="en-US" altLang="zh-CN" sz="1200" b="1" i="1" dirty="0" err="1">
                <a:solidFill>
                  <a:srgbClr val="000000"/>
                </a:solidFill>
                <a:latin typeface="Consolas"/>
              </a:rPr>
              <a:t>CustomerDaoTests.</a:t>
            </a:r>
            <a:r>
              <a:rPr lang="en-US" altLang="zh-CN" sz="1200" b="1" i="1" dirty="0" err="1">
                <a:solidFill>
                  <a:srgbClr val="7F0055"/>
                </a:solidFill>
                <a:latin typeface="Consolas"/>
              </a:rPr>
              <a:t>class</a:t>
            </a:r>
            <a:r>
              <a:rPr lang="en-US" altLang="zh-CN" sz="1200" b="1" i="1" dirty="0">
                <a:solidFill>
                  <a:srgbClr val="000000"/>
                </a:solidFill>
                <a:latin typeface="Consolas"/>
              </a:rPr>
              <a:t>);</a:t>
            </a:r>
          </a:p>
          <a:p>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String </a:t>
            </a:r>
            <a:r>
              <a:rPr lang="en-US" altLang="zh-CN" sz="1200" b="1" i="1" dirty="0">
                <a:solidFill>
                  <a:srgbClr val="0000C0"/>
                </a:solidFill>
                <a:latin typeface="Consolas"/>
              </a:rPr>
              <a:t>TABLE_NAME</a:t>
            </a:r>
            <a:r>
              <a:rPr lang="en-US" altLang="zh-CN" sz="1200" b="1" i="1" dirty="0">
                <a:solidFill>
                  <a:srgbClr val="000000"/>
                </a:solidFill>
                <a:latin typeface="Consolas"/>
              </a:rPr>
              <a:t> = </a:t>
            </a:r>
            <a:r>
              <a:rPr lang="en-US" altLang="zh-CN" sz="1200" b="1" i="1" dirty="0">
                <a:solidFill>
                  <a:srgbClr val="2A00FF"/>
                </a:solidFill>
                <a:latin typeface="Consolas"/>
              </a:rPr>
              <a:t>"CUSTOMER"</a:t>
            </a:r>
            <a:r>
              <a:rPr lang="en-US" altLang="zh-CN" sz="1200" b="1" i="1" dirty="0">
                <a:solidFill>
                  <a:srgbClr val="000000"/>
                </a:solidFill>
                <a:latin typeface="Consolas"/>
              </a:rPr>
              <a:t>;</a:t>
            </a:r>
          </a:p>
          <a:p>
            <a:r>
              <a:rPr lang="en-US" altLang="zh-CN" sz="1200" dirty="0">
                <a:solidFill>
                  <a:srgbClr val="646464"/>
                </a:solidFill>
                <a:latin typeface="Consolas"/>
              </a:rPr>
              <a:t>@Resource</a:t>
            </a:r>
          </a:p>
          <a:p>
            <a:r>
              <a:rPr lang="en-US" altLang="zh-CN" sz="1200" dirty="0">
                <a:solidFill>
                  <a:srgbClr val="000000"/>
                </a:solidFill>
                <a:latin typeface="Consolas"/>
              </a:rPr>
              <a:t>CustomerDao </a:t>
            </a:r>
            <a:r>
              <a:rPr lang="en-US" altLang="zh-CN" sz="1200" dirty="0" err="1">
                <a:solidFill>
                  <a:srgbClr val="0000C0"/>
                </a:solidFill>
                <a:latin typeface="Consolas"/>
              </a:rPr>
              <a:t>customerDao</a:t>
            </a:r>
            <a:r>
              <a:rPr lang="en-US" altLang="zh-CN" sz="1200" dirty="0" smtClean="0">
                <a:solidFill>
                  <a:srgbClr val="000000"/>
                </a:solidFill>
                <a:latin typeface="Consolas"/>
              </a:rPr>
              <a:t>;</a:t>
            </a:r>
            <a:endParaRPr lang="zh-CN" altLang="en-US" sz="1200" dirty="0">
              <a:latin typeface="Consolas"/>
            </a:endParaRPr>
          </a:p>
          <a:p>
            <a:r>
              <a:rPr lang="en-US" altLang="zh-CN" sz="1200" dirty="0">
                <a:solidFill>
                  <a:srgbClr val="646464"/>
                </a:solidFill>
                <a:latin typeface="Consolas"/>
              </a:rPr>
              <a:t>@Test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a:t>
            </a:r>
            <a:r>
              <a:rPr lang="en-US" altLang="zh-CN" sz="1200" b="1" dirty="0" err="1">
                <a:solidFill>
                  <a:srgbClr val="000000"/>
                </a:solidFill>
                <a:latin typeface="Consolas"/>
              </a:rPr>
              <a:t>testCreate</a:t>
            </a:r>
            <a:r>
              <a:rPr lang="en-US" altLang="zh-CN" sz="1200" b="1" dirty="0">
                <a:solidFill>
                  <a:srgbClr val="000000"/>
                </a:solidFill>
                <a:latin typeface="Consolas"/>
              </a:rPr>
              <a:t>() {</a:t>
            </a:r>
          </a:p>
          <a:p>
            <a:pPr lvl="1"/>
            <a:r>
              <a:rPr lang="en-US" altLang="zh-CN" sz="1200" dirty="0">
                <a:solidFill>
                  <a:srgbClr val="000000"/>
                </a:solidFill>
                <a:latin typeface="Consolas"/>
              </a:rPr>
              <a:t>Customer </a:t>
            </a:r>
            <a:r>
              <a:rPr lang="en-US" altLang="zh-CN" sz="1200" dirty="0" err="1">
                <a:solidFill>
                  <a:srgbClr val="000000"/>
                </a:solidFill>
                <a:latin typeface="Consolas"/>
              </a:rPr>
              <a:t>customer</a:t>
            </a:r>
            <a:r>
              <a:rPr lang="en-US" altLang="zh-CN" sz="1200" dirty="0">
                <a:solidFill>
                  <a:srgbClr val="000000"/>
                </a:solidFill>
                <a:latin typeface="Consolas"/>
              </a:rPr>
              <a:t> = </a:t>
            </a:r>
            <a:r>
              <a:rPr lang="en-US" altLang="zh-CN" sz="1200" dirty="0" err="1">
                <a:solidFill>
                  <a:srgbClr val="000000"/>
                </a:solidFill>
                <a:latin typeface="Consolas"/>
              </a:rPr>
              <a:t>generateNewEntity</a:t>
            </a:r>
            <a:r>
              <a:rPr lang="en-US" altLang="zh-CN" sz="1200" dirty="0">
                <a:solidFill>
                  <a:srgbClr val="000000"/>
                </a:solidFill>
                <a:latin typeface="Consolas"/>
              </a:rPr>
              <a:t>();</a:t>
            </a:r>
          </a:p>
          <a:p>
            <a:pPr lvl="1"/>
            <a:r>
              <a:rPr lang="en-US" altLang="zh-CN" sz="1200" b="1" dirty="0">
                <a:solidFill>
                  <a:srgbClr val="7F0055"/>
                </a:solidFill>
                <a:latin typeface="Consolas"/>
              </a:rPr>
              <a:t>try</a:t>
            </a:r>
            <a:r>
              <a:rPr lang="en-US" altLang="zh-CN" sz="1200" b="1" dirty="0">
                <a:solidFill>
                  <a:srgbClr val="000000"/>
                </a:solidFill>
                <a:latin typeface="Consolas"/>
              </a:rPr>
              <a:t> {</a:t>
            </a:r>
          </a:p>
          <a:p>
            <a:pPr lvl="1"/>
            <a:r>
              <a:rPr lang="en-US" altLang="zh-CN" sz="1200" dirty="0" err="1">
                <a:solidFill>
                  <a:srgbClr val="0000C0"/>
                </a:solidFill>
                <a:latin typeface="Consolas"/>
              </a:rPr>
              <a:t>customerDao</a:t>
            </a:r>
            <a:r>
              <a:rPr lang="en-US" altLang="zh-CN" sz="1200" dirty="0" err="1">
                <a:solidFill>
                  <a:srgbClr val="000000"/>
                </a:solidFill>
                <a:latin typeface="Consolas"/>
              </a:rPr>
              <a:t>.create</a:t>
            </a:r>
            <a:r>
              <a:rPr lang="en-US" altLang="zh-CN" sz="1200" dirty="0">
                <a:solidFill>
                  <a:srgbClr val="000000"/>
                </a:solidFill>
                <a:latin typeface="Consolas"/>
              </a:rPr>
              <a:t>(customer);</a:t>
            </a:r>
          </a:p>
          <a:p>
            <a:pPr lvl="1"/>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(Exception e) {</a:t>
            </a:r>
          </a:p>
          <a:p>
            <a:pPr lvl="1"/>
            <a:r>
              <a:rPr lang="en-US" altLang="zh-CN" sz="1200" dirty="0" err="1">
                <a:solidFill>
                  <a:srgbClr val="000000"/>
                </a:solidFill>
                <a:latin typeface="Consolas"/>
              </a:rPr>
              <a:t>Assert.</a:t>
            </a:r>
            <a:r>
              <a:rPr lang="en-US" altLang="zh-CN" sz="1200" i="1" dirty="0" err="1">
                <a:solidFill>
                  <a:srgbClr val="000000"/>
                </a:solidFill>
                <a:latin typeface="Consolas"/>
              </a:rPr>
              <a:t>fail</a:t>
            </a:r>
            <a:r>
              <a:rPr lang="en-US" altLang="zh-CN" sz="1200" i="1"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testCreate</a:t>
            </a:r>
            <a:r>
              <a:rPr lang="en-US" altLang="zh-CN" sz="1200" i="1" dirty="0">
                <a:solidFill>
                  <a:srgbClr val="2A00FF"/>
                </a:solidFill>
                <a:latin typeface="Consolas"/>
              </a:rPr>
              <a:t> fail. --&gt; "</a:t>
            </a:r>
            <a:r>
              <a:rPr lang="en-US" altLang="zh-CN" sz="1200" i="1" dirty="0">
                <a:solidFill>
                  <a:srgbClr val="000000"/>
                </a:solidFill>
                <a:latin typeface="Consolas"/>
              </a:rPr>
              <a:t> + </a:t>
            </a:r>
            <a:r>
              <a:rPr lang="en-US" altLang="zh-CN" sz="1200" i="1" dirty="0" err="1">
                <a:solidFill>
                  <a:srgbClr val="000000"/>
                </a:solidFill>
                <a:latin typeface="Consolas"/>
              </a:rPr>
              <a:t>e.getMessage</a:t>
            </a:r>
            <a:r>
              <a:rPr lang="en-US" altLang="zh-CN" sz="1200" i="1" dirty="0">
                <a:solidFill>
                  <a:srgbClr val="000000"/>
                </a:solidFill>
                <a:latin typeface="Consolas"/>
              </a:rPr>
              <a:t>());</a:t>
            </a:r>
          </a:p>
          <a:p>
            <a:pPr lvl="1"/>
            <a:r>
              <a:rPr lang="en-US" altLang="zh-CN" sz="1200" dirty="0">
                <a:solidFill>
                  <a:srgbClr val="000000"/>
                </a:solidFill>
                <a:latin typeface="Consolas"/>
              </a:rPr>
              <a:t>}</a:t>
            </a:r>
          </a:p>
          <a:p>
            <a:pPr lvl="1"/>
            <a:r>
              <a:rPr lang="en-US" altLang="zh-CN" sz="1200" dirty="0" err="1">
                <a:solidFill>
                  <a:srgbClr val="000000"/>
                </a:solidFill>
                <a:latin typeface="Consolas"/>
              </a:rPr>
              <a:t>Assert.</a:t>
            </a:r>
            <a:r>
              <a:rPr lang="en-US" altLang="zh-CN" sz="1200" i="1" dirty="0" err="1">
                <a:solidFill>
                  <a:srgbClr val="000000"/>
                </a:solidFill>
                <a:latin typeface="Consolas"/>
              </a:rPr>
              <a:t>assertNotNull</a:t>
            </a:r>
            <a:r>
              <a:rPr lang="en-US" altLang="zh-CN" sz="1200" i="1"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testCreate</a:t>
            </a:r>
            <a:r>
              <a:rPr lang="en-US" altLang="zh-CN" sz="1200" i="1" dirty="0">
                <a:solidFill>
                  <a:srgbClr val="2A00FF"/>
                </a:solidFill>
                <a:latin typeface="Consolas"/>
              </a:rPr>
              <a:t> fail. saved </a:t>
            </a:r>
            <a:r>
              <a:rPr lang="en-US" altLang="zh-CN" sz="1200" i="1" dirty="0" err="1">
                <a:solidFill>
                  <a:srgbClr val="2A00FF"/>
                </a:solidFill>
                <a:latin typeface="Consolas"/>
              </a:rPr>
              <a:t>userId</a:t>
            </a:r>
            <a:r>
              <a:rPr lang="en-US" altLang="zh-CN" sz="1200" i="1" dirty="0">
                <a:solidFill>
                  <a:srgbClr val="2A00FF"/>
                </a:solidFill>
                <a:latin typeface="Consolas"/>
              </a:rPr>
              <a:t> is null"</a:t>
            </a:r>
            <a:r>
              <a:rPr lang="en-US" altLang="zh-CN" sz="1200" i="1" dirty="0">
                <a:solidFill>
                  <a:srgbClr val="000000"/>
                </a:solidFill>
                <a:latin typeface="Consolas"/>
              </a:rPr>
              <a:t>, </a:t>
            </a:r>
            <a:r>
              <a:rPr lang="en-US" altLang="zh-CN" sz="1200" i="1" dirty="0" err="1">
                <a:solidFill>
                  <a:srgbClr val="000000"/>
                </a:solidFill>
                <a:latin typeface="Consolas"/>
              </a:rPr>
              <a:t>customer.getId</a:t>
            </a:r>
            <a:r>
              <a:rPr lang="en-US" altLang="zh-CN" sz="1200" i="1" dirty="0">
                <a:solidFill>
                  <a:srgbClr val="000000"/>
                </a:solidFill>
                <a:latin typeface="Consolas"/>
              </a:rPr>
              <a:t>());</a:t>
            </a:r>
          </a:p>
          <a:p>
            <a:pPr lvl="1"/>
            <a:r>
              <a:rPr lang="en-US" altLang="zh-CN" sz="1200" i="1" dirty="0">
                <a:solidFill>
                  <a:srgbClr val="0000C0"/>
                </a:solidFill>
                <a:latin typeface="Consolas"/>
              </a:rPr>
              <a:t>logger</a:t>
            </a:r>
            <a:r>
              <a:rPr lang="en-US" altLang="zh-CN" sz="1200" i="1" dirty="0">
                <a:solidFill>
                  <a:srgbClr val="000000"/>
                </a:solidFill>
                <a:latin typeface="Consolas"/>
              </a:rPr>
              <a:t>.info(</a:t>
            </a:r>
            <a:r>
              <a:rPr lang="en-US" altLang="zh-CN" sz="1200" i="1" dirty="0">
                <a:solidFill>
                  <a:srgbClr val="2A00FF"/>
                </a:solidFill>
                <a:latin typeface="Consolas"/>
              </a:rPr>
              <a:t>"test CustomerDao Create Successful."</a:t>
            </a:r>
            <a:r>
              <a:rPr lang="en-US" altLang="zh-CN" sz="1200" i="1" dirty="0">
                <a:solidFill>
                  <a:srgbClr val="000000"/>
                </a:solidFill>
                <a:latin typeface="Consolas"/>
              </a:rPr>
              <a:t>);</a:t>
            </a:r>
          </a:p>
          <a:p>
            <a:r>
              <a:rPr lang="en-US" altLang="zh-CN" sz="1200" dirty="0" smtClean="0">
                <a:solidFill>
                  <a:srgbClr val="000000"/>
                </a:solidFill>
                <a:latin typeface="Consolas"/>
              </a:rPr>
              <a:t>}</a:t>
            </a:r>
          </a:p>
          <a:p>
            <a:r>
              <a:rPr lang="en-US" altLang="zh-CN" sz="1200" dirty="0" smtClean="0">
                <a:solidFill>
                  <a:srgbClr val="000000"/>
                </a:solidFill>
                <a:latin typeface="Consolas"/>
              </a:rPr>
              <a:t>//…</a:t>
            </a:r>
          </a:p>
          <a:p>
            <a:r>
              <a:rPr lang="en-US" altLang="zh-CN" sz="1200" dirty="0">
                <a:solidFill>
                  <a:srgbClr val="000000"/>
                </a:solidFill>
                <a:latin typeface="Consolas"/>
              </a:rPr>
              <a:t>}</a:t>
            </a:r>
            <a:endParaRPr lang="zh-CN" altLang="en-US" sz="1200" dirty="0"/>
          </a:p>
        </p:txBody>
      </p:sp>
      <p:sp>
        <p:nvSpPr>
          <p:cNvPr id="8" name="TextBox 7"/>
          <p:cNvSpPr txBox="1"/>
          <p:nvPr/>
        </p:nvSpPr>
        <p:spPr>
          <a:xfrm>
            <a:off x="1259632" y="4647734"/>
            <a:ext cx="1800493" cy="307777"/>
          </a:xfrm>
          <a:prstGeom prst="rect">
            <a:avLst/>
          </a:prstGeom>
          <a:noFill/>
        </p:spPr>
        <p:txBody>
          <a:bodyPr wrap="none" rtlCol="0">
            <a:spAutoFit/>
          </a:bodyPr>
          <a:lstStyle/>
          <a:p>
            <a:r>
              <a:rPr lang="zh-CN" altLang="en-US" sz="1400" i="1" dirty="0" smtClean="0"/>
              <a:t>详情请参见</a:t>
            </a:r>
            <a:r>
              <a:rPr lang="zh-CN" altLang="en-US" sz="1400" i="1" dirty="0"/>
              <a:t>工程</a:t>
            </a:r>
            <a:r>
              <a:rPr lang="en-US" altLang="zh-CN" sz="1400" i="1" dirty="0" smtClean="0"/>
              <a:t>Demo</a:t>
            </a:r>
            <a:endParaRPr lang="zh-CN" altLang="en-US" sz="1400" i="1" dirty="0"/>
          </a:p>
        </p:txBody>
      </p:sp>
    </p:spTree>
    <p:extLst>
      <p:ext uri="{BB962C8B-B14F-4D97-AF65-F5344CB8AC3E}">
        <p14:creationId xmlns:p14="http://schemas.microsoft.com/office/powerpoint/2010/main" val="529097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TextBox 3"/>
          <p:cNvSpPr txBox="1"/>
          <p:nvPr/>
        </p:nvSpPr>
        <p:spPr>
          <a:xfrm>
            <a:off x="251520" y="909574"/>
            <a:ext cx="2823593" cy="369332"/>
          </a:xfrm>
          <a:prstGeom prst="rect">
            <a:avLst/>
          </a:prstGeom>
          <a:noFill/>
        </p:spPr>
        <p:txBody>
          <a:bodyPr wrap="none" rtlCol="0">
            <a:spAutoFit/>
          </a:bodyPr>
          <a:lstStyle/>
          <a:p>
            <a:r>
              <a:rPr lang="zh-CN" altLang="en-US" dirty="0" smtClean="0">
                <a:solidFill>
                  <a:srgbClr val="FF0000"/>
                </a:solidFill>
                <a:latin typeface="+mj-ea"/>
                <a:ea typeface="+mj-ea"/>
              </a:rPr>
              <a:t>三、</a:t>
            </a:r>
            <a:r>
              <a:rPr lang="en-US" altLang="zh-CN" dirty="0" smtClean="0">
                <a:solidFill>
                  <a:srgbClr val="FF0000"/>
                </a:solidFill>
                <a:latin typeface="+mj-ea"/>
                <a:ea typeface="+mj-ea"/>
              </a:rPr>
              <a:t>Service</a:t>
            </a:r>
            <a:r>
              <a:rPr lang="zh-CN" altLang="en-US" dirty="0" smtClean="0">
                <a:solidFill>
                  <a:srgbClr val="FF0000"/>
                </a:solidFill>
                <a:latin typeface="+mj-ea"/>
                <a:ea typeface="+mj-ea"/>
              </a:rPr>
              <a:t>业务逻辑开发</a:t>
            </a:r>
            <a:endParaRPr lang="zh-CN" altLang="en-US" dirty="0">
              <a:solidFill>
                <a:srgbClr val="FF0000"/>
              </a:solidFill>
              <a:latin typeface="+mj-ea"/>
              <a:ea typeface="+mj-ea"/>
            </a:endParaRPr>
          </a:p>
        </p:txBody>
      </p:sp>
      <p:sp>
        <p:nvSpPr>
          <p:cNvPr id="5" name="TextBox 4"/>
          <p:cNvSpPr txBox="1"/>
          <p:nvPr/>
        </p:nvSpPr>
        <p:spPr>
          <a:xfrm>
            <a:off x="287523" y="1689110"/>
            <a:ext cx="2751585" cy="2308324"/>
          </a:xfrm>
          <a:prstGeom prst="rect">
            <a:avLst/>
          </a:prstGeom>
          <a:noFill/>
        </p:spPr>
        <p:txBody>
          <a:bodyPr wrap="square" rtlCol="0">
            <a:spAutoFit/>
          </a:bodyPr>
          <a:lstStyle/>
          <a:p>
            <a:pPr marL="285750" indent="-285750">
              <a:buFont typeface="Wingdings" pitchFamily="2" charset="2"/>
              <a:buChar char="n"/>
            </a:pPr>
            <a:r>
              <a:rPr lang="zh-CN" altLang="en-US" sz="1600" dirty="0" smtClean="0">
                <a:latin typeface="+mj-ea"/>
                <a:ea typeface="+mj-ea"/>
              </a:rPr>
              <a:t>继承基础框架中的</a:t>
            </a:r>
            <a:r>
              <a:rPr lang="en-US" altLang="zh-CN" sz="1600" dirty="0" err="1" smtClean="0">
                <a:latin typeface="+mj-ea"/>
                <a:ea typeface="+mj-ea"/>
              </a:rPr>
              <a:t>EntityService</a:t>
            </a:r>
            <a:r>
              <a:rPr lang="zh-CN" altLang="en-US" sz="1600" dirty="0" smtClean="0">
                <a:latin typeface="+mj-ea"/>
                <a:ea typeface="+mj-ea"/>
              </a:rPr>
              <a:t>封装，通过泛型代理</a:t>
            </a:r>
            <a:r>
              <a:rPr lang="en-US" altLang="zh-CN" sz="1600" dirty="0" smtClean="0">
                <a:latin typeface="+mj-ea"/>
                <a:ea typeface="+mj-ea"/>
              </a:rPr>
              <a:t>DAO</a:t>
            </a:r>
            <a:r>
              <a:rPr lang="zh-CN" altLang="en-US" sz="1600" dirty="0" smtClean="0">
                <a:latin typeface="+mj-ea"/>
                <a:ea typeface="+mj-ea"/>
              </a:rPr>
              <a:t>实现基本的</a:t>
            </a:r>
            <a:r>
              <a:rPr lang="en-US" altLang="zh-CN" sz="1600" dirty="0" smtClean="0">
                <a:latin typeface="+mj-ea"/>
                <a:ea typeface="+mj-ea"/>
              </a:rPr>
              <a:t>CRUD</a:t>
            </a:r>
            <a:r>
              <a:rPr lang="zh-CN" altLang="en-US" sz="1600" dirty="0" smtClean="0">
                <a:latin typeface="+mj-ea"/>
                <a:ea typeface="+mj-ea"/>
              </a:rPr>
              <a:t>和分页查询功能。</a:t>
            </a:r>
            <a:endParaRPr lang="en-US" altLang="zh-CN" sz="1600" dirty="0" smtClean="0">
              <a:latin typeface="+mj-ea"/>
              <a:ea typeface="+mj-ea"/>
            </a:endParaRPr>
          </a:p>
          <a:p>
            <a:pPr marL="285750" indent="-285750">
              <a:buFont typeface="Wingdings" pitchFamily="2" charset="2"/>
              <a:buChar char="n"/>
            </a:pPr>
            <a:r>
              <a:rPr lang="zh-CN" altLang="en-US" sz="1600" dirty="0">
                <a:latin typeface="+mj-ea"/>
                <a:ea typeface="+mj-ea"/>
              </a:rPr>
              <a:t>不</a:t>
            </a:r>
            <a:r>
              <a:rPr lang="zh-CN" altLang="en-US" sz="1600" dirty="0" smtClean="0">
                <a:latin typeface="+mj-ea"/>
                <a:ea typeface="+mj-ea"/>
              </a:rPr>
              <a:t>需要再</a:t>
            </a:r>
            <a:r>
              <a:rPr lang="en-US" altLang="zh-CN" sz="1600" dirty="0" smtClean="0">
                <a:latin typeface="+mj-ea"/>
                <a:ea typeface="+mj-ea"/>
              </a:rPr>
              <a:t>Service</a:t>
            </a:r>
            <a:r>
              <a:rPr lang="zh-CN" altLang="en-US" sz="1600" dirty="0" smtClean="0">
                <a:latin typeface="+mj-ea"/>
                <a:ea typeface="+mj-ea"/>
              </a:rPr>
              <a:t>的实现类中使用实例变量注入对应的</a:t>
            </a:r>
            <a:r>
              <a:rPr lang="en-US" altLang="zh-CN" sz="1600" dirty="0" smtClean="0">
                <a:latin typeface="+mj-ea"/>
                <a:ea typeface="+mj-ea"/>
              </a:rPr>
              <a:t>DAO</a:t>
            </a:r>
            <a:r>
              <a:rPr lang="zh-CN" altLang="en-US" sz="1600" dirty="0" smtClean="0">
                <a:latin typeface="+mj-ea"/>
                <a:ea typeface="+mj-ea"/>
              </a:rPr>
              <a:t>实现，框架自动根据泛型从</a:t>
            </a:r>
            <a:r>
              <a:rPr lang="en-US" altLang="zh-CN" sz="1600" dirty="0" smtClean="0">
                <a:latin typeface="+mj-ea"/>
                <a:ea typeface="+mj-ea"/>
              </a:rPr>
              <a:t>Spring</a:t>
            </a:r>
            <a:r>
              <a:rPr lang="zh-CN" altLang="en-US" sz="1600" dirty="0" smtClean="0">
                <a:latin typeface="+mj-ea"/>
                <a:ea typeface="+mj-ea"/>
              </a:rPr>
              <a:t>容器中加载。</a:t>
            </a:r>
            <a:endParaRPr lang="en-US" altLang="zh-CN" sz="1600" dirty="0" smtClean="0">
              <a:latin typeface="+mj-ea"/>
              <a:ea typeface="+mj-ea"/>
            </a:endParaRPr>
          </a:p>
        </p:txBody>
      </p:sp>
      <p:sp>
        <p:nvSpPr>
          <p:cNvPr id="6" name="TextBox 5"/>
          <p:cNvSpPr txBox="1"/>
          <p:nvPr/>
        </p:nvSpPr>
        <p:spPr>
          <a:xfrm>
            <a:off x="719571" y="4297660"/>
            <a:ext cx="1887490" cy="646331"/>
          </a:xfrm>
          <a:prstGeom prst="rect">
            <a:avLst/>
          </a:prstGeom>
          <a:noFill/>
        </p:spPr>
        <p:txBody>
          <a:bodyPr wrap="square" rtlCol="0">
            <a:spAutoFit/>
          </a:bodyPr>
          <a:lstStyle/>
          <a:p>
            <a:pPr algn="ctr"/>
            <a:r>
              <a:rPr lang="zh-CN" altLang="en-US" dirty="0" smtClean="0"/>
              <a:t>典型的业务服务接口和实现</a:t>
            </a:r>
            <a:r>
              <a:rPr lang="en-US" altLang="zh-CN" dirty="0" smtClean="0"/>
              <a:t>:</a:t>
            </a:r>
            <a:endParaRPr lang="zh-CN" altLang="en-US" dirty="0"/>
          </a:p>
        </p:txBody>
      </p:sp>
      <p:sp>
        <p:nvSpPr>
          <p:cNvPr id="7" name="矩形 6"/>
          <p:cNvSpPr/>
          <p:nvPr/>
        </p:nvSpPr>
        <p:spPr>
          <a:xfrm>
            <a:off x="3131840" y="1094240"/>
            <a:ext cx="5904656" cy="830997"/>
          </a:xfrm>
          <a:prstGeom prst="rect">
            <a:avLst/>
          </a:prstGeom>
          <a:ln w="12700">
            <a:solidFill>
              <a:schemeClr val="tx1"/>
            </a:solidFill>
            <a:prstDash val="dash"/>
          </a:ln>
        </p:spPr>
        <p:txBody>
          <a:bodyPr wrap="square">
            <a:spAutoFit/>
          </a:bodyPr>
          <a:lstStyle/>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interface</a:t>
            </a:r>
            <a:r>
              <a:rPr lang="en-US" altLang="zh-CN" sz="1200" b="1" dirty="0">
                <a:solidFill>
                  <a:srgbClr val="000000"/>
                </a:solidFill>
                <a:latin typeface="Consolas"/>
              </a:rPr>
              <a:t> </a:t>
            </a:r>
            <a:r>
              <a:rPr lang="en-US" altLang="zh-CN" sz="1200" b="1" dirty="0" err="1">
                <a:solidFill>
                  <a:srgbClr val="000000"/>
                </a:solidFill>
                <a:latin typeface="Consolas"/>
              </a:rPr>
              <a:t>CustomerService</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000000"/>
                </a:solidFill>
                <a:latin typeface="Consolas"/>
              </a:rPr>
              <a:t>EntityService</a:t>
            </a:r>
            <a:r>
              <a:rPr lang="en-US" altLang="zh-CN" sz="1200" b="1" dirty="0">
                <a:solidFill>
                  <a:srgbClr val="000000"/>
                </a:solidFill>
                <a:latin typeface="Consolas"/>
              </a:rPr>
              <a:t>&lt;Customer&gt; {</a:t>
            </a:r>
          </a:p>
          <a:p>
            <a:endParaRPr lang="zh-CN" altLang="en-US" sz="1200" dirty="0">
              <a:latin typeface="Consolas"/>
            </a:endParaRPr>
          </a:p>
          <a:p>
            <a:r>
              <a:rPr lang="en-US" altLang="zh-CN" sz="1200" dirty="0">
                <a:solidFill>
                  <a:srgbClr val="000000"/>
                </a:solidFill>
                <a:latin typeface="Consolas"/>
              </a:rPr>
              <a:t> </a:t>
            </a:r>
            <a:r>
              <a:rPr lang="en-US" altLang="zh-CN" sz="1200" dirty="0" smtClean="0">
                <a:solidFill>
                  <a:srgbClr val="000000"/>
                </a:solidFill>
                <a:latin typeface="Consolas"/>
              </a:rPr>
              <a:t> Customer findByUsername(String username) </a:t>
            </a:r>
            <a:r>
              <a:rPr lang="en-US" altLang="zh-CN" sz="1200" b="1" dirty="0" smtClean="0">
                <a:solidFill>
                  <a:srgbClr val="7F0055"/>
                </a:solidFill>
                <a:latin typeface="Consolas"/>
              </a:rPr>
              <a:t>throws</a:t>
            </a:r>
            <a:r>
              <a:rPr lang="en-US" altLang="zh-CN" sz="1200" b="1" dirty="0" smtClean="0">
                <a:solidFill>
                  <a:srgbClr val="000000"/>
                </a:solidFill>
                <a:latin typeface="Consolas"/>
              </a:rPr>
              <a:t> </a:t>
            </a:r>
            <a:r>
              <a:rPr lang="en-US" altLang="zh-CN" sz="1200" b="1" dirty="0" err="1" smtClean="0">
                <a:solidFill>
                  <a:srgbClr val="000000"/>
                </a:solidFill>
                <a:latin typeface="Consolas"/>
              </a:rPr>
              <a:t>BusinessException</a:t>
            </a:r>
            <a:r>
              <a:rPr lang="en-US" altLang="zh-CN" sz="1200" b="1" dirty="0" smtClean="0">
                <a:solidFill>
                  <a:srgbClr val="000000"/>
                </a:solidFill>
                <a:latin typeface="Consolas"/>
              </a:rPr>
              <a:t>;</a:t>
            </a:r>
            <a:endParaRPr lang="zh-CN" altLang="en-US" sz="1200" dirty="0">
              <a:latin typeface="Consolas"/>
            </a:endParaRPr>
          </a:p>
          <a:p>
            <a:r>
              <a:rPr lang="en-US" altLang="zh-CN" sz="1200" dirty="0">
                <a:solidFill>
                  <a:srgbClr val="000000"/>
                </a:solidFill>
                <a:latin typeface="Consolas"/>
              </a:rPr>
              <a:t>}</a:t>
            </a:r>
            <a:endParaRPr lang="zh-CN" altLang="en-US" sz="1200" dirty="0"/>
          </a:p>
        </p:txBody>
      </p:sp>
      <p:sp>
        <p:nvSpPr>
          <p:cNvPr id="8" name="矩形 7"/>
          <p:cNvSpPr/>
          <p:nvPr/>
        </p:nvSpPr>
        <p:spPr>
          <a:xfrm>
            <a:off x="3135286" y="2065412"/>
            <a:ext cx="5901209" cy="3046988"/>
          </a:xfrm>
          <a:prstGeom prst="rect">
            <a:avLst/>
          </a:prstGeom>
          <a:ln w="12700">
            <a:solidFill>
              <a:schemeClr val="tx1"/>
            </a:solidFill>
            <a:prstDash val="dash"/>
          </a:ln>
        </p:spPr>
        <p:txBody>
          <a:bodyPr wrap="square">
            <a:spAutoFit/>
          </a:bodyPr>
          <a:lstStyle/>
          <a:p>
            <a:r>
              <a:rPr lang="en-US" altLang="zh-CN" sz="1200" dirty="0">
                <a:solidFill>
                  <a:srgbClr val="646464"/>
                </a:solidFill>
                <a:latin typeface="Consolas"/>
              </a:rPr>
              <a:t>@Service</a:t>
            </a:r>
            <a:r>
              <a:rPr lang="en-US" altLang="zh-CN" sz="1200" dirty="0">
                <a:solidFill>
                  <a:srgbClr val="000000"/>
                </a:solidFill>
                <a:latin typeface="Consolas"/>
              </a:rPr>
              <a:t>(</a:t>
            </a:r>
            <a:r>
              <a:rPr lang="en-US" altLang="zh-CN" sz="1200" dirty="0">
                <a:solidFill>
                  <a:srgbClr val="2A00FF"/>
                </a:solidFill>
                <a:latin typeface="Consolas"/>
              </a:rPr>
              <a:t>"</a:t>
            </a:r>
            <a:r>
              <a:rPr lang="en-US" altLang="zh-CN" sz="1200" dirty="0" err="1">
                <a:solidFill>
                  <a:srgbClr val="2A00FF"/>
                </a:solidFill>
                <a:latin typeface="Consolas"/>
              </a:rPr>
              <a:t>customerService</a:t>
            </a:r>
            <a:r>
              <a:rPr lang="en-US" altLang="zh-CN" sz="1200" dirty="0">
                <a:solidFill>
                  <a:srgbClr val="2A00FF"/>
                </a:solidFill>
                <a:latin typeface="Consolas"/>
              </a:rPr>
              <a:t>"</a:t>
            </a:r>
            <a:r>
              <a:rPr lang="en-US" altLang="zh-CN" sz="1200"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CustomerServiceImpl</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000000"/>
                </a:solidFill>
                <a:latin typeface="Consolas"/>
              </a:rPr>
              <a:t>EntityServiceImpl</a:t>
            </a:r>
            <a:r>
              <a:rPr lang="en-US" altLang="zh-CN" sz="1200" b="1" dirty="0">
                <a:solidFill>
                  <a:srgbClr val="000000"/>
                </a:solidFill>
                <a:latin typeface="Consolas"/>
              </a:rPr>
              <a:t>&lt;Customer, </a:t>
            </a:r>
            <a:r>
              <a:rPr lang="en-US" altLang="zh-CN" sz="1200" b="1" dirty="0" smtClean="0">
                <a:solidFill>
                  <a:srgbClr val="000000"/>
                </a:solidFill>
                <a:latin typeface="Consolas"/>
              </a:rPr>
              <a:t>	CustomerDao</a:t>
            </a:r>
            <a:r>
              <a:rPr lang="en-US" altLang="zh-CN" sz="1200" b="1" dirty="0">
                <a:solidFill>
                  <a:srgbClr val="000000"/>
                </a:solidFill>
                <a:latin typeface="Consolas"/>
              </a:rPr>
              <a:t>&gt; </a:t>
            </a:r>
            <a:r>
              <a:rPr lang="en-US" altLang="zh-CN" sz="1200" b="1" dirty="0">
                <a:solidFill>
                  <a:srgbClr val="7F0055"/>
                </a:solidFill>
                <a:latin typeface="Consolas"/>
              </a:rPr>
              <a:t>implements</a:t>
            </a:r>
            <a:r>
              <a:rPr lang="en-US" altLang="zh-CN" sz="1200" b="1" dirty="0">
                <a:solidFill>
                  <a:srgbClr val="000000"/>
                </a:solidFill>
                <a:latin typeface="Consolas"/>
              </a:rPr>
              <a:t> </a:t>
            </a:r>
            <a:r>
              <a:rPr lang="en-US" altLang="zh-CN" sz="1200" b="1" dirty="0" err="1">
                <a:solidFill>
                  <a:srgbClr val="000000"/>
                </a:solidFill>
                <a:latin typeface="Consolas"/>
              </a:rPr>
              <a:t>CustomerService</a:t>
            </a:r>
            <a:r>
              <a:rPr lang="en-US" altLang="zh-CN" sz="1200" b="1" dirty="0">
                <a:solidFill>
                  <a:srgbClr val="000000"/>
                </a:solidFill>
                <a:latin typeface="Consolas"/>
              </a:rPr>
              <a:t> {</a:t>
            </a:r>
          </a:p>
          <a:p>
            <a:endParaRPr lang="zh-CN" altLang="en-US" sz="1200" dirty="0">
              <a:latin typeface="Consolas"/>
            </a:endParaRPr>
          </a:p>
          <a:p>
            <a:pPr lvl="1"/>
            <a:r>
              <a:rPr lang="en-US" altLang="zh-CN" sz="1200" dirty="0">
                <a:solidFill>
                  <a:srgbClr val="646464"/>
                </a:solidFill>
                <a:latin typeface="Consolas"/>
              </a:rPr>
              <a:t>@Override</a:t>
            </a:r>
          </a:p>
          <a:p>
            <a:pPr lvl="1"/>
            <a:r>
              <a:rPr lang="en-US" altLang="zh-CN" sz="1200" b="1" dirty="0">
                <a:solidFill>
                  <a:srgbClr val="7F0055"/>
                </a:solidFill>
                <a:latin typeface="Consolas"/>
              </a:rPr>
              <a:t>public</a:t>
            </a:r>
            <a:r>
              <a:rPr lang="en-US" altLang="zh-CN" sz="1200" b="1" dirty="0">
                <a:solidFill>
                  <a:srgbClr val="000000"/>
                </a:solidFill>
                <a:latin typeface="Consolas"/>
              </a:rPr>
              <a:t> Customer findByUsername(String username) </a:t>
            </a:r>
            <a:r>
              <a:rPr lang="en-US" altLang="zh-CN" sz="1200" b="1" dirty="0">
                <a:solidFill>
                  <a:srgbClr val="7F0055"/>
                </a:solidFill>
                <a:latin typeface="Consolas"/>
              </a:rPr>
              <a:t>throws</a:t>
            </a:r>
            <a:r>
              <a:rPr lang="en-US" altLang="zh-CN" sz="1200" b="1" dirty="0">
                <a:solidFill>
                  <a:srgbClr val="000000"/>
                </a:solidFill>
                <a:latin typeface="Consolas"/>
              </a:rPr>
              <a:t> </a:t>
            </a:r>
            <a:r>
              <a:rPr lang="en-US" altLang="zh-CN" sz="1200" b="1" dirty="0" err="1">
                <a:solidFill>
                  <a:srgbClr val="000000"/>
                </a:solidFill>
                <a:latin typeface="Consolas"/>
              </a:rPr>
              <a:t>BusinessException</a:t>
            </a:r>
            <a:r>
              <a:rPr lang="en-US" altLang="zh-CN" sz="1200" b="1" dirty="0">
                <a:solidFill>
                  <a:srgbClr val="000000"/>
                </a:solidFill>
                <a:latin typeface="Consolas"/>
              </a:rPr>
              <a:t> {</a:t>
            </a:r>
          </a:p>
          <a:p>
            <a:pPr lvl="2"/>
            <a:r>
              <a:rPr lang="en-US" altLang="zh-CN" sz="1200" b="1" dirty="0">
                <a:solidFill>
                  <a:srgbClr val="7F0055"/>
                </a:solidFill>
                <a:latin typeface="Consolas"/>
              </a:rPr>
              <a:t>try</a:t>
            </a:r>
            <a:r>
              <a:rPr lang="en-US" altLang="zh-CN" sz="1200" b="1" dirty="0">
                <a:solidFill>
                  <a:srgbClr val="000000"/>
                </a:solidFill>
                <a:latin typeface="Consolas"/>
              </a:rPr>
              <a:t> {</a:t>
            </a:r>
          </a:p>
          <a:p>
            <a:pPr lvl="2"/>
            <a:r>
              <a:rPr lang="en-US" altLang="zh-CN" sz="1200" b="1" dirty="0">
                <a:solidFill>
                  <a:srgbClr val="7F0055"/>
                </a:solidFill>
                <a:latin typeface="Consolas"/>
              </a:rPr>
              <a:t>return</a:t>
            </a:r>
            <a:r>
              <a:rPr lang="en-US" altLang="zh-CN" sz="1200" b="1" dirty="0">
                <a:solidFill>
                  <a:srgbClr val="000000"/>
                </a:solidFill>
                <a:latin typeface="Consolas"/>
              </a:rPr>
              <a:t> </a:t>
            </a:r>
            <a:r>
              <a:rPr lang="en-US" altLang="zh-CN" sz="1200" b="1" dirty="0" err="1">
                <a:solidFill>
                  <a:srgbClr val="000000"/>
                </a:solidFill>
                <a:latin typeface="Consolas"/>
              </a:rPr>
              <a:t>getEntityDao</a:t>
            </a:r>
            <a:r>
              <a:rPr lang="en-US" altLang="zh-CN" sz="1200" b="1" dirty="0">
                <a:solidFill>
                  <a:srgbClr val="000000"/>
                </a:solidFill>
                <a:latin typeface="Consolas"/>
              </a:rPr>
              <a:t>().findByUsername(username);</a:t>
            </a:r>
          </a:p>
          <a:p>
            <a:pPr lvl="2"/>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(Exception e) {</a:t>
            </a:r>
          </a:p>
          <a:p>
            <a:pPr lvl="2"/>
            <a:r>
              <a:rPr lang="en-US" altLang="zh-CN" sz="1200" b="1" dirty="0">
                <a:solidFill>
                  <a:srgbClr val="7F0055"/>
                </a:solidFill>
                <a:latin typeface="Consolas"/>
              </a:rPr>
              <a:t>throw</a:t>
            </a:r>
            <a:r>
              <a:rPr lang="en-US" altLang="zh-CN" sz="1200" b="1" dirty="0">
                <a:solidFill>
                  <a:srgbClr val="000000"/>
                </a:solidFill>
                <a:latin typeface="Consolas"/>
              </a:rPr>
              <a:t> </a:t>
            </a:r>
            <a:r>
              <a:rPr lang="en-US" altLang="zh-CN" sz="1200" b="1" dirty="0">
                <a:solidFill>
                  <a:srgbClr val="7F0055"/>
                </a:solidFill>
                <a:latin typeface="Consolas"/>
              </a:rPr>
              <a:t>new</a:t>
            </a:r>
            <a:r>
              <a:rPr lang="en-US" altLang="zh-CN" sz="1200" b="1" dirty="0">
                <a:solidFill>
                  <a:srgbClr val="000000"/>
                </a:solidFill>
                <a:latin typeface="Consolas"/>
              </a:rPr>
              <a:t> </a:t>
            </a:r>
            <a:r>
              <a:rPr lang="en-US" altLang="zh-CN" sz="1200" b="1" dirty="0" err="1">
                <a:solidFill>
                  <a:srgbClr val="000000"/>
                </a:solidFill>
                <a:latin typeface="Consolas"/>
              </a:rPr>
              <a:t>BusinessException</a:t>
            </a:r>
            <a:r>
              <a:rPr lang="en-US" altLang="zh-CN" sz="1200" b="1" dirty="0">
                <a:solidFill>
                  <a:srgbClr val="000000"/>
                </a:solidFill>
                <a:latin typeface="Consolas"/>
              </a:rPr>
              <a:t>(</a:t>
            </a:r>
            <a:r>
              <a:rPr lang="en-US" altLang="zh-CN" sz="1200" b="1" dirty="0">
                <a:solidFill>
                  <a:srgbClr val="2A00FF"/>
                </a:solidFill>
                <a:latin typeface="Consolas"/>
              </a:rPr>
              <a:t>"</a:t>
            </a:r>
            <a:r>
              <a:rPr lang="en-US" altLang="zh-CN" sz="1200" b="1" dirty="0" err="1">
                <a:solidFill>
                  <a:srgbClr val="2A00FF"/>
                </a:solidFill>
                <a:latin typeface="Consolas"/>
              </a:rPr>
              <a:t>CustomerService.findByUsername</a:t>
            </a:r>
            <a:r>
              <a:rPr lang="en-US" altLang="zh-CN" sz="1200" b="1" dirty="0">
                <a:solidFill>
                  <a:srgbClr val="2A00FF"/>
                </a:solidFill>
                <a:latin typeface="Consolas"/>
              </a:rPr>
              <a:t> fail. username = "</a:t>
            </a:r>
            <a:r>
              <a:rPr lang="en-US" altLang="zh-CN" sz="1200" b="1" dirty="0">
                <a:solidFill>
                  <a:srgbClr val="000000"/>
                </a:solidFill>
                <a:latin typeface="Consolas"/>
              </a:rPr>
              <a:t> + username);</a:t>
            </a:r>
          </a:p>
          <a:p>
            <a:pPr lvl="2"/>
            <a:r>
              <a:rPr lang="en-US" altLang="zh-CN" sz="1200" dirty="0" smtClean="0">
                <a:solidFill>
                  <a:srgbClr val="000000"/>
                </a:solidFill>
                <a:latin typeface="Consolas"/>
              </a:rPr>
              <a:t>}</a:t>
            </a:r>
          </a:p>
          <a:p>
            <a:pPr lvl="1"/>
            <a:r>
              <a:rPr lang="en-US" altLang="zh-CN" sz="1200" dirty="0" smtClean="0">
                <a:solidFill>
                  <a:srgbClr val="000000"/>
                </a:solidFill>
                <a:latin typeface="Consolas"/>
              </a:rPr>
              <a:t>}</a:t>
            </a:r>
            <a:endParaRPr lang="en-US" altLang="zh-CN" sz="1200" dirty="0" smtClean="0"/>
          </a:p>
          <a:p>
            <a:r>
              <a:rPr lang="en-US" altLang="zh-CN" sz="1200" dirty="0" smtClean="0">
                <a:solidFill>
                  <a:srgbClr val="000000"/>
                </a:solidFill>
                <a:latin typeface="Consolas"/>
              </a:rPr>
              <a:t>}</a:t>
            </a:r>
          </a:p>
        </p:txBody>
      </p:sp>
    </p:spTree>
    <p:extLst>
      <p:ext uri="{BB962C8B-B14F-4D97-AF65-F5344CB8AC3E}">
        <p14:creationId xmlns:p14="http://schemas.microsoft.com/office/powerpoint/2010/main" val="1004337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TextBox 3"/>
          <p:cNvSpPr txBox="1"/>
          <p:nvPr/>
        </p:nvSpPr>
        <p:spPr>
          <a:xfrm>
            <a:off x="251520" y="909574"/>
            <a:ext cx="2823593" cy="369332"/>
          </a:xfrm>
          <a:prstGeom prst="rect">
            <a:avLst/>
          </a:prstGeom>
          <a:noFill/>
        </p:spPr>
        <p:txBody>
          <a:bodyPr wrap="none" rtlCol="0">
            <a:spAutoFit/>
          </a:bodyPr>
          <a:lstStyle/>
          <a:p>
            <a:r>
              <a:rPr lang="en-US" altLang="zh-CN" dirty="0" smtClean="0">
                <a:solidFill>
                  <a:srgbClr val="FF0000"/>
                </a:solidFill>
                <a:latin typeface="+mj-ea"/>
                <a:ea typeface="+mj-ea"/>
              </a:rPr>
              <a:t>Service</a:t>
            </a:r>
            <a:r>
              <a:rPr lang="zh-CN" altLang="en-US" dirty="0" smtClean="0">
                <a:solidFill>
                  <a:srgbClr val="FF0000"/>
                </a:solidFill>
                <a:latin typeface="+mj-ea"/>
                <a:ea typeface="+mj-ea"/>
              </a:rPr>
              <a:t>业务层的单元测试</a:t>
            </a:r>
            <a:endParaRPr lang="zh-CN" altLang="en-US" dirty="0">
              <a:solidFill>
                <a:srgbClr val="FF0000"/>
              </a:solidFill>
              <a:latin typeface="+mj-ea"/>
              <a:ea typeface="+mj-ea"/>
            </a:endParaRPr>
          </a:p>
        </p:txBody>
      </p:sp>
      <p:sp>
        <p:nvSpPr>
          <p:cNvPr id="5" name="TextBox 4"/>
          <p:cNvSpPr txBox="1"/>
          <p:nvPr/>
        </p:nvSpPr>
        <p:spPr>
          <a:xfrm>
            <a:off x="287027" y="1489348"/>
            <a:ext cx="2628789" cy="2308324"/>
          </a:xfrm>
          <a:prstGeom prst="rect">
            <a:avLst/>
          </a:prstGeom>
          <a:noFill/>
        </p:spPr>
        <p:txBody>
          <a:bodyPr wrap="square" rtlCol="0">
            <a:spAutoFit/>
          </a:bodyPr>
          <a:lstStyle/>
          <a:p>
            <a:pPr marL="285750" indent="-285750">
              <a:buFont typeface="Wingdings" pitchFamily="2" charset="2"/>
              <a:buChar char="n"/>
            </a:pPr>
            <a:r>
              <a:rPr lang="zh-CN" altLang="en-US" sz="1600" dirty="0">
                <a:latin typeface="+mj-ea"/>
                <a:ea typeface="+mj-ea"/>
              </a:rPr>
              <a:t>服务</a:t>
            </a:r>
            <a:r>
              <a:rPr lang="zh-CN" altLang="en-US" sz="1600" dirty="0" smtClean="0">
                <a:latin typeface="+mj-ea"/>
                <a:ea typeface="+mj-ea"/>
              </a:rPr>
              <a:t>层的单元测试的重点是</a:t>
            </a:r>
            <a:r>
              <a:rPr lang="zh-CN" altLang="en-US" sz="1600" b="1" dirty="0" smtClean="0">
                <a:solidFill>
                  <a:srgbClr val="FF0000"/>
                </a:solidFill>
                <a:latin typeface="+mj-ea"/>
                <a:ea typeface="+mj-ea"/>
              </a:rPr>
              <a:t>业务逻辑实现</a:t>
            </a:r>
            <a:r>
              <a:rPr lang="zh-CN" altLang="en-US" sz="1600" dirty="0" smtClean="0">
                <a:latin typeface="+mj-ea"/>
                <a:ea typeface="+mj-ea"/>
              </a:rPr>
              <a:t>。对于直接调用</a:t>
            </a:r>
            <a:r>
              <a:rPr lang="en-US" altLang="zh-CN" sz="1600" dirty="0" smtClean="0">
                <a:latin typeface="+mj-ea"/>
                <a:ea typeface="+mj-ea"/>
              </a:rPr>
              <a:t>DAO</a:t>
            </a:r>
            <a:r>
              <a:rPr lang="zh-CN" altLang="en-US" sz="1600" dirty="0" smtClean="0">
                <a:latin typeface="+mj-ea"/>
                <a:ea typeface="+mj-ea"/>
              </a:rPr>
              <a:t>的简单服务方案可以不测试（因为</a:t>
            </a:r>
            <a:r>
              <a:rPr lang="en-US" altLang="zh-CN" sz="1600" dirty="0" smtClean="0">
                <a:latin typeface="+mj-ea"/>
                <a:ea typeface="+mj-ea"/>
              </a:rPr>
              <a:t>DAO</a:t>
            </a:r>
            <a:r>
              <a:rPr lang="zh-CN" altLang="en-US" sz="1600" dirty="0" smtClean="0">
                <a:latin typeface="+mj-ea"/>
                <a:ea typeface="+mj-ea"/>
              </a:rPr>
              <a:t>层已经测试了）</a:t>
            </a:r>
            <a:endParaRPr lang="en-US" altLang="zh-CN" sz="1600" dirty="0" smtClean="0">
              <a:latin typeface="+mj-ea"/>
              <a:ea typeface="+mj-ea"/>
            </a:endParaRPr>
          </a:p>
          <a:p>
            <a:pPr marL="285750" indent="-285750">
              <a:buFont typeface="Wingdings" pitchFamily="2" charset="2"/>
              <a:buChar char="n"/>
            </a:pPr>
            <a:r>
              <a:rPr lang="zh-CN" altLang="en-US" sz="1600" dirty="0" smtClean="0">
                <a:latin typeface="+mj-ea"/>
                <a:ea typeface="+mj-ea"/>
              </a:rPr>
              <a:t>与</a:t>
            </a:r>
            <a:r>
              <a:rPr lang="en-US" altLang="zh-CN" sz="1600" dirty="0" smtClean="0">
                <a:latin typeface="+mj-ea"/>
                <a:ea typeface="+mj-ea"/>
              </a:rPr>
              <a:t>DAO</a:t>
            </a:r>
            <a:r>
              <a:rPr lang="zh-CN" altLang="en-US" sz="1600" dirty="0" smtClean="0">
                <a:latin typeface="+mj-ea"/>
                <a:ea typeface="+mj-ea"/>
              </a:rPr>
              <a:t>层相同，都以基础框架的测试基类为基础开发单元测试。</a:t>
            </a:r>
            <a:endParaRPr lang="en-US" altLang="zh-CN" sz="1600" dirty="0" smtClean="0">
              <a:latin typeface="+mj-ea"/>
              <a:ea typeface="+mj-ea"/>
            </a:endParaRPr>
          </a:p>
        </p:txBody>
      </p:sp>
      <p:sp>
        <p:nvSpPr>
          <p:cNvPr id="7" name="矩形 6"/>
          <p:cNvSpPr/>
          <p:nvPr/>
        </p:nvSpPr>
        <p:spPr>
          <a:xfrm>
            <a:off x="3075112" y="909574"/>
            <a:ext cx="5601343" cy="4154984"/>
          </a:xfrm>
          <a:prstGeom prst="rect">
            <a:avLst/>
          </a:prstGeom>
          <a:ln w="12700">
            <a:solidFill>
              <a:schemeClr val="tx1"/>
            </a:solidFill>
            <a:prstDash val="dash"/>
          </a:ln>
        </p:spPr>
        <p:txBody>
          <a:bodyPr wrap="square">
            <a:spAutoFit/>
          </a:bodyPr>
          <a:lstStyle/>
          <a:p>
            <a:r>
              <a:rPr lang="en-US" altLang="zh-CN" sz="1200" dirty="0" smtClean="0">
                <a:solidFill>
                  <a:srgbClr val="646464"/>
                </a:solidFill>
                <a:latin typeface="Consolas"/>
              </a:rPr>
              <a:t>@</a:t>
            </a:r>
            <a:r>
              <a:rPr lang="en-US" altLang="zh-CN" sz="1200" dirty="0" err="1">
                <a:solidFill>
                  <a:srgbClr val="646464"/>
                </a:solidFill>
                <a:latin typeface="Consolas"/>
              </a:rPr>
              <a:t>ActiveProfiles</a:t>
            </a:r>
            <a:r>
              <a:rPr lang="en-US" altLang="zh-CN" sz="1200" dirty="0">
                <a:solidFill>
                  <a:srgbClr val="000000"/>
                </a:solidFill>
                <a:latin typeface="Consolas"/>
              </a:rPr>
              <a:t>(</a:t>
            </a:r>
            <a:r>
              <a:rPr lang="en-US" altLang="zh-CN" sz="1200" dirty="0">
                <a:solidFill>
                  <a:srgbClr val="2A00FF"/>
                </a:solidFill>
                <a:latin typeface="Consolas"/>
              </a:rPr>
              <a:t>"development"</a:t>
            </a:r>
            <a:r>
              <a:rPr lang="en-US" altLang="zh-CN" sz="1200" dirty="0">
                <a:solidFill>
                  <a:srgbClr val="000000"/>
                </a:solidFill>
                <a:latin typeface="Consolas"/>
              </a:rPr>
              <a:t>)</a:t>
            </a:r>
          </a:p>
          <a:p>
            <a:r>
              <a:rPr lang="en-US" altLang="zh-CN" sz="1200" dirty="0">
                <a:solidFill>
                  <a:srgbClr val="646464"/>
                </a:solidFill>
                <a:latin typeface="Consolas"/>
              </a:rPr>
              <a:t>@</a:t>
            </a:r>
            <a:r>
              <a:rPr lang="en-US" altLang="zh-CN" sz="1200" dirty="0" err="1">
                <a:solidFill>
                  <a:srgbClr val="646464"/>
                </a:solidFill>
                <a:latin typeface="Consolas"/>
              </a:rPr>
              <a:t>ContextConfiguration</a:t>
            </a:r>
            <a:r>
              <a:rPr lang="en-US" altLang="zh-CN" sz="1200" dirty="0">
                <a:solidFill>
                  <a:srgbClr val="000000"/>
                </a:solidFill>
                <a:latin typeface="Consolas"/>
              </a:rPr>
              <a:t>(locations = </a:t>
            </a:r>
            <a:r>
              <a:rPr lang="en-US" altLang="zh-CN" sz="1200" dirty="0">
                <a:solidFill>
                  <a:srgbClr val="2A00FF"/>
                </a:solidFill>
                <a:latin typeface="Consolas"/>
              </a:rPr>
              <a:t>"</a:t>
            </a:r>
            <a:r>
              <a:rPr lang="en-US" altLang="zh-CN" sz="1200" dirty="0" err="1">
                <a:solidFill>
                  <a:srgbClr val="2A00FF"/>
                </a:solidFill>
                <a:latin typeface="Consolas"/>
              </a:rPr>
              <a:t>classpath:applicationContext-test-main.xml</a:t>
            </a:r>
            <a:r>
              <a:rPr lang="en-US" altLang="zh-CN" sz="1200" dirty="0">
                <a:solidFill>
                  <a:srgbClr val="2A00FF"/>
                </a:solidFill>
                <a:latin typeface="Consolas"/>
              </a:rPr>
              <a:t>"</a:t>
            </a:r>
            <a:r>
              <a:rPr lang="en-US" altLang="zh-CN" sz="1200" dirty="0">
                <a:solidFill>
                  <a:srgbClr val="000000"/>
                </a:solidFill>
                <a:latin typeface="Consolas"/>
              </a:rPr>
              <a:t>)</a:t>
            </a:r>
          </a:p>
          <a:p>
            <a:r>
              <a:rPr lang="en-US" altLang="zh-CN" sz="1200" dirty="0">
                <a:solidFill>
                  <a:srgbClr val="646464"/>
                </a:solidFill>
                <a:latin typeface="Consolas"/>
              </a:rPr>
              <a:t>@</a:t>
            </a:r>
            <a:r>
              <a:rPr lang="en-US" altLang="zh-CN" sz="1200" dirty="0" err="1">
                <a:solidFill>
                  <a:srgbClr val="646464"/>
                </a:solidFill>
                <a:highlight>
                  <a:srgbClr val="D4D4D4"/>
                </a:highlight>
                <a:latin typeface="Consolas"/>
              </a:rPr>
              <a:t>TransactionConfiguration</a:t>
            </a:r>
            <a:r>
              <a:rPr lang="en-US" altLang="zh-CN" sz="1200" dirty="0">
                <a:solidFill>
                  <a:srgbClr val="000000"/>
                </a:solidFill>
                <a:highlight>
                  <a:srgbClr val="D4D4D4"/>
                </a:highlight>
                <a:latin typeface="Consolas"/>
              </a:rPr>
              <a:t>(</a:t>
            </a:r>
            <a:r>
              <a:rPr lang="en-US" altLang="zh-CN" sz="1200" dirty="0" err="1">
                <a:solidFill>
                  <a:srgbClr val="000000"/>
                </a:solidFill>
                <a:highlight>
                  <a:srgbClr val="D4D4D4"/>
                </a:highlight>
                <a:latin typeface="Consolas"/>
              </a:rPr>
              <a:t>defaultRollback</a:t>
            </a:r>
            <a:r>
              <a:rPr lang="en-US" altLang="zh-CN" sz="1200" dirty="0">
                <a:solidFill>
                  <a:srgbClr val="000000"/>
                </a:solidFill>
                <a:highlight>
                  <a:srgbClr val="D4D4D4"/>
                </a:highlight>
                <a:latin typeface="Consolas"/>
              </a:rPr>
              <a:t> = </a:t>
            </a:r>
            <a:r>
              <a:rPr lang="en-US" altLang="zh-CN" sz="1200" b="1" dirty="0">
                <a:solidFill>
                  <a:srgbClr val="7F0055"/>
                </a:solidFill>
                <a:highlight>
                  <a:srgbClr val="D4D4D4"/>
                </a:highlight>
                <a:latin typeface="Consolas"/>
              </a:rPr>
              <a:t>true</a:t>
            </a:r>
            <a:r>
              <a:rPr lang="en-US" altLang="zh-CN" sz="1200" b="1" dirty="0">
                <a:solidFill>
                  <a:srgbClr val="000000"/>
                </a:solidFill>
                <a:highlight>
                  <a:srgbClr val="D4D4D4"/>
                </a:highlight>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CustomerServiceTests</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000000"/>
                </a:solidFill>
                <a:latin typeface="Consolas"/>
              </a:rPr>
              <a:t>SpringTransactionalTests</a:t>
            </a:r>
            <a:r>
              <a:rPr lang="en-US" altLang="zh-CN" sz="1200" b="1" dirty="0">
                <a:solidFill>
                  <a:srgbClr val="000000"/>
                </a:solidFill>
                <a:latin typeface="Consolas"/>
              </a:rPr>
              <a:t> {</a:t>
            </a:r>
          </a:p>
          <a:p>
            <a:endParaRPr lang="zh-CN" altLang="en-US" sz="1200" dirty="0">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Logger </a:t>
            </a:r>
            <a:r>
              <a:rPr lang="en-US" altLang="zh-CN" sz="1200" b="1" i="1" dirty="0" err="1">
                <a:solidFill>
                  <a:srgbClr val="0000C0"/>
                </a:solidFill>
                <a:latin typeface="Consolas"/>
              </a:rPr>
              <a:t>logger</a:t>
            </a:r>
            <a:r>
              <a:rPr lang="en-US" altLang="zh-CN" sz="1200" b="1" i="1" dirty="0">
                <a:solidFill>
                  <a:srgbClr val="000000"/>
                </a:solidFill>
                <a:latin typeface="Consolas"/>
              </a:rPr>
              <a:t> = </a:t>
            </a:r>
            <a:r>
              <a:rPr lang="en-US" altLang="zh-CN" sz="1200" b="1" i="1" dirty="0" err="1">
                <a:solidFill>
                  <a:srgbClr val="000000"/>
                </a:solidFill>
                <a:latin typeface="Consolas"/>
              </a:rPr>
              <a:t>LoggerFactory.getLogger</a:t>
            </a:r>
            <a:r>
              <a:rPr lang="en-US" altLang="zh-CN" sz="1200" b="1" i="1" dirty="0">
                <a:solidFill>
                  <a:srgbClr val="000000"/>
                </a:solidFill>
                <a:latin typeface="Consolas"/>
              </a:rPr>
              <a:t>(</a:t>
            </a:r>
            <a:r>
              <a:rPr lang="en-US" altLang="zh-CN" sz="1200" b="1" i="1" dirty="0" err="1">
                <a:solidFill>
                  <a:srgbClr val="000000"/>
                </a:solidFill>
                <a:latin typeface="Consolas"/>
              </a:rPr>
              <a:t>CustomerServiceTests.</a:t>
            </a:r>
            <a:r>
              <a:rPr lang="en-US" altLang="zh-CN" sz="1200" b="1" i="1" dirty="0" err="1">
                <a:solidFill>
                  <a:srgbClr val="7F0055"/>
                </a:solidFill>
                <a:latin typeface="Consolas"/>
              </a:rPr>
              <a:t>class</a:t>
            </a:r>
            <a:r>
              <a:rPr lang="en-US" altLang="zh-CN" sz="1200" b="1" i="1" dirty="0">
                <a:solidFill>
                  <a:srgbClr val="000000"/>
                </a:solidFill>
                <a:latin typeface="Consolas"/>
              </a:rPr>
              <a:t>);</a:t>
            </a: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final</a:t>
            </a:r>
            <a:r>
              <a:rPr lang="en-US" altLang="zh-CN" sz="1200" b="1" dirty="0">
                <a:solidFill>
                  <a:srgbClr val="000000"/>
                </a:solidFill>
                <a:latin typeface="Consolas"/>
              </a:rPr>
              <a:t> String </a:t>
            </a:r>
            <a:r>
              <a:rPr lang="en-US" altLang="zh-CN" sz="1200" b="1" i="1" dirty="0">
                <a:solidFill>
                  <a:srgbClr val="0000C0"/>
                </a:solidFill>
                <a:latin typeface="Consolas"/>
              </a:rPr>
              <a:t>TABLE_NAME</a:t>
            </a:r>
            <a:r>
              <a:rPr lang="en-US" altLang="zh-CN" sz="1200" b="1" i="1" dirty="0">
                <a:solidFill>
                  <a:srgbClr val="000000"/>
                </a:solidFill>
                <a:latin typeface="Consolas"/>
              </a:rPr>
              <a:t> = </a:t>
            </a:r>
            <a:r>
              <a:rPr lang="en-US" altLang="zh-CN" sz="1200" b="1" i="1" dirty="0">
                <a:solidFill>
                  <a:srgbClr val="2A00FF"/>
                </a:solidFill>
                <a:latin typeface="Consolas"/>
              </a:rPr>
              <a:t>"CUSTOMER</a:t>
            </a:r>
            <a:r>
              <a:rPr lang="en-US" altLang="zh-CN" sz="1200" b="1" i="1" dirty="0" smtClean="0">
                <a:solidFill>
                  <a:srgbClr val="2A00FF"/>
                </a:solidFill>
                <a:latin typeface="Consolas"/>
              </a:rPr>
              <a:t>"</a:t>
            </a:r>
            <a:r>
              <a:rPr lang="en-US" altLang="zh-CN" sz="1200" b="1" i="1" dirty="0" smtClean="0">
                <a:solidFill>
                  <a:srgbClr val="000000"/>
                </a:solidFill>
                <a:latin typeface="Consolas"/>
              </a:rPr>
              <a:t>;</a:t>
            </a:r>
            <a:endParaRPr lang="zh-CN" altLang="en-US" sz="1200" dirty="0">
              <a:latin typeface="Consolas"/>
            </a:endParaRPr>
          </a:p>
          <a:p>
            <a:pPr lvl="1"/>
            <a:r>
              <a:rPr lang="en-US" altLang="zh-CN" sz="1200" dirty="0">
                <a:solidFill>
                  <a:srgbClr val="646464"/>
                </a:solidFill>
                <a:latin typeface="Consolas"/>
              </a:rPr>
              <a:t>@</a:t>
            </a:r>
            <a:r>
              <a:rPr lang="en-US" altLang="zh-CN" sz="1200" dirty="0" err="1">
                <a:solidFill>
                  <a:srgbClr val="646464"/>
                </a:solidFill>
                <a:latin typeface="Consolas"/>
              </a:rPr>
              <a:t>Autowired</a:t>
            </a:r>
            <a:endParaRPr lang="en-US" altLang="zh-CN" sz="1200" dirty="0">
              <a:solidFill>
                <a:srgbClr val="646464"/>
              </a:solidFill>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err="1">
                <a:solidFill>
                  <a:srgbClr val="000000"/>
                </a:solidFill>
                <a:latin typeface="Consolas"/>
              </a:rPr>
              <a:t>CustomerService</a:t>
            </a:r>
            <a:r>
              <a:rPr lang="en-US" altLang="zh-CN" sz="1200" b="1" dirty="0">
                <a:solidFill>
                  <a:srgbClr val="000000"/>
                </a:solidFill>
                <a:latin typeface="Consolas"/>
              </a:rPr>
              <a:t> </a:t>
            </a:r>
            <a:r>
              <a:rPr lang="en-US" altLang="zh-CN" sz="1200" b="1" dirty="0" err="1">
                <a:solidFill>
                  <a:srgbClr val="0000C0"/>
                </a:solidFill>
                <a:latin typeface="Consolas"/>
              </a:rPr>
              <a:t>customerService</a:t>
            </a:r>
            <a:r>
              <a:rPr lang="en-US" altLang="zh-CN" sz="1200" b="1" dirty="0" smtClean="0">
                <a:solidFill>
                  <a:srgbClr val="000000"/>
                </a:solidFill>
                <a:latin typeface="Consolas"/>
              </a:rPr>
              <a:t>;</a:t>
            </a:r>
            <a:endParaRPr lang="zh-CN" altLang="en-US" sz="1200" dirty="0">
              <a:latin typeface="Consolas"/>
            </a:endParaRPr>
          </a:p>
          <a:p>
            <a:pPr lvl="1"/>
            <a:r>
              <a:rPr lang="en-US" altLang="zh-CN" sz="1200" dirty="0">
                <a:solidFill>
                  <a:srgbClr val="646464"/>
                </a:solidFill>
                <a:latin typeface="Consolas"/>
              </a:rPr>
              <a:t>@</a:t>
            </a:r>
            <a:r>
              <a:rPr lang="en-US" altLang="zh-CN" sz="1200" dirty="0" err="1">
                <a:solidFill>
                  <a:srgbClr val="646464"/>
                </a:solidFill>
                <a:latin typeface="Consolas"/>
              </a:rPr>
              <a:t>SuppressWarnings</a:t>
            </a:r>
            <a:r>
              <a:rPr lang="en-US" altLang="zh-CN" sz="1200" dirty="0">
                <a:solidFill>
                  <a:srgbClr val="000000"/>
                </a:solidFill>
                <a:latin typeface="Consolas"/>
              </a:rPr>
              <a:t>(</a:t>
            </a:r>
            <a:r>
              <a:rPr lang="en-US" altLang="zh-CN" sz="1200" dirty="0">
                <a:solidFill>
                  <a:srgbClr val="2A00FF"/>
                </a:solidFill>
                <a:latin typeface="Consolas"/>
              </a:rPr>
              <a:t>"deprecation"</a:t>
            </a:r>
            <a:r>
              <a:rPr lang="en-US" altLang="zh-CN" sz="1200" dirty="0">
                <a:solidFill>
                  <a:srgbClr val="000000"/>
                </a:solidFill>
                <a:latin typeface="Consolas"/>
              </a:rPr>
              <a:t>)</a:t>
            </a:r>
          </a:p>
          <a:p>
            <a:pPr lvl="1"/>
            <a:r>
              <a:rPr lang="en-US" altLang="zh-CN" sz="1200" dirty="0">
                <a:solidFill>
                  <a:srgbClr val="646464"/>
                </a:solidFill>
                <a:latin typeface="Consolas"/>
              </a:rPr>
              <a:t>@Test</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a:t>
            </a:r>
            <a:r>
              <a:rPr lang="en-US" altLang="zh-CN" sz="1200" b="1" dirty="0" err="1">
                <a:solidFill>
                  <a:srgbClr val="000000"/>
                </a:solidFill>
                <a:latin typeface="Consolas"/>
              </a:rPr>
              <a:t>testGetNeedRemindCustomers</a:t>
            </a:r>
            <a:r>
              <a:rPr lang="en-US" altLang="zh-CN" sz="1200" b="1" dirty="0">
                <a:solidFill>
                  <a:srgbClr val="000000"/>
                </a:solidFill>
                <a:latin typeface="Consolas"/>
              </a:rPr>
              <a:t>() {</a:t>
            </a:r>
          </a:p>
          <a:p>
            <a:pPr lvl="1"/>
            <a:r>
              <a:rPr lang="en-US" altLang="zh-CN" sz="1200" dirty="0">
                <a:latin typeface="Consolas"/>
              </a:rPr>
              <a:t> </a:t>
            </a:r>
            <a:r>
              <a:rPr lang="en-US" altLang="zh-CN" sz="1200" dirty="0" smtClean="0">
                <a:latin typeface="Consolas"/>
              </a:rPr>
              <a:t>  // test business logic</a:t>
            </a:r>
            <a:endParaRPr lang="zh-CN" altLang="en-US" sz="1200" dirty="0">
              <a:latin typeface="Consolas"/>
            </a:endParaRPr>
          </a:p>
          <a:p>
            <a:pPr lvl="1"/>
            <a:r>
              <a:rPr lang="en-US" altLang="zh-CN" sz="1200" dirty="0">
                <a:solidFill>
                  <a:srgbClr val="000000"/>
                </a:solidFill>
                <a:latin typeface="Consolas"/>
              </a:rPr>
              <a:t>}</a:t>
            </a:r>
          </a:p>
          <a:p>
            <a:pPr lvl="1"/>
            <a:r>
              <a:rPr lang="en-US" altLang="zh-CN" sz="1200" dirty="0">
                <a:solidFill>
                  <a:srgbClr val="646464"/>
                </a:solidFill>
                <a:latin typeface="Consolas"/>
              </a:rPr>
              <a:t>@After</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clean() {</a:t>
            </a:r>
          </a:p>
          <a:p>
            <a:pPr lvl="1"/>
            <a:r>
              <a:rPr lang="en-US" altLang="zh-CN" sz="1200" dirty="0" smtClean="0">
                <a:solidFill>
                  <a:srgbClr val="000000"/>
                </a:solidFill>
                <a:latin typeface="Consolas"/>
              </a:rPr>
              <a:t>  </a:t>
            </a:r>
            <a:r>
              <a:rPr lang="en-US" altLang="zh-CN" sz="1200" dirty="0" err="1" smtClean="0">
                <a:solidFill>
                  <a:srgbClr val="000000"/>
                </a:solidFill>
                <a:latin typeface="Consolas"/>
              </a:rPr>
              <a:t>deleteFromTables</a:t>
            </a:r>
            <a:r>
              <a:rPr lang="en-US" altLang="zh-CN" sz="1200" dirty="0" smtClean="0">
                <a:solidFill>
                  <a:srgbClr val="000000"/>
                </a:solidFill>
                <a:latin typeface="Consolas"/>
              </a:rPr>
              <a:t>(</a:t>
            </a:r>
            <a:r>
              <a:rPr lang="en-US" altLang="zh-CN" sz="1200" i="1" dirty="0" smtClean="0">
                <a:solidFill>
                  <a:srgbClr val="0000C0"/>
                </a:solidFill>
                <a:latin typeface="Consolas"/>
              </a:rPr>
              <a:t>TABLE_NAME</a:t>
            </a:r>
            <a:r>
              <a:rPr lang="en-US" altLang="zh-CN" sz="1200" i="1" dirty="0">
                <a:solidFill>
                  <a:srgbClr val="000000"/>
                </a:solidFill>
                <a:latin typeface="Consolas"/>
              </a:rPr>
              <a:t>);</a:t>
            </a:r>
          </a:p>
          <a:p>
            <a:pPr lvl="1"/>
            <a:r>
              <a:rPr lang="en-US" altLang="zh-CN" sz="1200" dirty="0" smtClean="0">
                <a:solidFill>
                  <a:srgbClr val="000000"/>
                </a:solidFill>
                <a:latin typeface="Consolas"/>
              </a:rPr>
              <a:t>}</a:t>
            </a:r>
            <a:endParaRPr lang="zh-CN" altLang="en-US" sz="1200" dirty="0">
              <a:latin typeface="Consolas"/>
            </a:endParaRPr>
          </a:p>
          <a:p>
            <a:r>
              <a:rPr lang="en-US" altLang="zh-CN" sz="1200" dirty="0">
                <a:solidFill>
                  <a:srgbClr val="000000"/>
                </a:solidFill>
                <a:latin typeface="Consolas"/>
              </a:rPr>
              <a:t>}</a:t>
            </a:r>
          </a:p>
        </p:txBody>
      </p:sp>
    </p:spTree>
    <p:extLst>
      <p:ext uri="{BB962C8B-B14F-4D97-AF65-F5344CB8AC3E}">
        <p14:creationId xmlns:p14="http://schemas.microsoft.com/office/powerpoint/2010/main" val="2688483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矩形 3"/>
          <p:cNvSpPr/>
          <p:nvPr/>
        </p:nvSpPr>
        <p:spPr>
          <a:xfrm>
            <a:off x="251520" y="800626"/>
            <a:ext cx="3435492" cy="369332"/>
          </a:xfrm>
          <a:prstGeom prst="rect">
            <a:avLst/>
          </a:prstGeom>
        </p:spPr>
        <p:txBody>
          <a:bodyPr wrap="none">
            <a:spAutoFit/>
          </a:bodyPr>
          <a:lstStyle/>
          <a:p>
            <a:r>
              <a:rPr lang="zh-CN" altLang="en-US" dirty="0">
                <a:solidFill>
                  <a:srgbClr val="FF0000"/>
                </a:solidFill>
                <a:latin typeface="+mj-ea"/>
              </a:rPr>
              <a:t>四</a:t>
            </a:r>
            <a:r>
              <a:rPr lang="zh-CN" altLang="en-US" dirty="0" smtClean="0">
                <a:solidFill>
                  <a:srgbClr val="FF0000"/>
                </a:solidFill>
                <a:latin typeface="+mj-ea"/>
              </a:rPr>
              <a:t>、</a:t>
            </a:r>
            <a:r>
              <a:rPr lang="en-US" altLang="zh-CN" dirty="0" smtClean="0">
                <a:solidFill>
                  <a:srgbClr val="FF0000"/>
                </a:solidFill>
                <a:latin typeface="+mj-ea"/>
              </a:rPr>
              <a:t>Controller</a:t>
            </a:r>
            <a:r>
              <a:rPr lang="zh-CN" altLang="en-US" dirty="0" smtClean="0">
                <a:solidFill>
                  <a:srgbClr val="FF0000"/>
                </a:solidFill>
                <a:latin typeface="+mj-ea"/>
              </a:rPr>
              <a:t>和界面</a:t>
            </a:r>
            <a:r>
              <a:rPr lang="en-US" altLang="zh-CN" dirty="0" smtClean="0">
                <a:solidFill>
                  <a:srgbClr val="FF0000"/>
                </a:solidFill>
                <a:latin typeface="+mj-ea"/>
              </a:rPr>
              <a:t>View</a:t>
            </a:r>
            <a:r>
              <a:rPr lang="zh-CN" altLang="en-US" dirty="0" smtClean="0">
                <a:solidFill>
                  <a:srgbClr val="FF0000"/>
                </a:solidFill>
                <a:latin typeface="+mj-ea"/>
              </a:rPr>
              <a:t>开发</a:t>
            </a:r>
            <a:endParaRPr lang="zh-CN" altLang="en-US" dirty="0">
              <a:solidFill>
                <a:srgbClr val="FF0000"/>
              </a:solidFill>
              <a:latin typeface="+mj-ea"/>
            </a:endParaRPr>
          </a:p>
        </p:txBody>
      </p:sp>
      <p:sp>
        <p:nvSpPr>
          <p:cNvPr id="3" name="TextBox 2"/>
          <p:cNvSpPr txBox="1"/>
          <p:nvPr/>
        </p:nvSpPr>
        <p:spPr>
          <a:xfrm>
            <a:off x="251521" y="1330642"/>
            <a:ext cx="3816424" cy="1754326"/>
          </a:xfrm>
          <a:prstGeom prst="rect">
            <a:avLst/>
          </a:prstGeom>
          <a:noFill/>
        </p:spPr>
        <p:txBody>
          <a:bodyPr wrap="square" rtlCol="0">
            <a:spAutoFit/>
          </a:bodyPr>
          <a:lstStyle/>
          <a:p>
            <a:pPr marL="285750" indent="-285750">
              <a:buFont typeface="Wingdings" pitchFamily="2" charset="2"/>
              <a:buChar char="n"/>
            </a:pPr>
            <a:r>
              <a:rPr lang="zh-CN" altLang="en-US" dirty="0" smtClean="0">
                <a:latin typeface="+mj-ea"/>
                <a:ea typeface="+mj-ea"/>
              </a:rPr>
              <a:t>基础框架的</a:t>
            </a:r>
            <a:r>
              <a:rPr lang="en-US" altLang="zh-CN" dirty="0" err="1" smtClean="0">
                <a:latin typeface="+mj-ea"/>
                <a:ea typeface="+mj-ea"/>
              </a:rPr>
              <a:t>AbstractController</a:t>
            </a:r>
            <a:r>
              <a:rPr lang="zh-CN" altLang="en-US" dirty="0" smtClean="0">
                <a:latin typeface="+mj-ea"/>
                <a:ea typeface="+mj-ea"/>
              </a:rPr>
              <a:t>提供实体的</a:t>
            </a:r>
            <a:r>
              <a:rPr lang="en-US" altLang="zh-CN" dirty="0" smtClean="0">
                <a:latin typeface="+mj-ea"/>
                <a:ea typeface="+mj-ea"/>
              </a:rPr>
              <a:t>CRUD</a:t>
            </a:r>
            <a:r>
              <a:rPr lang="zh-CN" altLang="en-US" dirty="0" smtClean="0">
                <a:latin typeface="+mj-ea"/>
                <a:ea typeface="+mj-ea"/>
              </a:rPr>
              <a:t>和分页查询功能封装。</a:t>
            </a:r>
            <a:endParaRPr lang="en-US" altLang="zh-CN" dirty="0" smtClean="0">
              <a:latin typeface="+mj-ea"/>
              <a:ea typeface="+mj-ea"/>
            </a:endParaRPr>
          </a:p>
          <a:p>
            <a:pPr marL="285750" indent="-285750">
              <a:buFont typeface="Wingdings" pitchFamily="2" charset="2"/>
              <a:buChar char="n"/>
            </a:pPr>
            <a:r>
              <a:rPr lang="zh-CN" altLang="en-US" dirty="0" smtClean="0">
                <a:latin typeface="+mj-ea"/>
                <a:ea typeface="+mj-ea"/>
              </a:rPr>
              <a:t>默认业务</a:t>
            </a:r>
            <a:r>
              <a:rPr lang="en-US" altLang="zh-CN" dirty="0" smtClean="0">
                <a:latin typeface="+mj-ea"/>
                <a:ea typeface="+mj-ea"/>
              </a:rPr>
              <a:t>Controller</a:t>
            </a:r>
            <a:r>
              <a:rPr lang="zh-CN" altLang="en-US" dirty="0" smtClean="0">
                <a:latin typeface="+mj-ea"/>
                <a:ea typeface="+mj-ea"/>
              </a:rPr>
              <a:t>实现，只需要继承</a:t>
            </a:r>
            <a:r>
              <a:rPr lang="en-US" altLang="zh-CN" dirty="0" err="1" smtClean="0">
                <a:latin typeface="+mj-ea"/>
                <a:ea typeface="+mj-ea"/>
              </a:rPr>
              <a:t>AbstractController</a:t>
            </a:r>
            <a:r>
              <a:rPr lang="zh-CN" altLang="en-US" dirty="0" smtClean="0">
                <a:latin typeface="+mj-ea"/>
                <a:ea typeface="+mj-ea"/>
              </a:rPr>
              <a:t>并注入对应的业务服务。</a:t>
            </a:r>
            <a:endParaRPr lang="zh-CN" altLang="en-US" dirty="0">
              <a:latin typeface="+mj-ea"/>
              <a:ea typeface="+mj-ea"/>
            </a:endParaRPr>
          </a:p>
        </p:txBody>
      </p:sp>
      <p:sp>
        <p:nvSpPr>
          <p:cNvPr id="5" name="TextBox 4"/>
          <p:cNvSpPr txBox="1"/>
          <p:nvPr/>
        </p:nvSpPr>
        <p:spPr>
          <a:xfrm>
            <a:off x="323528" y="3217540"/>
            <a:ext cx="3672408" cy="923330"/>
          </a:xfrm>
          <a:prstGeom prst="rect">
            <a:avLst/>
          </a:prstGeom>
          <a:noFill/>
        </p:spPr>
        <p:txBody>
          <a:bodyPr wrap="square" rtlCol="0">
            <a:spAutoFit/>
          </a:bodyPr>
          <a:lstStyle/>
          <a:p>
            <a:r>
              <a:rPr lang="zh-CN" altLang="en-US" dirty="0" smtClean="0">
                <a:latin typeface="+mj-ea"/>
                <a:ea typeface="+mj-ea"/>
              </a:rPr>
              <a:t>视图界面中，后台管理界面采用</a:t>
            </a:r>
            <a:r>
              <a:rPr lang="en-US" altLang="zh-CN" dirty="0" err="1" smtClean="0">
                <a:latin typeface="+mj-ea"/>
                <a:ea typeface="+mj-ea"/>
              </a:rPr>
              <a:t>JSTL+extremetables+springformtag</a:t>
            </a:r>
            <a:r>
              <a:rPr lang="en-US" altLang="zh-CN" dirty="0" smtClean="0">
                <a:latin typeface="+mj-ea"/>
                <a:ea typeface="+mj-ea"/>
              </a:rPr>
              <a:t>+</a:t>
            </a:r>
            <a:r>
              <a:rPr lang="zh-CN" altLang="en-US" dirty="0" smtClean="0">
                <a:latin typeface="+mj-ea"/>
                <a:ea typeface="+mj-ea"/>
              </a:rPr>
              <a:t>框架自定义</a:t>
            </a:r>
            <a:r>
              <a:rPr lang="en-US" altLang="zh-CN" dirty="0" smtClean="0">
                <a:latin typeface="+mj-ea"/>
                <a:ea typeface="+mj-ea"/>
              </a:rPr>
              <a:t>TAGS</a:t>
            </a:r>
            <a:r>
              <a:rPr lang="zh-CN" altLang="en-US" dirty="0" smtClean="0">
                <a:latin typeface="+mj-ea"/>
                <a:ea typeface="+mj-ea"/>
              </a:rPr>
              <a:t>。</a:t>
            </a:r>
            <a:endParaRPr lang="en-US" altLang="zh-CN" dirty="0" smtClean="0">
              <a:latin typeface="+mj-ea"/>
              <a:ea typeface="+mj-ea"/>
            </a:endParaRPr>
          </a:p>
        </p:txBody>
      </p:sp>
      <p:sp>
        <p:nvSpPr>
          <p:cNvPr id="6" name="矩形 5"/>
          <p:cNvSpPr/>
          <p:nvPr/>
        </p:nvSpPr>
        <p:spPr>
          <a:xfrm>
            <a:off x="4283968" y="800626"/>
            <a:ext cx="4572000" cy="4339650"/>
          </a:xfrm>
          <a:prstGeom prst="rect">
            <a:avLst/>
          </a:prstGeom>
          <a:ln w="12700">
            <a:solidFill>
              <a:schemeClr val="tx1"/>
            </a:solidFill>
            <a:prstDash val="dash"/>
          </a:ln>
        </p:spPr>
        <p:txBody>
          <a:bodyPr>
            <a:spAutoFit/>
          </a:bodyPr>
          <a:lstStyle/>
          <a:p>
            <a:r>
              <a:rPr lang="en-US" altLang="zh-CN" sz="1200" dirty="0">
                <a:solidFill>
                  <a:srgbClr val="646464"/>
                </a:solidFill>
                <a:latin typeface="Consolas"/>
              </a:rPr>
              <a:t>@Controller</a:t>
            </a:r>
          </a:p>
          <a:p>
            <a:r>
              <a:rPr lang="en-US" altLang="zh-CN" sz="1200" dirty="0">
                <a:solidFill>
                  <a:srgbClr val="646464"/>
                </a:solidFill>
                <a:latin typeface="Consolas"/>
              </a:rPr>
              <a:t>@</a:t>
            </a:r>
            <a:r>
              <a:rPr lang="en-US" altLang="zh-CN" sz="1200" dirty="0" err="1">
                <a:solidFill>
                  <a:srgbClr val="646464"/>
                </a:solidFill>
                <a:latin typeface="Consolas"/>
              </a:rPr>
              <a:t>RequestMapping</a:t>
            </a:r>
            <a:r>
              <a:rPr lang="en-US" altLang="zh-CN" sz="1200" dirty="0">
                <a:solidFill>
                  <a:srgbClr val="000000"/>
                </a:solidFill>
                <a:latin typeface="Consolas"/>
              </a:rPr>
              <a:t>(value = </a:t>
            </a:r>
            <a:r>
              <a:rPr lang="en-US" altLang="zh-CN" sz="1200" dirty="0">
                <a:solidFill>
                  <a:srgbClr val="2A00FF"/>
                </a:solidFill>
                <a:latin typeface="Consolas"/>
              </a:rPr>
              <a:t>"/admin/demo/customer"</a:t>
            </a:r>
            <a:r>
              <a:rPr lang="en-US" altLang="zh-CN" sz="1200"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CustomerManagerController</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FF0000"/>
                </a:solidFill>
                <a:latin typeface="Consolas"/>
              </a:rPr>
              <a:t>AbstractController</a:t>
            </a:r>
            <a:r>
              <a:rPr lang="en-US" altLang="zh-CN" sz="1200" b="1" dirty="0">
                <a:solidFill>
                  <a:srgbClr val="000000"/>
                </a:solidFill>
                <a:latin typeface="Consolas"/>
              </a:rPr>
              <a:t>&lt;Customer, </a:t>
            </a:r>
            <a:r>
              <a:rPr lang="en-US" altLang="zh-CN" sz="1200" b="1" dirty="0" err="1">
                <a:solidFill>
                  <a:srgbClr val="000000"/>
                </a:solidFill>
                <a:latin typeface="Consolas"/>
              </a:rPr>
              <a:t>CustomerService</a:t>
            </a:r>
            <a:r>
              <a:rPr lang="en-US" altLang="zh-CN" sz="1200" b="1" dirty="0">
                <a:solidFill>
                  <a:srgbClr val="000000"/>
                </a:solidFill>
                <a:latin typeface="Consolas"/>
              </a:rPr>
              <a:t>&gt; {</a:t>
            </a:r>
          </a:p>
          <a:p>
            <a:endParaRPr lang="zh-CN" altLang="en-US" sz="1200" dirty="0">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Map&lt;Integer, String&gt; </a:t>
            </a:r>
            <a:r>
              <a:rPr lang="en-US" altLang="zh-CN" sz="1200" b="1" i="1" dirty="0" err="1">
                <a:solidFill>
                  <a:srgbClr val="0000C0"/>
                </a:solidFill>
                <a:latin typeface="Consolas"/>
              </a:rPr>
              <a:t>allTypes</a:t>
            </a:r>
            <a:r>
              <a:rPr lang="en-US" altLang="zh-CN" sz="1200" b="1" i="1" dirty="0">
                <a:solidFill>
                  <a:srgbClr val="000000"/>
                </a:solidFill>
                <a:latin typeface="Consolas"/>
              </a:rPr>
              <a:t> = </a:t>
            </a:r>
            <a:r>
              <a:rPr lang="en-US" altLang="zh-CN" sz="1200" b="1" i="1" dirty="0" err="1">
                <a:solidFill>
                  <a:srgbClr val="000000"/>
                </a:solidFill>
                <a:latin typeface="Consolas"/>
              </a:rPr>
              <a:t>Maps.newTreeMap</a:t>
            </a:r>
            <a:r>
              <a:rPr lang="en-US" altLang="zh-CN" sz="1200" b="1" i="1" dirty="0">
                <a:solidFill>
                  <a:srgbClr val="000000"/>
                </a:solidFill>
                <a:latin typeface="Consolas"/>
              </a:rPr>
              <a:t>();</a:t>
            </a:r>
          </a:p>
          <a:p>
            <a:pPr lvl="1"/>
            <a:r>
              <a:rPr lang="en-US" altLang="zh-CN" sz="1200" b="1" dirty="0">
                <a:solidFill>
                  <a:srgbClr val="7F0055"/>
                </a:solidFill>
                <a:latin typeface="Consolas"/>
              </a:rPr>
              <a:t>static</a:t>
            </a:r>
            <a:r>
              <a:rPr lang="en-US" altLang="zh-CN" sz="1200" b="1" dirty="0">
                <a:solidFill>
                  <a:srgbClr val="000000"/>
                </a:solidFill>
                <a:latin typeface="Consolas"/>
              </a:rPr>
              <a:t> {</a:t>
            </a:r>
          </a:p>
          <a:p>
            <a:pPr lvl="2"/>
            <a:r>
              <a:rPr lang="en-US" altLang="zh-CN" sz="1200" i="1" dirty="0" err="1">
                <a:solidFill>
                  <a:srgbClr val="0000C0"/>
                </a:solidFill>
                <a:latin typeface="Consolas"/>
              </a:rPr>
              <a:t>allTypes</a:t>
            </a:r>
            <a:r>
              <a:rPr lang="en-US" altLang="zh-CN" sz="1200" i="1" dirty="0" err="1">
                <a:solidFill>
                  <a:srgbClr val="000000"/>
                </a:solidFill>
                <a:latin typeface="Consolas"/>
              </a:rPr>
              <a:t>.put</a:t>
            </a:r>
            <a:r>
              <a:rPr lang="en-US" altLang="zh-CN" sz="1200" i="1" dirty="0">
                <a:solidFill>
                  <a:srgbClr val="000000"/>
                </a:solidFill>
                <a:latin typeface="Consolas"/>
              </a:rPr>
              <a:t>(1, </a:t>
            </a:r>
            <a:r>
              <a:rPr lang="en-US" altLang="zh-CN" sz="1200" i="1" dirty="0">
                <a:solidFill>
                  <a:srgbClr val="2A00FF"/>
                </a:solidFill>
                <a:latin typeface="Consolas"/>
              </a:rPr>
              <a:t>"</a:t>
            </a:r>
            <a:r>
              <a:rPr lang="zh-CN" altLang="en-US" sz="1200" i="1" dirty="0">
                <a:solidFill>
                  <a:srgbClr val="2A00FF"/>
                </a:solidFill>
                <a:latin typeface="Consolas"/>
              </a:rPr>
              <a:t>普通</a:t>
            </a:r>
            <a:r>
              <a:rPr lang="en-US" altLang="zh-CN" sz="1200" i="1" dirty="0">
                <a:solidFill>
                  <a:srgbClr val="2A00FF"/>
                </a:solidFill>
                <a:latin typeface="Consolas"/>
              </a:rPr>
              <a:t>"</a:t>
            </a:r>
            <a:r>
              <a:rPr lang="en-US" altLang="zh-CN" sz="1200" i="1" dirty="0">
                <a:solidFill>
                  <a:srgbClr val="000000"/>
                </a:solidFill>
                <a:latin typeface="Consolas"/>
              </a:rPr>
              <a:t>);</a:t>
            </a:r>
          </a:p>
          <a:p>
            <a:pPr lvl="2"/>
            <a:r>
              <a:rPr lang="en-US" altLang="zh-CN" sz="1200" i="1" dirty="0" err="1">
                <a:solidFill>
                  <a:srgbClr val="0000C0"/>
                </a:solidFill>
                <a:latin typeface="Consolas"/>
              </a:rPr>
              <a:t>allTypes</a:t>
            </a:r>
            <a:r>
              <a:rPr lang="en-US" altLang="zh-CN" sz="1200" i="1" dirty="0" err="1">
                <a:solidFill>
                  <a:srgbClr val="000000"/>
                </a:solidFill>
                <a:latin typeface="Consolas"/>
              </a:rPr>
              <a:t>.put</a:t>
            </a:r>
            <a:r>
              <a:rPr lang="en-US" altLang="zh-CN" sz="1200" i="1" dirty="0">
                <a:solidFill>
                  <a:srgbClr val="000000"/>
                </a:solidFill>
                <a:latin typeface="Consolas"/>
              </a:rPr>
              <a:t>(2, </a:t>
            </a:r>
            <a:r>
              <a:rPr lang="en-US" altLang="zh-CN" sz="1200" i="1" dirty="0">
                <a:solidFill>
                  <a:srgbClr val="2A00FF"/>
                </a:solidFill>
                <a:latin typeface="Consolas"/>
              </a:rPr>
              <a:t>"VIP"</a:t>
            </a:r>
            <a:r>
              <a:rPr lang="en-US" altLang="zh-CN" sz="1200" i="1" dirty="0">
                <a:solidFill>
                  <a:srgbClr val="000000"/>
                </a:solidFill>
                <a:latin typeface="Consolas"/>
              </a:rPr>
              <a:t>);</a:t>
            </a:r>
          </a:p>
          <a:p>
            <a:pPr lvl="1"/>
            <a:r>
              <a:rPr lang="en-US" altLang="zh-CN" sz="1200" dirty="0">
                <a:solidFill>
                  <a:srgbClr val="000000"/>
                </a:solidFill>
                <a:latin typeface="Consolas"/>
              </a:rPr>
              <a:t>}</a:t>
            </a:r>
          </a:p>
          <a:p>
            <a:endParaRPr lang="zh-CN" altLang="en-US" sz="1200" dirty="0">
              <a:latin typeface="Consolas"/>
            </a:endParaRPr>
          </a:p>
          <a:p>
            <a:pPr lvl="1"/>
            <a:r>
              <a:rPr lang="en-US" altLang="zh-CN" sz="1200" dirty="0">
                <a:solidFill>
                  <a:srgbClr val="646464"/>
                </a:solidFill>
                <a:latin typeface="Consolas"/>
              </a:rPr>
              <a:t>@</a:t>
            </a:r>
            <a:r>
              <a:rPr lang="en-US" altLang="zh-CN" sz="1200" dirty="0" err="1">
                <a:solidFill>
                  <a:srgbClr val="646464"/>
                </a:solidFill>
                <a:latin typeface="Consolas"/>
              </a:rPr>
              <a:t>SuppressWarnings</a:t>
            </a:r>
            <a:r>
              <a:rPr lang="en-US" altLang="zh-CN" sz="1200" dirty="0">
                <a:solidFill>
                  <a:srgbClr val="000000"/>
                </a:solidFill>
                <a:latin typeface="Consolas"/>
              </a:rPr>
              <a:t>(</a:t>
            </a:r>
            <a:r>
              <a:rPr lang="en-US" altLang="zh-CN" sz="1200" dirty="0">
                <a:solidFill>
                  <a:srgbClr val="2A00FF"/>
                </a:solidFill>
                <a:latin typeface="Consolas"/>
              </a:rPr>
              <a:t>"unused"</a:t>
            </a:r>
            <a:r>
              <a:rPr lang="en-US" altLang="zh-CN" sz="1200" dirty="0">
                <a:solidFill>
                  <a:srgbClr val="000000"/>
                </a:solidFill>
                <a:latin typeface="Consolas"/>
              </a:rPr>
              <a:t>)</a:t>
            </a:r>
          </a:p>
          <a:p>
            <a:pPr lvl="1"/>
            <a:r>
              <a:rPr lang="en-US" altLang="zh-CN" sz="1200" dirty="0">
                <a:solidFill>
                  <a:srgbClr val="646464"/>
                </a:solidFill>
                <a:latin typeface="Consolas"/>
              </a:rPr>
              <a:t>@</a:t>
            </a:r>
            <a:r>
              <a:rPr lang="en-US" altLang="zh-CN" sz="1200" dirty="0" err="1">
                <a:solidFill>
                  <a:srgbClr val="646464"/>
                </a:solidFill>
                <a:latin typeface="Consolas"/>
              </a:rPr>
              <a:t>Autowired</a:t>
            </a:r>
            <a:endParaRPr lang="en-US" altLang="zh-CN" sz="1200" dirty="0">
              <a:solidFill>
                <a:srgbClr val="646464"/>
              </a:solidFill>
              <a:latin typeface="Consolas"/>
            </a:endParaRP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err="1">
                <a:solidFill>
                  <a:srgbClr val="000000"/>
                </a:solidFill>
                <a:latin typeface="Consolas"/>
              </a:rPr>
              <a:t>CustomerService</a:t>
            </a:r>
            <a:r>
              <a:rPr lang="en-US" altLang="zh-CN" sz="1200" b="1" dirty="0">
                <a:solidFill>
                  <a:srgbClr val="000000"/>
                </a:solidFill>
                <a:latin typeface="Consolas"/>
              </a:rPr>
              <a:t> </a:t>
            </a:r>
            <a:r>
              <a:rPr lang="en-US" altLang="zh-CN" sz="1200" b="1" dirty="0" err="1">
                <a:solidFill>
                  <a:srgbClr val="0000C0"/>
                </a:solidFill>
                <a:latin typeface="Consolas"/>
              </a:rPr>
              <a:t>customerService</a:t>
            </a:r>
            <a:r>
              <a:rPr lang="en-US" altLang="zh-CN" sz="1200" b="1" dirty="0">
                <a:solidFill>
                  <a:srgbClr val="000000"/>
                </a:solidFill>
                <a:latin typeface="Consolas"/>
              </a:rPr>
              <a:t>;</a:t>
            </a:r>
          </a:p>
          <a:p>
            <a:endParaRPr lang="zh-CN" altLang="en-US" sz="1200" dirty="0">
              <a:latin typeface="Consolas"/>
            </a:endParaRPr>
          </a:p>
          <a:p>
            <a:pPr lvl="1"/>
            <a:r>
              <a:rPr lang="en-US" altLang="zh-CN" sz="1200" dirty="0">
                <a:solidFill>
                  <a:srgbClr val="646464"/>
                </a:solidFill>
                <a:latin typeface="Consolas"/>
              </a:rPr>
              <a:t>@Override</a:t>
            </a:r>
          </a:p>
          <a:p>
            <a:pPr lvl="1"/>
            <a:r>
              <a:rPr lang="en-US" altLang="zh-CN" sz="1200" b="1" dirty="0">
                <a:solidFill>
                  <a:srgbClr val="7F0055"/>
                </a:solidFill>
                <a:latin typeface="Consolas"/>
              </a:rPr>
              <a:t>protected</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a:t>
            </a:r>
            <a:r>
              <a:rPr lang="en-US" altLang="zh-CN" sz="1200" b="1" dirty="0" err="1">
                <a:solidFill>
                  <a:srgbClr val="000000"/>
                </a:solidFill>
                <a:latin typeface="Consolas"/>
              </a:rPr>
              <a:t>referenceData</a:t>
            </a:r>
            <a:r>
              <a:rPr lang="en-US" altLang="zh-CN" sz="1200" b="1" dirty="0">
                <a:solidFill>
                  <a:srgbClr val="000000"/>
                </a:solidFill>
                <a:latin typeface="Consolas"/>
              </a:rPr>
              <a:t>(</a:t>
            </a:r>
            <a:r>
              <a:rPr lang="en-US" altLang="zh-CN" sz="1200" b="1" dirty="0" err="1">
                <a:solidFill>
                  <a:srgbClr val="000000"/>
                </a:solidFill>
                <a:latin typeface="Consolas"/>
              </a:rPr>
              <a:t>HttpServletRequest</a:t>
            </a:r>
            <a:r>
              <a:rPr lang="en-US" altLang="zh-CN" sz="1200" b="1" dirty="0">
                <a:solidFill>
                  <a:srgbClr val="000000"/>
                </a:solidFill>
                <a:latin typeface="Consolas"/>
              </a:rPr>
              <a:t> request, Map&lt;String, Object&gt; model) {</a:t>
            </a:r>
          </a:p>
          <a:p>
            <a:pPr lvl="1"/>
            <a:r>
              <a:rPr lang="en-US" altLang="zh-CN" sz="1200" dirty="0">
                <a:solidFill>
                  <a:srgbClr val="000000"/>
                </a:solidFill>
                <a:latin typeface="Consolas"/>
              </a:rPr>
              <a:t> </a:t>
            </a:r>
            <a:r>
              <a:rPr lang="en-US" altLang="zh-CN" sz="1200" dirty="0" smtClean="0">
                <a:solidFill>
                  <a:srgbClr val="000000"/>
                </a:solidFill>
                <a:latin typeface="Consolas"/>
              </a:rPr>
              <a:t> </a:t>
            </a:r>
            <a:r>
              <a:rPr lang="en-US" altLang="zh-CN" sz="1200" b="1" dirty="0" err="1" smtClean="0">
                <a:solidFill>
                  <a:srgbClr val="000000"/>
                </a:solidFill>
                <a:latin typeface="Consolas"/>
              </a:rPr>
              <a:t>model.put</a:t>
            </a:r>
            <a:r>
              <a:rPr lang="en-US" altLang="zh-CN" sz="1200" b="1" dirty="0">
                <a:solidFill>
                  <a:srgbClr val="000000"/>
                </a:solidFill>
                <a:latin typeface="Consolas"/>
              </a:rPr>
              <a:t>(</a:t>
            </a:r>
            <a:r>
              <a:rPr lang="en-US" altLang="zh-CN" sz="1200" b="1" dirty="0">
                <a:solidFill>
                  <a:srgbClr val="2A00FF"/>
                </a:solidFill>
                <a:latin typeface="Consolas"/>
              </a:rPr>
              <a:t>"</a:t>
            </a:r>
            <a:r>
              <a:rPr lang="en-US" altLang="zh-CN" sz="1200" b="1" dirty="0" err="1">
                <a:solidFill>
                  <a:srgbClr val="2A00FF"/>
                </a:solidFill>
                <a:latin typeface="Consolas"/>
              </a:rPr>
              <a:t>allTypes</a:t>
            </a:r>
            <a:r>
              <a:rPr lang="en-US" altLang="zh-CN" sz="1200" b="1" dirty="0">
                <a:solidFill>
                  <a:srgbClr val="2A00FF"/>
                </a:solidFill>
                <a:latin typeface="Consolas"/>
              </a:rPr>
              <a:t>"</a:t>
            </a:r>
            <a:r>
              <a:rPr lang="en-US" altLang="zh-CN" sz="1200" b="1" dirty="0">
                <a:solidFill>
                  <a:srgbClr val="000000"/>
                </a:solidFill>
                <a:latin typeface="Consolas"/>
              </a:rPr>
              <a:t>, </a:t>
            </a:r>
            <a:r>
              <a:rPr lang="en-US" altLang="zh-CN" sz="1200" b="1" i="1" dirty="0" err="1">
                <a:solidFill>
                  <a:srgbClr val="0000C0"/>
                </a:solidFill>
                <a:latin typeface="Consolas"/>
              </a:rPr>
              <a:t>allTypes</a:t>
            </a:r>
            <a:r>
              <a:rPr lang="en-US" altLang="zh-CN" sz="1200" b="1" i="1" dirty="0">
                <a:solidFill>
                  <a:srgbClr val="000000"/>
                </a:solidFill>
                <a:latin typeface="Consolas"/>
              </a:rPr>
              <a:t>);</a:t>
            </a:r>
          </a:p>
          <a:p>
            <a:pPr lvl="1"/>
            <a:r>
              <a:rPr lang="en-US" altLang="zh-CN" sz="1200" b="1" dirty="0">
                <a:solidFill>
                  <a:srgbClr val="000000"/>
                </a:solidFill>
                <a:latin typeface="Consolas"/>
              </a:rPr>
              <a:t>}</a:t>
            </a:r>
          </a:p>
          <a:p>
            <a:r>
              <a:rPr lang="en-US" altLang="zh-CN" sz="1200" dirty="0">
                <a:solidFill>
                  <a:srgbClr val="000000"/>
                </a:solidFill>
                <a:latin typeface="Consolas"/>
              </a:rPr>
              <a:t>}</a:t>
            </a:r>
            <a:endParaRPr lang="zh-CN" altLang="en-US" sz="1200" dirty="0"/>
          </a:p>
        </p:txBody>
      </p:sp>
      <p:sp>
        <p:nvSpPr>
          <p:cNvPr id="7" name="TextBox 6"/>
          <p:cNvSpPr txBox="1"/>
          <p:nvPr/>
        </p:nvSpPr>
        <p:spPr>
          <a:xfrm>
            <a:off x="220741" y="4369668"/>
            <a:ext cx="3775196" cy="646331"/>
          </a:xfrm>
          <a:prstGeom prst="rect">
            <a:avLst/>
          </a:prstGeom>
          <a:noFill/>
        </p:spPr>
        <p:txBody>
          <a:bodyPr wrap="square" rtlCol="0">
            <a:spAutoFit/>
          </a:bodyPr>
          <a:lstStyle/>
          <a:p>
            <a:r>
              <a:rPr lang="en-US" altLang="zh-CN" dirty="0" smtClean="0">
                <a:latin typeface="Arial Black" pitchFamily="34" charset="0"/>
              </a:rPr>
              <a:t>Annotation Mapping, auto-binding, Rest-style</a:t>
            </a:r>
            <a:endParaRPr lang="zh-CN" altLang="en-US" dirty="0">
              <a:latin typeface="Arial Black" pitchFamily="34" charset="0"/>
            </a:endParaRPr>
          </a:p>
        </p:txBody>
      </p:sp>
    </p:spTree>
    <p:extLst>
      <p:ext uri="{BB962C8B-B14F-4D97-AF65-F5344CB8AC3E}">
        <p14:creationId xmlns:p14="http://schemas.microsoft.com/office/powerpoint/2010/main" val="770584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矩形 3"/>
          <p:cNvSpPr/>
          <p:nvPr/>
        </p:nvSpPr>
        <p:spPr>
          <a:xfrm>
            <a:off x="251520" y="800626"/>
            <a:ext cx="2973827" cy="369332"/>
          </a:xfrm>
          <a:prstGeom prst="rect">
            <a:avLst/>
          </a:prstGeom>
        </p:spPr>
        <p:txBody>
          <a:bodyPr wrap="none">
            <a:spAutoFit/>
          </a:bodyPr>
          <a:lstStyle/>
          <a:p>
            <a:r>
              <a:rPr lang="en-US" altLang="zh-CN" dirty="0" smtClean="0">
                <a:solidFill>
                  <a:srgbClr val="FF0000"/>
                </a:solidFill>
                <a:latin typeface="+mj-ea"/>
              </a:rPr>
              <a:t>Controller</a:t>
            </a:r>
            <a:r>
              <a:rPr lang="zh-CN" altLang="en-US" dirty="0" smtClean="0">
                <a:solidFill>
                  <a:srgbClr val="FF0000"/>
                </a:solidFill>
                <a:latin typeface="+mj-ea"/>
              </a:rPr>
              <a:t>和界面</a:t>
            </a:r>
            <a:r>
              <a:rPr lang="en-US" altLang="zh-CN" dirty="0" smtClean="0">
                <a:solidFill>
                  <a:srgbClr val="FF0000"/>
                </a:solidFill>
                <a:latin typeface="+mj-ea"/>
              </a:rPr>
              <a:t>View</a:t>
            </a:r>
            <a:r>
              <a:rPr lang="zh-CN" altLang="en-US" dirty="0" smtClean="0">
                <a:solidFill>
                  <a:srgbClr val="FF0000"/>
                </a:solidFill>
                <a:latin typeface="+mj-ea"/>
              </a:rPr>
              <a:t>开发</a:t>
            </a:r>
            <a:endParaRPr lang="zh-CN" altLang="en-US" dirty="0">
              <a:solidFill>
                <a:srgbClr val="FF0000"/>
              </a:solidFill>
              <a:latin typeface="+mj-ea"/>
            </a:endParaRPr>
          </a:p>
        </p:txBody>
      </p:sp>
      <p:sp>
        <p:nvSpPr>
          <p:cNvPr id="5" name="矩形 4"/>
          <p:cNvSpPr/>
          <p:nvPr/>
        </p:nvSpPr>
        <p:spPr>
          <a:xfrm>
            <a:off x="323528" y="1293925"/>
            <a:ext cx="8424936" cy="492443"/>
          </a:xfrm>
          <a:prstGeom prst="rect">
            <a:avLst/>
          </a:prstGeom>
        </p:spPr>
        <p:txBody>
          <a:bodyPr wrap="square">
            <a:spAutoFit/>
          </a:bodyPr>
          <a:lstStyle/>
          <a:p>
            <a:r>
              <a:rPr lang="zh-CN" altLang="en-US" sz="1400" dirty="0" smtClean="0">
                <a:latin typeface="+mj-ea"/>
                <a:ea typeface="+mj-ea"/>
                <a:cs typeface="Arial" pitchFamily="34" charset="0"/>
              </a:rPr>
              <a:t>查询表单命名约定：</a:t>
            </a:r>
            <a:r>
              <a:rPr lang="en-US" altLang="zh-CN" sz="1400" dirty="0" smtClean="0">
                <a:latin typeface="+mj-ea"/>
                <a:ea typeface="+mj-ea"/>
                <a:cs typeface="Arial" pitchFamily="34" charset="0"/>
              </a:rPr>
              <a:t>search_</a:t>
            </a:r>
            <a:r>
              <a:rPr lang="zh-CN" altLang="en-US" sz="1400" dirty="0" smtClean="0">
                <a:latin typeface="+mj-ea"/>
                <a:ea typeface="+mj-ea"/>
                <a:cs typeface="Arial" pitchFamily="34" charset="0"/>
              </a:rPr>
              <a:t>查询关系词</a:t>
            </a:r>
            <a:r>
              <a:rPr lang="en-US" altLang="zh-CN" sz="1400" dirty="0" smtClean="0">
                <a:latin typeface="+mj-ea"/>
                <a:ea typeface="+mj-ea"/>
                <a:cs typeface="Arial" pitchFamily="34" charset="0"/>
              </a:rPr>
              <a:t>_</a:t>
            </a:r>
            <a:r>
              <a:rPr lang="zh-CN" altLang="en-US" sz="1400" dirty="0" smtClean="0">
                <a:latin typeface="+mj-ea"/>
                <a:ea typeface="+mj-ea"/>
                <a:cs typeface="Arial" pitchFamily="34" charset="0"/>
              </a:rPr>
              <a:t>实体属性名称。</a:t>
            </a:r>
            <a:r>
              <a:rPr lang="zh-CN" altLang="en-US" sz="1400" dirty="0">
                <a:latin typeface="+mj-ea"/>
                <a:ea typeface="+mj-ea"/>
                <a:cs typeface="Arial" pitchFamily="34" charset="0"/>
              </a:rPr>
              <a:t>查询关</a:t>
            </a:r>
            <a:r>
              <a:rPr lang="zh-CN" altLang="en-US" sz="1400" dirty="0" smtClean="0">
                <a:latin typeface="+mj-ea"/>
                <a:ea typeface="+mj-ea"/>
                <a:cs typeface="Arial" pitchFamily="34" charset="0"/>
              </a:rPr>
              <a:t>系词支持：</a:t>
            </a:r>
            <a:r>
              <a:rPr lang="nb-NO" altLang="zh-CN" sz="1400" i="1" dirty="0">
                <a:latin typeface="+mj-ea"/>
                <a:ea typeface="+mj-ea"/>
              </a:rPr>
              <a:t> </a:t>
            </a:r>
            <a:r>
              <a:rPr lang="nb-NO" altLang="zh-CN" sz="1400" i="1" dirty="0">
                <a:latin typeface="+mj-ea"/>
                <a:ea typeface="+mj-ea"/>
                <a:cs typeface="Arial" pitchFamily="34" charset="0"/>
              </a:rPr>
              <a:t>EQ, LIKE, GT, LT, GTE, </a:t>
            </a:r>
            <a:r>
              <a:rPr lang="nb-NO" altLang="zh-CN" sz="1400" i="1" dirty="0" smtClean="0">
                <a:latin typeface="+mj-ea"/>
                <a:ea typeface="+mj-ea"/>
                <a:cs typeface="Arial" pitchFamily="34" charset="0"/>
              </a:rPr>
              <a:t>LTE</a:t>
            </a:r>
          </a:p>
          <a:p>
            <a:r>
              <a:rPr lang="zh-CN" altLang="en-US" sz="1200" i="1" dirty="0" smtClean="0">
                <a:latin typeface="Arial" pitchFamily="34" charset="0"/>
                <a:cs typeface="Arial" pitchFamily="34" charset="0"/>
              </a:rPr>
              <a:t>本约定用于自动与控制层到</a:t>
            </a:r>
            <a:r>
              <a:rPr lang="en-US" altLang="zh-CN" sz="1200" i="1" dirty="0" smtClean="0">
                <a:latin typeface="Arial" pitchFamily="34" charset="0"/>
                <a:cs typeface="Arial" pitchFamily="34" charset="0"/>
              </a:rPr>
              <a:t>DAO</a:t>
            </a:r>
            <a:r>
              <a:rPr lang="zh-CN" altLang="en-US" sz="1200" i="1" dirty="0" smtClean="0">
                <a:latin typeface="Arial" pitchFamily="34" charset="0"/>
                <a:cs typeface="Arial" pitchFamily="34" charset="0"/>
              </a:rPr>
              <a:t>层配合实现自动分页多条件查询功能。</a:t>
            </a:r>
            <a:endParaRPr lang="en-US" altLang="zh-CN" sz="1200" dirty="0" smtClean="0">
              <a:latin typeface="Arial" pitchFamily="34" charset="0"/>
              <a:cs typeface="Arial" pitchFamily="34" charset="0"/>
            </a:endParaRPr>
          </a:p>
        </p:txBody>
      </p:sp>
      <p:sp>
        <p:nvSpPr>
          <p:cNvPr id="6" name="矩形 5"/>
          <p:cNvSpPr/>
          <p:nvPr/>
        </p:nvSpPr>
        <p:spPr>
          <a:xfrm>
            <a:off x="323528" y="2209294"/>
            <a:ext cx="8424936" cy="307777"/>
          </a:xfrm>
          <a:prstGeom prst="rect">
            <a:avLst/>
          </a:prstGeom>
        </p:spPr>
        <p:txBody>
          <a:bodyPr wrap="square">
            <a:spAutoFit/>
          </a:bodyPr>
          <a:lstStyle/>
          <a:p>
            <a:r>
              <a:rPr lang="zh-CN" altLang="en-US" sz="1400" dirty="0">
                <a:latin typeface="+mj-ea"/>
                <a:ea typeface="+mj-ea"/>
                <a:cs typeface="Arial" pitchFamily="34" charset="0"/>
              </a:rPr>
              <a:t>分</a:t>
            </a:r>
            <a:r>
              <a:rPr lang="zh-CN" altLang="en-US" sz="1400" dirty="0" smtClean="0">
                <a:latin typeface="+mj-ea"/>
                <a:ea typeface="+mj-ea"/>
                <a:cs typeface="Arial" pitchFamily="34" charset="0"/>
              </a:rPr>
              <a:t>页查询组件：</a:t>
            </a:r>
            <a:r>
              <a:rPr lang="en-US" altLang="zh-CN" sz="1400" dirty="0" err="1" smtClean="0">
                <a:latin typeface="+mj-ea"/>
                <a:ea typeface="+mj-ea"/>
                <a:cs typeface="Arial" pitchFamily="34" charset="0"/>
              </a:rPr>
              <a:t>Extremetables</a:t>
            </a:r>
            <a:endParaRPr lang="en-US" altLang="zh-CN" sz="1200" dirty="0" smtClean="0">
              <a:latin typeface="Arial" pitchFamily="34" charset="0"/>
              <a:cs typeface="Arial" pitchFamily="34" charset="0"/>
            </a:endParaRPr>
          </a:p>
        </p:txBody>
      </p:sp>
      <p:sp>
        <p:nvSpPr>
          <p:cNvPr id="7" name="矩形 6"/>
          <p:cNvSpPr/>
          <p:nvPr/>
        </p:nvSpPr>
        <p:spPr>
          <a:xfrm>
            <a:off x="444362" y="2530981"/>
            <a:ext cx="8460432" cy="1384995"/>
          </a:xfrm>
          <a:prstGeom prst="rect">
            <a:avLst/>
          </a:prstGeom>
        </p:spPr>
        <p:txBody>
          <a:bodyPr wrap="square">
            <a:spAutoFit/>
          </a:bodyPr>
          <a:lstStyle/>
          <a:p>
            <a:r>
              <a:rPr lang="en-US" altLang="zh-CN" sz="1200" dirty="0">
                <a:solidFill>
                  <a:srgbClr val="008080"/>
                </a:solidFill>
                <a:latin typeface="Consolas"/>
              </a:rPr>
              <a:t>&lt;</a:t>
            </a:r>
            <a:r>
              <a:rPr lang="en-US" altLang="zh-CN" sz="1200" dirty="0" err="1">
                <a:solidFill>
                  <a:srgbClr val="3F7F7F"/>
                </a:solidFill>
                <a:latin typeface="Consolas"/>
              </a:rPr>
              <a:t>ec:table</a:t>
            </a:r>
            <a:r>
              <a:rPr lang="en-US" altLang="zh-CN" sz="1200" dirty="0">
                <a:solidFill>
                  <a:srgbClr val="3F7F7F"/>
                </a:solidFill>
                <a:latin typeface="Consolas"/>
              </a:rPr>
              <a:t> </a:t>
            </a:r>
            <a:r>
              <a:rPr lang="en-US" altLang="zh-CN" sz="1200" dirty="0">
                <a:solidFill>
                  <a:srgbClr val="7F007F"/>
                </a:solidFill>
                <a:latin typeface="Consolas"/>
              </a:rPr>
              <a:t>items</a:t>
            </a:r>
            <a:r>
              <a:rPr lang="en-US" altLang="zh-CN" sz="1200" dirty="0">
                <a:solidFill>
                  <a:srgbClr val="000000"/>
                </a:solidFill>
                <a:latin typeface="Consolas"/>
              </a:rPr>
              <a:t>=</a:t>
            </a:r>
            <a:r>
              <a:rPr lang="en-US" altLang="zh-CN" sz="1200" i="1" dirty="0">
                <a:solidFill>
                  <a:srgbClr val="2A00FF"/>
                </a:solidFill>
                <a:latin typeface="Consolas"/>
              </a:rPr>
              <a:t>"customers" </a:t>
            </a:r>
            <a:r>
              <a:rPr lang="en-US" altLang="zh-CN" sz="1200" i="1" dirty="0" err="1">
                <a:solidFill>
                  <a:srgbClr val="7F007F"/>
                </a:solidFill>
                <a:latin typeface="Consolas"/>
              </a:rPr>
              <a:t>var</a:t>
            </a:r>
            <a:r>
              <a:rPr lang="en-US" altLang="zh-CN" sz="1200" i="1" dirty="0">
                <a:solidFill>
                  <a:srgbClr val="000000"/>
                </a:solidFill>
                <a:latin typeface="Consolas"/>
              </a:rPr>
              <a:t>=</a:t>
            </a:r>
            <a:r>
              <a:rPr lang="en-US" altLang="zh-CN" sz="1200" i="1" dirty="0">
                <a:solidFill>
                  <a:srgbClr val="2A00FF"/>
                </a:solidFill>
                <a:latin typeface="Consolas"/>
              </a:rPr>
              <a:t>"e" </a:t>
            </a:r>
            <a:r>
              <a:rPr lang="en-US" altLang="zh-CN" sz="1200" i="1" dirty="0">
                <a:solidFill>
                  <a:srgbClr val="7F007F"/>
                </a:solidFill>
                <a:latin typeface="Consolas"/>
              </a:rPr>
              <a:t>action</a:t>
            </a:r>
            <a:r>
              <a:rPr lang="en-US" altLang="zh-CN" sz="1200" i="1" dirty="0">
                <a:solidFill>
                  <a:srgbClr val="000000"/>
                </a:solidFill>
                <a:latin typeface="Consolas"/>
              </a:rPr>
              <a:t>=</a:t>
            </a:r>
            <a:r>
              <a:rPr lang="en-US" altLang="zh-CN" sz="1200" i="1" dirty="0">
                <a:solidFill>
                  <a:srgbClr val="2A00FF"/>
                </a:solidFill>
                <a:latin typeface="Consolas"/>
              </a:rPr>
              <a:t>"/admin/demo/customer/</a:t>
            </a:r>
            <a:r>
              <a:rPr lang="en-US" altLang="zh-CN" sz="1200" i="1" dirty="0" err="1">
                <a:solidFill>
                  <a:srgbClr val="2A00FF"/>
                </a:solidFill>
                <a:latin typeface="Consolas"/>
              </a:rPr>
              <a:t>index.mvc</a:t>
            </a:r>
            <a:r>
              <a:rPr lang="en-US" altLang="zh-CN" sz="1200" i="1" dirty="0">
                <a:solidFill>
                  <a:srgbClr val="2A00FF"/>
                </a:solidFill>
                <a:latin typeface="Consolas"/>
              </a:rPr>
              <a:t>" </a:t>
            </a:r>
            <a:r>
              <a:rPr lang="en-US" altLang="zh-CN" sz="1200" i="1" dirty="0" err="1">
                <a:solidFill>
                  <a:srgbClr val="7F007F"/>
                </a:solidFill>
                <a:latin typeface="Consolas"/>
              </a:rPr>
              <a:t>rowsDisplayed</a:t>
            </a:r>
            <a:r>
              <a:rPr lang="en-US" altLang="zh-CN" sz="1200" i="1" dirty="0">
                <a:solidFill>
                  <a:srgbClr val="000000"/>
                </a:solidFill>
                <a:latin typeface="Consolas"/>
              </a:rPr>
              <a:t>=</a:t>
            </a:r>
            <a:r>
              <a:rPr lang="en-US" altLang="zh-CN" sz="1200" i="1" dirty="0">
                <a:solidFill>
                  <a:srgbClr val="2A00FF"/>
                </a:solidFill>
                <a:latin typeface="Consolas"/>
              </a:rPr>
              <a:t>"10" </a:t>
            </a:r>
            <a:r>
              <a:rPr lang="en-US" altLang="zh-CN" sz="1200" i="1" dirty="0" err="1">
                <a:solidFill>
                  <a:srgbClr val="7F007F"/>
                </a:solidFill>
                <a:latin typeface="Consolas"/>
              </a:rPr>
              <a:t>retrieveRowsCallback</a:t>
            </a:r>
            <a:r>
              <a:rPr lang="en-US" altLang="zh-CN" sz="1200" i="1" dirty="0">
                <a:solidFill>
                  <a:srgbClr val="000000"/>
                </a:solidFill>
                <a:latin typeface="Consolas"/>
              </a:rPr>
              <a:t>=</a:t>
            </a:r>
            <a:r>
              <a:rPr lang="en-US" altLang="zh-CN" sz="1200" i="1" dirty="0">
                <a:solidFill>
                  <a:srgbClr val="2A00FF"/>
                </a:solidFill>
                <a:latin typeface="Consolas"/>
              </a:rPr>
              <a:t>"limit"</a:t>
            </a:r>
            <a:r>
              <a:rPr lang="en-US" altLang="zh-CN" sz="1200" i="1" dirty="0">
                <a:solidFill>
                  <a:srgbClr val="008080"/>
                </a:solidFill>
                <a:latin typeface="Consolas"/>
              </a:rPr>
              <a:t>&gt;</a:t>
            </a:r>
          </a:p>
          <a:p>
            <a:pPr lvl="1"/>
            <a:r>
              <a:rPr lang="en-US" altLang="zh-CN" sz="1200" dirty="0">
                <a:solidFill>
                  <a:srgbClr val="008080"/>
                </a:solidFill>
                <a:latin typeface="Consolas"/>
              </a:rPr>
              <a:t>&lt;</a:t>
            </a:r>
            <a:r>
              <a:rPr lang="en-US" altLang="zh-CN" sz="1200" dirty="0" err="1">
                <a:solidFill>
                  <a:srgbClr val="3F7F7F"/>
                </a:solidFill>
                <a:latin typeface="Consolas"/>
              </a:rPr>
              <a:t>ec:row</a:t>
            </a:r>
            <a:r>
              <a:rPr lang="en-US" altLang="zh-CN" sz="1200" dirty="0">
                <a:solidFill>
                  <a:srgbClr val="008080"/>
                </a:solidFill>
                <a:latin typeface="Consolas"/>
              </a:rPr>
              <a:t>&gt;</a:t>
            </a:r>
          </a:p>
          <a:p>
            <a:pPr lvl="2"/>
            <a:r>
              <a:rPr lang="en-US" altLang="zh-CN" sz="1200" dirty="0">
                <a:solidFill>
                  <a:srgbClr val="008080"/>
                </a:solidFill>
                <a:latin typeface="Consolas"/>
              </a:rPr>
              <a:t>&lt;</a:t>
            </a:r>
            <a:r>
              <a:rPr lang="en-US" altLang="zh-CN" sz="1200" dirty="0" err="1">
                <a:solidFill>
                  <a:srgbClr val="3F7F7F"/>
                </a:solidFill>
                <a:latin typeface="Consolas"/>
              </a:rPr>
              <a:t>ec:column</a:t>
            </a:r>
            <a:r>
              <a:rPr lang="en-US" altLang="zh-CN" sz="1200" dirty="0">
                <a:solidFill>
                  <a:srgbClr val="3F7F7F"/>
                </a:solidFill>
                <a:latin typeface="Consolas"/>
              </a:rPr>
              <a:t> </a:t>
            </a:r>
            <a:r>
              <a:rPr lang="en-US" altLang="zh-CN" sz="1200" dirty="0">
                <a:solidFill>
                  <a:srgbClr val="7F007F"/>
                </a:solidFill>
                <a:latin typeface="Consolas"/>
              </a:rPr>
              <a:t>property</a:t>
            </a:r>
            <a:r>
              <a:rPr lang="en-US" altLang="zh-CN" sz="1200" dirty="0">
                <a:solidFill>
                  <a:srgbClr val="000000"/>
                </a:solidFill>
                <a:latin typeface="Consolas"/>
              </a:rPr>
              <a:t>=</a:t>
            </a:r>
            <a:r>
              <a:rPr lang="en-US" altLang="zh-CN" sz="1200" i="1" dirty="0">
                <a:solidFill>
                  <a:srgbClr val="2A00FF"/>
                </a:solidFill>
                <a:latin typeface="Consolas"/>
              </a:rPr>
              <a:t>"id" </a:t>
            </a:r>
            <a:r>
              <a:rPr lang="en-US" altLang="zh-CN" sz="1200" i="1" dirty="0">
                <a:solidFill>
                  <a:srgbClr val="7F007F"/>
                </a:solidFill>
                <a:latin typeface="Consolas"/>
              </a:rPr>
              <a:t>title</a:t>
            </a:r>
            <a:r>
              <a:rPr lang="en-US" altLang="zh-CN" sz="1200" i="1" dirty="0">
                <a:solidFill>
                  <a:srgbClr val="000000"/>
                </a:solidFill>
                <a:latin typeface="Consolas"/>
              </a:rPr>
              <a:t>=</a:t>
            </a:r>
            <a:r>
              <a:rPr lang="en-US" altLang="zh-CN" sz="1200" i="1" dirty="0">
                <a:solidFill>
                  <a:srgbClr val="2A00FF"/>
                </a:solidFill>
                <a:latin typeface="Consolas"/>
              </a:rPr>
              <a:t>"</a:t>
            </a:r>
            <a:r>
              <a:rPr lang="zh-CN" altLang="en-US" sz="1200" i="1" dirty="0">
                <a:solidFill>
                  <a:srgbClr val="2A00FF"/>
                </a:solidFill>
                <a:latin typeface="Consolas"/>
              </a:rPr>
              <a:t>序号</a:t>
            </a:r>
            <a:r>
              <a:rPr lang="en-US" altLang="zh-CN" sz="1200" i="1" dirty="0">
                <a:solidFill>
                  <a:srgbClr val="2A00FF"/>
                </a:solidFill>
                <a:latin typeface="Consolas"/>
              </a:rPr>
              <a:t>" </a:t>
            </a:r>
            <a:r>
              <a:rPr lang="en-US" altLang="zh-CN" sz="1200" i="1" dirty="0">
                <a:solidFill>
                  <a:srgbClr val="7F007F"/>
                </a:solidFill>
                <a:latin typeface="Consolas"/>
              </a:rPr>
              <a:t>style</a:t>
            </a:r>
            <a:r>
              <a:rPr lang="en-US" altLang="zh-CN" sz="1200" i="1" dirty="0">
                <a:solidFill>
                  <a:srgbClr val="000000"/>
                </a:solidFill>
                <a:latin typeface="Consolas"/>
              </a:rPr>
              <a:t>=</a:t>
            </a:r>
            <a:r>
              <a:rPr lang="en-US" altLang="zh-CN" sz="1200" i="1" dirty="0">
                <a:solidFill>
                  <a:srgbClr val="2A00FF"/>
                </a:solidFill>
                <a:latin typeface="Consolas"/>
              </a:rPr>
              <a:t>"width:5%" </a:t>
            </a:r>
            <a:r>
              <a:rPr lang="en-US" altLang="zh-CN" sz="1200" i="1" dirty="0">
                <a:solidFill>
                  <a:srgbClr val="008080"/>
                </a:solidFill>
                <a:latin typeface="Consolas"/>
              </a:rPr>
              <a:t>/&gt;</a:t>
            </a:r>
          </a:p>
          <a:p>
            <a:pPr lvl="2"/>
            <a:r>
              <a:rPr lang="en-US" altLang="zh-CN" sz="1200" dirty="0">
                <a:solidFill>
                  <a:srgbClr val="008080"/>
                </a:solidFill>
                <a:latin typeface="Consolas"/>
              </a:rPr>
              <a:t>&lt;</a:t>
            </a:r>
            <a:r>
              <a:rPr lang="en-US" altLang="zh-CN" sz="1200" dirty="0" err="1">
                <a:solidFill>
                  <a:srgbClr val="3F7F7F"/>
                </a:solidFill>
                <a:latin typeface="Consolas"/>
              </a:rPr>
              <a:t>ec:column</a:t>
            </a:r>
            <a:r>
              <a:rPr lang="en-US" altLang="zh-CN" sz="1200" dirty="0">
                <a:solidFill>
                  <a:srgbClr val="3F7F7F"/>
                </a:solidFill>
                <a:latin typeface="Consolas"/>
              </a:rPr>
              <a:t> </a:t>
            </a:r>
            <a:r>
              <a:rPr lang="en-US" altLang="zh-CN" sz="1200" dirty="0">
                <a:solidFill>
                  <a:srgbClr val="7F007F"/>
                </a:solidFill>
                <a:latin typeface="Consolas"/>
              </a:rPr>
              <a:t>property</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customerName</a:t>
            </a:r>
            <a:r>
              <a:rPr lang="en-US" altLang="zh-CN" sz="1200" i="1" dirty="0">
                <a:solidFill>
                  <a:srgbClr val="2A00FF"/>
                </a:solidFill>
                <a:latin typeface="Consolas"/>
              </a:rPr>
              <a:t>" </a:t>
            </a:r>
            <a:r>
              <a:rPr lang="en-US" altLang="zh-CN" sz="1200" i="1" dirty="0">
                <a:solidFill>
                  <a:srgbClr val="7F007F"/>
                </a:solidFill>
                <a:latin typeface="Consolas"/>
              </a:rPr>
              <a:t>title</a:t>
            </a:r>
            <a:r>
              <a:rPr lang="en-US" altLang="zh-CN" sz="1200" i="1" dirty="0">
                <a:solidFill>
                  <a:srgbClr val="000000"/>
                </a:solidFill>
                <a:latin typeface="Consolas"/>
              </a:rPr>
              <a:t>=</a:t>
            </a:r>
            <a:r>
              <a:rPr lang="en-US" altLang="zh-CN" sz="1200" i="1" dirty="0">
                <a:solidFill>
                  <a:srgbClr val="2A00FF"/>
                </a:solidFill>
                <a:latin typeface="Consolas"/>
              </a:rPr>
              <a:t>"</a:t>
            </a:r>
            <a:r>
              <a:rPr lang="zh-CN" altLang="en-US" sz="1200" i="1" dirty="0">
                <a:solidFill>
                  <a:srgbClr val="2A00FF"/>
                </a:solidFill>
                <a:latin typeface="Consolas"/>
              </a:rPr>
              <a:t>客户名称</a:t>
            </a:r>
            <a:r>
              <a:rPr lang="en-US" altLang="zh-CN" sz="1200" i="1" dirty="0">
                <a:solidFill>
                  <a:srgbClr val="2A00FF"/>
                </a:solidFill>
                <a:latin typeface="Consolas"/>
              </a:rPr>
              <a:t>" </a:t>
            </a:r>
            <a:r>
              <a:rPr lang="en-US" altLang="zh-CN" sz="1200" i="1" dirty="0">
                <a:solidFill>
                  <a:srgbClr val="7F007F"/>
                </a:solidFill>
                <a:latin typeface="Consolas"/>
              </a:rPr>
              <a:t>style</a:t>
            </a:r>
            <a:r>
              <a:rPr lang="en-US" altLang="zh-CN" sz="1200" i="1" dirty="0">
                <a:solidFill>
                  <a:srgbClr val="000000"/>
                </a:solidFill>
                <a:latin typeface="Consolas"/>
              </a:rPr>
              <a:t>=</a:t>
            </a:r>
            <a:r>
              <a:rPr lang="en-US" altLang="zh-CN" sz="1200" i="1" dirty="0">
                <a:solidFill>
                  <a:srgbClr val="2A00FF"/>
                </a:solidFill>
                <a:latin typeface="Consolas"/>
              </a:rPr>
              <a:t>"width:15%" </a:t>
            </a:r>
            <a:r>
              <a:rPr lang="en-US" altLang="zh-CN" sz="1200" i="1" dirty="0">
                <a:solidFill>
                  <a:srgbClr val="008080"/>
                </a:solidFill>
                <a:latin typeface="Consolas"/>
              </a:rPr>
              <a:t>/&gt;</a:t>
            </a:r>
          </a:p>
          <a:p>
            <a:pPr lvl="1"/>
            <a:r>
              <a:rPr lang="en-US" altLang="zh-CN" sz="1200" dirty="0" smtClean="0">
                <a:solidFill>
                  <a:srgbClr val="008080"/>
                </a:solidFill>
                <a:latin typeface="Consolas"/>
              </a:rPr>
              <a:t>&lt;/</a:t>
            </a:r>
            <a:r>
              <a:rPr lang="en-US" altLang="zh-CN" sz="1200" dirty="0" err="1">
                <a:solidFill>
                  <a:srgbClr val="3F7F7F"/>
                </a:solidFill>
                <a:latin typeface="Consolas"/>
              </a:rPr>
              <a:t>ec:row</a:t>
            </a:r>
            <a:r>
              <a:rPr lang="en-US" altLang="zh-CN" sz="1200" dirty="0">
                <a:solidFill>
                  <a:srgbClr val="008080"/>
                </a:solidFill>
                <a:latin typeface="Consolas"/>
              </a:rPr>
              <a:t>&gt;</a:t>
            </a:r>
          </a:p>
          <a:p>
            <a:r>
              <a:rPr lang="en-US" altLang="zh-CN" sz="1200" dirty="0">
                <a:solidFill>
                  <a:srgbClr val="008080"/>
                </a:solidFill>
                <a:latin typeface="Consolas"/>
              </a:rPr>
              <a:t>&lt;/</a:t>
            </a:r>
            <a:r>
              <a:rPr lang="en-US" altLang="zh-CN" sz="1200" dirty="0" err="1">
                <a:solidFill>
                  <a:srgbClr val="3F7F7F"/>
                </a:solidFill>
                <a:latin typeface="Consolas"/>
              </a:rPr>
              <a:t>ec:table</a:t>
            </a:r>
            <a:r>
              <a:rPr lang="en-US" altLang="zh-CN" sz="1200" dirty="0">
                <a:solidFill>
                  <a:srgbClr val="008080"/>
                </a:solidFill>
                <a:latin typeface="Consolas"/>
              </a:rPr>
              <a:t>&gt;</a:t>
            </a:r>
            <a:endParaRPr lang="zh-CN" altLang="en-US" sz="1200" dirty="0"/>
          </a:p>
        </p:txBody>
      </p:sp>
      <p:sp>
        <p:nvSpPr>
          <p:cNvPr id="8" name="矩形 7"/>
          <p:cNvSpPr/>
          <p:nvPr/>
        </p:nvSpPr>
        <p:spPr>
          <a:xfrm>
            <a:off x="539552" y="4327654"/>
            <a:ext cx="6961594" cy="830997"/>
          </a:xfrm>
          <a:prstGeom prst="rect">
            <a:avLst/>
          </a:prstGeom>
        </p:spPr>
        <p:txBody>
          <a:bodyPr wrap="square">
            <a:spAutoFit/>
          </a:bodyPr>
          <a:lstStyle/>
          <a:p>
            <a:r>
              <a:rPr lang="en-US" altLang="zh-CN" sz="1200" dirty="0">
                <a:solidFill>
                  <a:srgbClr val="008080"/>
                </a:solidFill>
                <a:latin typeface="Consolas"/>
              </a:rPr>
              <a:t>&lt;</a:t>
            </a:r>
            <a:r>
              <a:rPr lang="en-US" altLang="zh-CN" sz="1200" dirty="0" err="1">
                <a:solidFill>
                  <a:srgbClr val="3F7F7F"/>
                </a:solidFill>
                <a:highlight>
                  <a:srgbClr val="D4D4D4"/>
                </a:highlight>
                <a:latin typeface="Consolas"/>
              </a:rPr>
              <a:t>form:form</a:t>
            </a:r>
            <a:r>
              <a:rPr lang="en-US" altLang="zh-CN" sz="1200" dirty="0">
                <a:solidFill>
                  <a:srgbClr val="3F7F7F"/>
                </a:solidFill>
                <a:highlight>
                  <a:srgbClr val="D4D4D4"/>
                </a:highlight>
                <a:latin typeface="Consolas"/>
              </a:rPr>
              <a:t> </a:t>
            </a:r>
            <a:r>
              <a:rPr lang="en-US" altLang="zh-CN" sz="1200" dirty="0">
                <a:solidFill>
                  <a:srgbClr val="7F007F"/>
                </a:solidFill>
                <a:highlight>
                  <a:srgbClr val="D4D4D4"/>
                </a:highlight>
                <a:latin typeface="Consolas"/>
              </a:rPr>
              <a:t>id</a:t>
            </a:r>
            <a:r>
              <a:rPr lang="en-US" altLang="zh-CN" sz="1200" dirty="0">
                <a:solidFill>
                  <a:srgbClr val="000000"/>
                </a:solidFill>
                <a:highlight>
                  <a:srgbClr val="D4D4D4"/>
                </a:highlight>
                <a:latin typeface="Consolas"/>
              </a:rPr>
              <a:t>=</a:t>
            </a:r>
            <a:r>
              <a:rPr lang="en-US" altLang="zh-CN" sz="1200" i="1" dirty="0">
                <a:solidFill>
                  <a:srgbClr val="2A00FF"/>
                </a:solidFill>
                <a:highlight>
                  <a:srgbClr val="D4D4D4"/>
                </a:highlight>
                <a:latin typeface="Consolas"/>
              </a:rPr>
              <a:t>"</a:t>
            </a:r>
            <a:r>
              <a:rPr lang="en-US" altLang="zh-CN" sz="1200" i="1" dirty="0" err="1">
                <a:solidFill>
                  <a:srgbClr val="2A00FF"/>
                </a:solidFill>
                <a:highlight>
                  <a:srgbClr val="D4D4D4"/>
                </a:highlight>
                <a:latin typeface="Consolas"/>
              </a:rPr>
              <a:t>customerForm</a:t>
            </a:r>
            <a:r>
              <a:rPr lang="en-US" altLang="zh-CN" sz="1200" i="1" dirty="0">
                <a:solidFill>
                  <a:srgbClr val="2A00FF"/>
                </a:solidFill>
                <a:highlight>
                  <a:srgbClr val="D4D4D4"/>
                </a:highlight>
                <a:latin typeface="Consolas"/>
              </a:rPr>
              <a:t>" </a:t>
            </a:r>
            <a:r>
              <a:rPr lang="en-US" altLang="zh-CN" sz="1200" i="1" dirty="0" err="1">
                <a:solidFill>
                  <a:srgbClr val="7F007F"/>
                </a:solidFill>
                <a:highlight>
                  <a:srgbClr val="D4D4D4"/>
                </a:highlight>
                <a:latin typeface="Consolas"/>
              </a:rPr>
              <a:t>modelAttribute</a:t>
            </a:r>
            <a:r>
              <a:rPr lang="en-US" altLang="zh-CN" sz="1200" i="1" dirty="0">
                <a:solidFill>
                  <a:srgbClr val="000000"/>
                </a:solidFill>
                <a:highlight>
                  <a:srgbClr val="D4D4D4"/>
                </a:highlight>
                <a:latin typeface="Consolas"/>
              </a:rPr>
              <a:t>=</a:t>
            </a:r>
            <a:r>
              <a:rPr lang="en-US" altLang="zh-CN" sz="1200" i="1" dirty="0">
                <a:solidFill>
                  <a:srgbClr val="2A00FF"/>
                </a:solidFill>
                <a:highlight>
                  <a:srgbClr val="D4D4D4"/>
                </a:highlight>
                <a:latin typeface="Consolas"/>
              </a:rPr>
              <a:t>"</a:t>
            </a:r>
            <a:r>
              <a:rPr lang="en-US" altLang="zh-CN" sz="1200" i="1" dirty="0" smtClean="0">
                <a:solidFill>
                  <a:srgbClr val="2A00FF"/>
                </a:solidFill>
                <a:highlight>
                  <a:srgbClr val="D4D4D4"/>
                </a:highlight>
                <a:latin typeface="Consolas"/>
              </a:rPr>
              <a:t>customer“ </a:t>
            </a:r>
            <a:r>
              <a:rPr lang="en-US" altLang="zh-CN" sz="1200" dirty="0" smtClean="0">
                <a:solidFill>
                  <a:srgbClr val="7F007F"/>
                </a:solidFill>
                <a:latin typeface="Consolas"/>
              </a:rPr>
              <a:t>action</a:t>
            </a:r>
            <a:r>
              <a:rPr lang="en-US" altLang="zh-CN" sz="1200" dirty="0" smtClean="0">
                <a:solidFill>
                  <a:srgbClr val="000000"/>
                </a:solidFill>
                <a:latin typeface="Consolas"/>
              </a:rPr>
              <a:t>=</a:t>
            </a:r>
            <a:r>
              <a:rPr lang="en-US" altLang="zh-CN" sz="1200" i="1" dirty="0" smtClean="0">
                <a:solidFill>
                  <a:srgbClr val="2A00FF"/>
                </a:solidFill>
                <a:latin typeface="Consolas"/>
              </a:rPr>
              <a:t>“…“ </a:t>
            </a:r>
            <a:r>
              <a:rPr lang="en-US" altLang="zh-CN" sz="1200" dirty="0" smtClean="0">
                <a:solidFill>
                  <a:srgbClr val="7F007F"/>
                </a:solidFill>
                <a:latin typeface="Consolas"/>
              </a:rPr>
              <a:t>method</a:t>
            </a:r>
            <a:r>
              <a:rPr lang="en-US" altLang="zh-CN" sz="1200" dirty="0">
                <a:solidFill>
                  <a:srgbClr val="000000"/>
                </a:solidFill>
                <a:latin typeface="Consolas"/>
              </a:rPr>
              <a:t>=</a:t>
            </a:r>
            <a:r>
              <a:rPr lang="en-US" altLang="zh-CN" sz="1200" i="1" dirty="0">
                <a:solidFill>
                  <a:srgbClr val="2A00FF"/>
                </a:solidFill>
                <a:latin typeface="Consolas"/>
              </a:rPr>
              <a:t>"post</a:t>
            </a:r>
            <a:r>
              <a:rPr lang="en-US" altLang="zh-CN" sz="1200" i="1" dirty="0" smtClean="0">
                <a:solidFill>
                  <a:srgbClr val="2A00FF"/>
                </a:solidFill>
                <a:latin typeface="Consolas"/>
              </a:rPr>
              <a:t>"</a:t>
            </a:r>
            <a:r>
              <a:rPr lang="en-US" altLang="zh-CN" sz="1200" i="1" dirty="0" smtClean="0">
                <a:solidFill>
                  <a:srgbClr val="008080"/>
                </a:solidFill>
                <a:latin typeface="Consolas"/>
              </a:rPr>
              <a:t>&gt;</a:t>
            </a:r>
          </a:p>
          <a:p>
            <a:r>
              <a:rPr lang="zh-CN" altLang="en-US" sz="1200" dirty="0"/>
              <a:t>客户</a:t>
            </a:r>
            <a:r>
              <a:rPr lang="zh-CN" altLang="en-US" sz="1200" dirty="0" smtClean="0"/>
              <a:t>名称</a:t>
            </a:r>
            <a:r>
              <a:rPr lang="zh-CN" altLang="en-US" sz="1200" dirty="0"/>
              <a:t>： </a:t>
            </a:r>
            <a:r>
              <a:rPr lang="en-US" altLang="zh-CN" sz="1200" dirty="0" smtClean="0">
                <a:solidFill>
                  <a:srgbClr val="008080"/>
                </a:solidFill>
                <a:highlight>
                  <a:srgbClr val="E8F2FE"/>
                </a:highlight>
                <a:latin typeface="Consolas"/>
              </a:rPr>
              <a:t>&lt;</a:t>
            </a:r>
            <a:r>
              <a:rPr lang="en-US" altLang="zh-CN" sz="1200" dirty="0" err="1">
                <a:solidFill>
                  <a:srgbClr val="3F7F7F"/>
                </a:solidFill>
                <a:highlight>
                  <a:srgbClr val="E8F2FE"/>
                </a:highlight>
                <a:latin typeface="Consolas"/>
              </a:rPr>
              <a:t>form:input</a:t>
            </a:r>
            <a:r>
              <a:rPr lang="en-US" altLang="zh-CN" sz="1200" dirty="0">
                <a:solidFill>
                  <a:srgbClr val="3F7F7F"/>
                </a:solidFill>
                <a:highlight>
                  <a:srgbClr val="E8F2FE"/>
                </a:highlight>
                <a:latin typeface="Consolas"/>
              </a:rPr>
              <a:t> </a:t>
            </a:r>
            <a:r>
              <a:rPr lang="en-US" altLang="zh-CN" sz="1200" dirty="0">
                <a:solidFill>
                  <a:srgbClr val="7F007F"/>
                </a:solidFill>
                <a:highlight>
                  <a:srgbClr val="E8F2FE"/>
                </a:highlight>
                <a:latin typeface="Consolas"/>
              </a:rPr>
              <a:t>path</a:t>
            </a:r>
            <a:r>
              <a:rPr lang="en-US" altLang="zh-CN" sz="1200"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a:t>
            </a:r>
            <a:r>
              <a:rPr lang="en-US" altLang="zh-CN" sz="1200" i="1" dirty="0" err="1">
                <a:solidFill>
                  <a:srgbClr val="2A00FF"/>
                </a:solidFill>
                <a:highlight>
                  <a:srgbClr val="E8F2FE"/>
                </a:highlight>
                <a:latin typeface="Consolas"/>
              </a:rPr>
              <a:t>customerName</a:t>
            </a:r>
            <a:r>
              <a:rPr lang="en-US" altLang="zh-CN" sz="1200" i="1" dirty="0">
                <a:solidFill>
                  <a:srgbClr val="2A00FF"/>
                </a:solidFill>
                <a:highlight>
                  <a:srgbClr val="E8F2FE"/>
                </a:highlight>
                <a:latin typeface="Consolas"/>
              </a:rPr>
              <a:t>" </a:t>
            </a:r>
            <a:r>
              <a:rPr lang="en-US" altLang="zh-CN" sz="1200" i="1" dirty="0" smtClean="0">
                <a:solidFill>
                  <a:srgbClr val="008080"/>
                </a:solidFill>
                <a:highlight>
                  <a:srgbClr val="E8F2FE"/>
                </a:highlight>
                <a:latin typeface="Consolas"/>
              </a:rPr>
              <a:t>/&gt;</a:t>
            </a:r>
          </a:p>
          <a:p>
            <a:r>
              <a:rPr lang="zh-CN" altLang="en-US" sz="1200" dirty="0"/>
              <a:t>客户类型：</a:t>
            </a:r>
            <a:r>
              <a:rPr lang="en-US" altLang="zh-CN" sz="1200" dirty="0" smtClean="0">
                <a:solidFill>
                  <a:srgbClr val="008080"/>
                </a:solidFill>
                <a:highlight>
                  <a:srgbClr val="E8F2FE"/>
                </a:highlight>
                <a:latin typeface="Consolas"/>
              </a:rPr>
              <a:t>&lt;</a:t>
            </a:r>
            <a:r>
              <a:rPr lang="en-US" altLang="zh-CN" sz="1200" dirty="0" err="1">
                <a:solidFill>
                  <a:srgbClr val="3F7F7F"/>
                </a:solidFill>
                <a:highlight>
                  <a:srgbClr val="E8F2FE"/>
                </a:highlight>
                <a:latin typeface="Consolas"/>
              </a:rPr>
              <a:t>form:select</a:t>
            </a:r>
            <a:r>
              <a:rPr lang="en-US" altLang="zh-CN" sz="1200" dirty="0">
                <a:solidFill>
                  <a:srgbClr val="3F7F7F"/>
                </a:solidFill>
                <a:highlight>
                  <a:srgbClr val="E8F2FE"/>
                </a:highlight>
                <a:latin typeface="Consolas"/>
              </a:rPr>
              <a:t> </a:t>
            </a:r>
            <a:r>
              <a:rPr lang="en-US" altLang="zh-CN" sz="1200" dirty="0">
                <a:solidFill>
                  <a:srgbClr val="7F007F"/>
                </a:solidFill>
                <a:highlight>
                  <a:srgbClr val="E8F2FE"/>
                </a:highlight>
                <a:latin typeface="Consolas"/>
              </a:rPr>
              <a:t>path</a:t>
            </a:r>
            <a:r>
              <a:rPr lang="en-US" altLang="zh-CN" sz="1200"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"type" </a:t>
            </a:r>
            <a:r>
              <a:rPr lang="en-US" altLang="zh-CN" sz="1200" i="1" dirty="0">
                <a:solidFill>
                  <a:srgbClr val="7F007F"/>
                </a:solidFill>
                <a:highlight>
                  <a:srgbClr val="E8F2FE"/>
                </a:highlight>
                <a:latin typeface="Consolas"/>
              </a:rPr>
              <a:t>items</a:t>
            </a:r>
            <a:r>
              <a:rPr lang="en-US" altLang="zh-CN" sz="1200" i="1"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a:t>
            </a:r>
            <a:r>
              <a:rPr lang="en-US" altLang="zh-CN" sz="1200" i="1" dirty="0">
                <a:solidFill>
                  <a:srgbClr val="000000"/>
                </a:solidFill>
                <a:highlight>
                  <a:srgbClr val="E8F2FE"/>
                </a:highlight>
                <a:latin typeface="Consolas"/>
              </a:rPr>
              <a:t>${</a:t>
            </a:r>
            <a:r>
              <a:rPr lang="en-US" altLang="zh-CN" sz="1200" i="1" dirty="0" err="1">
                <a:solidFill>
                  <a:srgbClr val="000000"/>
                </a:solidFill>
                <a:highlight>
                  <a:srgbClr val="E8F2FE"/>
                </a:highlight>
                <a:latin typeface="Consolas"/>
              </a:rPr>
              <a:t>allTypes</a:t>
            </a:r>
            <a:r>
              <a:rPr lang="en-US" altLang="zh-CN" sz="1200" i="1"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 </a:t>
            </a:r>
            <a:r>
              <a:rPr lang="en-US" altLang="zh-CN" sz="1200" i="1" dirty="0" smtClean="0">
                <a:solidFill>
                  <a:srgbClr val="008080"/>
                </a:solidFill>
                <a:highlight>
                  <a:srgbClr val="E8F2FE"/>
                </a:highlight>
                <a:latin typeface="Consolas"/>
              </a:rPr>
              <a:t>/&gt;</a:t>
            </a:r>
          </a:p>
          <a:p>
            <a:r>
              <a:rPr lang="en-US" altLang="zh-CN" sz="1200" dirty="0">
                <a:solidFill>
                  <a:srgbClr val="008080"/>
                </a:solidFill>
                <a:highlight>
                  <a:srgbClr val="E8F2FE"/>
                </a:highlight>
                <a:latin typeface="Consolas"/>
              </a:rPr>
              <a:t>&lt;/</a:t>
            </a:r>
            <a:r>
              <a:rPr lang="en-US" altLang="zh-CN" sz="1200" dirty="0" err="1">
                <a:solidFill>
                  <a:srgbClr val="3F7F7F"/>
                </a:solidFill>
                <a:highlight>
                  <a:srgbClr val="D4D4D4"/>
                </a:highlight>
                <a:latin typeface="Consolas"/>
              </a:rPr>
              <a:t>form:form</a:t>
            </a:r>
            <a:r>
              <a:rPr lang="en-US" altLang="zh-CN" sz="1200" dirty="0">
                <a:solidFill>
                  <a:srgbClr val="008080"/>
                </a:solidFill>
                <a:highlight>
                  <a:srgbClr val="E8F2FE"/>
                </a:highlight>
                <a:latin typeface="Consolas"/>
              </a:rPr>
              <a:t>&gt;</a:t>
            </a:r>
            <a:endParaRPr lang="zh-CN" altLang="en-US" sz="1200" dirty="0"/>
          </a:p>
        </p:txBody>
      </p:sp>
      <p:sp>
        <p:nvSpPr>
          <p:cNvPr id="9" name="矩形 8"/>
          <p:cNvSpPr/>
          <p:nvPr/>
        </p:nvSpPr>
        <p:spPr>
          <a:xfrm>
            <a:off x="479858" y="4009628"/>
            <a:ext cx="8424936" cy="307777"/>
          </a:xfrm>
          <a:prstGeom prst="rect">
            <a:avLst/>
          </a:prstGeom>
        </p:spPr>
        <p:txBody>
          <a:bodyPr wrap="square">
            <a:spAutoFit/>
          </a:bodyPr>
          <a:lstStyle/>
          <a:p>
            <a:r>
              <a:rPr lang="zh-CN" altLang="en-US" sz="1400" dirty="0" smtClean="0">
                <a:latin typeface="+mj-ea"/>
                <a:ea typeface="+mj-ea"/>
                <a:cs typeface="Arial" pitchFamily="34" charset="0"/>
              </a:rPr>
              <a:t>基于</a:t>
            </a:r>
            <a:r>
              <a:rPr lang="en-US" altLang="zh-CN" sz="1400" dirty="0" smtClean="0">
                <a:latin typeface="+mj-ea"/>
                <a:ea typeface="+mj-ea"/>
                <a:cs typeface="Arial" pitchFamily="34" charset="0"/>
              </a:rPr>
              <a:t>Spring-Form tag</a:t>
            </a:r>
            <a:r>
              <a:rPr lang="zh-CN" altLang="en-US" sz="1400" dirty="0" smtClean="0">
                <a:latin typeface="+mj-ea"/>
                <a:ea typeface="+mj-ea"/>
                <a:cs typeface="Arial" pitchFamily="34" charset="0"/>
              </a:rPr>
              <a:t>的表单。提供自动绑定功能</a:t>
            </a:r>
            <a:endParaRPr lang="en-US" altLang="zh-CN" sz="1400" dirty="0" smtClean="0">
              <a:latin typeface="+mj-ea"/>
              <a:ea typeface="+mj-ea"/>
              <a:cs typeface="Arial" pitchFamily="34" charset="0"/>
            </a:endParaRPr>
          </a:p>
        </p:txBody>
      </p:sp>
      <p:sp>
        <p:nvSpPr>
          <p:cNvPr id="10" name="矩形 9"/>
          <p:cNvSpPr/>
          <p:nvPr/>
        </p:nvSpPr>
        <p:spPr>
          <a:xfrm>
            <a:off x="323528" y="1777380"/>
            <a:ext cx="8429858" cy="276999"/>
          </a:xfrm>
          <a:prstGeom prst="rect">
            <a:avLst/>
          </a:prstGeom>
          <a:noFill/>
        </p:spPr>
        <p:txBody>
          <a:bodyPr wrap="square">
            <a:spAutoFit/>
          </a:bodyPr>
          <a:lstStyle/>
          <a:p>
            <a:r>
              <a:rPr lang="en-US" altLang="zh-CN" sz="1200" dirty="0">
                <a:solidFill>
                  <a:srgbClr val="008080"/>
                </a:solidFill>
                <a:highlight>
                  <a:srgbClr val="E8F2FE"/>
                </a:highlight>
                <a:latin typeface="Consolas"/>
              </a:rPr>
              <a:t>&lt;</a:t>
            </a:r>
            <a:r>
              <a:rPr lang="en-US" altLang="zh-CN" sz="1200" dirty="0">
                <a:solidFill>
                  <a:srgbClr val="3F7F7F"/>
                </a:solidFill>
                <a:highlight>
                  <a:srgbClr val="E8F2FE"/>
                </a:highlight>
                <a:latin typeface="Consolas"/>
              </a:rPr>
              <a:t>input </a:t>
            </a:r>
            <a:r>
              <a:rPr lang="en-US" altLang="zh-CN" sz="1200" dirty="0">
                <a:solidFill>
                  <a:srgbClr val="7F007F"/>
                </a:solidFill>
                <a:highlight>
                  <a:srgbClr val="E8F2FE"/>
                </a:highlight>
                <a:latin typeface="Consolas"/>
              </a:rPr>
              <a:t>type</a:t>
            </a:r>
            <a:r>
              <a:rPr lang="en-US" altLang="zh-CN" sz="1200"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"text"  </a:t>
            </a:r>
            <a:r>
              <a:rPr lang="en-US" altLang="zh-CN" sz="1200" i="1" dirty="0">
                <a:solidFill>
                  <a:srgbClr val="7F007F"/>
                </a:solidFill>
                <a:highlight>
                  <a:srgbClr val="E8F2FE"/>
                </a:highlight>
                <a:latin typeface="Consolas"/>
              </a:rPr>
              <a:t>name</a:t>
            </a:r>
            <a:r>
              <a:rPr lang="en-US" altLang="zh-CN" sz="1200" i="1"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a:t>
            </a:r>
            <a:r>
              <a:rPr lang="en-US" altLang="zh-CN" sz="1200" i="1" dirty="0" err="1" smtClean="0">
                <a:solidFill>
                  <a:srgbClr val="2A00FF"/>
                </a:solidFill>
                <a:highlight>
                  <a:srgbClr val="E8F2FE"/>
                </a:highlight>
                <a:latin typeface="Consolas"/>
              </a:rPr>
              <a:t>search_LIKE_customerName</a:t>
            </a:r>
            <a:r>
              <a:rPr lang="en-US" altLang="zh-CN" sz="1200" i="1" dirty="0" smtClean="0">
                <a:solidFill>
                  <a:srgbClr val="2A00FF"/>
                </a:solidFill>
                <a:highlight>
                  <a:srgbClr val="E8F2FE"/>
                </a:highlight>
                <a:latin typeface="Consolas"/>
              </a:rPr>
              <a:t>“ </a:t>
            </a:r>
            <a:r>
              <a:rPr lang="en-US" altLang="zh-CN" sz="1200" i="1" dirty="0" smtClean="0">
                <a:solidFill>
                  <a:srgbClr val="7F007F"/>
                </a:solidFill>
                <a:highlight>
                  <a:srgbClr val="E8F2FE"/>
                </a:highlight>
                <a:latin typeface="Consolas"/>
              </a:rPr>
              <a:t>value</a:t>
            </a:r>
            <a:r>
              <a:rPr lang="en-US" altLang="zh-CN" sz="1200" i="1"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a:t>
            </a:r>
            <a:r>
              <a:rPr lang="en-US" altLang="zh-CN" sz="1200" i="1" dirty="0">
                <a:solidFill>
                  <a:srgbClr val="000000"/>
                </a:solidFill>
                <a:highlight>
                  <a:srgbClr val="E8F2FE"/>
                </a:highlight>
                <a:latin typeface="Consolas"/>
              </a:rPr>
              <a:t>${</a:t>
            </a:r>
            <a:r>
              <a:rPr lang="en-US" altLang="zh-CN" sz="1200" i="1" dirty="0" err="1">
                <a:solidFill>
                  <a:srgbClr val="000000"/>
                </a:solidFill>
                <a:highlight>
                  <a:srgbClr val="E8F2FE"/>
                </a:highlight>
                <a:latin typeface="Consolas"/>
              </a:rPr>
              <a:t>param.search_LIKE_customerName</a:t>
            </a:r>
            <a:r>
              <a:rPr lang="en-US" altLang="zh-CN" sz="1200" i="1" dirty="0">
                <a:solidFill>
                  <a:srgbClr val="000000"/>
                </a:solidFill>
                <a:highlight>
                  <a:srgbClr val="E8F2FE"/>
                </a:highlight>
                <a:latin typeface="Consolas"/>
              </a:rPr>
              <a:t>}</a:t>
            </a:r>
            <a:r>
              <a:rPr lang="en-US" altLang="zh-CN" sz="1200" i="1" dirty="0">
                <a:solidFill>
                  <a:srgbClr val="2A00FF"/>
                </a:solidFill>
                <a:highlight>
                  <a:srgbClr val="E8F2FE"/>
                </a:highlight>
                <a:latin typeface="Consolas"/>
              </a:rPr>
              <a:t>"  </a:t>
            </a:r>
            <a:r>
              <a:rPr lang="en-US" altLang="zh-CN" sz="1200" i="1" dirty="0">
                <a:solidFill>
                  <a:srgbClr val="008080"/>
                </a:solidFill>
                <a:highlight>
                  <a:srgbClr val="E8F2FE"/>
                </a:highlight>
                <a:latin typeface="Consolas"/>
              </a:rPr>
              <a:t>/&gt;</a:t>
            </a:r>
            <a:endParaRPr lang="zh-CN" altLang="en-US" sz="1200" dirty="0"/>
          </a:p>
        </p:txBody>
      </p:sp>
    </p:spTree>
    <p:extLst>
      <p:ext uri="{BB962C8B-B14F-4D97-AF65-F5344CB8AC3E}">
        <p14:creationId xmlns:p14="http://schemas.microsoft.com/office/powerpoint/2010/main" val="3326284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9268"/>
            <a:ext cx="819619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72" y="2713484"/>
            <a:ext cx="361288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06" y="2065412"/>
            <a:ext cx="3594242" cy="2484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363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矩形 3"/>
          <p:cNvSpPr/>
          <p:nvPr/>
        </p:nvSpPr>
        <p:spPr>
          <a:xfrm>
            <a:off x="251520" y="800626"/>
            <a:ext cx="2408865" cy="369332"/>
          </a:xfrm>
          <a:prstGeom prst="rect">
            <a:avLst/>
          </a:prstGeom>
        </p:spPr>
        <p:txBody>
          <a:bodyPr wrap="none">
            <a:spAutoFit/>
          </a:bodyPr>
          <a:lstStyle/>
          <a:p>
            <a:r>
              <a:rPr lang="zh-CN" altLang="en-US" dirty="0">
                <a:solidFill>
                  <a:srgbClr val="FF0000"/>
                </a:solidFill>
                <a:latin typeface="+mj-ea"/>
              </a:rPr>
              <a:t>五</a:t>
            </a:r>
            <a:r>
              <a:rPr lang="zh-CN" altLang="en-US" dirty="0" smtClean="0">
                <a:solidFill>
                  <a:srgbClr val="FF0000"/>
                </a:solidFill>
                <a:latin typeface="+mj-ea"/>
              </a:rPr>
              <a:t>、</a:t>
            </a:r>
            <a:r>
              <a:rPr lang="en-US" altLang="zh-CN" dirty="0" err="1" smtClean="0">
                <a:solidFill>
                  <a:srgbClr val="FF0000"/>
                </a:solidFill>
                <a:latin typeface="+mj-ea"/>
              </a:rPr>
              <a:t>WebService</a:t>
            </a:r>
            <a:r>
              <a:rPr lang="zh-CN" altLang="en-US" dirty="0" smtClean="0">
                <a:solidFill>
                  <a:srgbClr val="FF0000"/>
                </a:solidFill>
                <a:latin typeface="+mj-ea"/>
              </a:rPr>
              <a:t>开发</a:t>
            </a:r>
            <a:endParaRPr lang="zh-CN" altLang="en-US" dirty="0">
              <a:solidFill>
                <a:srgbClr val="FF0000"/>
              </a:solidFill>
              <a:latin typeface="+mj-ea"/>
            </a:endParaRPr>
          </a:p>
        </p:txBody>
      </p:sp>
      <p:sp>
        <p:nvSpPr>
          <p:cNvPr id="5" name="TextBox 4"/>
          <p:cNvSpPr txBox="1"/>
          <p:nvPr/>
        </p:nvSpPr>
        <p:spPr>
          <a:xfrm>
            <a:off x="360025" y="1201316"/>
            <a:ext cx="8030596" cy="923330"/>
          </a:xfrm>
          <a:prstGeom prst="rect">
            <a:avLst/>
          </a:prstGeom>
          <a:noFill/>
        </p:spPr>
        <p:txBody>
          <a:bodyPr wrap="none" rtlCol="0">
            <a:spAutoFit/>
          </a:bodyPr>
          <a:lstStyle/>
          <a:p>
            <a:r>
              <a:rPr lang="zh-CN" altLang="en-US" dirty="0" smtClean="0">
                <a:latin typeface="+mj-ea"/>
                <a:ea typeface="+mj-ea"/>
              </a:rPr>
              <a:t>采用</a:t>
            </a:r>
            <a:r>
              <a:rPr lang="en-US" altLang="zh-CN" dirty="0" smtClean="0">
                <a:latin typeface="+mj-ea"/>
                <a:ea typeface="+mj-ea"/>
              </a:rPr>
              <a:t>Apache-CXF</a:t>
            </a:r>
            <a:r>
              <a:rPr lang="zh-CN" altLang="en-US" dirty="0" smtClean="0">
                <a:latin typeface="+mj-ea"/>
                <a:ea typeface="+mj-ea"/>
              </a:rPr>
              <a:t>为</a:t>
            </a:r>
            <a:r>
              <a:rPr lang="en-US" altLang="zh-CN" dirty="0" err="1" smtClean="0">
                <a:latin typeface="+mj-ea"/>
                <a:ea typeface="+mj-ea"/>
              </a:rPr>
              <a:t>WebService</a:t>
            </a:r>
            <a:r>
              <a:rPr lang="zh-CN" altLang="en-US" dirty="0" smtClean="0">
                <a:latin typeface="+mj-ea"/>
                <a:ea typeface="+mj-ea"/>
              </a:rPr>
              <a:t>的服务组件。</a:t>
            </a:r>
            <a:endParaRPr lang="en-US" altLang="zh-CN" dirty="0" smtClean="0">
              <a:latin typeface="+mj-ea"/>
              <a:ea typeface="+mj-ea"/>
            </a:endParaRPr>
          </a:p>
          <a:p>
            <a:r>
              <a:rPr lang="zh-CN" altLang="en-US" dirty="0" smtClean="0">
                <a:latin typeface="+mj-ea"/>
                <a:ea typeface="+mj-ea"/>
              </a:rPr>
              <a:t>基础框架中提供了</a:t>
            </a:r>
            <a:r>
              <a:rPr lang="en-US" altLang="zh-CN" dirty="0" err="1" smtClean="0">
                <a:latin typeface="+mj-ea"/>
                <a:ea typeface="+mj-ea"/>
              </a:rPr>
              <a:t>WebService</a:t>
            </a:r>
            <a:r>
              <a:rPr lang="zh-CN" altLang="en-US" dirty="0" smtClean="0">
                <a:latin typeface="+mj-ea"/>
                <a:ea typeface="+mj-ea"/>
              </a:rPr>
              <a:t>的错误处理和规范返回消息封装（</a:t>
            </a:r>
            <a:r>
              <a:rPr lang="en-US" altLang="zh-CN" dirty="0" smtClean="0">
                <a:latin typeface="+mj-ea"/>
                <a:ea typeface="+mj-ea"/>
              </a:rPr>
              <a:t>REST</a:t>
            </a:r>
            <a:r>
              <a:rPr lang="zh-CN" altLang="en-US" dirty="0" smtClean="0">
                <a:latin typeface="+mj-ea"/>
                <a:ea typeface="+mj-ea"/>
              </a:rPr>
              <a:t>风格）</a:t>
            </a:r>
            <a:endParaRPr lang="en-US" altLang="zh-CN" dirty="0" smtClean="0">
              <a:latin typeface="+mj-ea"/>
              <a:ea typeface="+mj-ea"/>
            </a:endParaRPr>
          </a:p>
          <a:p>
            <a:r>
              <a:rPr lang="zh-CN" altLang="en-US" dirty="0" smtClean="0">
                <a:latin typeface="+mj-ea"/>
                <a:ea typeface="+mj-ea"/>
              </a:rPr>
              <a:t>基础框架中提供了基于</a:t>
            </a:r>
            <a:r>
              <a:rPr lang="en-US" altLang="zh-CN" dirty="0" smtClean="0">
                <a:latin typeface="+mj-ea"/>
                <a:ea typeface="+mj-ea"/>
              </a:rPr>
              <a:t>JAX-WS2.0</a:t>
            </a:r>
            <a:r>
              <a:rPr lang="zh-CN" altLang="en-US" dirty="0" smtClean="0">
                <a:latin typeface="+mj-ea"/>
                <a:ea typeface="+mj-ea"/>
              </a:rPr>
              <a:t>的</a:t>
            </a:r>
            <a:r>
              <a:rPr lang="en-US" altLang="zh-CN" dirty="0" smtClean="0">
                <a:latin typeface="+mj-ea"/>
                <a:ea typeface="+mj-ea"/>
              </a:rPr>
              <a:t>Demo</a:t>
            </a:r>
            <a:r>
              <a:rPr lang="zh-CN" altLang="en-US" dirty="0" smtClean="0">
                <a:latin typeface="+mj-ea"/>
                <a:ea typeface="+mj-ea"/>
              </a:rPr>
              <a:t>实现</a:t>
            </a:r>
            <a:endParaRPr lang="zh-CN" altLang="en-US" dirty="0">
              <a:latin typeface="+mj-ea"/>
              <a:ea typeface="+mj-ea"/>
            </a:endParaRPr>
          </a:p>
        </p:txBody>
      </p:sp>
      <p:sp>
        <p:nvSpPr>
          <p:cNvPr id="6" name="矩形 5"/>
          <p:cNvSpPr/>
          <p:nvPr/>
        </p:nvSpPr>
        <p:spPr>
          <a:xfrm>
            <a:off x="496146" y="2281436"/>
            <a:ext cx="8324326" cy="1015663"/>
          </a:xfrm>
          <a:prstGeom prst="rect">
            <a:avLst/>
          </a:prstGeom>
          <a:ln w="12700">
            <a:solidFill>
              <a:schemeClr val="tx1"/>
            </a:solidFill>
            <a:prstDash val="dash"/>
          </a:ln>
        </p:spPr>
        <p:txBody>
          <a:bodyPr wrap="square">
            <a:spAutoFit/>
          </a:bodyPr>
          <a:lstStyle/>
          <a:p>
            <a:r>
              <a:rPr lang="en-US" altLang="zh-CN" sz="1200" dirty="0">
                <a:solidFill>
                  <a:srgbClr val="646464"/>
                </a:solidFill>
                <a:latin typeface="Consolas"/>
              </a:rPr>
              <a:t>@</a:t>
            </a:r>
            <a:r>
              <a:rPr lang="en-US" altLang="zh-CN" sz="1200" dirty="0" err="1">
                <a:solidFill>
                  <a:srgbClr val="646464"/>
                </a:solidFill>
                <a:latin typeface="Consolas"/>
              </a:rPr>
              <a:t>WebService</a:t>
            </a:r>
            <a:r>
              <a:rPr lang="en-US" altLang="zh-CN" sz="1200" dirty="0">
                <a:solidFill>
                  <a:srgbClr val="000000"/>
                </a:solidFill>
                <a:latin typeface="Consolas"/>
              </a:rPr>
              <a:t>(name = </a:t>
            </a:r>
            <a:r>
              <a:rPr lang="en-US" altLang="zh-CN" sz="1200" dirty="0">
                <a:solidFill>
                  <a:srgbClr val="2A00FF"/>
                </a:solidFill>
                <a:latin typeface="Consolas"/>
              </a:rPr>
              <a:t>"</a:t>
            </a:r>
            <a:r>
              <a:rPr lang="en-US" altLang="zh-CN" sz="1200" dirty="0" err="1">
                <a:solidFill>
                  <a:srgbClr val="2A00FF"/>
                </a:solidFill>
                <a:latin typeface="Consolas"/>
              </a:rPr>
              <a:t>CustomerWebService</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err="1">
                <a:solidFill>
                  <a:srgbClr val="000000"/>
                </a:solidFill>
                <a:latin typeface="Consolas"/>
              </a:rPr>
              <a:t>targetNamespace</a:t>
            </a:r>
            <a:r>
              <a:rPr lang="en-US" altLang="zh-CN" sz="1200" dirty="0">
                <a:solidFill>
                  <a:srgbClr val="000000"/>
                </a:solidFill>
                <a:latin typeface="Consolas"/>
              </a:rPr>
              <a:t> = </a:t>
            </a:r>
            <a:r>
              <a:rPr lang="en-US" altLang="zh-CN" sz="1200" dirty="0" err="1">
                <a:solidFill>
                  <a:srgbClr val="000000"/>
                </a:solidFill>
                <a:latin typeface="Consolas"/>
              </a:rPr>
              <a:t>WSConstants.</a:t>
            </a:r>
            <a:r>
              <a:rPr lang="en-US" altLang="zh-CN" sz="1200" i="1" dirty="0" err="1">
                <a:solidFill>
                  <a:srgbClr val="0000C0"/>
                </a:solidFill>
                <a:latin typeface="Consolas"/>
              </a:rPr>
              <a:t>UNIFIED_NAMESPACE</a:t>
            </a:r>
            <a:r>
              <a:rPr lang="en-US" altLang="zh-CN" sz="1200" i="1"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interface</a:t>
            </a:r>
            <a:r>
              <a:rPr lang="en-US" altLang="zh-CN" sz="1200" b="1" dirty="0">
                <a:solidFill>
                  <a:srgbClr val="000000"/>
                </a:solidFill>
                <a:latin typeface="Consolas"/>
              </a:rPr>
              <a:t> </a:t>
            </a:r>
            <a:r>
              <a:rPr lang="en-US" altLang="zh-CN" sz="1200" b="1" dirty="0" err="1">
                <a:solidFill>
                  <a:srgbClr val="000000"/>
                </a:solidFill>
                <a:latin typeface="Consolas"/>
              </a:rPr>
              <a:t>CustomerWebService</a:t>
            </a:r>
            <a:r>
              <a:rPr lang="en-US" altLang="zh-CN" sz="1200" b="1" dirty="0">
                <a:solidFill>
                  <a:srgbClr val="000000"/>
                </a:solidFill>
                <a:latin typeface="Consolas"/>
              </a:rPr>
              <a:t> </a:t>
            </a:r>
            <a:r>
              <a:rPr lang="en-US" altLang="zh-CN" sz="1200" b="1" dirty="0" smtClean="0">
                <a:solidFill>
                  <a:srgbClr val="000000"/>
                </a:solidFill>
                <a:latin typeface="Consolas"/>
              </a:rPr>
              <a:t>{</a:t>
            </a:r>
            <a:endParaRPr lang="zh-CN" altLang="en-US" sz="1200" dirty="0">
              <a:latin typeface="Consolas"/>
            </a:endParaRPr>
          </a:p>
          <a:p>
            <a:pPr lvl="1"/>
            <a:r>
              <a:rPr lang="en-US" altLang="zh-CN" sz="1200" dirty="0" err="1">
                <a:solidFill>
                  <a:srgbClr val="000000"/>
                </a:solidFill>
                <a:latin typeface="Consolas"/>
              </a:rPr>
              <a:t>WSResult</a:t>
            </a:r>
            <a:r>
              <a:rPr lang="en-US" altLang="zh-CN" sz="1200" dirty="0">
                <a:solidFill>
                  <a:srgbClr val="000000"/>
                </a:solidFill>
                <a:latin typeface="Consolas"/>
              </a:rPr>
              <a:t> </a:t>
            </a:r>
            <a:r>
              <a:rPr lang="en-US" altLang="zh-CN" sz="1200" dirty="0" err="1">
                <a:solidFill>
                  <a:srgbClr val="000000"/>
                </a:solidFill>
                <a:latin typeface="Consolas"/>
              </a:rPr>
              <a:t>createCustomer</a:t>
            </a:r>
            <a:r>
              <a:rPr lang="en-US" altLang="zh-CN" sz="1200" dirty="0">
                <a:solidFill>
                  <a:srgbClr val="000000"/>
                </a:solidFill>
                <a:latin typeface="Consolas"/>
              </a:rPr>
              <a:t>(</a:t>
            </a:r>
            <a:r>
              <a:rPr lang="en-US" altLang="zh-CN" sz="1200" dirty="0">
                <a:solidFill>
                  <a:srgbClr val="646464"/>
                </a:solidFill>
                <a:latin typeface="Consolas"/>
              </a:rPr>
              <a:t>@</a:t>
            </a:r>
            <a:r>
              <a:rPr lang="en-US" altLang="zh-CN" sz="1200" dirty="0" err="1">
                <a:solidFill>
                  <a:srgbClr val="646464"/>
                </a:solidFill>
                <a:latin typeface="Consolas"/>
              </a:rPr>
              <a:t>WebParam</a:t>
            </a:r>
            <a:r>
              <a:rPr lang="en-US" altLang="zh-CN" sz="1200" dirty="0">
                <a:solidFill>
                  <a:srgbClr val="000000"/>
                </a:solidFill>
                <a:latin typeface="Consolas"/>
              </a:rPr>
              <a:t>(name = </a:t>
            </a:r>
            <a:r>
              <a:rPr lang="en-US" altLang="zh-CN" sz="1200" dirty="0">
                <a:solidFill>
                  <a:srgbClr val="2A00FF"/>
                </a:solidFill>
                <a:latin typeface="Consolas"/>
              </a:rPr>
              <a:t>"customer"</a:t>
            </a:r>
            <a:r>
              <a:rPr lang="en-US" altLang="zh-CN" sz="1200" dirty="0">
                <a:solidFill>
                  <a:srgbClr val="000000"/>
                </a:solidFill>
                <a:latin typeface="Consolas"/>
              </a:rPr>
              <a:t>) Customer customer</a:t>
            </a:r>
            <a:r>
              <a:rPr lang="en-US" altLang="zh-CN" sz="1200" dirty="0" smtClean="0">
                <a:solidFill>
                  <a:srgbClr val="000000"/>
                </a:solidFill>
                <a:latin typeface="Consolas"/>
              </a:rPr>
              <a:t>);</a:t>
            </a:r>
            <a:endParaRPr lang="zh-CN" altLang="en-US" sz="1200" dirty="0">
              <a:latin typeface="Consolas"/>
            </a:endParaRPr>
          </a:p>
          <a:p>
            <a:pPr lvl="1"/>
            <a:r>
              <a:rPr lang="en-US" altLang="zh-CN" sz="1200" dirty="0" err="1">
                <a:solidFill>
                  <a:srgbClr val="000000"/>
                </a:solidFill>
                <a:latin typeface="Consolas"/>
              </a:rPr>
              <a:t>GetCustomerResult</a:t>
            </a:r>
            <a:r>
              <a:rPr lang="en-US" altLang="zh-CN" sz="1200" dirty="0">
                <a:solidFill>
                  <a:srgbClr val="000000"/>
                </a:solidFill>
                <a:latin typeface="Consolas"/>
              </a:rPr>
              <a:t> </a:t>
            </a:r>
            <a:r>
              <a:rPr lang="en-US" altLang="zh-CN" sz="1200" dirty="0" err="1">
                <a:solidFill>
                  <a:srgbClr val="000000"/>
                </a:solidFill>
                <a:latin typeface="Consolas"/>
              </a:rPr>
              <a:t>getCustomerByUsername</a:t>
            </a:r>
            <a:r>
              <a:rPr lang="en-US" altLang="zh-CN" sz="1200" dirty="0">
                <a:solidFill>
                  <a:srgbClr val="000000"/>
                </a:solidFill>
                <a:latin typeface="Consolas"/>
              </a:rPr>
              <a:t>(</a:t>
            </a:r>
            <a:r>
              <a:rPr lang="en-US" altLang="zh-CN" sz="1200" dirty="0">
                <a:solidFill>
                  <a:srgbClr val="646464"/>
                </a:solidFill>
                <a:latin typeface="Consolas"/>
              </a:rPr>
              <a:t>@</a:t>
            </a:r>
            <a:r>
              <a:rPr lang="en-US" altLang="zh-CN" sz="1200" dirty="0" err="1">
                <a:solidFill>
                  <a:srgbClr val="646464"/>
                </a:solidFill>
                <a:latin typeface="Consolas"/>
              </a:rPr>
              <a:t>WebParam</a:t>
            </a:r>
            <a:r>
              <a:rPr lang="en-US" altLang="zh-CN" sz="1200" dirty="0">
                <a:solidFill>
                  <a:srgbClr val="000000"/>
                </a:solidFill>
                <a:latin typeface="Consolas"/>
              </a:rPr>
              <a:t>(name = </a:t>
            </a:r>
            <a:r>
              <a:rPr lang="en-US" altLang="zh-CN" sz="1200" dirty="0">
                <a:solidFill>
                  <a:srgbClr val="2A00FF"/>
                </a:solidFill>
                <a:latin typeface="Consolas"/>
              </a:rPr>
              <a:t>"username"</a:t>
            </a:r>
            <a:r>
              <a:rPr lang="en-US" altLang="zh-CN" sz="1200" dirty="0">
                <a:solidFill>
                  <a:srgbClr val="000000"/>
                </a:solidFill>
                <a:latin typeface="Consolas"/>
              </a:rPr>
              <a:t>) String username);</a:t>
            </a:r>
          </a:p>
          <a:p>
            <a:r>
              <a:rPr lang="en-US" altLang="zh-CN" sz="1200" dirty="0" smtClean="0">
                <a:solidFill>
                  <a:srgbClr val="000000"/>
                </a:solidFill>
                <a:latin typeface="Consolas"/>
              </a:rPr>
              <a:t>}</a:t>
            </a:r>
            <a:endParaRPr lang="zh-CN" altLang="en-US" sz="1200" dirty="0"/>
          </a:p>
        </p:txBody>
      </p:sp>
      <p:sp>
        <p:nvSpPr>
          <p:cNvPr id="7" name="矩形 6"/>
          <p:cNvSpPr/>
          <p:nvPr/>
        </p:nvSpPr>
        <p:spPr>
          <a:xfrm>
            <a:off x="496146" y="3721596"/>
            <a:ext cx="8324326" cy="1200329"/>
          </a:xfrm>
          <a:prstGeom prst="rect">
            <a:avLst/>
          </a:prstGeom>
          <a:ln w="12700">
            <a:solidFill>
              <a:schemeClr val="tx1"/>
            </a:solidFill>
            <a:prstDash val="dash"/>
          </a:ln>
        </p:spPr>
        <p:txBody>
          <a:bodyPr wrap="square">
            <a:spAutoFit/>
          </a:bodyPr>
          <a:lstStyle/>
          <a:p>
            <a:r>
              <a:rPr lang="en-US" altLang="zh-CN" sz="1200" dirty="0">
                <a:solidFill>
                  <a:srgbClr val="646464"/>
                </a:solidFill>
                <a:latin typeface="Consolas"/>
              </a:rPr>
              <a:t>@</a:t>
            </a:r>
            <a:r>
              <a:rPr lang="en-US" altLang="zh-CN" sz="1200" dirty="0" err="1">
                <a:solidFill>
                  <a:srgbClr val="646464"/>
                </a:solidFill>
                <a:latin typeface="Consolas"/>
              </a:rPr>
              <a:t>WebService</a:t>
            </a:r>
            <a:r>
              <a:rPr lang="en-US" altLang="zh-CN" sz="1200" dirty="0">
                <a:solidFill>
                  <a:srgbClr val="000000"/>
                </a:solidFill>
                <a:latin typeface="Consolas"/>
              </a:rPr>
              <a:t>(name = </a:t>
            </a:r>
            <a:r>
              <a:rPr lang="en-US" altLang="zh-CN" sz="1200" dirty="0">
                <a:solidFill>
                  <a:srgbClr val="2A00FF"/>
                </a:solidFill>
                <a:latin typeface="Consolas"/>
              </a:rPr>
              <a:t>"</a:t>
            </a:r>
            <a:r>
              <a:rPr lang="en-US" altLang="zh-CN" sz="1200" dirty="0" err="1">
                <a:solidFill>
                  <a:srgbClr val="2A00FF"/>
                </a:solidFill>
                <a:latin typeface="Consolas"/>
              </a:rPr>
              <a:t>CustomerWebService</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err="1">
                <a:solidFill>
                  <a:srgbClr val="000000"/>
                </a:solidFill>
                <a:latin typeface="Consolas"/>
              </a:rPr>
              <a:t>endpointInterface</a:t>
            </a:r>
            <a:r>
              <a:rPr lang="en-US" altLang="zh-CN" sz="1200" dirty="0">
                <a:solidFill>
                  <a:srgbClr val="000000"/>
                </a:solidFill>
                <a:latin typeface="Consolas"/>
              </a:rPr>
              <a:t> = </a:t>
            </a:r>
            <a:r>
              <a:rPr lang="en-US" altLang="zh-CN" sz="1200" dirty="0">
                <a:solidFill>
                  <a:srgbClr val="2A00FF"/>
                </a:solidFill>
                <a:latin typeface="Consolas"/>
              </a:rPr>
              <a:t>"</a:t>
            </a:r>
            <a:r>
              <a:rPr lang="en-US" altLang="zh-CN" sz="1200" dirty="0" err="1">
                <a:solidFill>
                  <a:srgbClr val="2A00FF"/>
                </a:solidFill>
                <a:latin typeface="Consolas"/>
              </a:rPr>
              <a:t>com.feinno.rinp.testproject.webservice.CustomerWebService</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err="1">
                <a:solidFill>
                  <a:srgbClr val="000000"/>
                </a:solidFill>
                <a:latin typeface="Consolas"/>
              </a:rPr>
              <a:t>targetNamespace</a:t>
            </a:r>
            <a:r>
              <a:rPr lang="en-US" altLang="zh-CN" sz="1200" dirty="0">
                <a:solidFill>
                  <a:srgbClr val="000000"/>
                </a:solidFill>
                <a:latin typeface="Consolas"/>
              </a:rPr>
              <a:t> = </a:t>
            </a:r>
            <a:r>
              <a:rPr lang="en-US" altLang="zh-CN" sz="1200" dirty="0" err="1">
                <a:solidFill>
                  <a:srgbClr val="000000"/>
                </a:solidFill>
                <a:latin typeface="Consolas"/>
              </a:rPr>
              <a:t>WSConstants.</a:t>
            </a:r>
            <a:r>
              <a:rPr lang="en-US" altLang="zh-CN" sz="1200" i="1" dirty="0" err="1">
                <a:solidFill>
                  <a:srgbClr val="0000C0"/>
                </a:solidFill>
                <a:latin typeface="Consolas"/>
              </a:rPr>
              <a:t>UNIFIED_NAMESPACE</a:t>
            </a:r>
            <a:r>
              <a:rPr lang="en-US" altLang="zh-CN" sz="1200" i="1" dirty="0">
                <a:solidFill>
                  <a:srgbClr val="000000"/>
                </a:solidFill>
                <a:latin typeface="Consolas"/>
              </a:rPr>
              <a:t>)</a:t>
            </a:r>
          </a:p>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CustomerWebServiceImpl</a:t>
            </a:r>
            <a:r>
              <a:rPr lang="en-US" altLang="zh-CN" sz="1200" b="1" dirty="0">
                <a:solidFill>
                  <a:srgbClr val="000000"/>
                </a:solidFill>
                <a:latin typeface="Consolas"/>
              </a:rPr>
              <a:t> </a:t>
            </a:r>
            <a:r>
              <a:rPr lang="en-US" altLang="zh-CN" sz="1200" b="1" dirty="0">
                <a:solidFill>
                  <a:srgbClr val="7F0055"/>
                </a:solidFill>
                <a:latin typeface="Consolas"/>
              </a:rPr>
              <a:t>extends</a:t>
            </a:r>
            <a:r>
              <a:rPr lang="en-US" altLang="zh-CN" sz="1200" b="1" dirty="0">
                <a:solidFill>
                  <a:srgbClr val="000000"/>
                </a:solidFill>
                <a:latin typeface="Consolas"/>
              </a:rPr>
              <a:t> </a:t>
            </a:r>
            <a:r>
              <a:rPr lang="en-US" altLang="zh-CN" sz="1200" b="1" dirty="0" err="1">
                <a:solidFill>
                  <a:srgbClr val="000000"/>
                </a:solidFill>
                <a:latin typeface="Consolas"/>
              </a:rPr>
              <a:t>AbstractWebService</a:t>
            </a:r>
            <a:r>
              <a:rPr lang="en-US" altLang="zh-CN" sz="1200" b="1" dirty="0">
                <a:solidFill>
                  <a:srgbClr val="000000"/>
                </a:solidFill>
                <a:latin typeface="Consolas"/>
              </a:rPr>
              <a:t> </a:t>
            </a:r>
            <a:r>
              <a:rPr lang="en-US" altLang="zh-CN" sz="1200" b="1" dirty="0">
                <a:solidFill>
                  <a:srgbClr val="7F0055"/>
                </a:solidFill>
                <a:latin typeface="Consolas"/>
              </a:rPr>
              <a:t>implements</a:t>
            </a:r>
            <a:r>
              <a:rPr lang="en-US" altLang="zh-CN" sz="1200" b="1" dirty="0">
                <a:solidFill>
                  <a:srgbClr val="000000"/>
                </a:solidFill>
                <a:latin typeface="Consolas"/>
              </a:rPr>
              <a:t> </a:t>
            </a:r>
            <a:r>
              <a:rPr lang="en-US" altLang="zh-CN" sz="1200" b="1" dirty="0" err="1">
                <a:solidFill>
                  <a:srgbClr val="000000"/>
                </a:solidFill>
                <a:latin typeface="Consolas"/>
              </a:rPr>
              <a:t>CustomerWebService</a:t>
            </a:r>
            <a:r>
              <a:rPr lang="en-US" altLang="zh-CN" sz="1200" b="1" dirty="0">
                <a:solidFill>
                  <a:srgbClr val="000000"/>
                </a:solidFill>
                <a:latin typeface="Consolas"/>
              </a:rPr>
              <a:t> </a:t>
            </a:r>
            <a:r>
              <a:rPr lang="en-US" altLang="zh-CN" sz="1200" b="1" dirty="0" smtClean="0">
                <a:solidFill>
                  <a:srgbClr val="000000"/>
                </a:solidFill>
                <a:latin typeface="Consolas"/>
              </a:rPr>
              <a:t>{</a:t>
            </a:r>
          </a:p>
          <a:p>
            <a:r>
              <a:rPr lang="en-US" altLang="zh-CN" sz="1200" b="1" dirty="0" smtClean="0">
                <a:solidFill>
                  <a:srgbClr val="000000"/>
                </a:solidFill>
                <a:latin typeface="Consolas"/>
              </a:rPr>
              <a:t>	//…</a:t>
            </a:r>
          </a:p>
          <a:p>
            <a:r>
              <a:rPr lang="en-US" altLang="zh-CN" sz="1200" b="1" dirty="0">
                <a:solidFill>
                  <a:srgbClr val="000000"/>
                </a:solidFill>
                <a:latin typeface="Consolas"/>
              </a:rPr>
              <a:t>}</a:t>
            </a:r>
            <a:endParaRPr lang="zh-CN" altLang="en-US" sz="1200" dirty="0"/>
          </a:p>
        </p:txBody>
      </p:sp>
      <p:sp>
        <p:nvSpPr>
          <p:cNvPr id="8" name="上箭头 7"/>
          <p:cNvSpPr/>
          <p:nvPr/>
        </p:nvSpPr>
        <p:spPr>
          <a:xfrm>
            <a:off x="4039148" y="3297099"/>
            <a:ext cx="337165" cy="395769"/>
          </a:xfrm>
          <a:prstGeom prst="up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9" name="TextBox 8"/>
          <p:cNvSpPr txBox="1"/>
          <p:nvPr/>
        </p:nvSpPr>
        <p:spPr>
          <a:xfrm>
            <a:off x="496146" y="3356481"/>
            <a:ext cx="3306867" cy="276999"/>
          </a:xfrm>
          <a:prstGeom prst="rect">
            <a:avLst/>
          </a:prstGeom>
          <a:noFill/>
        </p:spPr>
        <p:txBody>
          <a:bodyPr wrap="none" rtlCol="0">
            <a:spAutoFit/>
          </a:bodyPr>
          <a:lstStyle/>
          <a:p>
            <a:r>
              <a:rPr lang="zh-CN" altLang="en-US" sz="1200" i="1" dirty="0" smtClean="0">
                <a:solidFill>
                  <a:srgbClr val="FF0000"/>
                </a:solidFill>
                <a:latin typeface="+mj-ea"/>
                <a:ea typeface="+mj-ea"/>
              </a:rPr>
              <a:t>返回参数一般使用</a:t>
            </a:r>
            <a:r>
              <a:rPr lang="en-US" altLang="zh-CN" sz="1200" i="1" dirty="0" smtClean="0">
                <a:solidFill>
                  <a:srgbClr val="FF0000"/>
                </a:solidFill>
                <a:latin typeface="+mj-ea"/>
                <a:ea typeface="+mj-ea"/>
              </a:rPr>
              <a:t>DTO</a:t>
            </a:r>
            <a:r>
              <a:rPr lang="zh-CN" altLang="en-US" sz="1200" i="1" dirty="0" smtClean="0">
                <a:solidFill>
                  <a:srgbClr val="FF0000"/>
                </a:solidFill>
                <a:latin typeface="+mj-ea"/>
                <a:ea typeface="+mj-ea"/>
              </a:rPr>
              <a:t>，实现与域对象的隔离</a:t>
            </a:r>
            <a:endParaRPr lang="zh-CN" altLang="en-US" sz="1200" i="1" dirty="0">
              <a:solidFill>
                <a:srgbClr val="FF0000"/>
              </a:solidFill>
              <a:latin typeface="+mj-ea"/>
              <a:ea typeface="+mj-ea"/>
            </a:endParaRPr>
          </a:p>
        </p:txBody>
      </p:sp>
      <p:sp>
        <p:nvSpPr>
          <p:cNvPr id="10" name="TextBox 9"/>
          <p:cNvSpPr txBox="1"/>
          <p:nvPr/>
        </p:nvSpPr>
        <p:spPr>
          <a:xfrm>
            <a:off x="4860032" y="3365838"/>
            <a:ext cx="2994731" cy="276999"/>
          </a:xfrm>
          <a:prstGeom prst="rect">
            <a:avLst/>
          </a:prstGeom>
          <a:noFill/>
        </p:spPr>
        <p:txBody>
          <a:bodyPr wrap="none" rtlCol="0">
            <a:spAutoFit/>
          </a:bodyPr>
          <a:lstStyle/>
          <a:p>
            <a:r>
              <a:rPr lang="zh-CN" altLang="en-US" sz="1200" i="1" dirty="0" smtClean="0">
                <a:solidFill>
                  <a:srgbClr val="FF0000"/>
                </a:solidFill>
                <a:latin typeface="+mj-ea"/>
                <a:ea typeface="+mj-ea"/>
              </a:rPr>
              <a:t>通过</a:t>
            </a:r>
            <a:r>
              <a:rPr lang="en-US" altLang="zh-CN" sz="1200" i="1" dirty="0" smtClean="0">
                <a:solidFill>
                  <a:srgbClr val="FF0000"/>
                </a:solidFill>
                <a:latin typeface="+mj-ea"/>
                <a:ea typeface="+mj-ea"/>
              </a:rPr>
              <a:t>Annotation</a:t>
            </a:r>
            <a:r>
              <a:rPr lang="zh-CN" altLang="en-US" sz="1200" i="1" dirty="0" smtClean="0">
                <a:solidFill>
                  <a:srgbClr val="FF0000"/>
                </a:solidFill>
                <a:latin typeface="+mj-ea"/>
                <a:ea typeface="+mj-ea"/>
              </a:rPr>
              <a:t>定义</a:t>
            </a:r>
            <a:r>
              <a:rPr lang="en-US" altLang="zh-CN" sz="1200" i="1" dirty="0" smtClean="0">
                <a:solidFill>
                  <a:srgbClr val="FF0000"/>
                </a:solidFill>
                <a:latin typeface="+mj-ea"/>
                <a:ea typeface="+mj-ea"/>
              </a:rPr>
              <a:t>WSDL</a:t>
            </a:r>
            <a:r>
              <a:rPr lang="zh-CN" altLang="en-US" sz="1200" i="1" dirty="0" smtClean="0">
                <a:solidFill>
                  <a:srgbClr val="FF0000"/>
                </a:solidFill>
                <a:latin typeface="+mj-ea"/>
                <a:ea typeface="+mj-ea"/>
              </a:rPr>
              <a:t>标准规范输出</a:t>
            </a:r>
            <a:endParaRPr lang="zh-CN" altLang="en-US" sz="1200" i="1" dirty="0">
              <a:solidFill>
                <a:srgbClr val="FF0000"/>
              </a:solidFill>
              <a:latin typeface="+mj-ea"/>
              <a:ea typeface="+mj-ea"/>
            </a:endParaRPr>
          </a:p>
        </p:txBody>
      </p:sp>
      <p:sp>
        <p:nvSpPr>
          <p:cNvPr id="11" name="TextBox 10"/>
          <p:cNvSpPr txBox="1"/>
          <p:nvPr/>
        </p:nvSpPr>
        <p:spPr>
          <a:xfrm>
            <a:off x="6903127" y="2058154"/>
            <a:ext cx="1809534" cy="276999"/>
          </a:xfrm>
          <a:prstGeom prst="rect">
            <a:avLst/>
          </a:prstGeom>
          <a:noFill/>
        </p:spPr>
        <p:txBody>
          <a:bodyPr wrap="none" rtlCol="0">
            <a:spAutoFit/>
          </a:bodyPr>
          <a:lstStyle/>
          <a:p>
            <a:r>
              <a:rPr lang="zh-CN" altLang="en-US" sz="1200" i="1" dirty="0" smtClean="0">
                <a:solidFill>
                  <a:srgbClr val="FF0000"/>
                </a:solidFill>
                <a:latin typeface="+mj-ea"/>
                <a:ea typeface="+mj-ea"/>
              </a:rPr>
              <a:t>定义统一的</a:t>
            </a:r>
            <a:r>
              <a:rPr lang="en-US" altLang="zh-CN" sz="1200" i="1" dirty="0" smtClean="0">
                <a:solidFill>
                  <a:srgbClr val="FF0000"/>
                </a:solidFill>
                <a:latin typeface="+mj-ea"/>
                <a:ea typeface="+mj-ea"/>
              </a:rPr>
              <a:t>Namespace</a:t>
            </a:r>
            <a:endParaRPr lang="zh-CN" altLang="en-US" sz="1200" i="1" dirty="0">
              <a:solidFill>
                <a:srgbClr val="FF0000"/>
              </a:solidFill>
              <a:latin typeface="+mj-ea"/>
              <a:ea typeface="+mj-ea"/>
            </a:endParaRPr>
          </a:p>
        </p:txBody>
      </p:sp>
      <p:sp>
        <p:nvSpPr>
          <p:cNvPr id="12" name="TextBox 11"/>
          <p:cNvSpPr txBox="1"/>
          <p:nvPr/>
        </p:nvSpPr>
        <p:spPr>
          <a:xfrm>
            <a:off x="4519269" y="3039661"/>
            <a:ext cx="1908215" cy="276999"/>
          </a:xfrm>
          <a:prstGeom prst="rect">
            <a:avLst/>
          </a:prstGeom>
          <a:noFill/>
        </p:spPr>
        <p:txBody>
          <a:bodyPr wrap="none" rtlCol="0">
            <a:spAutoFit/>
          </a:bodyPr>
          <a:lstStyle/>
          <a:p>
            <a:r>
              <a:rPr lang="zh-CN" altLang="en-US" sz="1200" i="1" dirty="0" smtClean="0">
                <a:solidFill>
                  <a:srgbClr val="FF0000"/>
                </a:solidFill>
                <a:latin typeface="+mj-ea"/>
                <a:ea typeface="+mj-ea"/>
              </a:rPr>
              <a:t>参数使用</a:t>
            </a:r>
            <a:r>
              <a:rPr lang="en-US" altLang="zh-CN" sz="1200" i="1" dirty="0" err="1" smtClean="0">
                <a:solidFill>
                  <a:srgbClr val="FF0000"/>
                </a:solidFill>
                <a:latin typeface="+mj-ea"/>
                <a:ea typeface="+mj-ea"/>
              </a:rPr>
              <a:t>WebParam</a:t>
            </a:r>
            <a:r>
              <a:rPr lang="zh-CN" altLang="en-US" sz="1200" i="1" dirty="0" smtClean="0">
                <a:solidFill>
                  <a:srgbClr val="FF0000"/>
                </a:solidFill>
                <a:latin typeface="+mj-ea"/>
                <a:ea typeface="+mj-ea"/>
              </a:rPr>
              <a:t>声明</a:t>
            </a:r>
            <a:endParaRPr lang="zh-CN" altLang="en-US" sz="1200" i="1" dirty="0">
              <a:solidFill>
                <a:srgbClr val="FF0000"/>
              </a:solidFill>
              <a:latin typeface="+mj-ea"/>
              <a:ea typeface="+mj-ea"/>
            </a:endParaRPr>
          </a:p>
        </p:txBody>
      </p:sp>
    </p:spTree>
    <p:extLst>
      <p:ext uri="{BB962C8B-B14F-4D97-AF65-F5344CB8AC3E}">
        <p14:creationId xmlns:p14="http://schemas.microsoft.com/office/powerpoint/2010/main" val="7441680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实践：业务开发</a:t>
            </a:r>
            <a:endParaRPr lang="zh-CN" altLang="en-US" dirty="0"/>
          </a:p>
        </p:txBody>
      </p:sp>
      <p:sp>
        <p:nvSpPr>
          <p:cNvPr id="4" name="矩形 3"/>
          <p:cNvSpPr/>
          <p:nvPr/>
        </p:nvSpPr>
        <p:spPr>
          <a:xfrm>
            <a:off x="467544" y="1273324"/>
            <a:ext cx="8352928" cy="1200329"/>
          </a:xfrm>
          <a:prstGeom prst="rect">
            <a:avLst/>
          </a:prstGeom>
        </p:spPr>
        <p:txBody>
          <a:bodyPr wrap="square">
            <a:spAutoFit/>
          </a:bodyPr>
          <a:lstStyle/>
          <a:p>
            <a:r>
              <a:rPr lang="en-US" altLang="zh-CN" sz="1200" dirty="0">
                <a:solidFill>
                  <a:srgbClr val="3F5FBF"/>
                </a:solidFill>
                <a:latin typeface="Consolas"/>
              </a:rPr>
              <a:t>&lt;!-- </a:t>
            </a:r>
            <a:r>
              <a:rPr lang="en-US" altLang="zh-CN" sz="1200" u="sng" dirty="0" err="1">
                <a:solidFill>
                  <a:srgbClr val="3F5FBF"/>
                </a:solidFill>
                <a:latin typeface="Consolas"/>
              </a:rPr>
              <a:t>jax-ws</a:t>
            </a:r>
            <a:r>
              <a:rPr lang="en-US" altLang="zh-CN" sz="1200" u="sng" dirty="0">
                <a:solidFill>
                  <a:srgbClr val="3F5FBF"/>
                </a:solidFill>
                <a:latin typeface="Consolas"/>
              </a:rPr>
              <a:t> endpoint</a:t>
            </a:r>
            <a:r>
              <a:rPr lang="zh-CN" altLang="en-US" sz="1200" u="sng" dirty="0">
                <a:solidFill>
                  <a:srgbClr val="3F5FBF"/>
                </a:solidFill>
                <a:latin typeface="Consolas"/>
              </a:rPr>
              <a:t>定义 </a:t>
            </a:r>
            <a:r>
              <a:rPr lang="en-US" altLang="zh-CN" sz="1200" u="sng" dirty="0">
                <a:solidFill>
                  <a:srgbClr val="3F5FBF"/>
                </a:solidFill>
                <a:latin typeface="Consolas"/>
              </a:rPr>
              <a:t>--&gt;</a:t>
            </a:r>
          </a:p>
          <a:p>
            <a:r>
              <a:rPr lang="en-US" altLang="zh-CN" sz="1200" dirty="0">
                <a:solidFill>
                  <a:srgbClr val="008080"/>
                </a:solidFill>
                <a:latin typeface="Consolas"/>
              </a:rPr>
              <a:t>&lt;</a:t>
            </a:r>
            <a:r>
              <a:rPr lang="en-US" altLang="zh-CN" sz="1200" dirty="0" err="1">
                <a:solidFill>
                  <a:srgbClr val="3F7F7F"/>
                </a:solidFill>
                <a:latin typeface="Consolas"/>
              </a:rPr>
              <a:t>jaxws:endpoint</a:t>
            </a:r>
            <a:r>
              <a:rPr lang="en-US" altLang="zh-CN" sz="1200" dirty="0">
                <a:solidFill>
                  <a:srgbClr val="3F7F7F"/>
                </a:solidFill>
                <a:latin typeface="Consolas"/>
              </a:rPr>
              <a:t> </a:t>
            </a:r>
            <a:r>
              <a:rPr lang="en-US" altLang="zh-CN" sz="1200" dirty="0">
                <a:solidFill>
                  <a:srgbClr val="7F007F"/>
                </a:solidFill>
                <a:latin typeface="Consolas"/>
              </a:rPr>
              <a:t>address</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CustomerWebService</a:t>
            </a:r>
            <a:r>
              <a:rPr lang="en-US" altLang="zh-CN" sz="1200" i="1" dirty="0">
                <a:solidFill>
                  <a:srgbClr val="2A00FF"/>
                </a:solidFill>
                <a:latin typeface="Consolas"/>
              </a:rPr>
              <a:t>"</a:t>
            </a:r>
            <a:r>
              <a:rPr lang="en-US" altLang="zh-CN" sz="1200" i="1" dirty="0">
                <a:solidFill>
                  <a:srgbClr val="008080"/>
                </a:solidFill>
                <a:latin typeface="Consolas"/>
              </a:rPr>
              <a:t>&gt;</a:t>
            </a:r>
          </a:p>
          <a:p>
            <a:r>
              <a:rPr lang="en-US" altLang="zh-CN" sz="1200" dirty="0">
                <a:solidFill>
                  <a:srgbClr val="008080"/>
                </a:solidFill>
                <a:latin typeface="Consolas"/>
              </a:rPr>
              <a:t>&lt;</a:t>
            </a:r>
            <a:r>
              <a:rPr lang="en-US" altLang="zh-CN" sz="1200" dirty="0" err="1">
                <a:solidFill>
                  <a:srgbClr val="3F7F7F"/>
                </a:solidFill>
                <a:latin typeface="Consolas"/>
              </a:rPr>
              <a:t>jaxws:implementor</a:t>
            </a:r>
            <a:r>
              <a:rPr lang="en-US" altLang="zh-CN" sz="1200" dirty="0">
                <a:solidFill>
                  <a:srgbClr val="008080"/>
                </a:solidFill>
                <a:latin typeface="Consolas"/>
              </a:rPr>
              <a:t>&gt;</a:t>
            </a:r>
          </a:p>
          <a:p>
            <a:r>
              <a:rPr lang="en-US" altLang="zh-CN" sz="1200" dirty="0">
                <a:solidFill>
                  <a:srgbClr val="008080"/>
                </a:solidFill>
                <a:latin typeface="Consolas"/>
              </a:rPr>
              <a:t>&lt;</a:t>
            </a:r>
            <a:r>
              <a:rPr lang="en-US" altLang="zh-CN" sz="1200" dirty="0">
                <a:solidFill>
                  <a:srgbClr val="3F7F7F"/>
                </a:solidFill>
                <a:latin typeface="Consolas"/>
              </a:rPr>
              <a:t>bean </a:t>
            </a:r>
            <a:r>
              <a:rPr lang="en-US" altLang="zh-CN" sz="1200" dirty="0">
                <a:solidFill>
                  <a:srgbClr val="7F007F"/>
                </a:solidFill>
                <a:latin typeface="Consolas"/>
              </a:rPr>
              <a:t>class</a:t>
            </a:r>
            <a:r>
              <a:rPr lang="en-US" altLang="zh-CN" sz="1200" dirty="0">
                <a:solidFill>
                  <a:srgbClr val="000000"/>
                </a:solidFill>
                <a:latin typeface="Consolas"/>
              </a:rPr>
              <a:t>=</a:t>
            </a:r>
            <a:r>
              <a:rPr lang="en-US" altLang="zh-CN" sz="1200" i="1" dirty="0">
                <a:solidFill>
                  <a:srgbClr val="2A00FF"/>
                </a:solidFill>
                <a:latin typeface="Consolas"/>
              </a:rPr>
              <a:t>"com.feinno.rinp.testproject.webservice.impl.CustomerWebServiceImpl" </a:t>
            </a:r>
            <a:r>
              <a:rPr lang="en-US" altLang="zh-CN" sz="1200" i="1" dirty="0">
                <a:solidFill>
                  <a:srgbClr val="008080"/>
                </a:solidFill>
                <a:latin typeface="Consolas"/>
              </a:rPr>
              <a:t>/&gt;</a:t>
            </a:r>
          </a:p>
          <a:p>
            <a:r>
              <a:rPr lang="en-US" altLang="zh-CN" sz="1200" dirty="0">
                <a:solidFill>
                  <a:srgbClr val="008080"/>
                </a:solidFill>
                <a:latin typeface="Consolas"/>
              </a:rPr>
              <a:t>&lt;/</a:t>
            </a:r>
            <a:r>
              <a:rPr lang="en-US" altLang="zh-CN" sz="1200" dirty="0" err="1">
                <a:solidFill>
                  <a:srgbClr val="3F7F7F"/>
                </a:solidFill>
                <a:latin typeface="Consolas"/>
              </a:rPr>
              <a:t>jaxws:implementor</a:t>
            </a:r>
            <a:r>
              <a:rPr lang="en-US" altLang="zh-CN" sz="1200" dirty="0">
                <a:solidFill>
                  <a:srgbClr val="008080"/>
                </a:solidFill>
                <a:latin typeface="Consolas"/>
              </a:rPr>
              <a:t>&gt;</a:t>
            </a:r>
          </a:p>
          <a:p>
            <a:r>
              <a:rPr lang="en-US" altLang="zh-CN" sz="1200" dirty="0">
                <a:solidFill>
                  <a:srgbClr val="008080"/>
                </a:solidFill>
                <a:latin typeface="Consolas"/>
              </a:rPr>
              <a:t>&lt;/</a:t>
            </a:r>
            <a:r>
              <a:rPr lang="en-US" altLang="zh-CN" sz="1200" dirty="0" err="1">
                <a:solidFill>
                  <a:srgbClr val="3F7F7F"/>
                </a:solidFill>
                <a:latin typeface="Consolas"/>
              </a:rPr>
              <a:t>jaxws:endpoint</a:t>
            </a:r>
            <a:r>
              <a:rPr lang="en-US" altLang="zh-CN" sz="1200" dirty="0">
                <a:solidFill>
                  <a:srgbClr val="008080"/>
                </a:solidFill>
                <a:latin typeface="Consolas"/>
              </a:rPr>
              <a:t>&gt;</a:t>
            </a:r>
            <a:endParaRPr lang="zh-CN" altLang="en-US" sz="1200" dirty="0"/>
          </a:p>
        </p:txBody>
      </p:sp>
      <p:sp>
        <p:nvSpPr>
          <p:cNvPr id="5" name="矩形 4"/>
          <p:cNvSpPr/>
          <p:nvPr/>
        </p:nvSpPr>
        <p:spPr>
          <a:xfrm>
            <a:off x="467544" y="903992"/>
            <a:ext cx="6643870" cy="369332"/>
          </a:xfrm>
          <a:prstGeom prst="rect">
            <a:avLst/>
          </a:prstGeom>
        </p:spPr>
        <p:txBody>
          <a:bodyPr wrap="none">
            <a:spAutoFit/>
          </a:bodyPr>
          <a:lstStyle/>
          <a:p>
            <a:r>
              <a:rPr lang="en-US" altLang="zh-CN" dirty="0" err="1" smtClean="0">
                <a:latin typeface="Arial" pitchFamily="34" charset="0"/>
                <a:cs typeface="Arial" pitchFamily="34" charset="0"/>
              </a:rPr>
              <a:t>WebService</a:t>
            </a:r>
            <a:r>
              <a:rPr lang="zh-CN" altLang="en-US" dirty="0" smtClean="0">
                <a:latin typeface="Arial" pitchFamily="34" charset="0"/>
                <a:cs typeface="Arial" pitchFamily="34" charset="0"/>
              </a:rPr>
              <a:t>服务器端配置：</a:t>
            </a:r>
            <a:r>
              <a:rPr lang="en-US" altLang="zh-CN" dirty="0" smtClean="0">
                <a:latin typeface="Arial" pitchFamily="34" charset="0"/>
                <a:cs typeface="Arial" pitchFamily="34" charset="0"/>
              </a:rPr>
              <a:t>applicationContext-soap-server.xml</a:t>
            </a:r>
            <a:endParaRPr lang="zh-CN" altLang="en-US" dirty="0">
              <a:latin typeface="Arial" pitchFamily="34" charset="0"/>
              <a:cs typeface="Arial" pitchFamily="34" charset="0"/>
            </a:endParaRPr>
          </a:p>
        </p:txBody>
      </p:sp>
      <p:sp>
        <p:nvSpPr>
          <p:cNvPr id="6" name="矩形 5"/>
          <p:cNvSpPr/>
          <p:nvPr/>
        </p:nvSpPr>
        <p:spPr>
          <a:xfrm>
            <a:off x="467544" y="2929508"/>
            <a:ext cx="6323206" cy="369332"/>
          </a:xfrm>
          <a:prstGeom prst="rect">
            <a:avLst/>
          </a:prstGeom>
        </p:spPr>
        <p:txBody>
          <a:bodyPr wrap="none">
            <a:spAutoFit/>
          </a:bodyPr>
          <a:lstStyle/>
          <a:p>
            <a:r>
              <a:rPr lang="en-US" altLang="zh-CN" dirty="0" err="1" smtClean="0">
                <a:latin typeface="Arial" pitchFamily="34" charset="0"/>
                <a:cs typeface="Arial" pitchFamily="34" charset="0"/>
              </a:rPr>
              <a:t>WebService</a:t>
            </a:r>
            <a:r>
              <a:rPr lang="zh-CN" altLang="en-US" dirty="0" smtClean="0">
                <a:latin typeface="Arial" pitchFamily="34" charset="0"/>
                <a:cs typeface="Arial" pitchFamily="34" charset="0"/>
              </a:rPr>
              <a:t>客户端配置：</a:t>
            </a:r>
            <a:r>
              <a:rPr lang="en-US" altLang="zh-CN" dirty="0">
                <a:latin typeface="Arial" pitchFamily="34" charset="0"/>
                <a:cs typeface="Arial" pitchFamily="34" charset="0"/>
              </a:rPr>
              <a:t>applicationContext-soap-client.xml</a:t>
            </a:r>
            <a:endParaRPr lang="zh-CN" altLang="en-US" dirty="0">
              <a:latin typeface="Arial" pitchFamily="34" charset="0"/>
              <a:cs typeface="Arial" pitchFamily="34" charset="0"/>
            </a:endParaRPr>
          </a:p>
        </p:txBody>
      </p:sp>
      <p:sp>
        <p:nvSpPr>
          <p:cNvPr id="7" name="矩形 6"/>
          <p:cNvSpPr/>
          <p:nvPr/>
        </p:nvSpPr>
        <p:spPr>
          <a:xfrm>
            <a:off x="539552" y="3316474"/>
            <a:ext cx="6768752" cy="1384995"/>
          </a:xfrm>
          <a:prstGeom prst="rect">
            <a:avLst/>
          </a:prstGeom>
        </p:spPr>
        <p:txBody>
          <a:bodyPr wrap="square">
            <a:spAutoFit/>
          </a:bodyPr>
          <a:lstStyle/>
          <a:p>
            <a:r>
              <a:rPr lang="en-US" altLang="zh-CN" sz="1200" dirty="0">
                <a:solidFill>
                  <a:srgbClr val="008080"/>
                </a:solidFill>
                <a:latin typeface="Consolas"/>
              </a:rPr>
              <a:t>&lt;</a:t>
            </a:r>
            <a:r>
              <a:rPr lang="en-US" altLang="zh-CN" sz="1200" dirty="0">
                <a:solidFill>
                  <a:srgbClr val="3F7F7F"/>
                </a:solidFill>
                <a:latin typeface="Consolas"/>
              </a:rPr>
              <a:t>import </a:t>
            </a:r>
            <a:r>
              <a:rPr lang="en-US" altLang="zh-CN" sz="1200" dirty="0">
                <a:solidFill>
                  <a:srgbClr val="7F007F"/>
                </a:solidFill>
                <a:latin typeface="Consolas"/>
              </a:rPr>
              <a:t>resource</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classpath:META-INF</a:t>
            </a:r>
            <a:r>
              <a:rPr lang="en-US" altLang="zh-CN" sz="1200" i="1" dirty="0">
                <a:solidFill>
                  <a:srgbClr val="2A00FF"/>
                </a:solidFill>
                <a:latin typeface="Consolas"/>
              </a:rPr>
              <a:t>/</a:t>
            </a:r>
            <a:r>
              <a:rPr lang="en-US" altLang="zh-CN" sz="1200" i="1" dirty="0" err="1">
                <a:solidFill>
                  <a:srgbClr val="2A00FF"/>
                </a:solidFill>
                <a:latin typeface="Consolas"/>
              </a:rPr>
              <a:t>cxf</a:t>
            </a:r>
            <a:r>
              <a:rPr lang="en-US" altLang="zh-CN" sz="1200" i="1" dirty="0">
                <a:solidFill>
                  <a:srgbClr val="2A00FF"/>
                </a:solidFill>
                <a:latin typeface="Consolas"/>
              </a:rPr>
              <a:t>/cxf.xml" </a:t>
            </a:r>
            <a:r>
              <a:rPr lang="en-US" altLang="zh-CN" sz="1200" i="1" dirty="0">
                <a:solidFill>
                  <a:srgbClr val="008080"/>
                </a:solidFill>
                <a:latin typeface="Consolas"/>
              </a:rPr>
              <a:t>/&gt;</a:t>
            </a:r>
          </a:p>
          <a:p>
            <a:r>
              <a:rPr lang="en-US" altLang="zh-CN" sz="1200" dirty="0">
                <a:solidFill>
                  <a:srgbClr val="008080"/>
                </a:solidFill>
                <a:latin typeface="Consolas"/>
              </a:rPr>
              <a:t>&lt;</a:t>
            </a:r>
            <a:r>
              <a:rPr lang="en-US" altLang="zh-CN" sz="1200" dirty="0">
                <a:solidFill>
                  <a:srgbClr val="3F7F7F"/>
                </a:solidFill>
                <a:latin typeface="Consolas"/>
              </a:rPr>
              <a:t>import </a:t>
            </a:r>
            <a:r>
              <a:rPr lang="en-US" altLang="zh-CN" sz="1200" dirty="0">
                <a:solidFill>
                  <a:srgbClr val="7F007F"/>
                </a:solidFill>
                <a:latin typeface="Consolas"/>
              </a:rPr>
              <a:t>resource</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classpath:META-INF</a:t>
            </a:r>
            <a:r>
              <a:rPr lang="en-US" altLang="zh-CN" sz="1200" i="1" dirty="0">
                <a:solidFill>
                  <a:srgbClr val="2A00FF"/>
                </a:solidFill>
                <a:latin typeface="Consolas"/>
              </a:rPr>
              <a:t>/</a:t>
            </a:r>
            <a:r>
              <a:rPr lang="en-US" altLang="zh-CN" sz="1200" i="1" dirty="0" err="1">
                <a:solidFill>
                  <a:srgbClr val="2A00FF"/>
                </a:solidFill>
                <a:latin typeface="Consolas"/>
              </a:rPr>
              <a:t>cxf</a:t>
            </a:r>
            <a:r>
              <a:rPr lang="en-US" altLang="zh-CN" sz="1200" i="1" dirty="0">
                <a:solidFill>
                  <a:srgbClr val="2A00FF"/>
                </a:solidFill>
                <a:latin typeface="Consolas"/>
              </a:rPr>
              <a:t>/cxf-extension-soap.xml" </a:t>
            </a:r>
            <a:r>
              <a:rPr lang="en-US" altLang="zh-CN" sz="1200" i="1" dirty="0">
                <a:solidFill>
                  <a:srgbClr val="008080"/>
                </a:solidFill>
                <a:latin typeface="Consolas"/>
              </a:rPr>
              <a:t>/&gt;</a:t>
            </a:r>
          </a:p>
          <a:p>
            <a:r>
              <a:rPr lang="en-US" altLang="zh-CN" sz="1200" dirty="0">
                <a:solidFill>
                  <a:srgbClr val="008080"/>
                </a:solidFill>
                <a:latin typeface="Consolas"/>
              </a:rPr>
              <a:t>&lt;</a:t>
            </a:r>
            <a:r>
              <a:rPr lang="en-US" altLang="zh-CN" sz="1200" dirty="0">
                <a:solidFill>
                  <a:srgbClr val="3F7F7F"/>
                </a:solidFill>
                <a:latin typeface="Consolas"/>
              </a:rPr>
              <a:t>import </a:t>
            </a:r>
            <a:r>
              <a:rPr lang="en-US" altLang="zh-CN" sz="1200" dirty="0">
                <a:solidFill>
                  <a:srgbClr val="7F007F"/>
                </a:solidFill>
                <a:latin typeface="Consolas"/>
              </a:rPr>
              <a:t>resource</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classpath:META-INF</a:t>
            </a:r>
            <a:r>
              <a:rPr lang="en-US" altLang="zh-CN" sz="1200" i="1" dirty="0">
                <a:solidFill>
                  <a:srgbClr val="2A00FF"/>
                </a:solidFill>
                <a:latin typeface="Consolas"/>
              </a:rPr>
              <a:t>/</a:t>
            </a:r>
            <a:r>
              <a:rPr lang="en-US" altLang="zh-CN" sz="1200" i="1" dirty="0" err="1">
                <a:solidFill>
                  <a:srgbClr val="2A00FF"/>
                </a:solidFill>
                <a:latin typeface="Consolas"/>
              </a:rPr>
              <a:t>cxf</a:t>
            </a:r>
            <a:r>
              <a:rPr lang="en-US" altLang="zh-CN" sz="1200" i="1" dirty="0">
                <a:solidFill>
                  <a:srgbClr val="2A00FF"/>
                </a:solidFill>
                <a:latin typeface="Consolas"/>
              </a:rPr>
              <a:t>/cxf-servlet.xml" </a:t>
            </a:r>
            <a:r>
              <a:rPr lang="en-US" altLang="zh-CN" sz="1200" i="1" dirty="0">
                <a:solidFill>
                  <a:srgbClr val="008080"/>
                </a:solidFill>
                <a:latin typeface="Consolas"/>
              </a:rPr>
              <a:t>/&gt;</a:t>
            </a:r>
          </a:p>
          <a:p>
            <a:endParaRPr lang="zh-CN" altLang="en-US" sz="1200" dirty="0">
              <a:latin typeface="Consolas"/>
            </a:endParaRPr>
          </a:p>
          <a:p>
            <a:r>
              <a:rPr lang="en-US" altLang="zh-CN" sz="1200" dirty="0">
                <a:solidFill>
                  <a:srgbClr val="008080"/>
                </a:solidFill>
                <a:latin typeface="Consolas"/>
              </a:rPr>
              <a:t>&lt;</a:t>
            </a:r>
            <a:r>
              <a:rPr lang="en-US" altLang="zh-CN" sz="1200" dirty="0" err="1">
                <a:solidFill>
                  <a:srgbClr val="3F7F7F"/>
                </a:solidFill>
                <a:latin typeface="Consolas"/>
              </a:rPr>
              <a:t>jaxws:client</a:t>
            </a:r>
            <a:r>
              <a:rPr lang="en-US" altLang="zh-CN" sz="1200" dirty="0">
                <a:solidFill>
                  <a:srgbClr val="3F7F7F"/>
                </a:solidFill>
                <a:latin typeface="Consolas"/>
              </a:rPr>
              <a:t> </a:t>
            </a:r>
            <a:r>
              <a:rPr lang="en-US" altLang="zh-CN" sz="1200" dirty="0">
                <a:solidFill>
                  <a:srgbClr val="7F007F"/>
                </a:solidFill>
                <a:latin typeface="Consolas"/>
              </a:rPr>
              <a:t>id</a:t>
            </a:r>
            <a:r>
              <a:rPr lang="en-US" altLang="zh-CN" sz="1200"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customerWebService</a:t>
            </a:r>
            <a:r>
              <a:rPr lang="en-US" altLang="zh-CN" sz="1200" i="1" dirty="0">
                <a:solidFill>
                  <a:srgbClr val="2A00FF"/>
                </a:solidFill>
                <a:latin typeface="Consolas"/>
              </a:rPr>
              <a:t>" </a:t>
            </a:r>
            <a:r>
              <a:rPr lang="en-US" altLang="zh-CN" sz="1200" i="1" dirty="0" err="1">
                <a:solidFill>
                  <a:srgbClr val="7F007F"/>
                </a:solidFill>
                <a:latin typeface="Consolas"/>
              </a:rPr>
              <a:t>serviceClass</a:t>
            </a:r>
            <a:r>
              <a:rPr lang="en-US" altLang="zh-CN" sz="1200" i="1" dirty="0">
                <a:solidFill>
                  <a:srgbClr val="000000"/>
                </a:solidFill>
                <a:latin typeface="Consolas"/>
              </a:rPr>
              <a:t>=</a:t>
            </a:r>
            <a:r>
              <a:rPr lang="en-US" altLang="zh-CN" sz="1200" i="1" dirty="0">
                <a:solidFill>
                  <a:srgbClr val="2A00FF"/>
                </a:solidFill>
                <a:latin typeface="Consolas"/>
              </a:rPr>
              <a:t>"</a:t>
            </a:r>
            <a:r>
              <a:rPr lang="en-US" altLang="zh-CN" sz="1200" i="1" dirty="0" err="1">
                <a:solidFill>
                  <a:srgbClr val="2A00FF"/>
                </a:solidFill>
                <a:latin typeface="Consolas"/>
              </a:rPr>
              <a:t>com.feinno.rinp.testproject.webservice.CustomerWebService</a:t>
            </a:r>
            <a:r>
              <a:rPr lang="en-US" altLang="zh-CN" sz="1200" i="1" dirty="0">
                <a:solidFill>
                  <a:srgbClr val="2A00FF"/>
                </a:solidFill>
                <a:latin typeface="Consolas"/>
              </a:rPr>
              <a:t>"</a:t>
            </a:r>
          </a:p>
          <a:p>
            <a:r>
              <a:rPr lang="en-US" altLang="zh-CN" sz="1200" dirty="0">
                <a:solidFill>
                  <a:srgbClr val="7F007F"/>
                </a:solidFill>
                <a:latin typeface="Consolas"/>
              </a:rPr>
              <a:t>address</a:t>
            </a:r>
            <a:r>
              <a:rPr lang="en-US" altLang="zh-CN" sz="1200" dirty="0">
                <a:solidFill>
                  <a:srgbClr val="000000"/>
                </a:solidFill>
                <a:latin typeface="Consolas"/>
              </a:rPr>
              <a:t>=</a:t>
            </a:r>
            <a:r>
              <a:rPr lang="en-US" altLang="zh-CN" sz="1200" i="1" dirty="0">
                <a:solidFill>
                  <a:srgbClr val="2A00FF"/>
                </a:solidFill>
                <a:latin typeface="Consolas"/>
              </a:rPr>
              <a:t>"http://localhost:8080/services/</a:t>
            </a:r>
            <a:r>
              <a:rPr lang="en-US" altLang="zh-CN" sz="1200" i="1" dirty="0" err="1">
                <a:solidFill>
                  <a:srgbClr val="2A00FF"/>
                </a:solidFill>
                <a:latin typeface="Consolas"/>
              </a:rPr>
              <a:t>CustomerWebService?wsdl</a:t>
            </a:r>
            <a:r>
              <a:rPr lang="en-US" altLang="zh-CN" sz="1200" i="1" dirty="0">
                <a:solidFill>
                  <a:srgbClr val="2A00FF"/>
                </a:solidFill>
                <a:latin typeface="Consolas"/>
              </a:rPr>
              <a:t>" </a:t>
            </a:r>
            <a:r>
              <a:rPr lang="en-US" altLang="zh-CN" sz="1200" i="1" dirty="0">
                <a:solidFill>
                  <a:srgbClr val="008080"/>
                </a:solidFill>
                <a:latin typeface="Consolas"/>
              </a:rPr>
              <a:t>/&gt;</a:t>
            </a:r>
            <a:endParaRPr lang="zh-CN" altLang="en-US" sz="1200" dirty="0"/>
          </a:p>
        </p:txBody>
      </p:sp>
    </p:spTree>
    <p:extLst>
      <p:ext uri="{BB962C8B-B14F-4D97-AF65-F5344CB8AC3E}">
        <p14:creationId xmlns:p14="http://schemas.microsoft.com/office/powerpoint/2010/main" val="768149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可以更快，更简单，更可靠</a:t>
            </a:r>
            <a:endParaRPr lang="zh-CN" altLang="en-US" dirty="0"/>
          </a:p>
        </p:txBody>
      </p:sp>
      <p:sp>
        <p:nvSpPr>
          <p:cNvPr id="3" name="圆角矩形 2"/>
          <p:cNvSpPr/>
          <p:nvPr/>
        </p:nvSpPr>
        <p:spPr>
          <a:xfrm>
            <a:off x="3203848" y="2822849"/>
            <a:ext cx="2232248" cy="1080120"/>
          </a:xfrm>
          <a:prstGeom prst="roundRect">
            <a:avLst/>
          </a:prstGeom>
          <a:solidFill>
            <a:srgbClr val="FFC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b="1" dirty="0">
                <a:solidFill>
                  <a:schemeClr val="tx1">
                    <a:lumMod val="75000"/>
                    <a:lumOff val="25000"/>
                  </a:schemeClr>
                </a:solidFill>
                <a:latin typeface="+mj-ea"/>
                <a:ea typeface="+mj-ea"/>
              </a:rPr>
              <a:t>代码生成工具</a:t>
            </a:r>
          </a:p>
        </p:txBody>
      </p:sp>
      <p:sp>
        <p:nvSpPr>
          <p:cNvPr id="4" name="剪去单角的矩形 3"/>
          <p:cNvSpPr/>
          <p:nvPr/>
        </p:nvSpPr>
        <p:spPr>
          <a:xfrm>
            <a:off x="3286212" y="1052242"/>
            <a:ext cx="2016224" cy="864096"/>
          </a:xfrm>
          <a:prstGeom prst="snip1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75000"/>
                    <a:lumOff val="25000"/>
                  </a:schemeClr>
                </a:solidFill>
                <a:latin typeface="+mj-ea"/>
                <a:ea typeface="+mj-ea"/>
                <a:cs typeface="Arial" pitchFamily="34" charset="0"/>
              </a:rPr>
              <a:t>统一的基础框架和开发规范</a:t>
            </a:r>
          </a:p>
        </p:txBody>
      </p:sp>
      <p:sp>
        <p:nvSpPr>
          <p:cNvPr id="5" name="剪去单角的矩形 4"/>
          <p:cNvSpPr/>
          <p:nvPr/>
        </p:nvSpPr>
        <p:spPr>
          <a:xfrm>
            <a:off x="395536" y="1958753"/>
            <a:ext cx="2160240" cy="864096"/>
          </a:xfrm>
          <a:prstGeom prst="snip1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mj-ea"/>
                <a:ea typeface="+mj-ea"/>
                <a:cs typeface="Arial" pitchFamily="34" charset="0"/>
              </a:rPr>
              <a:t>JAVA+</a:t>
            </a:r>
            <a:r>
              <a:rPr lang="zh-CN" altLang="en-US" sz="1600" dirty="0">
                <a:solidFill>
                  <a:schemeClr val="tx1">
                    <a:lumMod val="75000"/>
                    <a:lumOff val="25000"/>
                  </a:schemeClr>
                </a:solidFill>
                <a:latin typeface="+mj-ea"/>
                <a:ea typeface="+mj-ea"/>
                <a:cs typeface="Arial" pitchFamily="34" charset="0"/>
              </a:rPr>
              <a:t>模板技术</a:t>
            </a:r>
            <a:r>
              <a:rPr lang="zh-CN" altLang="en-US" sz="1600" dirty="0" smtClean="0">
                <a:solidFill>
                  <a:schemeClr val="tx1">
                    <a:lumMod val="75000"/>
                    <a:lumOff val="25000"/>
                  </a:schemeClr>
                </a:solidFill>
                <a:latin typeface="+mj-ea"/>
                <a:ea typeface="+mj-ea"/>
                <a:cs typeface="Arial" pitchFamily="34" charset="0"/>
              </a:rPr>
              <a:t>（</a:t>
            </a:r>
            <a:r>
              <a:rPr lang="en-US" altLang="zh-CN" sz="1600" dirty="0" err="1" smtClean="0">
                <a:solidFill>
                  <a:schemeClr val="tx1">
                    <a:lumMod val="75000"/>
                    <a:lumOff val="25000"/>
                  </a:schemeClr>
                </a:solidFill>
                <a:latin typeface="+mj-ea"/>
                <a:ea typeface="+mj-ea"/>
                <a:cs typeface="Arial" pitchFamily="34" charset="0"/>
              </a:rPr>
              <a:t>FreeMarker</a:t>
            </a:r>
            <a:r>
              <a:rPr lang="zh-CN" altLang="en-US" sz="1600" dirty="0" smtClean="0">
                <a:solidFill>
                  <a:schemeClr val="tx1">
                    <a:lumMod val="75000"/>
                    <a:lumOff val="25000"/>
                  </a:schemeClr>
                </a:solidFill>
                <a:latin typeface="+mj-ea"/>
                <a:ea typeface="+mj-ea"/>
                <a:cs typeface="Arial" pitchFamily="34" charset="0"/>
              </a:rPr>
              <a:t>）</a:t>
            </a:r>
            <a:r>
              <a:rPr lang="zh-CN" altLang="en-US" sz="1600" dirty="0">
                <a:solidFill>
                  <a:schemeClr val="tx1">
                    <a:lumMod val="75000"/>
                    <a:lumOff val="25000"/>
                  </a:schemeClr>
                </a:solidFill>
                <a:latin typeface="+mj-ea"/>
                <a:ea typeface="+mj-ea"/>
                <a:cs typeface="Arial" pitchFamily="34" charset="0"/>
              </a:rPr>
              <a:t>输出生成的代码和界面</a:t>
            </a:r>
          </a:p>
        </p:txBody>
      </p:sp>
      <p:sp>
        <p:nvSpPr>
          <p:cNvPr id="6" name="剪去单角的矩形 5"/>
          <p:cNvSpPr/>
          <p:nvPr/>
        </p:nvSpPr>
        <p:spPr>
          <a:xfrm>
            <a:off x="6084168" y="1705372"/>
            <a:ext cx="2592288" cy="1584176"/>
          </a:xfrm>
          <a:prstGeom prst="snip1Rect">
            <a:avLst/>
          </a:prstGeom>
          <a:solidFill>
            <a:srgbClr val="FAE7A0">
              <a:alpha val="35000"/>
            </a:srgb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mj-ea"/>
                <a:ea typeface="+mj-ea"/>
                <a:cs typeface="Arial" pitchFamily="34" charset="0"/>
              </a:rPr>
              <a:t>JDBC</a:t>
            </a:r>
            <a:r>
              <a:rPr lang="zh-CN" altLang="en-US" sz="1600" dirty="0">
                <a:solidFill>
                  <a:schemeClr val="tx1">
                    <a:lumMod val="75000"/>
                    <a:lumOff val="25000"/>
                  </a:schemeClr>
                </a:solidFill>
                <a:latin typeface="+mj-ea"/>
                <a:ea typeface="+mj-ea"/>
                <a:cs typeface="Arial" pitchFamily="34" charset="0"/>
              </a:rPr>
              <a:t>分析数据库关系</a:t>
            </a:r>
            <a:r>
              <a:rPr lang="en-US" altLang="zh-CN" sz="1600" dirty="0">
                <a:solidFill>
                  <a:schemeClr val="tx1">
                    <a:lumMod val="75000"/>
                    <a:lumOff val="25000"/>
                  </a:schemeClr>
                </a:solidFill>
                <a:latin typeface="+mj-ea"/>
                <a:ea typeface="+mj-ea"/>
                <a:cs typeface="Arial" pitchFamily="34" charset="0"/>
              </a:rPr>
              <a:t>(</a:t>
            </a:r>
            <a:r>
              <a:rPr lang="zh-CN" altLang="en-US" sz="1600" dirty="0">
                <a:solidFill>
                  <a:schemeClr val="tx1">
                    <a:lumMod val="75000"/>
                    <a:lumOff val="25000"/>
                  </a:schemeClr>
                </a:solidFill>
                <a:latin typeface="+mj-ea"/>
                <a:ea typeface="+mj-ea"/>
                <a:cs typeface="Arial" pitchFamily="34" charset="0"/>
              </a:rPr>
              <a:t>外键</a:t>
            </a:r>
            <a:r>
              <a:rPr lang="en-US" altLang="zh-CN" sz="1600" dirty="0">
                <a:solidFill>
                  <a:schemeClr val="tx1">
                    <a:lumMod val="75000"/>
                    <a:lumOff val="25000"/>
                  </a:schemeClr>
                </a:solidFill>
                <a:latin typeface="+mj-ea"/>
                <a:ea typeface="+mj-ea"/>
                <a:cs typeface="Arial" pitchFamily="34" charset="0"/>
              </a:rPr>
              <a:t>)</a:t>
            </a:r>
            <a:r>
              <a:rPr lang="zh-CN" altLang="en-US" sz="1600" dirty="0">
                <a:solidFill>
                  <a:schemeClr val="tx1">
                    <a:lumMod val="75000"/>
                    <a:lumOff val="25000"/>
                  </a:schemeClr>
                </a:solidFill>
                <a:latin typeface="+mj-ea"/>
                <a:ea typeface="+mj-ea"/>
                <a:cs typeface="Arial" pitchFamily="34" charset="0"/>
              </a:rPr>
              <a:t>生成域对象关系（</a:t>
            </a:r>
            <a:r>
              <a:rPr lang="en-US" altLang="zh-CN" sz="1600" dirty="0">
                <a:solidFill>
                  <a:schemeClr val="tx1">
                    <a:lumMod val="75000"/>
                    <a:lumOff val="25000"/>
                  </a:schemeClr>
                </a:solidFill>
                <a:latin typeface="+mj-ea"/>
                <a:ea typeface="+mj-ea"/>
                <a:cs typeface="Arial" pitchFamily="34" charset="0"/>
              </a:rPr>
              <a:t>one-to-</a:t>
            </a:r>
            <a:r>
              <a:rPr lang="en-US" altLang="zh-CN" sz="1600" dirty="0" err="1">
                <a:solidFill>
                  <a:schemeClr val="tx1">
                    <a:lumMod val="75000"/>
                    <a:lumOff val="25000"/>
                  </a:schemeClr>
                </a:solidFill>
                <a:latin typeface="+mj-ea"/>
                <a:ea typeface="+mj-ea"/>
                <a:cs typeface="Arial" pitchFamily="34" charset="0"/>
              </a:rPr>
              <a:t>one,one</a:t>
            </a:r>
            <a:r>
              <a:rPr lang="en-US" altLang="zh-CN" sz="1600" dirty="0">
                <a:solidFill>
                  <a:schemeClr val="tx1">
                    <a:lumMod val="75000"/>
                    <a:lumOff val="25000"/>
                  </a:schemeClr>
                </a:solidFill>
                <a:latin typeface="+mj-ea"/>
                <a:ea typeface="+mj-ea"/>
                <a:cs typeface="Arial" pitchFamily="34" charset="0"/>
              </a:rPr>
              <a:t>-to-many, many-to-</a:t>
            </a:r>
            <a:r>
              <a:rPr lang="en-US" altLang="zh-CN" sz="1600" dirty="0" err="1">
                <a:solidFill>
                  <a:schemeClr val="tx1">
                    <a:lumMod val="75000"/>
                    <a:lumOff val="25000"/>
                  </a:schemeClr>
                </a:solidFill>
                <a:latin typeface="+mj-ea"/>
                <a:ea typeface="+mj-ea"/>
                <a:cs typeface="Arial" pitchFamily="34" charset="0"/>
              </a:rPr>
              <a:t>mang</a:t>
            </a:r>
            <a:r>
              <a:rPr lang="zh-CN" altLang="en-US" sz="1600" dirty="0">
                <a:solidFill>
                  <a:schemeClr val="tx1">
                    <a:lumMod val="75000"/>
                    <a:lumOff val="25000"/>
                  </a:schemeClr>
                </a:solidFill>
                <a:latin typeface="+mj-ea"/>
                <a:ea typeface="+mj-ea"/>
                <a:cs typeface="Arial" pitchFamily="34" charset="0"/>
              </a:rPr>
              <a:t>）</a:t>
            </a:r>
          </a:p>
        </p:txBody>
      </p:sp>
      <p:sp>
        <p:nvSpPr>
          <p:cNvPr id="7" name="上箭头 6"/>
          <p:cNvSpPr/>
          <p:nvPr/>
        </p:nvSpPr>
        <p:spPr>
          <a:xfrm rot="10800000">
            <a:off x="3999097" y="2192915"/>
            <a:ext cx="496371" cy="395769"/>
          </a:xfrm>
          <a:prstGeom prst="up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8" name="上箭头 7"/>
          <p:cNvSpPr/>
          <p:nvPr/>
        </p:nvSpPr>
        <p:spPr>
          <a:xfrm rot="7725170">
            <a:off x="2645986" y="2624964"/>
            <a:ext cx="496371" cy="395769"/>
          </a:xfrm>
          <a:prstGeom prst="up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9" name="上箭头 8"/>
          <p:cNvSpPr/>
          <p:nvPr/>
        </p:nvSpPr>
        <p:spPr>
          <a:xfrm rot="12916966">
            <a:off x="5526306" y="2665058"/>
            <a:ext cx="496371" cy="395769"/>
          </a:xfrm>
          <a:prstGeom prst="up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10" name="矩形 9"/>
          <p:cNvSpPr/>
          <p:nvPr/>
        </p:nvSpPr>
        <p:spPr>
          <a:xfrm>
            <a:off x="131308" y="3354111"/>
            <a:ext cx="3009825" cy="1477328"/>
          </a:xfrm>
          <a:prstGeom prst="rect">
            <a:avLst/>
          </a:prstGeom>
        </p:spPr>
        <p:txBody>
          <a:bodyPr wrap="square">
            <a:spAutoFit/>
          </a:bodyPr>
          <a:lstStyle/>
          <a:p>
            <a:r>
              <a:rPr lang="zh-CN" altLang="en-US" b="1" dirty="0">
                <a:solidFill>
                  <a:srgbClr val="C00000"/>
                </a:solidFill>
                <a:latin typeface="微软雅黑" pitchFamily="34" charset="-122"/>
                <a:ea typeface="微软雅黑" pitchFamily="34" charset="-122"/>
                <a:cs typeface="Arial" pitchFamily="34" charset="0"/>
              </a:rPr>
              <a:t>更</a:t>
            </a:r>
            <a:r>
              <a:rPr lang="zh-CN" altLang="en-US" b="1" dirty="0" smtClean="0">
                <a:solidFill>
                  <a:srgbClr val="C00000"/>
                </a:solidFill>
                <a:latin typeface="微软雅黑" pitchFamily="34" charset="-122"/>
                <a:ea typeface="微软雅黑" pitchFamily="34" charset="-122"/>
                <a:cs typeface="Arial" pitchFamily="34" charset="0"/>
              </a:rPr>
              <a:t>快</a:t>
            </a:r>
            <a:r>
              <a:rPr lang="zh-CN" altLang="en-US" dirty="0" smtClean="0">
                <a:solidFill>
                  <a:srgbClr val="C00000"/>
                </a:solidFill>
                <a:latin typeface="微软雅黑" pitchFamily="34" charset="-122"/>
                <a:ea typeface="微软雅黑" pitchFamily="34" charset="-122"/>
                <a:cs typeface="Arial" pitchFamily="34" charset="0"/>
              </a:rPr>
              <a:t>：完成数据库开发后，直接生成 </a:t>
            </a:r>
            <a:r>
              <a:rPr lang="en-US" altLang="zh-CN" dirty="0" smtClean="0">
                <a:solidFill>
                  <a:srgbClr val="C00000"/>
                </a:solidFill>
                <a:latin typeface="微软雅黑" pitchFamily="34" charset="-122"/>
                <a:ea typeface="微软雅黑" pitchFamily="34" charset="-122"/>
                <a:cs typeface="Arial" pitchFamily="34" charset="0"/>
              </a:rPr>
              <a:t>domain, </a:t>
            </a:r>
            <a:r>
              <a:rPr lang="en-US" altLang="zh-CN" dirty="0" err="1" smtClean="0">
                <a:solidFill>
                  <a:srgbClr val="C00000"/>
                </a:solidFill>
                <a:latin typeface="微软雅黑" pitchFamily="34" charset="-122"/>
                <a:ea typeface="微软雅黑" pitchFamily="34" charset="-122"/>
                <a:cs typeface="Arial" pitchFamily="34" charset="0"/>
              </a:rPr>
              <a:t>dao</a:t>
            </a:r>
            <a:r>
              <a:rPr lang="en-US" altLang="zh-CN" dirty="0" smtClean="0">
                <a:solidFill>
                  <a:srgbClr val="C00000"/>
                </a:solidFill>
                <a:latin typeface="微软雅黑" pitchFamily="34" charset="-122"/>
                <a:ea typeface="微软雅黑" pitchFamily="34" charset="-122"/>
                <a:cs typeface="Arial" pitchFamily="34" charset="0"/>
              </a:rPr>
              <a:t>, service, </a:t>
            </a:r>
            <a:r>
              <a:rPr lang="en-US" altLang="zh-CN" dirty="0" err="1" smtClean="0">
                <a:solidFill>
                  <a:srgbClr val="C00000"/>
                </a:solidFill>
                <a:latin typeface="微软雅黑" pitchFamily="34" charset="-122"/>
                <a:ea typeface="微软雅黑" pitchFamily="34" charset="-122"/>
                <a:cs typeface="Arial" pitchFamily="34" charset="0"/>
              </a:rPr>
              <a:t>testcase</a:t>
            </a:r>
            <a:r>
              <a:rPr lang="zh-CN" altLang="en-US" dirty="0" smtClean="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controller</a:t>
            </a:r>
            <a:r>
              <a:rPr lang="zh-CN" altLang="en-US" dirty="0" smtClean="0">
                <a:solidFill>
                  <a:srgbClr val="C00000"/>
                </a:solidFill>
                <a:latin typeface="微软雅黑" pitchFamily="34" charset="-122"/>
                <a:ea typeface="微软雅黑" pitchFamily="34" charset="-122"/>
                <a:cs typeface="Arial" pitchFamily="34" charset="0"/>
              </a:rPr>
              <a:t>，</a:t>
            </a:r>
            <a:r>
              <a:rPr lang="en-US" altLang="zh-CN" dirty="0" smtClean="0">
                <a:solidFill>
                  <a:srgbClr val="C00000"/>
                </a:solidFill>
                <a:latin typeface="微软雅黑" pitchFamily="34" charset="-122"/>
                <a:ea typeface="微软雅黑" pitchFamily="34" charset="-122"/>
                <a:cs typeface="Arial" pitchFamily="34" charset="0"/>
              </a:rPr>
              <a:t>pages, </a:t>
            </a:r>
            <a:r>
              <a:rPr lang="zh-CN" altLang="en-US" dirty="0" smtClean="0">
                <a:solidFill>
                  <a:srgbClr val="C00000"/>
                </a:solidFill>
                <a:latin typeface="微软雅黑" pitchFamily="34" charset="-122"/>
                <a:ea typeface="微软雅黑" pitchFamily="34" charset="-122"/>
                <a:cs typeface="Arial" pitchFamily="34" charset="0"/>
              </a:rPr>
              <a:t>支持基本的</a:t>
            </a:r>
            <a:r>
              <a:rPr lang="en-US" altLang="zh-CN" dirty="0" smtClean="0">
                <a:solidFill>
                  <a:srgbClr val="C00000"/>
                </a:solidFill>
                <a:latin typeface="微软雅黑" pitchFamily="34" charset="-122"/>
                <a:ea typeface="微软雅黑" pitchFamily="34" charset="-122"/>
                <a:cs typeface="Arial" pitchFamily="34" charset="0"/>
              </a:rPr>
              <a:t>CRUD</a:t>
            </a:r>
            <a:r>
              <a:rPr lang="zh-CN" altLang="en-US" dirty="0" smtClean="0">
                <a:solidFill>
                  <a:srgbClr val="C00000"/>
                </a:solidFill>
                <a:latin typeface="微软雅黑" pitchFamily="34" charset="-122"/>
                <a:ea typeface="微软雅黑" pitchFamily="34" charset="-122"/>
                <a:cs typeface="Arial" pitchFamily="34" charset="0"/>
              </a:rPr>
              <a:t>和分页查询</a:t>
            </a:r>
            <a:endParaRPr lang="zh-CN" altLang="en-US" dirty="0"/>
          </a:p>
        </p:txBody>
      </p:sp>
      <p:sp>
        <p:nvSpPr>
          <p:cNvPr id="11" name="矩形 10"/>
          <p:cNvSpPr/>
          <p:nvPr/>
        </p:nvSpPr>
        <p:spPr>
          <a:xfrm>
            <a:off x="5940152" y="3631110"/>
            <a:ext cx="2880320" cy="1200329"/>
          </a:xfrm>
          <a:prstGeom prst="rect">
            <a:avLst/>
          </a:prstGeom>
        </p:spPr>
        <p:txBody>
          <a:bodyPr wrap="square">
            <a:spAutoFit/>
          </a:bodyPr>
          <a:lstStyle/>
          <a:p>
            <a:r>
              <a:rPr lang="zh-CN" altLang="en-US" b="1" dirty="0" smtClean="0">
                <a:solidFill>
                  <a:srgbClr val="C00000"/>
                </a:solidFill>
                <a:latin typeface="微软雅黑" pitchFamily="34" charset="-122"/>
                <a:ea typeface="微软雅黑" pitchFamily="34" charset="-122"/>
                <a:cs typeface="Arial" pitchFamily="34" charset="0"/>
              </a:rPr>
              <a:t>更简单</a:t>
            </a:r>
            <a:r>
              <a:rPr lang="zh-CN" altLang="en-US" dirty="0" smtClean="0">
                <a:solidFill>
                  <a:srgbClr val="C00000"/>
                </a:solidFill>
                <a:latin typeface="微软雅黑" pitchFamily="34" charset="-122"/>
                <a:ea typeface="微软雅黑" pitchFamily="34" charset="-122"/>
                <a:cs typeface="Arial" pitchFamily="34" charset="0"/>
              </a:rPr>
              <a:t>：不用为了反复而大量的“复制</a:t>
            </a:r>
            <a:r>
              <a:rPr lang="en-US" altLang="zh-CN" dirty="0" smtClean="0">
                <a:solidFill>
                  <a:srgbClr val="C00000"/>
                </a:solidFill>
                <a:latin typeface="微软雅黑" pitchFamily="34" charset="-122"/>
                <a:ea typeface="微软雅黑" pitchFamily="34" charset="-122"/>
                <a:cs typeface="Arial" pitchFamily="34" charset="0"/>
              </a:rPr>
              <a:t>-&gt;</a:t>
            </a:r>
            <a:r>
              <a:rPr lang="zh-CN" altLang="en-US" dirty="0" smtClean="0">
                <a:solidFill>
                  <a:srgbClr val="C00000"/>
                </a:solidFill>
                <a:latin typeface="微软雅黑" pitchFamily="34" charset="-122"/>
                <a:ea typeface="微软雅黑" pitchFamily="34" charset="-122"/>
                <a:cs typeface="Arial" pitchFamily="34" charset="0"/>
              </a:rPr>
              <a:t>粘贴”打磨你的心志，你应该集中研究业务和新技术。</a:t>
            </a:r>
            <a:endParaRPr lang="zh-CN" altLang="en-US" dirty="0"/>
          </a:p>
        </p:txBody>
      </p:sp>
      <p:sp>
        <p:nvSpPr>
          <p:cNvPr id="12" name="矩形 11"/>
          <p:cNvSpPr/>
          <p:nvPr/>
        </p:nvSpPr>
        <p:spPr>
          <a:xfrm>
            <a:off x="3141133" y="3937620"/>
            <a:ext cx="2633358" cy="1200329"/>
          </a:xfrm>
          <a:prstGeom prst="rect">
            <a:avLst/>
          </a:prstGeom>
        </p:spPr>
        <p:txBody>
          <a:bodyPr wrap="square">
            <a:spAutoFit/>
          </a:bodyPr>
          <a:lstStyle/>
          <a:p>
            <a:r>
              <a:rPr lang="zh-CN" altLang="en-US" b="1" dirty="0">
                <a:solidFill>
                  <a:srgbClr val="C00000"/>
                </a:solidFill>
                <a:latin typeface="微软雅黑" pitchFamily="34" charset="-122"/>
                <a:ea typeface="微软雅黑" pitchFamily="34" charset="-122"/>
                <a:cs typeface="Arial" pitchFamily="34" charset="0"/>
              </a:rPr>
              <a:t>更</a:t>
            </a:r>
            <a:r>
              <a:rPr lang="zh-CN" altLang="en-US" b="1" dirty="0" smtClean="0">
                <a:solidFill>
                  <a:srgbClr val="C00000"/>
                </a:solidFill>
                <a:latin typeface="微软雅黑" pitchFamily="34" charset="-122"/>
                <a:ea typeface="微软雅黑" pitchFamily="34" charset="-122"/>
                <a:cs typeface="Arial" pitchFamily="34" charset="0"/>
              </a:rPr>
              <a:t>可靠</a:t>
            </a:r>
            <a:r>
              <a:rPr lang="zh-CN" altLang="en-US" dirty="0" smtClean="0">
                <a:solidFill>
                  <a:srgbClr val="C00000"/>
                </a:solidFill>
                <a:latin typeface="微软雅黑" pitchFamily="34" charset="-122"/>
                <a:ea typeface="微软雅黑" pitchFamily="34" charset="-122"/>
                <a:cs typeface="Arial" pitchFamily="34" charset="0"/>
              </a:rPr>
              <a:t>：根据基础框架统一生成代码，一旦框架稳定，后续所有生成的代码都是可靠的</a:t>
            </a:r>
            <a:endParaRPr lang="zh-CN" altLang="en-US" dirty="0"/>
          </a:p>
        </p:txBody>
      </p:sp>
    </p:spTree>
    <p:extLst>
      <p:ext uri="{BB962C8B-B14F-4D97-AF65-F5344CB8AC3E}">
        <p14:creationId xmlns:p14="http://schemas.microsoft.com/office/powerpoint/2010/main" val="41711392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latin typeface="微软雅黑" pitchFamily="34" charset="-122"/>
                <a:ea typeface="微软雅黑" pitchFamily="34" charset="-122"/>
                <a:cs typeface="Arial" pitchFamily="34" charset="0"/>
              </a:rPr>
              <a:t>代码生成工具：</a:t>
            </a:r>
            <a:r>
              <a:rPr lang="en-US" altLang="zh-CN" dirty="0">
                <a:solidFill>
                  <a:srgbClr val="C00000"/>
                </a:solidFill>
                <a:latin typeface="微软雅黑" pitchFamily="34" charset="-122"/>
                <a:ea typeface="微软雅黑" pitchFamily="34" charset="-122"/>
                <a:cs typeface="Arial" pitchFamily="34" charset="0"/>
              </a:rPr>
              <a:t>feinno-code-generator</a:t>
            </a:r>
            <a:endParaRPr lang="zh-CN" altLang="en-US" dirty="0">
              <a:solidFill>
                <a:srgbClr val="C00000"/>
              </a:solidFill>
              <a:latin typeface="微软雅黑" pitchFamily="34" charset="-122"/>
              <a:ea typeface="微软雅黑" pitchFamily="34" charset="-122"/>
              <a:cs typeface="Arial" pitchFamily="34" charset="0"/>
            </a:endParaRPr>
          </a:p>
        </p:txBody>
      </p:sp>
      <p:sp>
        <p:nvSpPr>
          <p:cNvPr id="4" name="矩形 3"/>
          <p:cNvSpPr/>
          <p:nvPr/>
        </p:nvSpPr>
        <p:spPr>
          <a:xfrm>
            <a:off x="323528" y="1836614"/>
            <a:ext cx="8064896" cy="338554"/>
          </a:xfrm>
          <a:prstGeom prst="rect">
            <a:avLst/>
          </a:prstGeom>
        </p:spPr>
        <p:txBody>
          <a:bodyPr wrap="square">
            <a:spAutoFit/>
          </a:bodyPr>
          <a:lstStyle/>
          <a:p>
            <a:r>
              <a:rPr lang="en-US" altLang="zh-CN" sz="1600" dirty="0" smtClean="0">
                <a:solidFill>
                  <a:srgbClr val="FF9900"/>
                </a:solidFill>
                <a:latin typeface="Arial" pitchFamily="34" charset="0"/>
                <a:cs typeface="Arial" pitchFamily="34" charset="0"/>
              </a:rPr>
              <a:t>SVN</a:t>
            </a:r>
            <a:r>
              <a:rPr lang="zh-CN" altLang="en-US" sz="1600" dirty="0" smtClean="0">
                <a:solidFill>
                  <a:srgbClr val="FF9900"/>
                </a:solidFill>
                <a:latin typeface="Arial" pitchFamily="34" charset="0"/>
                <a:cs typeface="Arial" pitchFamily="34" charset="0"/>
              </a:rPr>
              <a:t>地址：</a:t>
            </a:r>
            <a:r>
              <a:rPr lang="en-US" altLang="zh-CN" sz="1600" dirty="0" smtClean="0">
                <a:solidFill>
                  <a:srgbClr val="FF9900"/>
                </a:solidFill>
                <a:latin typeface="Arial" pitchFamily="34" charset="0"/>
                <a:cs typeface="Arial" pitchFamily="34" charset="0"/>
              </a:rPr>
              <a:t>http</a:t>
            </a:r>
            <a:r>
              <a:rPr lang="en-US" altLang="zh-CN" sz="1600" dirty="0">
                <a:solidFill>
                  <a:srgbClr val="FF9900"/>
                </a:solidFill>
                <a:latin typeface="Arial" pitchFamily="34" charset="0"/>
                <a:cs typeface="Arial" pitchFamily="34" charset="0"/>
              </a:rPr>
              <a:t>://192.168.30.29:8888/svn/feinno_arch/respository/feinno-codegenerator</a:t>
            </a:r>
            <a:endParaRPr lang="zh-CN" altLang="en-US" sz="1600" dirty="0">
              <a:solidFill>
                <a:srgbClr val="FF9900"/>
              </a:solidFill>
              <a:latin typeface="Arial" pitchFamily="34" charset="0"/>
              <a:cs typeface="Arial" pitchFamily="34" charset="0"/>
            </a:endParaRPr>
          </a:p>
        </p:txBody>
      </p:sp>
      <p:sp>
        <p:nvSpPr>
          <p:cNvPr id="5" name="TextBox 4"/>
          <p:cNvSpPr txBox="1"/>
          <p:nvPr/>
        </p:nvSpPr>
        <p:spPr>
          <a:xfrm>
            <a:off x="251520" y="913284"/>
            <a:ext cx="8496944" cy="923330"/>
          </a:xfrm>
          <a:prstGeom prst="rect">
            <a:avLst/>
          </a:prstGeom>
          <a:noFill/>
        </p:spPr>
        <p:txBody>
          <a:bodyPr wrap="square" rtlCol="0">
            <a:spAutoFit/>
          </a:bodyPr>
          <a:lstStyle/>
          <a:p>
            <a:r>
              <a:rPr lang="en-US" altLang="zh-CN" dirty="0" smtClean="0">
                <a:latin typeface="+mj-ea"/>
                <a:ea typeface="+mj-ea"/>
              </a:rPr>
              <a:t>Feinno-code-generator</a:t>
            </a:r>
            <a:r>
              <a:rPr lang="zh-CN" altLang="en-US" dirty="0" smtClean="0">
                <a:latin typeface="+mj-ea"/>
                <a:ea typeface="+mj-ea"/>
              </a:rPr>
              <a:t>目前提供基于单表的全过程代码生成，基于</a:t>
            </a:r>
            <a:r>
              <a:rPr lang="en-US" altLang="zh-CN" dirty="0" smtClean="0">
                <a:latin typeface="+mj-ea"/>
                <a:ea typeface="+mj-ea"/>
              </a:rPr>
              <a:t>feinno-framework</a:t>
            </a:r>
            <a:r>
              <a:rPr lang="zh-CN" altLang="en-US" dirty="0" smtClean="0">
                <a:latin typeface="+mj-ea"/>
                <a:ea typeface="+mj-ea"/>
              </a:rPr>
              <a:t>的代码规格，通过连接数据库读取表相关的元数据，结合</a:t>
            </a:r>
            <a:r>
              <a:rPr lang="en-US" altLang="zh-CN" dirty="0" err="1" smtClean="0">
                <a:latin typeface="+mj-ea"/>
                <a:ea typeface="+mj-ea"/>
              </a:rPr>
              <a:t>FreeMarker</a:t>
            </a:r>
            <a:r>
              <a:rPr lang="zh-CN" altLang="en-US" dirty="0" smtClean="0">
                <a:latin typeface="+mj-ea"/>
                <a:ea typeface="+mj-ea"/>
              </a:rPr>
              <a:t>模板技术完成自动代码生成。</a:t>
            </a:r>
            <a:endParaRPr lang="zh-CN" altLang="en-US" dirty="0">
              <a:latin typeface="+mj-ea"/>
              <a:ea typeface="+mj-ea"/>
            </a:endParaRPr>
          </a:p>
        </p:txBody>
      </p:sp>
      <p:sp>
        <p:nvSpPr>
          <p:cNvPr id="6" name="矩形 5"/>
          <p:cNvSpPr/>
          <p:nvPr/>
        </p:nvSpPr>
        <p:spPr>
          <a:xfrm>
            <a:off x="259409" y="2929508"/>
            <a:ext cx="8561063" cy="1815882"/>
          </a:xfrm>
          <a:prstGeom prst="rect">
            <a:avLst/>
          </a:prstGeom>
        </p:spPr>
        <p:txBody>
          <a:bodyPr wrap="square">
            <a:spAutoFit/>
          </a:bodyPr>
          <a:lstStyle/>
          <a:p>
            <a:r>
              <a:rPr lang="en-US" altLang="zh-CN" sz="1600" dirty="0">
                <a:latin typeface="Consolas" pitchFamily="49" charset="0"/>
                <a:cs typeface="Consolas" pitchFamily="49" charset="0"/>
              </a:rPr>
              <a:t>D:\workshop\feinno\feinno-codegenerator\deploy\bin&gt;generate</a:t>
            </a:r>
          </a:p>
          <a:p>
            <a:r>
              <a:rPr lang="en-US" altLang="zh-CN" sz="1600" dirty="0">
                <a:latin typeface="Consolas" pitchFamily="49" charset="0"/>
                <a:cs typeface="Consolas" pitchFamily="49" charset="0"/>
              </a:rPr>
              <a:t>Code generation tool based on feinno-</a:t>
            </a:r>
            <a:r>
              <a:rPr lang="en-US" altLang="zh-CN" sz="1600" dirty="0" err="1">
                <a:latin typeface="Consolas" pitchFamily="49" charset="0"/>
                <a:cs typeface="Consolas" pitchFamily="49" charset="0"/>
              </a:rPr>
              <a:t>framwwork</a:t>
            </a:r>
            <a:r>
              <a:rPr lang="en-US" altLang="zh-CN" sz="1600" dirty="0">
                <a:latin typeface="Consolas" pitchFamily="49" charset="0"/>
                <a:cs typeface="Consolas" pitchFamily="49" charset="0"/>
              </a:rPr>
              <a:t>.</a:t>
            </a:r>
          </a:p>
          <a:p>
            <a:r>
              <a:rPr lang="en-US" altLang="zh-CN" sz="1600" dirty="0">
                <a:latin typeface="Consolas" pitchFamily="49" charset="0"/>
                <a:cs typeface="Consolas" pitchFamily="49" charset="0"/>
              </a:rPr>
              <a:t>usage: generate [options] tableName1 tableName2 </a:t>
            </a:r>
            <a:r>
              <a:rPr lang="en-US" altLang="zh-CN" sz="1600" dirty="0" err="1">
                <a:latin typeface="Consolas" pitchFamily="49" charset="0"/>
                <a:cs typeface="Consolas" pitchFamily="49" charset="0"/>
              </a:rPr>
              <a:t>tableNameN</a:t>
            </a:r>
            <a:r>
              <a:rPr lang="en-US" altLang="zh-CN" sz="1600" dirty="0">
                <a:latin typeface="Consolas" pitchFamily="49" charset="0"/>
                <a:cs typeface="Consolas" pitchFamily="49" charset="0"/>
              </a:rPr>
              <a:t> ...</a:t>
            </a:r>
          </a:p>
          <a:p>
            <a:r>
              <a:rPr lang="en-US" altLang="zh-CN" sz="1600" dirty="0">
                <a:latin typeface="Consolas" pitchFamily="49" charset="0"/>
                <a:cs typeface="Consolas" pitchFamily="49" charset="0"/>
              </a:rPr>
              <a:t> -P,--package &lt;</a:t>
            </a:r>
            <a:r>
              <a:rPr lang="en-US" altLang="zh-CN" sz="1600" dirty="0" err="1">
                <a:latin typeface="Consolas" pitchFamily="49" charset="0"/>
                <a:cs typeface="Consolas" pitchFamily="49" charset="0"/>
              </a:rPr>
              <a:t>arg</a:t>
            </a:r>
            <a:r>
              <a:rPr lang="en-US" altLang="zh-CN" sz="1600" dirty="0">
                <a:latin typeface="Consolas" pitchFamily="49" charset="0"/>
                <a:cs typeface="Consolas" pitchFamily="49" charset="0"/>
              </a:rPr>
              <a:t>&gt;     The root of the package of the generated code. you</a:t>
            </a:r>
          </a:p>
          <a:p>
            <a:r>
              <a:rPr lang="en-US" altLang="zh-CN" sz="1600" dirty="0">
                <a:latin typeface="Consolas" pitchFamily="49" charset="0"/>
                <a:cs typeface="Consolas" pitchFamily="49" charset="0"/>
              </a:rPr>
              <a:t>                        can also be configured in </a:t>
            </a:r>
            <a:r>
              <a:rPr lang="en-US" altLang="zh-CN" sz="1600" dirty="0" err="1">
                <a:latin typeface="Consolas" pitchFamily="49" charset="0"/>
                <a:cs typeface="Consolas" pitchFamily="49" charset="0"/>
              </a:rPr>
              <a:t>application.properties</a:t>
            </a:r>
            <a:endParaRPr lang="en-US" altLang="zh-CN" sz="1600" dirty="0">
              <a:latin typeface="Consolas" pitchFamily="49" charset="0"/>
              <a:cs typeface="Consolas" pitchFamily="49" charset="0"/>
            </a:endParaRPr>
          </a:p>
          <a:p>
            <a:r>
              <a:rPr lang="en-US" altLang="zh-CN" sz="1600" dirty="0">
                <a:latin typeface="Consolas" pitchFamily="49" charset="0"/>
                <a:cs typeface="Consolas" pitchFamily="49" charset="0"/>
              </a:rPr>
              <a:t> -W,--workspace &lt;</a:t>
            </a:r>
            <a:r>
              <a:rPr lang="en-US" altLang="zh-CN" sz="1600" dirty="0" err="1">
                <a:latin typeface="Consolas" pitchFamily="49" charset="0"/>
                <a:cs typeface="Consolas" pitchFamily="49" charset="0"/>
              </a:rPr>
              <a:t>arg</a:t>
            </a:r>
            <a:r>
              <a:rPr lang="en-US" altLang="zh-CN" sz="1600" dirty="0">
                <a:latin typeface="Consolas" pitchFamily="49" charset="0"/>
                <a:cs typeface="Consolas" pitchFamily="49" charset="0"/>
              </a:rPr>
              <a:t>&gt;   Code generation target main directory. you can</a:t>
            </a:r>
          </a:p>
          <a:p>
            <a:r>
              <a:rPr lang="en-US" altLang="zh-CN" sz="1600" dirty="0">
                <a:latin typeface="Consolas" pitchFamily="49" charset="0"/>
                <a:cs typeface="Consolas" pitchFamily="49" charset="0"/>
              </a:rPr>
              <a:t>                        also be configured in </a:t>
            </a:r>
            <a:r>
              <a:rPr lang="en-US" altLang="zh-CN" sz="1600" dirty="0" err="1" smtClean="0">
                <a:latin typeface="Consolas" pitchFamily="49" charset="0"/>
                <a:cs typeface="Consolas" pitchFamily="49" charset="0"/>
              </a:rPr>
              <a:t>application.properties</a:t>
            </a:r>
            <a:endParaRPr lang="en-US" altLang="zh-CN" sz="1600" dirty="0">
              <a:latin typeface="Consolas" pitchFamily="49" charset="0"/>
              <a:cs typeface="Consolas" pitchFamily="49" charset="0"/>
            </a:endParaRPr>
          </a:p>
        </p:txBody>
      </p:sp>
      <p:sp>
        <p:nvSpPr>
          <p:cNvPr id="7" name="TextBox 6"/>
          <p:cNvSpPr txBox="1"/>
          <p:nvPr/>
        </p:nvSpPr>
        <p:spPr>
          <a:xfrm>
            <a:off x="314738" y="2350070"/>
            <a:ext cx="3825214" cy="307777"/>
          </a:xfrm>
          <a:prstGeom prst="rect">
            <a:avLst/>
          </a:prstGeom>
          <a:noFill/>
        </p:spPr>
        <p:txBody>
          <a:bodyPr wrap="none" rtlCol="0">
            <a:spAutoFit/>
          </a:bodyPr>
          <a:lstStyle/>
          <a:p>
            <a:r>
              <a:rPr lang="zh-CN" altLang="en-US" sz="1400" i="1" dirty="0" smtClean="0">
                <a:latin typeface="+mj-ea"/>
                <a:ea typeface="+mj-ea"/>
              </a:rPr>
              <a:t>提供基于控制台的命令行操作工具：</a:t>
            </a:r>
            <a:r>
              <a:rPr lang="en-US" altLang="zh-CN" sz="1400" i="1" dirty="0" smtClean="0">
                <a:latin typeface="+mj-ea"/>
                <a:ea typeface="+mj-ea"/>
              </a:rPr>
              <a:t>generate</a:t>
            </a:r>
            <a:endParaRPr lang="zh-CN" altLang="en-US" sz="1400" i="1" dirty="0">
              <a:latin typeface="+mj-ea"/>
              <a:ea typeface="+mj-ea"/>
            </a:endParaRPr>
          </a:p>
        </p:txBody>
      </p:sp>
    </p:spTree>
    <p:extLst>
      <p:ext uri="{BB962C8B-B14F-4D97-AF65-F5344CB8AC3E}">
        <p14:creationId xmlns:p14="http://schemas.microsoft.com/office/powerpoint/2010/main" val="186611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00192" y="1772627"/>
            <a:ext cx="72008" cy="279739"/>
          </a:xfrm>
          <a:prstGeom prst="rect">
            <a:avLst/>
          </a:prstGeom>
          <a:gradFill flip="none" rotWithShape="1">
            <a:gsLst>
              <a:gs pos="0">
                <a:srgbClr val="92D050"/>
              </a:gs>
              <a:gs pos="50000">
                <a:schemeClr val="accent1">
                  <a:tint val="44500"/>
                  <a:satMod val="160000"/>
                </a:schemeClr>
              </a:gs>
              <a:gs pos="100000">
                <a:schemeClr val="accent1">
                  <a:tint val="23500"/>
                  <a:satMod val="160000"/>
                </a:schemeClr>
              </a:gs>
            </a:gsLst>
            <a:lin ang="10800000" scaled="1"/>
            <a:tileRect/>
          </a:gradFill>
          <a:ln w="1460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31840" y="1776396"/>
            <a:ext cx="72008" cy="279739"/>
          </a:xfrm>
          <a:prstGeom prst="rect">
            <a:avLst/>
          </a:prstGeom>
          <a:gradFill flip="none" rotWithShape="1">
            <a:gsLst>
              <a:gs pos="0">
                <a:srgbClr val="92D050"/>
              </a:gs>
              <a:gs pos="50000">
                <a:schemeClr val="accent1">
                  <a:tint val="44500"/>
                  <a:satMod val="160000"/>
                </a:schemeClr>
              </a:gs>
              <a:gs pos="100000">
                <a:schemeClr val="accent1">
                  <a:tint val="23500"/>
                  <a:satMod val="160000"/>
                </a:schemeClr>
              </a:gs>
            </a:gsLst>
            <a:lin ang="10800000" scaled="1"/>
            <a:tileRect/>
          </a:gradFill>
          <a:ln w="1460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dirty="0">
                <a:solidFill>
                  <a:srgbClr val="C00000"/>
                </a:solidFill>
              </a:rPr>
              <a:t>J2EE</a:t>
            </a:r>
            <a:r>
              <a:rPr lang="zh-CN" altLang="en-US" dirty="0">
                <a:solidFill>
                  <a:srgbClr val="C00000"/>
                </a:solidFill>
              </a:rPr>
              <a:t>开发模式和体系的演变</a:t>
            </a:r>
            <a:r>
              <a:rPr lang="zh-CN" altLang="en-US" dirty="0" smtClean="0">
                <a:solidFill>
                  <a:srgbClr val="C00000"/>
                </a:solidFill>
              </a:rPr>
              <a:t>发展</a:t>
            </a:r>
            <a:endParaRPr lang="zh-CN" altLang="en-US" dirty="0">
              <a:solidFill>
                <a:srgbClr val="C00000"/>
              </a:solidFill>
            </a:endParaRPr>
          </a:p>
        </p:txBody>
      </p:sp>
      <p:sp>
        <p:nvSpPr>
          <p:cNvPr id="4" name="右箭头 3"/>
          <p:cNvSpPr/>
          <p:nvPr/>
        </p:nvSpPr>
        <p:spPr>
          <a:xfrm>
            <a:off x="395536" y="2222187"/>
            <a:ext cx="2736304" cy="1152128"/>
          </a:xfrm>
          <a:prstGeom prst="rightArrow">
            <a:avLst/>
          </a:prstGeom>
          <a:solidFill>
            <a:schemeClr val="bg1">
              <a:lumMod val="85000"/>
            </a:schemeClr>
          </a:solidFill>
          <a:ln w="1460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mj-ea"/>
                <a:ea typeface="+mj-ea"/>
              </a:rPr>
              <a:t>JSP+JAVABEAN</a:t>
            </a:r>
          </a:p>
          <a:p>
            <a:pPr algn="ctr"/>
            <a:r>
              <a:rPr lang="zh-CN" altLang="en-US" sz="1200" b="1" dirty="0" smtClean="0">
                <a:solidFill>
                  <a:schemeClr val="tx1"/>
                </a:solidFill>
                <a:latin typeface="+mj-ea"/>
                <a:ea typeface="+mj-ea"/>
              </a:rPr>
              <a:t>部分应用</a:t>
            </a:r>
            <a:r>
              <a:rPr lang="en-US" altLang="zh-CN" sz="1200" b="1" dirty="0" smtClean="0">
                <a:solidFill>
                  <a:schemeClr val="tx1"/>
                </a:solidFill>
                <a:latin typeface="+mj-ea"/>
                <a:ea typeface="+mj-ea"/>
              </a:rPr>
              <a:t>J2EE</a:t>
            </a:r>
            <a:r>
              <a:rPr lang="zh-CN" altLang="en-US" sz="1200" b="1" dirty="0" smtClean="0">
                <a:solidFill>
                  <a:schemeClr val="tx1"/>
                </a:solidFill>
                <a:latin typeface="+mj-ea"/>
                <a:ea typeface="+mj-ea"/>
              </a:rPr>
              <a:t>架构阶段</a:t>
            </a:r>
            <a:r>
              <a:rPr lang="en-US" altLang="zh-CN" sz="1200" b="1" dirty="0" smtClean="0">
                <a:solidFill>
                  <a:schemeClr val="tx1"/>
                </a:solidFill>
                <a:latin typeface="+mj-ea"/>
                <a:ea typeface="+mj-ea"/>
              </a:rPr>
              <a:t>…</a:t>
            </a:r>
            <a:endParaRPr lang="zh-CN" altLang="en-US" sz="1200" b="1" dirty="0">
              <a:solidFill>
                <a:schemeClr val="tx1"/>
              </a:solidFill>
              <a:latin typeface="+mj-ea"/>
              <a:ea typeface="+mj-ea"/>
            </a:endParaRPr>
          </a:p>
        </p:txBody>
      </p:sp>
      <p:sp>
        <p:nvSpPr>
          <p:cNvPr id="5" name="右箭头 4"/>
          <p:cNvSpPr/>
          <p:nvPr/>
        </p:nvSpPr>
        <p:spPr>
          <a:xfrm>
            <a:off x="395536" y="3577580"/>
            <a:ext cx="8039250" cy="1008112"/>
          </a:xfrm>
          <a:prstGeom prst="rightArrow">
            <a:avLst/>
          </a:prstGeom>
          <a:solidFill>
            <a:schemeClr val="accent3"/>
          </a:solidFill>
          <a:ln w="1460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mj-ea"/>
                <a:ea typeface="+mj-ea"/>
              </a:rPr>
              <a:t>EJB</a:t>
            </a:r>
            <a:r>
              <a:rPr lang="zh-CN" altLang="en-US" b="1" dirty="0" smtClean="0">
                <a:solidFill>
                  <a:schemeClr val="tx1"/>
                </a:solidFill>
                <a:latin typeface="+mj-ea"/>
                <a:ea typeface="+mj-ea"/>
              </a:rPr>
              <a:t>体系</a:t>
            </a:r>
            <a:endParaRPr lang="en-US" altLang="zh-CN" b="1" dirty="0" smtClean="0">
              <a:solidFill>
                <a:schemeClr val="tx1"/>
              </a:solidFill>
              <a:latin typeface="+mj-ea"/>
              <a:ea typeface="+mj-ea"/>
            </a:endParaRPr>
          </a:p>
          <a:p>
            <a:pPr algn="ctr"/>
            <a:r>
              <a:rPr lang="en-US" altLang="zh-CN" sz="1200" b="1" dirty="0" smtClean="0">
                <a:solidFill>
                  <a:schemeClr val="tx1"/>
                </a:solidFill>
                <a:latin typeface="+mj-ea"/>
                <a:ea typeface="+mj-ea"/>
              </a:rPr>
              <a:t>SUN-J2EE</a:t>
            </a:r>
            <a:r>
              <a:rPr lang="zh-CN" altLang="en-US" sz="1200" b="1" dirty="0" smtClean="0">
                <a:solidFill>
                  <a:schemeClr val="tx1"/>
                </a:solidFill>
                <a:latin typeface="+mj-ea"/>
                <a:ea typeface="+mj-ea"/>
              </a:rPr>
              <a:t>标准体系和规范实现，大型分布式，复杂</a:t>
            </a:r>
            <a:endParaRPr lang="en-US" altLang="zh-CN" sz="1200" b="1" dirty="0" smtClean="0">
              <a:solidFill>
                <a:schemeClr val="tx1"/>
              </a:solidFill>
              <a:latin typeface="+mj-ea"/>
              <a:ea typeface="+mj-ea"/>
            </a:endParaRPr>
          </a:p>
        </p:txBody>
      </p:sp>
      <p:sp>
        <p:nvSpPr>
          <p:cNvPr id="6" name="右箭头 5"/>
          <p:cNvSpPr/>
          <p:nvPr/>
        </p:nvSpPr>
        <p:spPr>
          <a:xfrm>
            <a:off x="3347864" y="2236859"/>
            <a:ext cx="5086922" cy="1152128"/>
          </a:xfrm>
          <a:prstGeom prst="rightArrow">
            <a:avLst/>
          </a:prstGeom>
          <a:solidFill>
            <a:srgbClr val="FF0000">
              <a:alpha val="56000"/>
            </a:srgbClr>
          </a:solidFill>
          <a:ln w="14605">
            <a:solidFill>
              <a:srgbClr val="FF0000">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mj-ea"/>
                <a:ea typeface="+mj-ea"/>
              </a:rPr>
              <a:t>基于开源的轻量级</a:t>
            </a:r>
            <a:r>
              <a:rPr lang="en-US" altLang="zh-CN" b="1" dirty="0" smtClean="0">
                <a:solidFill>
                  <a:schemeClr val="tx1"/>
                </a:solidFill>
                <a:latin typeface="+mj-ea"/>
                <a:ea typeface="+mj-ea"/>
              </a:rPr>
              <a:t>J2EE</a:t>
            </a:r>
          </a:p>
          <a:p>
            <a:pPr algn="ctr"/>
            <a:r>
              <a:rPr lang="zh-CN" altLang="en-US" sz="1200" b="1" dirty="0" smtClean="0">
                <a:solidFill>
                  <a:schemeClr val="tx1"/>
                </a:solidFill>
                <a:latin typeface="+mj-ea"/>
                <a:ea typeface="+mj-ea"/>
              </a:rPr>
              <a:t>目前主流，伸缩性强，</a:t>
            </a:r>
            <a:r>
              <a:rPr lang="en-US" altLang="zh-CN" sz="1200" b="1" dirty="0" smtClean="0">
                <a:solidFill>
                  <a:schemeClr val="tx1"/>
                </a:solidFill>
                <a:latin typeface="+mj-ea"/>
                <a:ea typeface="+mj-ea"/>
              </a:rPr>
              <a:t>J2EE</a:t>
            </a:r>
            <a:r>
              <a:rPr lang="zh-CN" altLang="en-US" sz="1200" b="1" dirty="0" smtClean="0">
                <a:solidFill>
                  <a:schemeClr val="tx1"/>
                </a:solidFill>
                <a:latin typeface="+mj-ea"/>
                <a:ea typeface="+mj-ea"/>
              </a:rPr>
              <a:t>规范，低成本，简单</a:t>
            </a:r>
            <a:endParaRPr lang="zh-CN" altLang="en-US" sz="1200" b="1" dirty="0">
              <a:solidFill>
                <a:schemeClr val="tx1"/>
              </a:solidFill>
              <a:latin typeface="+mj-ea"/>
              <a:ea typeface="+mj-ea"/>
            </a:endParaRPr>
          </a:p>
        </p:txBody>
      </p:sp>
      <p:sp>
        <p:nvSpPr>
          <p:cNvPr id="8" name="矩形 7"/>
          <p:cNvSpPr/>
          <p:nvPr/>
        </p:nvSpPr>
        <p:spPr>
          <a:xfrm>
            <a:off x="368902" y="1776795"/>
            <a:ext cx="72008" cy="279739"/>
          </a:xfrm>
          <a:prstGeom prst="rect">
            <a:avLst/>
          </a:prstGeom>
          <a:gradFill flip="none" rotWithShape="1">
            <a:gsLst>
              <a:gs pos="0">
                <a:srgbClr val="92D050"/>
              </a:gs>
              <a:gs pos="50000">
                <a:schemeClr val="accent1">
                  <a:tint val="44500"/>
                  <a:satMod val="160000"/>
                </a:schemeClr>
              </a:gs>
              <a:gs pos="100000">
                <a:schemeClr val="accent1">
                  <a:tint val="23500"/>
                  <a:satMod val="160000"/>
                </a:schemeClr>
              </a:gs>
            </a:gsLst>
            <a:lin ang="10800000" scaled="1"/>
            <a:tileRect/>
          </a:gradFill>
          <a:ln w="1460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69890" y="1849388"/>
            <a:ext cx="8064896" cy="271447"/>
          </a:xfrm>
          <a:prstGeom prst="rightArrow">
            <a:avLst/>
          </a:prstGeom>
          <a:gradFill flip="none" rotWithShape="1">
            <a:gsLst>
              <a:gs pos="0">
                <a:srgbClr val="92D050"/>
              </a:gs>
              <a:gs pos="50000">
                <a:schemeClr val="accent1">
                  <a:tint val="44500"/>
                  <a:satMod val="160000"/>
                </a:schemeClr>
              </a:gs>
              <a:gs pos="100000">
                <a:schemeClr val="accent1">
                  <a:tint val="23500"/>
                  <a:satMod val="160000"/>
                </a:schemeClr>
              </a:gs>
            </a:gsLst>
            <a:lin ang="10800000" scaled="1"/>
            <a:tileRect/>
          </a:gradFill>
          <a:ln w="1460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2987824" y="1345332"/>
            <a:ext cx="2946640" cy="307777"/>
          </a:xfrm>
          <a:prstGeom prst="rect">
            <a:avLst/>
          </a:prstGeom>
          <a:noFill/>
        </p:spPr>
        <p:txBody>
          <a:bodyPr wrap="none" rtlCol="0">
            <a:spAutoFit/>
          </a:bodyPr>
          <a:lstStyle/>
          <a:p>
            <a:r>
              <a:rPr lang="en-US" altLang="zh-CN" sz="1400" dirty="0" smtClean="0">
                <a:latin typeface="+mj-ea"/>
                <a:ea typeface="+mj-ea"/>
              </a:rPr>
              <a:t>2004-2005:</a:t>
            </a:r>
            <a:r>
              <a:rPr lang="zh-CN" altLang="en-US" sz="1400" dirty="0" smtClean="0">
                <a:latin typeface="+mj-ea"/>
                <a:ea typeface="+mj-ea"/>
              </a:rPr>
              <a:t>开发转变为开源轻量级</a:t>
            </a:r>
            <a:endParaRPr lang="zh-CN" altLang="en-US" sz="1400" dirty="0">
              <a:latin typeface="+mj-ea"/>
              <a:ea typeface="+mj-ea"/>
            </a:endParaRPr>
          </a:p>
        </p:txBody>
      </p:sp>
      <p:sp>
        <p:nvSpPr>
          <p:cNvPr id="11" name="TextBox 10"/>
          <p:cNvSpPr txBox="1"/>
          <p:nvPr/>
        </p:nvSpPr>
        <p:spPr>
          <a:xfrm>
            <a:off x="251520" y="1336454"/>
            <a:ext cx="2263761" cy="307777"/>
          </a:xfrm>
          <a:prstGeom prst="rect">
            <a:avLst/>
          </a:prstGeom>
          <a:noFill/>
        </p:spPr>
        <p:txBody>
          <a:bodyPr wrap="none" rtlCol="0">
            <a:spAutoFit/>
          </a:bodyPr>
          <a:lstStyle>
            <a:defPPr>
              <a:defRPr lang="zh-CN"/>
            </a:defPPr>
            <a:lvl1pPr>
              <a:defRPr sz="1400">
                <a:latin typeface="+mj-ea"/>
                <a:ea typeface="+mj-ea"/>
              </a:defRPr>
            </a:lvl1pPr>
          </a:lstStyle>
          <a:p>
            <a:r>
              <a:rPr lang="en-US" altLang="zh-CN" dirty="0"/>
              <a:t>1998-2000:JSP</a:t>
            </a:r>
            <a:r>
              <a:rPr lang="zh-CN" altLang="en-US" dirty="0"/>
              <a:t>和</a:t>
            </a:r>
            <a:r>
              <a:rPr lang="en-US" altLang="zh-CN" dirty="0"/>
              <a:t>EJB</a:t>
            </a:r>
            <a:r>
              <a:rPr lang="zh-CN" altLang="en-US" dirty="0"/>
              <a:t>为主</a:t>
            </a:r>
          </a:p>
        </p:txBody>
      </p:sp>
      <p:sp>
        <p:nvSpPr>
          <p:cNvPr id="13" name="TextBox 12"/>
          <p:cNvSpPr txBox="1"/>
          <p:nvPr/>
        </p:nvSpPr>
        <p:spPr>
          <a:xfrm>
            <a:off x="6182810" y="1345332"/>
            <a:ext cx="2408032" cy="307777"/>
          </a:xfrm>
          <a:prstGeom prst="rect">
            <a:avLst/>
          </a:prstGeom>
          <a:noFill/>
        </p:spPr>
        <p:txBody>
          <a:bodyPr wrap="none" rtlCol="0">
            <a:spAutoFit/>
          </a:bodyPr>
          <a:lstStyle>
            <a:defPPr>
              <a:defRPr lang="zh-CN"/>
            </a:defPPr>
            <a:lvl1pPr>
              <a:defRPr sz="1400">
                <a:latin typeface="+mj-ea"/>
                <a:ea typeface="+mj-ea"/>
              </a:defRPr>
            </a:lvl1pPr>
          </a:lstStyle>
          <a:p>
            <a:r>
              <a:rPr lang="en-US" altLang="zh-CN" dirty="0"/>
              <a:t>2006-2007:</a:t>
            </a:r>
            <a:r>
              <a:rPr lang="zh-CN" altLang="en-US" dirty="0"/>
              <a:t>开发稳定和完善</a:t>
            </a:r>
          </a:p>
        </p:txBody>
      </p:sp>
    </p:spTree>
    <p:extLst>
      <p:ext uri="{BB962C8B-B14F-4D97-AF65-F5344CB8AC3E}">
        <p14:creationId xmlns:p14="http://schemas.microsoft.com/office/powerpoint/2010/main" val="26463766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微软雅黑" pitchFamily="34" charset="-122"/>
                <a:ea typeface="微软雅黑" pitchFamily="34" charset="-122"/>
                <a:cs typeface="Arial" pitchFamily="34" charset="0"/>
              </a:rPr>
              <a:t>代码生成工具：</a:t>
            </a:r>
            <a:r>
              <a:rPr lang="en-US" altLang="zh-CN" dirty="0">
                <a:solidFill>
                  <a:srgbClr val="C00000"/>
                </a:solidFill>
                <a:latin typeface="微软雅黑" pitchFamily="34" charset="-122"/>
                <a:ea typeface="微软雅黑" pitchFamily="34" charset="-122"/>
                <a:cs typeface="Arial" pitchFamily="34" charset="0"/>
              </a:rPr>
              <a:t>feinno-code-generator</a:t>
            </a:r>
            <a:endParaRPr lang="zh-CN" altLang="en-US" dirty="0"/>
          </a:p>
        </p:txBody>
      </p:sp>
      <p:sp>
        <p:nvSpPr>
          <p:cNvPr id="4" name="TextBox 3"/>
          <p:cNvSpPr txBox="1"/>
          <p:nvPr/>
        </p:nvSpPr>
        <p:spPr>
          <a:xfrm>
            <a:off x="459090" y="985292"/>
            <a:ext cx="8505397" cy="1354217"/>
          </a:xfrm>
          <a:prstGeom prst="rect">
            <a:avLst/>
          </a:prstGeom>
          <a:noFill/>
        </p:spPr>
        <p:txBody>
          <a:bodyPr wrap="square" rtlCol="0">
            <a:spAutoFit/>
          </a:bodyPr>
          <a:lstStyle/>
          <a:p>
            <a:r>
              <a:rPr lang="en-US" altLang="zh-CN" dirty="0" smtClean="0">
                <a:latin typeface="+mj-ea"/>
                <a:ea typeface="+mj-ea"/>
              </a:rPr>
              <a:t>1.</a:t>
            </a:r>
            <a:r>
              <a:rPr lang="zh-CN" altLang="en-US" dirty="0" smtClean="0">
                <a:latin typeface="+mj-ea"/>
                <a:ea typeface="+mj-ea"/>
              </a:rPr>
              <a:t>建立基于数据库的代码生成框架：</a:t>
            </a:r>
            <a:endParaRPr lang="en-US" altLang="zh-CN" dirty="0" smtClean="0">
              <a:latin typeface="+mj-ea"/>
              <a:ea typeface="+mj-ea"/>
            </a:endParaRPr>
          </a:p>
          <a:p>
            <a:pPr marL="285750" indent="-285750">
              <a:buFont typeface="Wingdings" pitchFamily="2" charset="2"/>
              <a:buChar char="n"/>
            </a:pPr>
            <a:r>
              <a:rPr lang="zh-CN" altLang="en-US" sz="1600" dirty="0" smtClean="0">
                <a:latin typeface="+mj-ea"/>
                <a:ea typeface="+mj-ea"/>
              </a:rPr>
              <a:t>核心数据：数据库中表的元数据，包括表名，备注，列名，数据类型，精度，备注，是否为空等</a:t>
            </a:r>
            <a:endParaRPr lang="en-US" altLang="zh-CN" sz="1600" dirty="0" smtClean="0">
              <a:latin typeface="+mj-ea"/>
              <a:ea typeface="+mj-ea"/>
            </a:endParaRPr>
          </a:p>
          <a:p>
            <a:pPr marL="285750" indent="-285750">
              <a:buFont typeface="Wingdings" pitchFamily="2" charset="2"/>
              <a:buChar char="n"/>
            </a:pPr>
            <a:r>
              <a:rPr lang="zh-CN" altLang="en-US" sz="1600" dirty="0" smtClean="0">
                <a:latin typeface="+mj-ea"/>
                <a:ea typeface="+mj-ea"/>
              </a:rPr>
              <a:t>通过</a:t>
            </a:r>
            <a:r>
              <a:rPr lang="en-US" altLang="zh-CN" sz="1600" dirty="0" smtClean="0">
                <a:latin typeface="+mj-ea"/>
                <a:ea typeface="+mj-ea"/>
              </a:rPr>
              <a:t>NamesResolver</a:t>
            </a:r>
            <a:r>
              <a:rPr lang="zh-CN" altLang="en-US" sz="1600" dirty="0" smtClean="0">
                <a:latin typeface="+mj-ea"/>
                <a:ea typeface="+mj-ea"/>
              </a:rPr>
              <a:t>接口，抽象出繁琐的文件名，对象名，变量名，路径命名</a:t>
            </a:r>
            <a:endParaRPr lang="en-US" altLang="zh-CN" sz="1600" dirty="0" smtClean="0">
              <a:latin typeface="+mj-ea"/>
              <a:ea typeface="+mj-ea"/>
            </a:endParaRPr>
          </a:p>
          <a:p>
            <a:pPr marL="285750" indent="-285750">
              <a:buFont typeface="Wingdings" pitchFamily="2" charset="2"/>
              <a:buChar char="n"/>
            </a:pPr>
            <a:r>
              <a:rPr lang="zh-CN" altLang="en-US" sz="1600" dirty="0" smtClean="0">
                <a:latin typeface="+mj-ea"/>
                <a:ea typeface="+mj-ea"/>
              </a:rPr>
              <a:t>通过</a:t>
            </a:r>
            <a:r>
              <a:rPr lang="en-US" altLang="zh-CN" sz="1600" dirty="0" err="1" smtClean="0">
                <a:latin typeface="+mj-ea"/>
                <a:ea typeface="+mj-ea"/>
              </a:rPr>
              <a:t>FreeMarker</a:t>
            </a:r>
            <a:r>
              <a:rPr lang="zh-CN" altLang="en-US" sz="1600" dirty="0" smtClean="0">
                <a:latin typeface="+mj-ea"/>
                <a:ea typeface="+mj-ea"/>
              </a:rPr>
              <a:t>定义输出模板，灵活，扩展性高。</a:t>
            </a:r>
            <a:endParaRPr lang="zh-CN" altLang="en-US" sz="1600" dirty="0">
              <a:latin typeface="+mj-ea"/>
              <a:ea typeface="+mj-ea"/>
            </a:endParaRPr>
          </a:p>
        </p:txBody>
      </p:sp>
      <p:sp>
        <p:nvSpPr>
          <p:cNvPr id="5" name="TextBox 4"/>
          <p:cNvSpPr txBox="1"/>
          <p:nvPr/>
        </p:nvSpPr>
        <p:spPr>
          <a:xfrm>
            <a:off x="459091" y="2676632"/>
            <a:ext cx="8280920" cy="369332"/>
          </a:xfrm>
          <a:prstGeom prst="rect">
            <a:avLst/>
          </a:prstGeom>
          <a:noFill/>
        </p:spPr>
        <p:txBody>
          <a:bodyPr wrap="square" rtlCol="0">
            <a:spAutoFit/>
          </a:bodyPr>
          <a:lstStyle/>
          <a:p>
            <a:r>
              <a:rPr lang="en-US" altLang="zh-CN" dirty="0" smtClean="0">
                <a:latin typeface="+mj-ea"/>
                <a:ea typeface="+mj-ea"/>
              </a:rPr>
              <a:t>2.</a:t>
            </a:r>
            <a:r>
              <a:rPr lang="zh-CN" altLang="en-US" dirty="0" smtClean="0">
                <a:latin typeface="+mj-ea"/>
                <a:ea typeface="+mj-ea"/>
              </a:rPr>
              <a:t>通过约定表列（字段）的备注规范，实现可选值的自动化生成。</a:t>
            </a:r>
            <a:endParaRPr lang="en-US" altLang="zh-CN" dirty="0" smtClean="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30699151"/>
              </p:ext>
            </p:extLst>
          </p:nvPr>
        </p:nvGraphicFramePr>
        <p:xfrm>
          <a:off x="583841" y="3361556"/>
          <a:ext cx="3962274" cy="741680"/>
        </p:xfrm>
        <a:graphic>
          <a:graphicData uri="http://schemas.openxmlformats.org/drawingml/2006/table">
            <a:tbl>
              <a:tblPr firstRow="1" bandRow="1">
                <a:tableStyleId>{5C22544A-7EE6-4342-B048-85BDC9FD1C3A}</a:tableStyleId>
              </a:tblPr>
              <a:tblGrid>
                <a:gridCol w="635826"/>
                <a:gridCol w="1233805"/>
                <a:gridCol w="2092643"/>
              </a:tblGrid>
              <a:tr h="370840">
                <a:tc>
                  <a:txBody>
                    <a:bodyPr/>
                    <a:lstStyle/>
                    <a:p>
                      <a:r>
                        <a:rPr lang="zh-CN" altLang="en-US" sz="1400" dirty="0" smtClean="0">
                          <a:latin typeface="+mj-ea"/>
                          <a:ea typeface="+mj-ea"/>
                        </a:rPr>
                        <a:t>列名</a:t>
                      </a:r>
                      <a:endParaRPr lang="zh-CN" altLang="en-US" sz="1400" dirty="0">
                        <a:latin typeface="+mj-ea"/>
                        <a:ea typeface="+mj-ea"/>
                      </a:endParaRPr>
                    </a:p>
                  </a:txBody>
                  <a:tcPr/>
                </a:tc>
                <a:tc>
                  <a:txBody>
                    <a:bodyPr/>
                    <a:lstStyle/>
                    <a:p>
                      <a:r>
                        <a:rPr lang="zh-CN" altLang="en-US" sz="1400" dirty="0" smtClean="0">
                          <a:latin typeface="+mj-ea"/>
                          <a:ea typeface="+mj-ea"/>
                        </a:rPr>
                        <a:t>数据类型</a:t>
                      </a:r>
                      <a:endParaRPr lang="zh-CN" altLang="en-US" sz="1400" dirty="0">
                        <a:latin typeface="+mj-ea"/>
                        <a:ea typeface="+mj-ea"/>
                      </a:endParaRPr>
                    </a:p>
                  </a:txBody>
                  <a:tcPr/>
                </a:tc>
                <a:tc>
                  <a:txBody>
                    <a:bodyPr/>
                    <a:lstStyle/>
                    <a:p>
                      <a:r>
                        <a:rPr lang="zh-CN" altLang="en-US" sz="1400" dirty="0" smtClean="0">
                          <a:latin typeface="+mj-ea"/>
                          <a:ea typeface="+mj-ea"/>
                        </a:rPr>
                        <a:t>备注</a:t>
                      </a:r>
                      <a:endParaRPr lang="zh-CN" altLang="en-US" sz="1400" dirty="0">
                        <a:latin typeface="+mj-ea"/>
                        <a:ea typeface="+mj-ea"/>
                      </a:endParaRPr>
                    </a:p>
                  </a:txBody>
                  <a:tcPr/>
                </a:tc>
              </a:tr>
              <a:tr h="370840">
                <a:tc>
                  <a:txBody>
                    <a:bodyPr/>
                    <a:lstStyle/>
                    <a:p>
                      <a:r>
                        <a:rPr lang="en-US" altLang="zh-CN" sz="1400" dirty="0" smtClean="0">
                          <a:latin typeface="+mj-ea"/>
                          <a:ea typeface="+mj-ea"/>
                        </a:rPr>
                        <a:t>Type</a:t>
                      </a:r>
                      <a:endParaRPr lang="zh-CN" altLang="en-US" sz="1400" dirty="0">
                        <a:latin typeface="+mj-ea"/>
                        <a:ea typeface="+mj-ea"/>
                      </a:endParaRPr>
                    </a:p>
                  </a:txBody>
                  <a:tcPr/>
                </a:tc>
                <a:tc>
                  <a:txBody>
                    <a:bodyPr/>
                    <a:lstStyle/>
                    <a:p>
                      <a:r>
                        <a:rPr lang="en-US" altLang="zh-CN" sz="1400" dirty="0" smtClean="0">
                          <a:latin typeface="+mj-ea"/>
                          <a:ea typeface="+mj-ea"/>
                        </a:rPr>
                        <a:t>NUMBER(1)</a:t>
                      </a:r>
                      <a:endParaRPr lang="zh-CN" altLang="en-US" sz="1400" dirty="0">
                        <a:latin typeface="+mj-ea"/>
                        <a:ea typeface="+mj-ea"/>
                      </a:endParaRPr>
                    </a:p>
                  </a:txBody>
                  <a:tcPr/>
                </a:tc>
                <a:tc>
                  <a:txBody>
                    <a:bodyPr/>
                    <a:lstStyle/>
                    <a:p>
                      <a:r>
                        <a:rPr lang="zh-CN" altLang="en-US" sz="1400" dirty="0" smtClean="0">
                          <a:latin typeface="+mj-ea"/>
                          <a:ea typeface="+mj-ea"/>
                        </a:rPr>
                        <a:t>客户类型</a:t>
                      </a:r>
                      <a:r>
                        <a:rPr lang="zh-CN" altLang="en-US" sz="1400" baseline="0" dirty="0" smtClean="0">
                          <a:latin typeface="+mj-ea"/>
                          <a:ea typeface="+mj-ea"/>
                        </a:rPr>
                        <a:t> </a:t>
                      </a:r>
                      <a:r>
                        <a:rPr lang="en-US" altLang="zh-CN" sz="1400" baseline="0" dirty="0" smtClean="0">
                          <a:latin typeface="+mj-ea"/>
                          <a:ea typeface="+mj-ea"/>
                        </a:rPr>
                        <a:t>(1:</a:t>
                      </a:r>
                      <a:r>
                        <a:rPr lang="zh-CN" altLang="en-US" sz="1400" baseline="0" dirty="0" smtClean="0">
                          <a:latin typeface="+mj-ea"/>
                          <a:ea typeface="+mj-ea"/>
                        </a:rPr>
                        <a:t>普通</a:t>
                      </a:r>
                      <a:r>
                        <a:rPr lang="en-US" altLang="zh-CN" sz="1400" baseline="0" dirty="0" smtClean="0">
                          <a:latin typeface="+mj-ea"/>
                          <a:ea typeface="+mj-ea"/>
                        </a:rPr>
                        <a:t>,2:VIP)</a:t>
                      </a:r>
                      <a:endParaRPr lang="zh-CN" altLang="en-US" sz="1400" dirty="0">
                        <a:latin typeface="+mj-ea"/>
                        <a:ea typeface="+mj-ea"/>
                      </a:endParaRPr>
                    </a:p>
                  </a:txBody>
                  <a:tcPr/>
                </a:tc>
              </a:tr>
            </a:tbl>
          </a:graphicData>
        </a:graphic>
      </p:graphicFrame>
      <p:sp>
        <p:nvSpPr>
          <p:cNvPr id="9" name="右箭头 8"/>
          <p:cNvSpPr/>
          <p:nvPr/>
        </p:nvSpPr>
        <p:spPr>
          <a:xfrm>
            <a:off x="4558129" y="3577578"/>
            <a:ext cx="252028" cy="360040"/>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a:solidFill>
                <a:srgbClr val="000000"/>
              </a:solidFill>
              <a:latin typeface="+mj-ea"/>
              <a:ea typeface="+mj-ea"/>
            </a:endParaRPr>
          </a:p>
        </p:txBody>
      </p:sp>
      <p:sp>
        <p:nvSpPr>
          <p:cNvPr id="10" name="TextBox 9"/>
          <p:cNvSpPr txBox="1"/>
          <p:nvPr/>
        </p:nvSpPr>
        <p:spPr>
          <a:xfrm>
            <a:off x="452191" y="4353767"/>
            <a:ext cx="8280920" cy="646331"/>
          </a:xfrm>
          <a:prstGeom prst="rect">
            <a:avLst/>
          </a:prstGeom>
          <a:noFill/>
        </p:spPr>
        <p:txBody>
          <a:bodyPr wrap="square" rtlCol="0">
            <a:spAutoFit/>
          </a:bodyPr>
          <a:lstStyle/>
          <a:p>
            <a:r>
              <a:rPr lang="en-US" altLang="zh-CN" dirty="0" smtClean="0">
                <a:latin typeface="+mj-ea"/>
                <a:ea typeface="+mj-ea"/>
              </a:rPr>
              <a:t>3.</a:t>
            </a:r>
            <a:r>
              <a:rPr lang="zh-CN" altLang="en-US" dirty="0" smtClean="0">
                <a:latin typeface="+mj-ea"/>
                <a:ea typeface="+mj-ea"/>
              </a:rPr>
              <a:t>通过尝试连接数据库获取连接字符串，自动判断数据库种类并装载对应数据库的方言获取表元数据库信息。</a:t>
            </a:r>
            <a:endParaRPr lang="en-US" altLang="zh-CN" dirty="0" smtClean="0">
              <a:latin typeface="+mj-ea"/>
              <a:ea typeface="+mj-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305160"/>
            <a:ext cx="12858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3400411"/>
            <a:ext cx="2386354"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60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de-DE" altLang="zh-CN" smtClean="0"/>
          </a:p>
          <a:p>
            <a:r>
              <a:rPr lang="de-DE" altLang="zh-CN" smtClean="0"/>
              <a:t>Page </a:t>
            </a:r>
            <a:fld id="{BE993565-2923-4B2F-9552-78B188E893DC}" type="slidenum">
              <a:rPr lang="de-DE" altLang="zh-CN" smtClean="0"/>
              <a:pPr/>
              <a:t>61</a:t>
            </a:fld>
            <a:endParaRPr lang="en-GB" altLang="zh-CN"/>
          </a:p>
        </p:txBody>
      </p:sp>
      <p:sp>
        <p:nvSpPr>
          <p:cNvPr id="3" name="标题 1"/>
          <p:cNvSpPr txBox="1">
            <a:spLocks/>
          </p:cNvSpPr>
          <p:nvPr/>
        </p:nvSpPr>
        <p:spPr>
          <a:xfrm>
            <a:off x="1557339" y="2197427"/>
            <a:ext cx="5832648" cy="9525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801688" rtl="0" fontAlgn="base">
              <a:spcBef>
                <a:spcPct val="0"/>
              </a:spcBef>
              <a:spcAft>
                <a:spcPct val="0"/>
              </a:spcAft>
              <a:defRPr sz="3400">
                <a:solidFill>
                  <a:srgbClr val="990000"/>
                </a:solidFill>
                <a:latin typeface="+mj-lt"/>
                <a:ea typeface="+mj-ea"/>
                <a:cs typeface="+mj-cs"/>
              </a:defRPr>
            </a:lvl1pPr>
            <a:lvl2pPr algn="l" defTabSz="801688" rtl="0" fontAlgn="base">
              <a:spcBef>
                <a:spcPct val="0"/>
              </a:spcBef>
              <a:spcAft>
                <a:spcPct val="0"/>
              </a:spcAft>
              <a:defRPr sz="3400">
                <a:solidFill>
                  <a:srgbClr val="990000"/>
                </a:solidFill>
                <a:latin typeface="FrutigerNext LT Medium" pitchFamily="34" charset="0"/>
                <a:ea typeface="黑体" pitchFamily="2" charset="-122"/>
              </a:defRPr>
            </a:lvl2pPr>
            <a:lvl3pPr algn="l" defTabSz="801688" rtl="0" fontAlgn="base">
              <a:spcBef>
                <a:spcPct val="0"/>
              </a:spcBef>
              <a:spcAft>
                <a:spcPct val="0"/>
              </a:spcAft>
              <a:defRPr sz="3400">
                <a:solidFill>
                  <a:srgbClr val="990000"/>
                </a:solidFill>
                <a:latin typeface="FrutigerNext LT Medium" pitchFamily="34" charset="0"/>
                <a:ea typeface="黑体" pitchFamily="2" charset="-122"/>
              </a:defRPr>
            </a:lvl3pPr>
            <a:lvl4pPr algn="l" defTabSz="801688" rtl="0" fontAlgn="base">
              <a:spcBef>
                <a:spcPct val="0"/>
              </a:spcBef>
              <a:spcAft>
                <a:spcPct val="0"/>
              </a:spcAft>
              <a:defRPr sz="3400">
                <a:solidFill>
                  <a:srgbClr val="990000"/>
                </a:solidFill>
                <a:latin typeface="FrutigerNext LT Medium" pitchFamily="34" charset="0"/>
                <a:ea typeface="黑体" pitchFamily="2" charset="-122"/>
              </a:defRPr>
            </a:lvl4pPr>
            <a:lvl5pPr algn="l" defTabSz="801688" rtl="0" fontAlgn="base">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a:lstStyle>
          <a:p>
            <a:pPr algn="ctr"/>
            <a:r>
              <a:rPr lang="en-US" sz="6000" b="1" spc="50" smtClean="0">
                <a:ln w="11430"/>
                <a:solidFill>
                  <a:srgbClr val="0070C0"/>
                </a:solidFill>
                <a:effectLst>
                  <a:glow rad="139700">
                    <a:schemeClr val="bg1">
                      <a:alpha val="70000"/>
                    </a:schemeClr>
                  </a:glow>
                </a:effectLst>
                <a:latin typeface="Courier New" pitchFamily="49" charset="0"/>
                <a:ea typeface="微软雅黑" pitchFamily="34" charset="-122"/>
                <a:cs typeface="Courier New" pitchFamily="49" charset="0"/>
              </a:rPr>
              <a:t>Thank you!</a:t>
            </a:r>
            <a:endParaRPr lang="en-US" sz="6000" b="1" spc="50" dirty="0">
              <a:ln w="11430"/>
              <a:solidFill>
                <a:srgbClr val="0070C0"/>
              </a:solidFill>
              <a:effectLst>
                <a:glow rad="139700">
                  <a:schemeClr val="bg1">
                    <a:alpha val="70000"/>
                  </a:schemeClr>
                </a:glow>
              </a:effectLst>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7137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微软雅黑" pitchFamily="34" charset="-122"/>
                <a:ea typeface="微软雅黑" pitchFamily="34" charset="-122"/>
                <a:cs typeface="Arial" pitchFamily="34" charset="0"/>
              </a:rPr>
              <a:t>JSP+JAVABEAN</a:t>
            </a:r>
            <a:r>
              <a:rPr lang="zh-CN" altLang="en-US" dirty="0">
                <a:solidFill>
                  <a:srgbClr val="C00000"/>
                </a:solidFill>
                <a:latin typeface="微软雅黑" pitchFamily="34" charset="-122"/>
                <a:ea typeface="微软雅黑" pitchFamily="34" charset="-122"/>
                <a:cs typeface="Arial" pitchFamily="34" charset="0"/>
              </a:rPr>
              <a:t>时代</a:t>
            </a:r>
            <a:endParaRPr lang="zh-CN" altLang="en-US" dirty="0"/>
          </a:p>
        </p:txBody>
      </p:sp>
      <p:sp>
        <p:nvSpPr>
          <p:cNvPr id="4" name="椭圆 3"/>
          <p:cNvSpPr/>
          <p:nvPr/>
        </p:nvSpPr>
        <p:spPr bwMode="auto">
          <a:xfrm>
            <a:off x="2483768" y="2418563"/>
            <a:ext cx="3168352" cy="1015002"/>
          </a:xfrm>
          <a:prstGeom prst="ellipse">
            <a:avLst/>
          </a:prstGeom>
          <a:solidFill>
            <a:schemeClr val="bg1">
              <a:lumMod val="85000"/>
            </a:schemeClr>
          </a:solidFill>
          <a:ln w="1460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latin typeface="+mj-ea"/>
                <a:ea typeface="+mj-ea"/>
              </a:rPr>
              <a:t>JSP+JAVABEAN</a:t>
            </a:r>
          </a:p>
          <a:p>
            <a:pPr algn="ctr"/>
            <a:r>
              <a:rPr lang="zh-CN" altLang="en-US" b="1" dirty="0">
                <a:solidFill>
                  <a:schemeClr val="tx1"/>
                </a:solidFill>
                <a:latin typeface="+mj-ea"/>
                <a:ea typeface="+mj-ea"/>
              </a:rPr>
              <a:t>时代</a:t>
            </a:r>
            <a:endParaRPr lang="en-US" altLang="zh-CN" b="1" dirty="0">
              <a:solidFill>
                <a:schemeClr val="tx1"/>
              </a:solidFill>
              <a:latin typeface="+mj-ea"/>
              <a:ea typeface="+mj-ea"/>
            </a:endParaRPr>
          </a:p>
        </p:txBody>
      </p:sp>
      <p:sp>
        <p:nvSpPr>
          <p:cNvPr id="5" name="右箭头 4"/>
          <p:cNvSpPr/>
          <p:nvPr/>
        </p:nvSpPr>
        <p:spPr bwMode="auto">
          <a:xfrm rot="2541983">
            <a:off x="5534882" y="3102274"/>
            <a:ext cx="648072"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6" name="右箭头 5"/>
          <p:cNvSpPr/>
          <p:nvPr/>
        </p:nvSpPr>
        <p:spPr bwMode="auto">
          <a:xfrm rot="8423699">
            <a:off x="1880585" y="3070160"/>
            <a:ext cx="648072"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7" name="右箭头 6"/>
          <p:cNvSpPr/>
          <p:nvPr/>
        </p:nvSpPr>
        <p:spPr bwMode="auto">
          <a:xfrm rot="16200000">
            <a:off x="3936958" y="1907578"/>
            <a:ext cx="324037"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8" name="右箭头 7"/>
          <p:cNvSpPr/>
          <p:nvPr/>
        </p:nvSpPr>
        <p:spPr bwMode="auto">
          <a:xfrm rot="5400000">
            <a:off x="3927212" y="3426254"/>
            <a:ext cx="385704"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9" name="TextBox 8"/>
          <p:cNvSpPr txBox="1"/>
          <p:nvPr/>
        </p:nvSpPr>
        <p:spPr>
          <a:xfrm>
            <a:off x="557323" y="3306500"/>
            <a:ext cx="1441420" cy="584775"/>
          </a:xfrm>
          <a:prstGeom prst="rect">
            <a:avLst/>
          </a:prstGeom>
          <a:noFill/>
        </p:spPr>
        <p:txBody>
          <a:bodyPr wrap="none" rtlCol="0">
            <a:spAutoFit/>
          </a:bodyPr>
          <a:lstStyle/>
          <a:p>
            <a:r>
              <a:rPr lang="zh-CN" altLang="en-US" b="1" dirty="0" smtClean="0">
                <a:latin typeface="+mj-ea"/>
                <a:ea typeface="+mj-ea"/>
              </a:rPr>
              <a:t>场景</a:t>
            </a:r>
            <a:endParaRPr lang="en-US" altLang="zh-CN" b="1" dirty="0" smtClean="0">
              <a:latin typeface="+mj-ea"/>
              <a:ea typeface="+mj-ea"/>
            </a:endParaRPr>
          </a:p>
          <a:p>
            <a:r>
              <a:rPr lang="zh-CN" altLang="en-US" sz="1400" dirty="0">
                <a:latin typeface="+mj-ea"/>
                <a:ea typeface="+mj-ea"/>
              </a:rPr>
              <a:t>应对中小型</a:t>
            </a:r>
            <a:r>
              <a:rPr lang="zh-CN" altLang="en-US" sz="1400" dirty="0" smtClean="0">
                <a:latin typeface="+mj-ea"/>
                <a:ea typeface="+mj-ea"/>
              </a:rPr>
              <a:t>项目</a:t>
            </a:r>
            <a:endParaRPr lang="en-US" altLang="zh-CN" sz="1400" dirty="0">
              <a:latin typeface="+mj-ea"/>
              <a:ea typeface="+mj-ea"/>
            </a:endParaRPr>
          </a:p>
        </p:txBody>
      </p:sp>
      <p:sp>
        <p:nvSpPr>
          <p:cNvPr id="10" name="TextBox 9"/>
          <p:cNvSpPr txBox="1"/>
          <p:nvPr/>
        </p:nvSpPr>
        <p:spPr>
          <a:xfrm>
            <a:off x="179512" y="845339"/>
            <a:ext cx="8640960" cy="1231106"/>
          </a:xfrm>
          <a:prstGeom prst="rect">
            <a:avLst/>
          </a:prstGeom>
          <a:noFill/>
        </p:spPr>
        <p:txBody>
          <a:bodyPr wrap="square" rtlCol="0">
            <a:spAutoFit/>
          </a:bodyPr>
          <a:lstStyle/>
          <a:p>
            <a:pPr algn="ctr"/>
            <a:r>
              <a:rPr lang="zh-CN" altLang="en-US" b="1" dirty="0">
                <a:latin typeface="+mj-ea"/>
                <a:ea typeface="+mj-ea"/>
              </a:rPr>
              <a:t>常见</a:t>
            </a:r>
            <a:r>
              <a:rPr lang="zh-CN" altLang="en-US" b="1" dirty="0" smtClean="0">
                <a:latin typeface="+mj-ea"/>
                <a:ea typeface="+mj-ea"/>
              </a:rPr>
              <a:t>应用模式</a:t>
            </a:r>
            <a:endParaRPr lang="en-US" altLang="zh-CN" b="1" dirty="0" smtClean="0">
              <a:latin typeface="+mj-ea"/>
              <a:ea typeface="+mj-ea"/>
            </a:endParaRPr>
          </a:p>
          <a:p>
            <a:pPr marL="285750" indent="-285750">
              <a:buFont typeface="Arial" pitchFamily="34" charset="0"/>
              <a:buChar char="•"/>
            </a:pPr>
            <a:r>
              <a:rPr lang="zh-CN" altLang="en-US" sz="1400" dirty="0">
                <a:latin typeface="+mj-ea"/>
                <a:ea typeface="+mj-ea"/>
              </a:rPr>
              <a:t>与</a:t>
            </a:r>
            <a:r>
              <a:rPr lang="en-US" altLang="zh-CN" sz="1400" dirty="0">
                <a:latin typeface="+mj-ea"/>
                <a:ea typeface="+mj-ea"/>
              </a:rPr>
              <a:t>ASP</a:t>
            </a:r>
            <a:r>
              <a:rPr lang="zh-CN" altLang="en-US" sz="1400" dirty="0">
                <a:latin typeface="+mj-ea"/>
                <a:ea typeface="+mj-ea"/>
              </a:rPr>
              <a:t>概念和开发模式类似，以</a:t>
            </a:r>
            <a:r>
              <a:rPr lang="en-US" altLang="zh-CN" sz="1400" dirty="0">
                <a:latin typeface="+mj-ea"/>
                <a:ea typeface="+mj-ea"/>
              </a:rPr>
              <a:t>JAVABEAN</a:t>
            </a:r>
            <a:r>
              <a:rPr lang="zh-CN" altLang="en-US" sz="1400" dirty="0">
                <a:latin typeface="+mj-ea"/>
                <a:ea typeface="+mj-ea"/>
              </a:rPr>
              <a:t>封装常用工具，业务代码还是主要以</a:t>
            </a:r>
            <a:r>
              <a:rPr lang="en-US" altLang="zh-CN" sz="1400" dirty="0">
                <a:latin typeface="+mj-ea"/>
                <a:ea typeface="+mj-ea"/>
              </a:rPr>
              <a:t>JSP</a:t>
            </a:r>
            <a:r>
              <a:rPr lang="zh-CN" altLang="en-US" sz="1400" dirty="0">
                <a:latin typeface="+mj-ea"/>
                <a:ea typeface="+mj-ea"/>
              </a:rPr>
              <a:t>页面</a:t>
            </a:r>
            <a:r>
              <a:rPr lang="en-US" altLang="zh-CN" sz="1400" dirty="0">
                <a:latin typeface="+mj-ea"/>
                <a:ea typeface="+mj-ea"/>
              </a:rPr>
              <a:t>SCRIPT</a:t>
            </a:r>
            <a:r>
              <a:rPr lang="zh-CN" altLang="en-US" sz="1400" dirty="0">
                <a:latin typeface="+mj-ea"/>
                <a:ea typeface="+mj-ea"/>
              </a:rPr>
              <a:t>段为主。</a:t>
            </a:r>
            <a:endParaRPr lang="en-US" altLang="zh-CN" sz="1400" dirty="0">
              <a:latin typeface="+mj-ea"/>
              <a:ea typeface="+mj-ea"/>
            </a:endParaRPr>
          </a:p>
          <a:p>
            <a:pPr marL="285750" indent="-285750">
              <a:buFont typeface="Arial" pitchFamily="34" charset="0"/>
              <a:buChar char="•"/>
            </a:pPr>
            <a:r>
              <a:rPr lang="zh-CN" altLang="en-US" sz="1400" dirty="0">
                <a:latin typeface="+mj-ea"/>
                <a:ea typeface="+mj-ea"/>
              </a:rPr>
              <a:t>有团队以数据库存储过程作为业务逻辑实现主体，</a:t>
            </a:r>
            <a:r>
              <a:rPr lang="en-US" altLang="zh-CN" sz="1400" dirty="0">
                <a:latin typeface="+mj-ea"/>
                <a:ea typeface="+mj-ea"/>
              </a:rPr>
              <a:t>JSP</a:t>
            </a:r>
            <a:r>
              <a:rPr lang="zh-CN" altLang="en-US" sz="1400" dirty="0">
                <a:latin typeface="+mj-ea"/>
                <a:ea typeface="+mj-ea"/>
              </a:rPr>
              <a:t>负责控制和调用。</a:t>
            </a:r>
            <a:endParaRPr lang="en-US" altLang="zh-CN" sz="1400" dirty="0">
              <a:latin typeface="+mj-ea"/>
              <a:ea typeface="+mj-ea"/>
            </a:endParaRPr>
          </a:p>
          <a:p>
            <a:pPr marL="285750" indent="-285750">
              <a:buFont typeface="Arial" pitchFamily="34" charset="0"/>
              <a:buChar char="•"/>
            </a:pPr>
            <a:r>
              <a:rPr lang="zh-CN" altLang="en-US" sz="1400" dirty="0">
                <a:latin typeface="+mj-ea"/>
                <a:ea typeface="+mj-ea"/>
              </a:rPr>
              <a:t>在</a:t>
            </a:r>
            <a:r>
              <a:rPr lang="en-US" altLang="zh-CN" sz="1400" dirty="0">
                <a:latin typeface="+mj-ea"/>
                <a:ea typeface="+mj-ea"/>
              </a:rPr>
              <a:t>MVC</a:t>
            </a:r>
            <a:r>
              <a:rPr lang="zh-CN" altLang="en-US" sz="1400" dirty="0">
                <a:latin typeface="+mj-ea"/>
                <a:ea typeface="+mj-ea"/>
              </a:rPr>
              <a:t>体系中，常用的模式包括</a:t>
            </a:r>
            <a:r>
              <a:rPr lang="zh-CN" altLang="en-US" sz="1400" dirty="0" smtClean="0">
                <a:latin typeface="+mj-ea"/>
                <a:ea typeface="+mj-ea"/>
              </a:rPr>
              <a:t>：</a:t>
            </a:r>
            <a:r>
              <a:rPr lang="en-US" altLang="zh-CN" sz="1400" dirty="0" smtClean="0">
                <a:latin typeface="+mj-ea"/>
                <a:ea typeface="+mj-ea"/>
              </a:rPr>
              <a:t>JSP</a:t>
            </a:r>
            <a:r>
              <a:rPr lang="zh-CN" altLang="en-US" sz="1400" dirty="0">
                <a:latin typeface="+mj-ea"/>
                <a:ea typeface="+mj-ea"/>
              </a:rPr>
              <a:t>负责</a:t>
            </a:r>
            <a:r>
              <a:rPr lang="en-US" altLang="zh-CN" sz="1400" dirty="0">
                <a:latin typeface="+mj-ea"/>
                <a:ea typeface="+mj-ea"/>
              </a:rPr>
              <a:t>View + </a:t>
            </a:r>
            <a:r>
              <a:rPr lang="en-US" altLang="zh-CN" sz="1400" dirty="0" err="1">
                <a:latin typeface="+mj-ea"/>
                <a:ea typeface="+mj-ea"/>
              </a:rPr>
              <a:t>Controler</a:t>
            </a:r>
            <a:r>
              <a:rPr lang="zh-CN" altLang="en-US" sz="1400" dirty="0">
                <a:latin typeface="+mj-ea"/>
                <a:ea typeface="+mj-ea"/>
              </a:rPr>
              <a:t>，数据库存储过程作为</a:t>
            </a:r>
            <a:r>
              <a:rPr lang="en-US" altLang="zh-CN" sz="1400" dirty="0">
                <a:latin typeface="+mj-ea"/>
                <a:ea typeface="+mj-ea"/>
              </a:rPr>
              <a:t>Model</a:t>
            </a:r>
            <a:r>
              <a:rPr lang="zh-CN" altLang="en-US" sz="1400" dirty="0">
                <a:latin typeface="+mj-ea"/>
                <a:ea typeface="+mj-ea"/>
              </a:rPr>
              <a:t>或</a:t>
            </a:r>
            <a:r>
              <a:rPr lang="en-US" altLang="zh-CN" sz="1400" dirty="0">
                <a:latin typeface="+mj-ea"/>
                <a:ea typeface="+mj-ea"/>
              </a:rPr>
              <a:t>JSP</a:t>
            </a:r>
            <a:r>
              <a:rPr lang="zh-CN" altLang="en-US" sz="1400" dirty="0">
                <a:latin typeface="+mj-ea"/>
                <a:ea typeface="+mj-ea"/>
              </a:rPr>
              <a:t>负责整个</a:t>
            </a:r>
            <a:r>
              <a:rPr lang="en-US" altLang="zh-CN" sz="1400" dirty="0">
                <a:latin typeface="+mj-ea"/>
                <a:ea typeface="+mj-ea"/>
              </a:rPr>
              <a:t>MVC</a:t>
            </a:r>
            <a:r>
              <a:rPr lang="zh-CN" altLang="en-US" sz="1400" dirty="0">
                <a:latin typeface="+mj-ea"/>
                <a:ea typeface="+mj-ea"/>
              </a:rPr>
              <a:t>过程</a:t>
            </a:r>
            <a:r>
              <a:rPr lang="zh-CN" altLang="en-US" sz="1400" dirty="0" smtClean="0">
                <a:latin typeface="+mj-ea"/>
                <a:ea typeface="+mj-ea"/>
              </a:rPr>
              <a:t>。</a:t>
            </a:r>
            <a:endParaRPr lang="zh-CN" altLang="en-US" b="1" dirty="0">
              <a:latin typeface="+mj-ea"/>
              <a:ea typeface="+mj-ea"/>
            </a:endParaRPr>
          </a:p>
        </p:txBody>
      </p:sp>
      <p:sp>
        <p:nvSpPr>
          <p:cNvPr id="11" name="TextBox 10"/>
          <p:cNvSpPr txBox="1"/>
          <p:nvPr/>
        </p:nvSpPr>
        <p:spPr>
          <a:xfrm>
            <a:off x="6228184" y="3209409"/>
            <a:ext cx="2448106" cy="800219"/>
          </a:xfrm>
          <a:prstGeom prst="rect">
            <a:avLst/>
          </a:prstGeom>
          <a:noFill/>
        </p:spPr>
        <p:txBody>
          <a:bodyPr wrap="none" rtlCol="0">
            <a:spAutoFit/>
          </a:bodyPr>
          <a:lstStyle/>
          <a:p>
            <a:r>
              <a:rPr lang="zh-CN" altLang="en-US" b="1" dirty="0" smtClean="0">
                <a:latin typeface="+mj-ea"/>
                <a:ea typeface="+mj-ea"/>
              </a:rPr>
              <a:t>特点</a:t>
            </a:r>
            <a:endParaRPr lang="en-US" altLang="zh-CN" b="1" dirty="0" smtClean="0">
              <a:latin typeface="+mj-ea"/>
              <a:ea typeface="+mj-ea"/>
            </a:endParaRPr>
          </a:p>
          <a:p>
            <a:pPr marL="285750" indent="-285750">
              <a:buFont typeface="Arial" pitchFamily="34" charset="0"/>
              <a:buChar char="•"/>
            </a:pPr>
            <a:r>
              <a:rPr lang="zh-CN" altLang="en-US" sz="1400" dirty="0" smtClean="0">
                <a:latin typeface="+mj-ea"/>
                <a:ea typeface="+mj-ea"/>
              </a:rPr>
              <a:t>简单，快速，学习成本低</a:t>
            </a:r>
            <a:endParaRPr lang="en-US" altLang="zh-CN" sz="1400" dirty="0" smtClean="0">
              <a:latin typeface="+mj-ea"/>
              <a:ea typeface="+mj-ea"/>
            </a:endParaRPr>
          </a:p>
          <a:p>
            <a:pPr marL="285750" indent="-285750">
              <a:buFont typeface="Arial" pitchFamily="34" charset="0"/>
              <a:buChar char="•"/>
            </a:pPr>
            <a:r>
              <a:rPr lang="zh-CN" altLang="en-US" sz="1400" dirty="0">
                <a:latin typeface="+mj-ea"/>
                <a:ea typeface="+mj-ea"/>
              </a:rPr>
              <a:t>可维护性和可扩展性</a:t>
            </a:r>
            <a:r>
              <a:rPr lang="zh-CN" altLang="en-US" sz="1400" dirty="0" smtClean="0">
                <a:latin typeface="+mj-ea"/>
                <a:ea typeface="+mj-ea"/>
              </a:rPr>
              <a:t>较差</a:t>
            </a:r>
            <a:endParaRPr lang="zh-CN" altLang="en-US" sz="1400" dirty="0">
              <a:latin typeface="+mj-ea"/>
              <a:ea typeface="+mj-ea"/>
            </a:endParaRPr>
          </a:p>
        </p:txBody>
      </p:sp>
      <p:sp>
        <p:nvSpPr>
          <p:cNvPr id="12" name="TextBox 11"/>
          <p:cNvSpPr txBox="1"/>
          <p:nvPr/>
        </p:nvSpPr>
        <p:spPr>
          <a:xfrm>
            <a:off x="1907704" y="3930650"/>
            <a:ext cx="4752528" cy="1231106"/>
          </a:xfrm>
          <a:prstGeom prst="rect">
            <a:avLst/>
          </a:prstGeom>
          <a:noFill/>
        </p:spPr>
        <p:txBody>
          <a:bodyPr wrap="square" rtlCol="0">
            <a:spAutoFit/>
          </a:bodyPr>
          <a:lstStyle/>
          <a:p>
            <a:pPr algn="ctr"/>
            <a:r>
              <a:rPr lang="zh-CN" altLang="en-US" b="1" dirty="0" smtClean="0">
                <a:latin typeface="+mj-ea"/>
                <a:ea typeface="+mj-ea"/>
              </a:rPr>
              <a:t>案例</a:t>
            </a:r>
            <a:endParaRPr lang="en-US" altLang="zh-CN" b="1" dirty="0" smtClean="0">
              <a:latin typeface="+mj-ea"/>
              <a:ea typeface="+mj-ea"/>
            </a:endParaRPr>
          </a:p>
          <a:p>
            <a:pPr marL="342900" indent="-342900">
              <a:buFont typeface="Arial" pitchFamily="34" charset="0"/>
              <a:buChar char="•"/>
            </a:pPr>
            <a:r>
              <a:rPr lang="en-US" altLang="zh-CN" sz="1400" dirty="0">
                <a:latin typeface="+mj-ea"/>
                <a:ea typeface="+mj-ea"/>
              </a:rPr>
              <a:t>2003</a:t>
            </a:r>
            <a:r>
              <a:rPr lang="zh-CN" altLang="en-US" sz="1400" dirty="0">
                <a:latin typeface="+mj-ea"/>
                <a:ea typeface="+mj-ea"/>
              </a:rPr>
              <a:t>年重庆电信大客户管理系统</a:t>
            </a:r>
            <a:r>
              <a:rPr lang="en-US" altLang="zh-CN" sz="1400" dirty="0">
                <a:latin typeface="+mj-ea"/>
                <a:ea typeface="+mj-ea"/>
              </a:rPr>
              <a:t>(CRM)</a:t>
            </a:r>
          </a:p>
          <a:p>
            <a:pPr marL="342900" indent="-342900">
              <a:buFont typeface="Arial" pitchFamily="34" charset="0"/>
              <a:buChar char="•"/>
            </a:pPr>
            <a:r>
              <a:rPr lang="en-US" altLang="zh-CN" sz="1400" dirty="0">
                <a:latin typeface="+mj-ea"/>
                <a:ea typeface="+mj-ea"/>
              </a:rPr>
              <a:t>2004-2006</a:t>
            </a:r>
            <a:r>
              <a:rPr lang="zh-CN" altLang="en-US" sz="1400" dirty="0">
                <a:latin typeface="+mj-ea"/>
                <a:ea typeface="+mj-ea"/>
              </a:rPr>
              <a:t>年重庆移动官方</a:t>
            </a:r>
            <a:r>
              <a:rPr lang="zh-CN" altLang="en-US" sz="1400" dirty="0" smtClean="0">
                <a:latin typeface="+mj-ea"/>
                <a:ea typeface="+mj-ea"/>
              </a:rPr>
              <a:t>网站</a:t>
            </a:r>
            <a:endParaRPr lang="en-US" altLang="zh-CN" sz="1400" dirty="0">
              <a:latin typeface="+mj-ea"/>
              <a:ea typeface="+mj-ea"/>
            </a:endParaRPr>
          </a:p>
          <a:p>
            <a:pPr marL="342900" indent="-342900">
              <a:buFont typeface="Arial" pitchFamily="34" charset="0"/>
              <a:buChar char="•"/>
            </a:pPr>
            <a:r>
              <a:rPr lang="en-US" altLang="zh-CN" sz="1400" dirty="0">
                <a:latin typeface="+mj-ea"/>
                <a:ea typeface="+mj-ea"/>
              </a:rPr>
              <a:t>2003-2006</a:t>
            </a:r>
            <a:r>
              <a:rPr lang="zh-CN" altLang="en-US" sz="1400" dirty="0">
                <a:latin typeface="+mj-ea"/>
                <a:ea typeface="+mj-ea"/>
              </a:rPr>
              <a:t>年重庆移动渠道管理系统</a:t>
            </a:r>
            <a:r>
              <a:rPr lang="en-US" altLang="zh-CN" sz="1400" dirty="0">
                <a:latin typeface="+mj-ea"/>
                <a:ea typeface="+mj-ea"/>
              </a:rPr>
              <a:t>CMSS</a:t>
            </a:r>
            <a:r>
              <a:rPr lang="zh-CN" altLang="en-US" sz="1400" dirty="0">
                <a:latin typeface="+mj-ea"/>
                <a:ea typeface="+mj-ea"/>
              </a:rPr>
              <a:t>（所有非直营店的业务和充值管理操作系统</a:t>
            </a:r>
            <a:r>
              <a:rPr lang="zh-CN" altLang="en-US" sz="1400" dirty="0" smtClean="0">
                <a:latin typeface="+mj-ea"/>
                <a:ea typeface="+mj-ea"/>
              </a:rPr>
              <a:t>）</a:t>
            </a:r>
            <a:endParaRPr lang="en-US" altLang="zh-CN" dirty="0">
              <a:latin typeface="+mj-ea"/>
              <a:ea typeface="+mj-ea"/>
            </a:endParaRPr>
          </a:p>
        </p:txBody>
      </p:sp>
    </p:spTree>
    <p:extLst>
      <p:ext uri="{BB962C8B-B14F-4D97-AF65-F5344CB8AC3E}">
        <p14:creationId xmlns:p14="http://schemas.microsoft.com/office/powerpoint/2010/main" val="359801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059832" y="2636154"/>
            <a:ext cx="4536504" cy="2255270"/>
          </a:xfrm>
          <a:prstGeom prst="rect">
            <a:avLst/>
          </a:prstGeom>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b="1">
              <a:solidFill>
                <a:schemeClr val="tx1"/>
              </a:solidFill>
              <a:latin typeface="+mj-ea"/>
              <a:ea typeface="+mj-ea"/>
            </a:endParaRPr>
          </a:p>
        </p:txBody>
      </p:sp>
      <p:sp>
        <p:nvSpPr>
          <p:cNvPr id="13" name="矩形 12"/>
          <p:cNvSpPr/>
          <p:nvPr/>
        </p:nvSpPr>
        <p:spPr>
          <a:xfrm>
            <a:off x="3514803" y="2797013"/>
            <a:ext cx="2785389" cy="842644"/>
          </a:xfrm>
          <a:prstGeom prst="rect">
            <a:avLst/>
          </a:prstGeom>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dirty="0">
              <a:solidFill>
                <a:schemeClr val="tx1"/>
              </a:solidFill>
              <a:latin typeface="+mj-ea"/>
              <a:ea typeface="+mj-ea"/>
            </a:endParaRPr>
          </a:p>
        </p:txBody>
      </p:sp>
      <p:sp>
        <p:nvSpPr>
          <p:cNvPr id="2" name="标题 1"/>
          <p:cNvSpPr>
            <a:spLocks noGrp="1"/>
          </p:cNvSpPr>
          <p:nvPr>
            <p:ph type="title"/>
          </p:nvPr>
        </p:nvSpPr>
        <p:spPr/>
        <p:txBody>
          <a:bodyPr>
            <a:normAutofit/>
          </a:bodyPr>
          <a:lstStyle/>
          <a:p>
            <a:r>
              <a:rPr lang="en-US" altLang="zh-CN" dirty="0">
                <a:solidFill>
                  <a:srgbClr val="C00000"/>
                </a:solidFill>
                <a:latin typeface="微软雅黑" pitchFamily="34" charset="-122"/>
                <a:ea typeface="微软雅黑" pitchFamily="34" charset="-122"/>
                <a:cs typeface="Arial" pitchFamily="34" charset="0"/>
              </a:rPr>
              <a:t>EJB</a:t>
            </a:r>
            <a:r>
              <a:rPr lang="zh-CN" altLang="en-US" dirty="0">
                <a:solidFill>
                  <a:srgbClr val="C00000"/>
                </a:solidFill>
                <a:latin typeface="微软雅黑" pitchFamily="34" charset="-122"/>
                <a:ea typeface="微软雅黑" pitchFamily="34" charset="-122"/>
                <a:cs typeface="Arial" pitchFamily="34" charset="0"/>
              </a:rPr>
              <a:t>体系</a:t>
            </a:r>
          </a:p>
        </p:txBody>
      </p:sp>
      <p:sp>
        <p:nvSpPr>
          <p:cNvPr id="10" name="TextBox 9"/>
          <p:cNvSpPr txBox="1"/>
          <p:nvPr/>
        </p:nvSpPr>
        <p:spPr>
          <a:xfrm>
            <a:off x="179512" y="769268"/>
            <a:ext cx="8640960" cy="1384995"/>
          </a:xfrm>
          <a:prstGeom prst="rect">
            <a:avLst/>
          </a:prstGeom>
          <a:noFill/>
        </p:spPr>
        <p:txBody>
          <a:bodyPr wrap="square" rtlCol="0">
            <a:spAutoFit/>
          </a:bodyPr>
          <a:lstStyle/>
          <a:p>
            <a:r>
              <a:rPr lang="en-US" altLang="zh-CN" sz="1400" dirty="0" smtClean="0">
                <a:latin typeface="+mj-ea"/>
                <a:ea typeface="+mj-ea"/>
              </a:rPr>
              <a:t>EJB</a:t>
            </a:r>
            <a:r>
              <a:rPr lang="zh-CN" altLang="en-US" sz="1400" dirty="0" smtClean="0">
                <a:latin typeface="+mj-ea"/>
                <a:ea typeface="+mj-ea"/>
              </a:rPr>
              <a:t>是</a:t>
            </a:r>
            <a:r>
              <a:rPr lang="en-US" altLang="zh-CN" sz="1400" dirty="0" smtClean="0">
                <a:latin typeface="+mj-ea"/>
                <a:ea typeface="+mj-ea"/>
              </a:rPr>
              <a:t>J2EE</a:t>
            </a:r>
            <a:r>
              <a:rPr lang="zh-CN" altLang="en-US" sz="1400" dirty="0" smtClean="0">
                <a:latin typeface="+mj-ea"/>
                <a:ea typeface="+mj-ea"/>
              </a:rPr>
              <a:t>体系重要组成部分，</a:t>
            </a:r>
            <a:r>
              <a:rPr lang="zh-CN" altLang="en-US" sz="1400" dirty="0"/>
              <a:t>企业级</a:t>
            </a:r>
            <a:r>
              <a:rPr lang="en-US" altLang="zh-CN" sz="1400" dirty="0"/>
              <a:t>JavaBean</a:t>
            </a:r>
            <a:r>
              <a:rPr lang="zh-CN" altLang="en-US" sz="1400" dirty="0"/>
              <a:t>（</a:t>
            </a:r>
            <a:r>
              <a:rPr lang="en-US" altLang="zh-CN" sz="1400" dirty="0"/>
              <a:t>Enterprise JavaBean, </a:t>
            </a:r>
            <a:r>
              <a:rPr lang="en-US" altLang="zh-CN" sz="1400" b="1" dirty="0"/>
              <a:t>EJB</a:t>
            </a:r>
            <a:r>
              <a:rPr lang="zh-CN" altLang="en-US" sz="1400" dirty="0"/>
              <a:t>）是一个用来构筑企业级应用的服务器端可被管理组件</a:t>
            </a:r>
            <a:r>
              <a:rPr lang="zh-CN" altLang="en-US" sz="1400" dirty="0" smtClean="0"/>
              <a:t>。</a:t>
            </a:r>
            <a:endParaRPr lang="en-US" altLang="zh-CN" sz="1400" b="1" dirty="0" smtClean="0">
              <a:latin typeface="+mj-ea"/>
              <a:ea typeface="+mj-ea"/>
            </a:endParaRPr>
          </a:p>
          <a:p>
            <a:pPr marL="285750" indent="-285750" latinLnBrk="1">
              <a:buFont typeface="Arial" pitchFamily="34" charset="0"/>
              <a:buChar char="•"/>
            </a:pPr>
            <a:r>
              <a:rPr lang="zh-CN" altLang="en-US" sz="1400" dirty="0" smtClean="0">
                <a:latin typeface="+mj-ea"/>
                <a:ea typeface="+mj-ea"/>
              </a:rPr>
              <a:t>统一的</a:t>
            </a:r>
            <a:r>
              <a:rPr lang="en-US" altLang="zh-CN" sz="1400" dirty="0" smtClean="0">
                <a:latin typeface="+mj-ea"/>
                <a:ea typeface="+mj-ea"/>
              </a:rPr>
              <a:t>API</a:t>
            </a:r>
            <a:r>
              <a:rPr lang="zh-CN" altLang="en-US" sz="1400" dirty="0" smtClean="0">
                <a:latin typeface="+mj-ea"/>
                <a:ea typeface="+mj-ea"/>
              </a:rPr>
              <a:t>和开发模式</a:t>
            </a:r>
            <a:r>
              <a:rPr lang="zh-CN" altLang="en-US" sz="1400" dirty="0">
                <a:latin typeface="+mj-ea"/>
                <a:ea typeface="+mj-ea"/>
              </a:rPr>
              <a:t>，</a:t>
            </a:r>
            <a:r>
              <a:rPr lang="zh-CN" altLang="en-US" sz="1400" dirty="0" smtClean="0">
                <a:latin typeface="+mj-ea"/>
                <a:ea typeface="+mj-ea"/>
              </a:rPr>
              <a:t>符合</a:t>
            </a:r>
            <a:r>
              <a:rPr lang="en-US" altLang="zh-CN" sz="1400" dirty="0" smtClean="0">
                <a:latin typeface="+mj-ea"/>
                <a:ea typeface="+mj-ea"/>
              </a:rPr>
              <a:t>J2EE</a:t>
            </a:r>
            <a:r>
              <a:rPr lang="zh-CN" altLang="en-US" sz="1400" dirty="0" smtClean="0">
                <a:latin typeface="+mj-ea"/>
                <a:ea typeface="+mj-ea"/>
              </a:rPr>
              <a:t>规范的标准分布</a:t>
            </a:r>
            <a:r>
              <a:rPr lang="zh-CN" altLang="en-US" sz="1400" dirty="0">
                <a:latin typeface="+mj-ea"/>
                <a:ea typeface="+mj-ea"/>
              </a:rPr>
              <a:t>的、</a:t>
            </a:r>
            <a:r>
              <a:rPr lang="zh-CN" altLang="en-US" sz="1400" dirty="0" smtClean="0">
                <a:latin typeface="+mj-ea"/>
                <a:ea typeface="+mj-ea"/>
              </a:rPr>
              <a:t>基于</a:t>
            </a:r>
            <a:r>
              <a:rPr lang="en-US" altLang="zh-CN" sz="1400" dirty="0" smtClean="0">
                <a:latin typeface="+mj-ea"/>
                <a:ea typeface="+mj-ea"/>
              </a:rPr>
              <a:t>OO</a:t>
            </a:r>
            <a:r>
              <a:rPr lang="zh-CN" altLang="en-US" sz="1400" dirty="0" smtClean="0">
                <a:latin typeface="+mj-ea"/>
                <a:ea typeface="+mj-ea"/>
              </a:rPr>
              <a:t>的</a:t>
            </a:r>
            <a:r>
              <a:rPr lang="zh-CN" altLang="en-US" sz="1400" dirty="0">
                <a:latin typeface="+mj-ea"/>
                <a:ea typeface="+mj-ea"/>
              </a:rPr>
              <a:t>组件架构</a:t>
            </a:r>
            <a:r>
              <a:rPr lang="zh-CN" altLang="en-US" sz="1400" dirty="0" smtClean="0">
                <a:latin typeface="+mj-ea"/>
                <a:ea typeface="+mj-ea"/>
              </a:rPr>
              <a:t>实现</a:t>
            </a:r>
            <a:endParaRPr lang="en-US" altLang="zh-CN" sz="1400" dirty="0" smtClean="0">
              <a:latin typeface="+mj-ea"/>
              <a:ea typeface="+mj-ea"/>
            </a:endParaRPr>
          </a:p>
          <a:p>
            <a:pPr marL="285750" indent="-285750" latinLnBrk="1">
              <a:buFont typeface="Arial" pitchFamily="34" charset="0"/>
              <a:buChar char="•"/>
            </a:pPr>
            <a:r>
              <a:rPr lang="zh-CN" altLang="en-US" sz="1400" dirty="0">
                <a:latin typeface="+mj-ea"/>
                <a:ea typeface="+mj-ea"/>
              </a:rPr>
              <a:t>可扩展 </a:t>
            </a:r>
            <a:r>
              <a:rPr lang="en-US" altLang="zh-CN" sz="1400" dirty="0">
                <a:latin typeface="+mj-ea"/>
                <a:ea typeface="+mj-ea"/>
              </a:rPr>
              <a:t>(Scalable),</a:t>
            </a:r>
            <a:r>
              <a:rPr lang="zh-CN" altLang="en-US" sz="1400" dirty="0">
                <a:latin typeface="+mj-ea"/>
                <a:ea typeface="+mj-ea"/>
              </a:rPr>
              <a:t>分布式 </a:t>
            </a:r>
            <a:r>
              <a:rPr lang="en-US" altLang="zh-CN" sz="1400" dirty="0">
                <a:latin typeface="+mj-ea"/>
                <a:ea typeface="+mj-ea"/>
              </a:rPr>
              <a:t>(Distributed),</a:t>
            </a:r>
            <a:r>
              <a:rPr lang="zh-CN" altLang="en-US" sz="1400" dirty="0">
                <a:latin typeface="+mj-ea"/>
                <a:ea typeface="+mj-ea"/>
              </a:rPr>
              <a:t>事务处理 </a:t>
            </a:r>
            <a:r>
              <a:rPr lang="en-US" altLang="zh-CN" sz="1400" dirty="0">
                <a:latin typeface="+mj-ea"/>
                <a:ea typeface="+mj-ea"/>
              </a:rPr>
              <a:t>(Transactional),</a:t>
            </a:r>
            <a:r>
              <a:rPr lang="zh-CN" altLang="en-US" sz="1400" dirty="0">
                <a:latin typeface="+mj-ea"/>
                <a:ea typeface="+mj-ea"/>
              </a:rPr>
              <a:t>数据存储 </a:t>
            </a:r>
            <a:r>
              <a:rPr lang="en-US" altLang="zh-CN" sz="1400" dirty="0">
                <a:latin typeface="+mj-ea"/>
                <a:ea typeface="+mj-ea"/>
              </a:rPr>
              <a:t>(Persistent),</a:t>
            </a:r>
            <a:r>
              <a:rPr lang="zh-CN" altLang="en-US" sz="1400" dirty="0">
                <a:latin typeface="+mj-ea"/>
                <a:ea typeface="+mj-ea"/>
              </a:rPr>
              <a:t>安全性 </a:t>
            </a:r>
            <a:r>
              <a:rPr lang="en-US" altLang="zh-CN" sz="1400" dirty="0">
                <a:latin typeface="+mj-ea"/>
                <a:ea typeface="+mj-ea"/>
              </a:rPr>
              <a:t>(</a:t>
            </a:r>
            <a:r>
              <a:rPr lang="en-US" altLang="zh-CN" sz="1400" dirty="0" smtClean="0">
                <a:latin typeface="+mj-ea"/>
                <a:ea typeface="+mj-ea"/>
              </a:rPr>
              <a:t>Secure)</a:t>
            </a:r>
            <a:endParaRPr lang="en-US" altLang="zh-CN" sz="1400" dirty="0">
              <a:latin typeface="+mj-ea"/>
              <a:ea typeface="+mj-ea"/>
            </a:endParaRPr>
          </a:p>
          <a:p>
            <a:pPr marL="285750" indent="-285750" latinLnBrk="1">
              <a:buFont typeface="Arial" pitchFamily="34" charset="0"/>
              <a:buChar char="•"/>
            </a:pPr>
            <a:r>
              <a:rPr lang="zh-CN" altLang="en-US" sz="1400" dirty="0" smtClean="0">
                <a:latin typeface="+mj-ea"/>
                <a:ea typeface="+mj-ea"/>
              </a:rPr>
              <a:t>专业</a:t>
            </a:r>
            <a:r>
              <a:rPr lang="zh-CN" altLang="en-US" sz="1400" dirty="0">
                <a:latin typeface="+mj-ea"/>
                <a:ea typeface="+mj-ea"/>
              </a:rPr>
              <a:t>的应用服务器（</a:t>
            </a:r>
            <a:r>
              <a:rPr lang="en-US" altLang="zh-CN" sz="1400" dirty="0">
                <a:latin typeface="+mj-ea"/>
                <a:ea typeface="+mj-ea"/>
              </a:rPr>
              <a:t>EJB</a:t>
            </a:r>
            <a:r>
              <a:rPr lang="zh-CN" altLang="en-US" sz="1400" dirty="0">
                <a:latin typeface="+mj-ea"/>
                <a:ea typeface="+mj-ea"/>
              </a:rPr>
              <a:t>容器，一般采用商业服务器软件。如：</a:t>
            </a:r>
            <a:r>
              <a:rPr lang="en-US" altLang="zh-CN" sz="1400" dirty="0">
                <a:latin typeface="+mj-ea"/>
                <a:ea typeface="+mj-ea"/>
              </a:rPr>
              <a:t>WebLogic</a:t>
            </a:r>
            <a:r>
              <a:rPr lang="zh-CN" altLang="en-US" sz="1400" dirty="0">
                <a:latin typeface="+mj-ea"/>
                <a:ea typeface="+mj-ea"/>
              </a:rPr>
              <a:t>等），整体</a:t>
            </a:r>
            <a:r>
              <a:rPr lang="zh-CN" altLang="en-US" sz="1400" dirty="0" smtClean="0">
                <a:latin typeface="+mj-ea"/>
                <a:ea typeface="+mj-ea"/>
              </a:rPr>
              <a:t>比较复杂，开发工作量较大，学习成本较高。</a:t>
            </a:r>
            <a:endParaRPr lang="en-US" altLang="zh-CN" sz="1400" dirty="0" smtClean="0">
              <a:latin typeface="+mj-ea"/>
              <a:ea typeface="+mj-ea"/>
            </a:endParaRPr>
          </a:p>
        </p:txBody>
      </p:sp>
      <p:sp>
        <p:nvSpPr>
          <p:cNvPr id="15" name="矩形 14"/>
          <p:cNvSpPr/>
          <p:nvPr/>
        </p:nvSpPr>
        <p:spPr>
          <a:xfrm>
            <a:off x="3492866" y="3947433"/>
            <a:ext cx="3959454" cy="81886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b="1">
              <a:solidFill>
                <a:schemeClr val="tx1"/>
              </a:solidFill>
              <a:latin typeface="+mj-ea"/>
              <a:ea typeface="+mj-ea"/>
            </a:endParaRPr>
          </a:p>
        </p:txBody>
      </p:sp>
      <p:sp>
        <p:nvSpPr>
          <p:cNvPr id="16" name="TextBox 15"/>
          <p:cNvSpPr txBox="1"/>
          <p:nvPr/>
        </p:nvSpPr>
        <p:spPr>
          <a:xfrm>
            <a:off x="3723812" y="2878811"/>
            <a:ext cx="1136220" cy="307777"/>
          </a:xfrm>
          <a:prstGeom prst="rect">
            <a:avLst/>
          </a:prstGeom>
          <a:solidFill>
            <a:schemeClr val="accent3">
              <a:lumMod val="60000"/>
              <a:lumOff val="40000"/>
              <a:alpha val="89000"/>
            </a:schemeClr>
          </a:solidFill>
          <a:ln>
            <a:solidFill>
              <a:schemeClr val="accent1">
                <a:shade val="50000"/>
              </a:schemeClr>
            </a:solidFill>
          </a:ln>
        </p:spPr>
        <p:txBody>
          <a:bodyPr wrap="square" rtlCol="0">
            <a:spAutoFit/>
          </a:bodyPr>
          <a:lstStyle>
            <a:defPPr>
              <a:defRPr lang="zh-CN"/>
            </a:defPPr>
            <a:lvl1pPr>
              <a:defRPr sz="1400">
                <a:latin typeface="+mj-ea"/>
                <a:ea typeface="+mj-ea"/>
              </a:defRPr>
            </a:lvl1pPr>
          </a:lstStyle>
          <a:p>
            <a:pPr algn="ctr"/>
            <a:r>
              <a:rPr lang="en-US" altLang="zh-CN" dirty="0" smtClean="0"/>
              <a:t>JSP</a:t>
            </a:r>
            <a:endParaRPr lang="zh-CN" altLang="en-US" dirty="0"/>
          </a:p>
        </p:txBody>
      </p:sp>
      <p:sp>
        <p:nvSpPr>
          <p:cNvPr id="18" name="TextBox 17"/>
          <p:cNvSpPr txBox="1"/>
          <p:nvPr/>
        </p:nvSpPr>
        <p:spPr>
          <a:xfrm>
            <a:off x="4572000" y="2241863"/>
            <a:ext cx="1247649" cy="369332"/>
          </a:xfrm>
          <a:prstGeom prst="rect">
            <a:avLst/>
          </a:prstGeom>
          <a:noFill/>
        </p:spPr>
        <p:txBody>
          <a:bodyPr wrap="none" rtlCol="0">
            <a:spAutoFit/>
          </a:bodyPr>
          <a:lstStyle/>
          <a:p>
            <a:r>
              <a:rPr lang="en-US" altLang="zh-CN" dirty="0" smtClean="0">
                <a:latin typeface="+mj-ea"/>
                <a:ea typeface="+mj-ea"/>
              </a:rPr>
              <a:t>EJB</a:t>
            </a:r>
            <a:r>
              <a:rPr lang="zh-CN" altLang="en-US" dirty="0" smtClean="0">
                <a:latin typeface="+mj-ea"/>
                <a:ea typeface="+mj-ea"/>
              </a:rPr>
              <a:t>服务器</a:t>
            </a:r>
            <a:endParaRPr lang="zh-CN" altLang="en-US" dirty="0">
              <a:latin typeface="+mj-ea"/>
              <a:ea typeface="+mj-ea"/>
            </a:endParaRPr>
          </a:p>
        </p:txBody>
      </p:sp>
      <p:sp>
        <p:nvSpPr>
          <p:cNvPr id="20" name="TextBox 19"/>
          <p:cNvSpPr txBox="1"/>
          <p:nvPr/>
        </p:nvSpPr>
        <p:spPr>
          <a:xfrm>
            <a:off x="3686617" y="4076313"/>
            <a:ext cx="1173415" cy="523220"/>
          </a:xfrm>
          <a:prstGeom prst="rect">
            <a:avLst/>
          </a:prstGeom>
          <a:solidFill>
            <a:srgbClr val="00B050">
              <a:alpha val="62000"/>
            </a:srgbClr>
          </a:solidFill>
        </p:spPr>
        <p:txBody>
          <a:bodyPr wrap="square" rtlCol="0">
            <a:spAutoFit/>
          </a:bodyPr>
          <a:lstStyle/>
          <a:p>
            <a:pPr algn="ctr"/>
            <a:r>
              <a:rPr lang="en-US" altLang="zh-CN" sz="1400" dirty="0" smtClean="0">
                <a:latin typeface="+mj-ea"/>
                <a:ea typeface="+mj-ea"/>
              </a:rPr>
              <a:t>Enterprise Bean</a:t>
            </a:r>
            <a:endParaRPr lang="zh-CN" altLang="en-US" sz="1400" dirty="0">
              <a:latin typeface="+mj-ea"/>
              <a:ea typeface="+mj-ea"/>
            </a:endParaRPr>
          </a:p>
        </p:txBody>
      </p:sp>
      <p:sp>
        <p:nvSpPr>
          <p:cNvPr id="24" name="矩形 23"/>
          <p:cNvSpPr/>
          <p:nvPr/>
        </p:nvSpPr>
        <p:spPr>
          <a:xfrm>
            <a:off x="1187624" y="2641476"/>
            <a:ext cx="1440160" cy="2249947"/>
          </a:xfrm>
          <a:prstGeom prst="rect">
            <a:avLst/>
          </a:prstGeom>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b="1" dirty="0">
              <a:solidFill>
                <a:schemeClr val="tx1"/>
              </a:solidFill>
              <a:latin typeface="+mj-ea"/>
              <a:ea typeface="+mj-ea"/>
            </a:endParaRPr>
          </a:p>
        </p:txBody>
      </p:sp>
      <p:sp>
        <p:nvSpPr>
          <p:cNvPr id="28" name="TextBox 27"/>
          <p:cNvSpPr txBox="1"/>
          <p:nvPr/>
        </p:nvSpPr>
        <p:spPr>
          <a:xfrm>
            <a:off x="1475656" y="2241863"/>
            <a:ext cx="877163" cy="369332"/>
          </a:xfrm>
          <a:prstGeom prst="rect">
            <a:avLst/>
          </a:prstGeom>
          <a:noFill/>
        </p:spPr>
        <p:txBody>
          <a:bodyPr wrap="none" rtlCol="0">
            <a:spAutoFit/>
          </a:bodyPr>
          <a:lstStyle>
            <a:defPPr>
              <a:defRPr lang="zh-CN"/>
            </a:defPPr>
            <a:lvl1pPr>
              <a:defRPr>
                <a:latin typeface="+mj-ea"/>
                <a:ea typeface="+mj-ea"/>
              </a:defRPr>
            </a:lvl1pPr>
          </a:lstStyle>
          <a:p>
            <a:r>
              <a:rPr lang="zh-CN" altLang="en-US" dirty="0"/>
              <a:t>客户端</a:t>
            </a:r>
          </a:p>
        </p:txBody>
      </p:sp>
      <p:sp>
        <p:nvSpPr>
          <p:cNvPr id="29" name="TextBox 28"/>
          <p:cNvSpPr txBox="1"/>
          <p:nvPr/>
        </p:nvSpPr>
        <p:spPr>
          <a:xfrm>
            <a:off x="1259632" y="4081636"/>
            <a:ext cx="1296144" cy="523220"/>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a:defRPr sz="1400">
                <a:latin typeface="+mj-ea"/>
                <a:ea typeface="+mj-ea"/>
              </a:defRPr>
            </a:lvl1pPr>
          </a:lstStyle>
          <a:p>
            <a:pPr algn="ctr"/>
            <a:r>
              <a:rPr lang="en-US" altLang="zh-CN" dirty="0" smtClean="0"/>
              <a:t>Java Application</a:t>
            </a:r>
            <a:endParaRPr lang="zh-CN" altLang="en-US" dirty="0"/>
          </a:p>
        </p:txBody>
      </p:sp>
      <p:sp>
        <p:nvSpPr>
          <p:cNvPr id="30" name="TextBox 29"/>
          <p:cNvSpPr txBox="1"/>
          <p:nvPr/>
        </p:nvSpPr>
        <p:spPr>
          <a:xfrm>
            <a:off x="1259632" y="2785492"/>
            <a:ext cx="1296144" cy="523220"/>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a:defRPr sz="1400">
                <a:latin typeface="+mj-ea"/>
                <a:ea typeface="+mj-ea"/>
              </a:defRPr>
            </a:lvl1pPr>
          </a:lstStyle>
          <a:p>
            <a:pPr algn="ctr"/>
            <a:r>
              <a:rPr lang="en-US" altLang="zh-CN" dirty="0" smtClean="0"/>
              <a:t>Web </a:t>
            </a:r>
          </a:p>
          <a:p>
            <a:pPr algn="ctr"/>
            <a:r>
              <a:rPr lang="en-US" altLang="zh-CN" dirty="0" smtClean="0"/>
              <a:t>Client</a:t>
            </a:r>
            <a:endParaRPr lang="zh-CN" altLang="en-US" dirty="0"/>
          </a:p>
        </p:txBody>
      </p:sp>
      <p:sp>
        <p:nvSpPr>
          <p:cNvPr id="33" name="右箭头 32"/>
          <p:cNvSpPr/>
          <p:nvPr/>
        </p:nvSpPr>
        <p:spPr>
          <a:xfrm>
            <a:off x="7333909" y="4159903"/>
            <a:ext cx="694475" cy="344288"/>
          </a:xfrm>
          <a:prstGeom prst="rightArrow">
            <a:avLst/>
          </a:prstGeom>
          <a:solidFill>
            <a:schemeClr val="accent3"/>
          </a:solidFill>
          <a:ln w="1460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mj-ea"/>
                <a:ea typeface="+mj-ea"/>
              </a:rPr>
              <a:t>JDBC</a:t>
            </a:r>
          </a:p>
        </p:txBody>
      </p:sp>
      <p:sp>
        <p:nvSpPr>
          <p:cNvPr id="35" name="TextBox 34"/>
          <p:cNvSpPr txBox="1"/>
          <p:nvPr/>
        </p:nvSpPr>
        <p:spPr>
          <a:xfrm>
            <a:off x="3723812" y="3275347"/>
            <a:ext cx="1136220" cy="307777"/>
          </a:xfrm>
          <a:prstGeom prst="rect">
            <a:avLst/>
          </a:prstGeom>
          <a:solidFill>
            <a:schemeClr val="accent3">
              <a:lumMod val="60000"/>
              <a:lumOff val="40000"/>
              <a:alpha val="89000"/>
            </a:schemeClr>
          </a:solidFill>
          <a:ln>
            <a:solidFill>
              <a:schemeClr val="accent1">
                <a:shade val="50000"/>
              </a:schemeClr>
            </a:solidFill>
          </a:ln>
        </p:spPr>
        <p:txBody>
          <a:bodyPr wrap="square" rtlCol="0">
            <a:spAutoFit/>
          </a:bodyPr>
          <a:lstStyle>
            <a:defPPr>
              <a:defRPr lang="zh-CN"/>
            </a:defPPr>
            <a:lvl1pPr algn="ctr">
              <a:defRPr sz="1400">
                <a:latin typeface="+mj-ea"/>
                <a:ea typeface="+mj-ea"/>
              </a:defRPr>
            </a:lvl1pPr>
          </a:lstStyle>
          <a:p>
            <a:r>
              <a:rPr lang="en-US" altLang="zh-CN" dirty="0"/>
              <a:t>Servlet</a:t>
            </a:r>
            <a:endParaRPr lang="zh-CN" altLang="en-US" dirty="0"/>
          </a:p>
        </p:txBody>
      </p:sp>
      <p:sp>
        <p:nvSpPr>
          <p:cNvPr id="43" name="TextBox 42"/>
          <p:cNvSpPr txBox="1"/>
          <p:nvPr/>
        </p:nvSpPr>
        <p:spPr>
          <a:xfrm>
            <a:off x="5012432" y="4076060"/>
            <a:ext cx="1173415" cy="523220"/>
          </a:xfrm>
          <a:prstGeom prst="rect">
            <a:avLst/>
          </a:prstGeom>
          <a:solidFill>
            <a:srgbClr val="00B050">
              <a:alpha val="62000"/>
            </a:srgbClr>
          </a:solidFill>
        </p:spPr>
        <p:txBody>
          <a:bodyPr wrap="square" rtlCol="0">
            <a:spAutoFit/>
          </a:bodyPr>
          <a:lstStyle/>
          <a:p>
            <a:pPr algn="ctr"/>
            <a:r>
              <a:rPr lang="en-US" altLang="zh-CN" sz="1400" dirty="0" smtClean="0">
                <a:latin typeface="+mj-ea"/>
                <a:ea typeface="+mj-ea"/>
              </a:rPr>
              <a:t>Enterprise Bean</a:t>
            </a:r>
            <a:endParaRPr lang="zh-CN" altLang="en-US" sz="1400" dirty="0">
              <a:latin typeface="+mj-ea"/>
              <a:ea typeface="+mj-ea"/>
            </a:endParaRPr>
          </a:p>
        </p:txBody>
      </p:sp>
      <p:sp>
        <p:nvSpPr>
          <p:cNvPr id="44" name="TextBox 43"/>
          <p:cNvSpPr txBox="1"/>
          <p:nvPr/>
        </p:nvSpPr>
        <p:spPr>
          <a:xfrm>
            <a:off x="5049627" y="2987302"/>
            <a:ext cx="1136220" cy="523220"/>
          </a:xfrm>
          <a:prstGeom prst="rect">
            <a:avLst/>
          </a:prstGeom>
          <a:noFill/>
          <a:ln w="34925">
            <a:noFill/>
          </a:ln>
        </p:spPr>
        <p:txBody>
          <a:bodyPr wrap="square" rtlCol="0">
            <a:spAutoFit/>
          </a:bodyPr>
          <a:lstStyle>
            <a:defPPr>
              <a:defRPr lang="zh-CN"/>
            </a:defPPr>
            <a:lvl1pPr algn="ctr">
              <a:defRPr sz="1400">
                <a:latin typeface="+mj-ea"/>
                <a:ea typeface="+mj-ea"/>
              </a:defRPr>
            </a:lvl1pPr>
          </a:lstStyle>
          <a:p>
            <a:r>
              <a:rPr lang="en-US" altLang="zh-CN" dirty="0" smtClean="0"/>
              <a:t>Web</a:t>
            </a:r>
          </a:p>
          <a:p>
            <a:r>
              <a:rPr lang="en-US" altLang="zh-CN" dirty="0" smtClean="0"/>
              <a:t>Container</a:t>
            </a:r>
            <a:endParaRPr lang="zh-CN" altLang="en-US" dirty="0"/>
          </a:p>
        </p:txBody>
      </p:sp>
      <p:sp>
        <p:nvSpPr>
          <p:cNvPr id="45" name="TextBox 44"/>
          <p:cNvSpPr txBox="1"/>
          <p:nvPr/>
        </p:nvSpPr>
        <p:spPr>
          <a:xfrm>
            <a:off x="6197689" y="4070437"/>
            <a:ext cx="1136220" cy="523220"/>
          </a:xfrm>
          <a:prstGeom prst="rect">
            <a:avLst/>
          </a:prstGeom>
          <a:noFill/>
          <a:ln w="34925">
            <a:noFill/>
          </a:ln>
        </p:spPr>
        <p:txBody>
          <a:bodyPr wrap="square" rtlCol="0">
            <a:spAutoFit/>
          </a:bodyPr>
          <a:lstStyle>
            <a:defPPr>
              <a:defRPr lang="zh-CN"/>
            </a:defPPr>
            <a:lvl1pPr algn="ctr">
              <a:defRPr sz="1400">
                <a:latin typeface="+mj-ea"/>
                <a:ea typeface="+mj-ea"/>
              </a:defRPr>
            </a:lvl1pPr>
          </a:lstStyle>
          <a:p>
            <a:r>
              <a:rPr lang="en-US" altLang="zh-CN" dirty="0" smtClean="0"/>
              <a:t>EJB</a:t>
            </a:r>
          </a:p>
          <a:p>
            <a:r>
              <a:rPr lang="en-US" altLang="zh-CN" dirty="0" smtClean="0"/>
              <a:t>Container</a:t>
            </a:r>
            <a:endParaRPr lang="zh-CN" altLang="en-US" dirty="0"/>
          </a:p>
        </p:txBody>
      </p:sp>
      <p:cxnSp>
        <p:nvCxnSpPr>
          <p:cNvPr id="53" name="直接箭头连接符 52"/>
          <p:cNvCxnSpPr>
            <a:stCxn id="30" idx="3"/>
            <a:endCxn id="16" idx="1"/>
          </p:cNvCxnSpPr>
          <p:nvPr/>
        </p:nvCxnSpPr>
        <p:spPr>
          <a:xfrm flipV="1">
            <a:off x="2555776" y="3032700"/>
            <a:ext cx="1168036" cy="14402"/>
          </a:xfrm>
          <a:prstGeom prst="straightConnector1">
            <a:avLst/>
          </a:prstGeom>
          <a:ln w="254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5" idx="2"/>
            <a:endCxn id="20" idx="0"/>
          </p:cNvCxnSpPr>
          <p:nvPr/>
        </p:nvCxnSpPr>
        <p:spPr>
          <a:xfrm flipH="1">
            <a:off x="4273325" y="3583124"/>
            <a:ext cx="18597" cy="493189"/>
          </a:xfrm>
          <a:prstGeom prst="straightConnector1">
            <a:avLst/>
          </a:prstGeom>
          <a:ln w="254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20" idx="1"/>
            <a:endCxn id="29" idx="3"/>
          </p:cNvCxnSpPr>
          <p:nvPr/>
        </p:nvCxnSpPr>
        <p:spPr>
          <a:xfrm flipH="1">
            <a:off x="2555776" y="4337923"/>
            <a:ext cx="1130841" cy="5323"/>
          </a:xfrm>
          <a:prstGeom prst="straightConnector1">
            <a:avLst/>
          </a:prstGeom>
          <a:ln w="254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流程图: 磁盘 66"/>
          <p:cNvSpPr/>
          <p:nvPr/>
        </p:nvSpPr>
        <p:spPr>
          <a:xfrm>
            <a:off x="8028384" y="3719990"/>
            <a:ext cx="864096" cy="1126640"/>
          </a:xfrm>
          <a:prstGeom prst="flowChartMagneticDisk">
            <a:avLst/>
          </a:prstGeom>
          <a:ln w="1460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a:t>
            </a:r>
            <a:endParaRPr lang="zh-CN" altLang="en-US" dirty="0"/>
          </a:p>
        </p:txBody>
      </p:sp>
    </p:spTree>
    <p:extLst>
      <p:ext uri="{BB962C8B-B14F-4D97-AF65-F5344CB8AC3E}">
        <p14:creationId xmlns:p14="http://schemas.microsoft.com/office/powerpoint/2010/main" val="133934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latin typeface="微软雅黑" pitchFamily="34" charset="-122"/>
                <a:ea typeface="微软雅黑" pitchFamily="34" charset="-122"/>
                <a:cs typeface="Arial" pitchFamily="34" charset="0"/>
              </a:rPr>
              <a:t>基于</a:t>
            </a:r>
            <a:r>
              <a:rPr lang="zh-CN" altLang="en-US" dirty="0">
                <a:solidFill>
                  <a:srgbClr val="C00000"/>
                </a:solidFill>
                <a:latin typeface="微软雅黑" pitchFamily="34" charset="-122"/>
                <a:ea typeface="微软雅黑" pitchFamily="34" charset="-122"/>
                <a:cs typeface="Arial" pitchFamily="34" charset="0"/>
              </a:rPr>
              <a:t>开源架构的</a:t>
            </a:r>
            <a:r>
              <a:rPr lang="en-US" altLang="zh-CN" dirty="0">
                <a:solidFill>
                  <a:srgbClr val="C00000"/>
                </a:solidFill>
                <a:latin typeface="微软雅黑" pitchFamily="34" charset="-122"/>
                <a:ea typeface="微软雅黑" pitchFamily="34" charset="-122"/>
                <a:cs typeface="Arial" pitchFamily="34" charset="0"/>
              </a:rPr>
              <a:t>J2EE</a:t>
            </a:r>
            <a:r>
              <a:rPr lang="zh-CN" altLang="en-US" dirty="0">
                <a:solidFill>
                  <a:srgbClr val="C00000"/>
                </a:solidFill>
                <a:latin typeface="微软雅黑" pitchFamily="34" charset="-122"/>
                <a:ea typeface="微软雅黑" pitchFamily="34" charset="-122"/>
                <a:cs typeface="Arial" pitchFamily="34" charset="0"/>
              </a:rPr>
              <a:t>轻量级开发体系</a:t>
            </a:r>
          </a:p>
        </p:txBody>
      </p:sp>
      <p:sp>
        <p:nvSpPr>
          <p:cNvPr id="4" name="椭圆 3"/>
          <p:cNvSpPr/>
          <p:nvPr/>
        </p:nvSpPr>
        <p:spPr bwMode="auto">
          <a:xfrm>
            <a:off x="2987824" y="2209428"/>
            <a:ext cx="2232248" cy="1231025"/>
          </a:xfrm>
          <a:prstGeom prst="ellipse">
            <a:avLst/>
          </a:prstGeom>
          <a:solidFill>
            <a:srgbClr val="FF0000">
              <a:alpha val="56000"/>
            </a:srgbClr>
          </a:solidFill>
          <a:ln w="14605">
            <a:solidFill>
              <a:srgbClr val="FF0000">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latin typeface="+mj-ea"/>
                <a:ea typeface="+mj-ea"/>
              </a:rPr>
              <a:t>基于开源架构的</a:t>
            </a:r>
            <a:r>
              <a:rPr lang="en-US" altLang="zh-CN" b="1" dirty="0">
                <a:solidFill>
                  <a:schemeClr val="tx1"/>
                </a:solidFill>
                <a:latin typeface="+mj-ea"/>
                <a:ea typeface="+mj-ea"/>
              </a:rPr>
              <a:t>J2EE</a:t>
            </a:r>
            <a:r>
              <a:rPr lang="zh-CN" altLang="en-US" b="1" dirty="0">
                <a:solidFill>
                  <a:schemeClr val="tx1"/>
                </a:solidFill>
                <a:latin typeface="+mj-ea"/>
                <a:ea typeface="+mj-ea"/>
              </a:rPr>
              <a:t>轻量级开发体系</a:t>
            </a:r>
            <a:endParaRPr lang="en-US" altLang="zh-CN" b="1" dirty="0">
              <a:solidFill>
                <a:schemeClr val="tx1"/>
              </a:solidFill>
              <a:latin typeface="+mj-ea"/>
              <a:ea typeface="+mj-ea"/>
            </a:endParaRPr>
          </a:p>
        </p:txBody>
      </p:sp>
      <p:sp>
        <p:nvSpPr>
          <p:cNvPr id="5" name="右箭头 4"/>
          <p:cNvSpPr/>
          <p:nvPr/>
        </p:nvSpPr>
        <p:spPr bwMode="auto">
          <a:xfrm rot="10800000">
            <a:off x="2463285" y="2552769"/>
            <a:ext cx="459166"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6" name="TextBox 5"/>
          <p:cNvSpPr txBox="1"/>
          <p:nvPr/>
        </p:nvSpPr>
        <p:spPr>
          <a:xfrm>
            <a:off x="665804" y="2463534"/>
            <a:ext cx="1697953" cy="1015663"/>
          </a:xfrm>
          <a:prstGeom prst="rect">
            <a:avLst/>
          </a:prstGeom>
          <a:noFill/>
        </p:spPr>
        <p:txBody>
          <a:bodyPr wrap="square" rtlCol="0">
            <a:spAutoFit/>
          </a:bodyPr>
          <a:lstStyle/>
          <a:p>
            <a:r>
              <a:rPr lang="zh-CN" altLang="en-US" b="1" dirty="0">
                <a:latin typeface="+mj-ea"/>
                <a:ea typeface="+mj-ea"/>
              </a:rPr>
              <a:t>场景</a:t>
            </a:r>
            <a:endParaRPr lang="en-US" altLang="zh-CN" b="1" dirty="0" smtClean="0">
              <a:latin typeface="+mj-ea"/>
              <a:ea typeface="+mj-ea"/>
            </a:endParaRPr>
          </a:p>
          <a:p>
            <a:r>
              <a:rPr lang="zh-CN" altLang="en-US" sz="1400" dirty="0" smtClean="0">
                <a:latin typeface="+mj-ea"/>
                <a:ea typeface="+mj-ea"/>
              </a:rPr>
              <a:t>大中小型各类项目核心平台</a:t>
            </a:r>
            <a:endParaRPr lang="en-US" altLang="zh-CN" sz="1400" dirty="0" smtClean="0">
              <a:latin typeface="+mj-ea"/>
              <a:ea typeface="+mj-ea"/>
            </a:endParaRPr>
          </a:p>
          <a:p>
            <a:r>
              <a:rPr lang="zh-CN" altLang="en-US" sz="1400" dirty="0" smtClean="0">
                <a:latin typeface="+mj-ea"/>
                <a:ea typeface="+mj-ea"/>
              </a:rPr>
              <a:t>网站及互联网开发</a:t>
            </a:r>
            <a:endParaRPr lang="en-US" altLang="zh-CN" sz="1400" dirty="0" smtClean="0">
              <a:latin typeface="+mj-ea"/>
              <a:ea typeface="+mj-ea"/>
            </a:endParaRPr>
          </a:p>
        </p:txBody>
      </p:sp>
      <p:sp>
        <p:nvSpPr>
          <p:cNvPr id="7" name="TextBox 6"/>
          <p:cNvSpPr txBox="1"/>
          <p:nvPr/>
        </p:nvSpPr>
        <p:spPr>
          <a:xfrm>
            <a:off x="5759624" y="2140368"/>
            <a:ext cx="3384376" cy="1661993"/>
          </a:xfrm>
          <a:prstGeom prst="rect">
            <a:avLst/>
          </a:prstGeom>
          <a:noFill/>
        </p:spPr>
        <p:txBody>
          <a:bodyPr wrap="square" rtlCol="0">
            <a:spAutoFit/>
          </a:bodyPr>
          <a:lstStyle>
            <a:defPPr>
              <a:defRPr lang="zh-CN"/>
            </a:defPPr>
            <a:lvl1pPr>
              <a:defRPr sz="1400" b="1">
                <a:latin typeface="+mj-ea"/>
                <a:ea typeface="+mj-ea"/>
              </a:defRPr>
            </a:lvl1pPr>
          </a:lstStyle>
          <a:p>
            <a:r>
              <a:rPr lang="zh-CN" altLang="en-US" sz="1800" dirty="0"/>
              <a:t>特点</a:t>
            </a:r>
            <a:endParaRPr lang="en-US" altLang="zh-CN" sz="1800" dirty="0"/>
          </a:p>
          <a:p>
            <a:pPr marL="285750" indent="-285750">
              <a:buFont typeface="Arial" pitchFamily="34" charset="0"/>
              <a:buChar char="•"/>
            </a:pPr>
            <a:r>
              <a:rPr lang="zh-CN" altLang="en-US" b="0" dirty="0"/>
              <a:t>使用普通</a:t>
            </a:r>
            <a:r>
              <a:rPr lang="en-US" altLang="zh-CN" b="0" dirty="0"/>
              <a:t>JAVABEAN</a:t>
            </a:r>
            <a:r>
              <a:rPr lang="zh-CN" altLang="en-US" b="0" dirty="0"/>
              <a:t>代替</a:t>
            </a:r>
            <a:r>
              <a:rPr lang="en-US" altLang="zh-CN" b="0" dirty="0"/>
              <a:t>EJB</a:t>
            </a:r>
            <a:r>
              <a:rPr lang="zh-CN" altLang="en-US" b="0" dirty="0"/>
              <a:t>，实现</a:t>
            </a:r>
            <a:r>
              <a:rPr lang="en-US" altLang="zh-CN" b="0" dirty="0"/>
              <a:t>J2EE</a:t>
            </a:r>
            <a:r>
              <a:rPr lang="zh-CN" altLang="en-US" b="0" dirty="0"/>
              <a:t>规范</a:t>
            </a:r>
            <a:endParaRPr lang="en-US" altLang="zh-CN" b="0" dirty="0"/>
          </a:p>
          <a:p>
            <a:pPr marL="285750" indent="-285750">
              <a:buFont typeface="Arial" pitchFamily="34" charset="0"/>
              <a:buChar char="•"/>
            </a:pPr>
            <a:r>
              <a:rPr lang="zh-CN" altLang="en-US" b="0" dirty="0"/>
              <a:t>全球各大开源社区支持各规范的实现。</a:t>
            </a:r>
            <a:endParaRPr lang="en-US" altLang="zh-CN" b="0" dirty="0"/>
          </a:p>
          <a:p>
            <a:pPr marL="285750" indent="-285750">
              <a:buFont typeface="Arial" pitchFamily="34" charset="0"/>
              <a:buChar char="•"/>
            </a:pPr>
            <a:r>
              <a:rPr lang="zh-CN" altLang="en-US" b="0" dirty="0"/>
              <a:t>分层结构清晰，开发复杂性和成本</a:t>
            </a:r>
            <a:r>
              <a:rPr lang="zh-CN" altLang="en-US" b="0" dirty="0" smtClean="0"/>
              <a:t>低</a:t>
            </a:r>
            <a:endParaRPr lang="en-US" altLang="zh-CN" b="0" dirty="0" smtClean="0"/>
          </a:p>
          <a:p>
            <a:pPr marL="285750" indent="-285750">
              <a:buFont typeface="Arial" pitchFamily="34" charset="0"/>
              <a:buChar char="•"/>
            </a:pPr>
            <a:r>
              <a:rPr lang="zh-CN" altLang="en-US" b="0" dirty="0" smtClean="0"/>
              <a:t>无需商业服务器和软件支持，支持纯开源实现，建设成本低</a:t>
            </a:r>
            <a:endParaRPr lang="en-US" altLang="zh-CN" b="0" dirty="0"/>
          </a:p>
        </p:txBody>
      </p:sp>
      <p:sp>
        <p:nvSpPr>
          <p:cNvPr id="8" name="TextBox 7"/>
          <p:cNvSpPr txBox="1"/>
          <p:nvPr/>
        </p:nvSpPr>
        <p:spPr>
          <a:xfrm>
            <a:off x="1709426" y="3865612"/>
            <a:ext cx="5249673" cy="1231106"/>
          </a:xfrm>
          <a:prstGeom prst="rect">
            <a:avLst/>
          </a:prstGeom>
          <a:noFill/>
        </p:spPr>
        <p:txBody>
          <a:bodyPr wrap="square" rtlCol="0">
            <a:spAutoFit/>
          </a:bodyPr>
          <a:lstStyle/>
          <a:p>
            <a:pPr algn="ctr"/>
            <a:r>
              <a:rPr lang="zh-CN" altLang="en-US" b="1" dirty="0" smtClean="0">
                <a:latin typeface="+mj-ea"/>
                <a:ea typeface="+mj-ea"/>
              </a:rPr>
              <a:t>案例</a:t>
            </a:r>
            <a:endParaRPr lang="en-US" altLang="zh-CN" b="1" dirty="0" smtClean="0">
              <a:latin typeface="+mj-ea"/>
              <a:ea typeface="+mj-ea"/>
            </a:endParaRPr>
          </a:p>
          <a:p>
            <a:pPr marL="342900" indent="-342900">
              <a:buFont typeface="Arial" pitchFamily="34" charset="0"/>
              <a:buChar char="•"/>
            </a:pPr>
            <a:r>
              <a:rPr lang="en-US" altLang="zh-CN" sz="1400" dirty="0" smtClean="0">
                <a:latin typeface="+mj-ea"/>
                <a:ea typeface="+mj-ea"/>
              </a:rPr>
              <a:t>2008-2011</a:t>
            </a:r>
            <a:r>
              <a:rPr lang="zh-CN" altLang="en-US" sz="1400" dirty="0" smtClean="0">
                <a:latin typeface="+mj-ea"/>
                <a:ea typeface="+mj-ea"/>
              </a:rPr>
              <a:t>：中国移动集团手机支付平台</a:t>
            </a:r>
            <a:endParaRPr lang="en-US" altLang="zh-CN" sz="1400" dirty="0" smtClean="0">
              <a:latin typeface="+mj-ea"/>
              <a:ea typeface="+mj-ea"/>
            </a:endParaRPr>
          </a:p>
          <a:p>
            <a:pPr marL="342900" indent="-342900">
              <a:buFont typeface="Arial" pitchFamily="34" charset="0"/>
              <a:buChar char="•"/>
            </a:pPr>
            <a:r>
              <a:rPr lang="en-US" altLang="zh-CN" sz="1400" dirty="0" smtClean="0">
                <a:latin typeface="+mj-ea"/>
                <a:ea typeface="+mj-ea"/>
              </a:rPr>
              <a:t>2009-2011</a:t>
            </a:r>
            <a:r>
              <a:rPr lang="zh-CN" altLang="en-US" sz="1400" dirty="0" smtClean="0">
                <a:latin typeface="+mj-ea"/>
                <a:ea typeface="+mj-ea"/>
              </a:rPr>
              <a:t>：</a:t>
            </a:r>
            <a:r>
              <a:rPr lang="zh-CN" altLang="en-US" sz="1400" dirty="0">
                <a:latin typeface="+mj-ea"/>
                <a:ea typeface="+mj-ea"/>
              </a:rPr>
              <a:t>中国</a:t>
            </a:r>
            <a:r>
              <a:rPr lang="zh-CN" altLang="en-US" sz="1400" dirty="0" smtClean="0">
                <a:latin typeface="+mj-ea"/>
                <a:ea typeface="+mj-ea"/>
              </a:rPr>
              <a:t>移动</a:t>
            </a:r>
            <a:r>
              <a:rPr lang="zh-CN" altLang="en-US" sz="1400" dirty="0">
                <a:latin typeface="+mj-ea"/>
                <a:ea typeface="+mj-ea"/>
              </a:rPr>
              <a:t>集团</a:t>
            </a:r>
            <a:r>
              <a:rPr lang="zh-CN" altLang="en-US" sz="1400" dirty="0" smtClean="0">
                <a:latin typeface="+mj-ea"/>
                <a:ea typeface="+mj-ea"/>
              </a:rPr>
              <a:t>手机票平台</a:t>
            </a:r>
            <a:endParaRPr lang="en-US" altLang="zh-CN" sz="1400" dirty="0" smtClean="0">
              <a:latin typeface="+mj-ea"/>
              <a:ea typeface="+mj-ea"/>
            </a:endParaRPr>
          </a:p>
          <a:p>
            <a:pPr marL="342900" indent="-342900">
              <a:buFont typeface="Arial" pitchFamily="34" charset="0"/>
              <a:buChar char="•"/>
            </a:pPr>
            <a:r>
              <a:rPr lang="en-US" altLang="zh-CN" sz="1400" dirty="0" smtClean="0">
                <a:latin typeface="+mj-ea"/>
                <a:ea typeface="+mj-ea"/>
              </a:rPr>
              <a:t>2010-2011</a:t>
            </a:r>
            <a:r>
              <a:rPr lang="zh-CN" altLang="en-US" sz="1400" dirty="0" smtClean="0">
                <a:latin typeface="+mj-ea"/>
                <a:ea typeface="+mj-ea"/>
              </a:rPr>
              <a:t>：重庆移动手机</a:t>
            </a:r>
            <a:r>
              <a:rPr lang="zh-CN" altLang="en-US" sz="1400" dirty="0" smtClean="0">
                <a:latin typeface="+mj-ea"/>
                <a:ea typeface="+mj-ea"/>
              </a:rPr>
              <a:t>支付平台</a:t>
            </a:r>
            <a:endParaRPr lang="en-US" altLang="zh-CN" sz="1400" dirty="0" smtClean="0">
              <a:latin typeface="+mj-ea"/>
              <a:ea typeface="+mj-ea"/>
            </a:endParaRPr>
          </a:p>
          <a:p>
            <a:pPr marL="342900" indent="-342900">
              <a:buFont typeface="Arial" pitchFamily="34" charset="0"/>
              <a:buChar char="•"/>
            </a:pPr>
            <a:r>
              <a:rPr lang="en-US" altLang="zh-CN" sz="1400" dirty="0" smtClean="0">
                <a:latin typeface="+mj-ea"/>
                <a:ea typeface="+mj-ea"/>
              </a:rPr>
              <a:t>2008-2012</a:t>
            </a:r>
            <a:r>
              <a:rPr lang="zh-CN" altLang="en-US" sz="1400" dirty="0" smtClean="0">
                <a:latin typeface="+mj-ea"/>
                <a:ea typeface="+mj-ea"/>
              </a:rPr>
              <a:t>：华为云存储平台</a:t>
            </a:r>
            <a:endParaRPr lang="en-US" altLang="zh-CN" sz="1400" dirty="0">
              <a:latin typeface="+mj-ea"/>
              <a:ea typeface="+mj-ea"/>
            </a:endParaRPr>
          </a:p>
        </p:txBody>
      </p:sp>
      <p:sp>
        <p:nvSpPr>
          <p:cNvPr id="9" name="右箭头 8"/>
          <p:cNvSpPr/>
          <p:nvPr/>
        </p:nvSpPr>
        <p:spPr bwMode="auto">
          <a:xfrm>
            <a:off x="5277520" y="2552770"/>
            <a:ext cx="459166"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10" name="右箭头 9"/>
          <p:cNvSpPr/>
          <p:nvPr/>
        </p:nvSpPr>
        <p:spPr bwMode="auto">
          <a:xfrm rot="5400000">
            <a:off x="3964430" y="3370532"/>
            <a:ext cx="319321"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11" name="TextBox 10"/>
          <p:cNvSpPr txBox="1"/>
          <p:nvPr/>
        </p:nvSpPr>
        <p:spPr>
          <a:xfrm>
            <a:off x="179512" y="845339"/>
            <a:ext cx="8640960" cy="1015663"/>
          </a:xfrm>
          <a:prstGeom prst="rect">
            <a:avLst/>
          </a:prstGeom>
          <a:noFill/>
        </p:spPr>
        <p:txBody>
          <a:bodyPr wrap="square" rtlCol="0">
            <a:spAutoFit/>
          </a:bodyPr>
          <a:lstStyle/>
          <a:p>
            <a:pPr algn="ctr"/>
            <a:r>
              <a:rPr lang="zh-CN" altLang="en-US" b="1" dirty="0">
                <a:latin typeface="+mj-ea"/>
                <a:ea typeface="+mj-ea"/>
              </a:rPr>
              <a:t>常见</a:t>
            </a:r>
            <a:r>
              <a:rPr lang="zh-CN" altLang="en-US" b="1" dirty="0" smtClean="0">
                <a:latin typeface="+mj-ea"/>
                <a:ea typeface="+mj-ea"/>
              </a:rPr>
              <a:t>应用模式</a:t>
            </a:r>
            <a:endParaRPr lang="en-US" altLang="zh-CN" b="1" dirty="0" smtClean="0">
              <a:latin typeface="+mj-ea"/>
              <a:ea typeface="+mj-ea"/>
            </a:endParaRPr>
          </a:p>
          <a:p>
            <a:pPr marL="285750" indent="-285750">
              <a:buFont typeface="Arial" pitchFamily="34" charset="0"/>
              <a:buChar char="•"/>
            </a:pPr>
            <a:r>
              <a:rPr lang="zh-CN" altLang="en-US" sz="1400" dirty="0">
                <a:latin typeface="+mj-ea"/>
                <a:ea typeface="+mj-ea"/>
              </a:rPr>
              <a:t>基于关系数据库的信息系统一般采用</a:t>
            </a:r>
            <a:r>
              <a:rPr lang="en-US" altLang="zh-CN" sz="1400" dirty="0" err="1" smtClean="0">
                <a:latin typeface="+mj-ea"/>
                <a:ea typeface="+mj-ea"/>
              </a:rPr>
              <a:t>Spring+SpringMvc</a:t>
            </a:r>
            <a:r>
              <a:rPr lang="en-US" altLang="zh-CN" sz="1400" dirty="0" smtClean="0">
                <a:latin typeface="+mj-ea"/>
                <a:ea typeface="+mj-ea"/>
              </a:rPr>
              <a:t>/</a:t>
            </a:r>
            <a:r>
              <a:rPr lang="en-US" altLang="zh-CN" sz="1400" dirty="0" err="1" smtClean="0">
                <a:latin typeface="+mj-ea"/>
                <a:ea typeface="+mj-ea"/>
              </a:rPr>
              <a:t>Struts+Hibernate</a:t>
            </a:r>
            <a:r>
              <a:rPr lang="en-US" altLang="zh-CN" sz="1400" dirty="0" smtClean="0">
                <a:latin typeface="+mj-ea"/>
                <a:ea typeface="+mj-ea"/>
              </a:rPr>
              <a:t>/JDBC</a:t>
            </a:r>
            <a:r>
              <a:rPr lang="zh-CN" altLang="en-US" sz="1400" dirty="0" smtClean="0">
                <a:latin typeface="+mj-ea"/>
                <a:ea typeface="+mj-ea"/>
              </a:rPr>
              <a:t>较为</a:t>
            </a:r>
            <a:r>
              <a:rPr lang="zh-CN" altLang="en-US" sz="1400" dirty="0">
                <a:latin typeface="+mj-ea"/>
                <a:ea typeface="+mj-ea"/>
              </a:rPr>
              <a:t>广泛（</a:t>
            </a:r>
            <a:r>
              <a:rPr lang="en-US" altLang="zh-CN" sz="1400" dirty="0">
                <a:latin typeface="+mj-ea"/>
                <a:ea typeface="+mj-ea"/>
              </a:rPr>
              <a:t>SSH</a:t>
            </a:r>
            <a:r>
              <a:rPr lang="zh-CN" altLang="en-US" sz="1400" dirty="0">
                <a:latin typeface="+mj-ea"/>
                <a:ea typeface="+mj-ea"/>
              </a:rPr>
              <a:t>）。</a:t>
            </a:r>
            <a:endParaRPr lang="en-US" altLang="zh-CN" sz="1400" dirty="0">
              <a:latin typeface="+mj-ea"/>
              <a:ea typeface="+mj-ea"/>
            </a:endParaRPr>
          </a:p>
          <a:p>
            <a:pPr marL="285750" indent="-285750">
              <a:buFont typeface="Arial" pitchFamily="34" charset="0"/>
              <a:buChar char="•"/>
            </a:pPr>
            <a:r>
              <a:rPr lang="zh-CN" altLang="en-US" sz="1400" dirty="0">
                <a:latin typeface="+mj-ea"/>
                <a:ea typeface="+mj-ea"/>
              </a:rPr>
              <a:t>基于平台服务的平台，较多的采用</a:t>
            </a:r>
            <a:r>
              <a:rPr lang="en-US" altLang="zh-CN" sz="1400" dirty="0" err="1">
                <a:latin typeface="+mj-ea"/>
                <a:ea typeface="+mj-ea"/>
              </a:rPr>
              <a:t>Spring+X+WebService</a:t>
            </a:r>
            <a:r>
              <a:rPr lang="zh-CN" altLang="en-US" sz="1400" dirty="0">
                <a:latin typeface="+mj-ea"/>
                <a:ea typeface="+mj-ea"/>
              </a:rPr>
              <a:t>（</a:t>
            </a:r>
            <a:r>
              <a:rPr lang="en-US" altLang="zh-CN" sz="1400" dirty="0">
                <a:latin typeface="+mj-ea"/>
                <a:ea typeface="+mj-ea"/>
              </a:rPr>
              <a:t>Rest/SOAP/HTTP</a:t>
            </a:r>
            <a:r>
              <a:rPr lang="zh-CN" altLang="en-US" sz="1400" dirty="0">
                <a:latin typeface="+mj-ea"/>
                <a:ea typeface="+mj-ea"/>
              </a:rPr>
              <a:t>）模式</a:t>
            </a:r>
            <a:endParaRPr lang="en-US" altLang="zh-CN" sz="1400" dirty="0">
              <a:latin typeface="+mj-ea"/>
              <a:ea typeface="+mj-ea"/>
            </a:endParaRPr>
          </a:p>
          <a:p>
            <a:pPr marL="285750" indent="-285750">
              <a:buFont typeface="Arial" pitchFamily="34" charset="0"/>
              <a:buChar char="•"/>
            </a:pPr>
            <a:r>
              <a:rPr lang="zh-CN" altLang="en-US" sz="1400" dirty="0">
                <a:latin typeface="+mj-ea"/>
                <a:ea typeface="+mj-ea"/>
              </a:rPr>
              <a:t>基于非关系数据库的平台，采用</a:t>
            </a:r>
            <a:r>
              <a:rPr lang="en-US" altLang="zh-CN" sz="1400" dirty="0">
                <a:latin typeface="+mj-ea"/>
                <a:ea typeface="+mj-ea"/>
              </a:rPr>
              <a:t>Spring+</a:t>
            </a:r>
            <a:r>
              <a:rPr lang="zh-CN" altLang="en-US" sz="1400" dirty="0">
                <a:latin typeface="+mj-ea"/>
                <a:ea typeface="+mj-ea"/>
              </a:rPr>
              <a:t>自定义持久化</a:t>
            </a:r>
            <a:r>
              <a:rPr lang="zh-CN" altLang="en-US" sz="1400" dirty="0" smtClean="0">
                <a:latin typeface="+mj-ea"/>
                <a:ea typeface="+mj-ea"/>
              </a:rPr>
              <a:t>层（</a:t>
            </a:r>
            <a:r>
              <a:rPr lang="en-US" altLang="zh-CN" sz="1400" dirty="0" err="1" smtClean="0">
                <a:latin typeface="+mj-ea"/>
                <a:ea typeface="+mj-ea"/>
              </a:rPr>
              <a:t>NoSql</a:t>
            </a:r>
            <a:r>
              <a:rPr lang="zh-CN" altLang="en-US" sz="1400" dirty="0" smtClean="0">
                <a:latin typeface="+mj-ea"/>
                <a:ea typeface="+mj-ea"/>
              </a:rPr>
              <a:t>，对象存储等）。</a:t>
            </a:r>
            <a:endParaRPr lang="zh-CN" altLang="en-US" sz="1400" dirty="0">
              <a:latin typeface="+mj-ea"/>
              <a:ea typeface="+mj-ea"/>
            </a:endParaRPr>
          </a:p>
        </p:txBody>
      </p:sp>
      <p:sp>
        <p:nvSpPr>
          <p:cNvPr id="12" name="右箭头 11"/>
          <p:cNvSpPr/>
          <p:nvPr/>
        </p:nvSpPr>
        <p:spPr bwMode="auto">
          <a:xfrm rot="16200000">
            <a:off x="3984409" y="1728515"/>
            <a:ext cx="279365" cy="544341"/>
          </a:xfrm>
          <a:prstGeom prst="rightArrow">
            <a:avLst/>
          </a:prstGeom>
          <a:solidFill>
            <a:srgbClr val="A2D23C"/>
          </a:solidFill>
          <a:ln w="9525" cap="flat" cmpd="sng" algn="ctr">
            <a:solidFill>
              <a:srgbClr val="A2D23C"/>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endParaRPr lang="zh-CN" altLang="en-US" sz="1200" dirty="0">
              <a:solidFill>
                <a:srgbClr val="000000"/>
              </a:solidFill>
              <a:latin typeface="+mj-ea"/>
              <a:ea typeface="+mj-ea"/>
            </a:endParaRPr>
          </a:p>
        </p:txBody>
      </p:sp>
      <p:sp>
        <p:nvSpPr>
          <p:cNvPr id="13" name="TextBox 12"/>
          <p:cNvSpPr txBox="1"/>
          <p:nvPr/>
        </p:nvSpPr>
        <p:spPr>
          <a:xfrm>
            <a:off x="2138098" y="1769852"/>
            <a:ext cx="3971985" cy="461665"/>
          </a:xfrm>
          <a:prstGeom prst="rect">
            <a:avLst/>
          </a:prstGeom>
          <a:noFill/>
        </p:spPr>
        <p:txBody>
          <a:bodyPr wrap="none" rtlCol="0">
            <a:spAutoFit/>
          </a:bodyPr>
          <a:lstStyle/>
          <a:p>
            <a:r>
              <a:rPr lang="zh-CN" altLang="en-US" sz="2400" b="1" dirty="0" smtClean="0">
                <a:solidFill>
                  <a:srgbClr val="FF0000"/>
                </a:solidFill>
                <a:latin typeface="+mj-ea"/>
                <a:ea typeface="+mj-ea"/>
              </a:rPr>
              <a:t>基于</a:t>
            </a:r>
            <a:r>
              <a:rPr lang="en-US" altLang="zh-CN" sz="2400" b="1" dirty="0" smtClean="0">
                <a:solidFill>
                  <a:srgbClr val="FF0000"/>
                </a:solidFill>
                <a:latin typeface="+mj-ea"/>
                <a:ea typeface="+mj-ea"/>
              </a:rPr>
              <a:t>Spring</a:t>
            </a:r>
            <a:r>
              <a:rPr lang="zh-CN" altLang="en-US" sz="2400" b="1" dirty="0" smtClean="0">
                <a:solidFill>
                  <a:srgbClr val="FF0000"/>
                </a:solidFill>
                <a:latin typeface="+mj-ea"/>
                <a:ea typeface="+mj-ea"/>
              </a:rPr>
              <a:t>做为核心中间件</a:t>
            </a:r>
            <a:endParaRPr lang="zh-CN" altLang="en-US" sz="2400" b="1" dirty="0">
              <a:solidFill>
                <a:srgbClr val="FF0000"/>
              </a:solidFill>
              <a:latin typeface="+mj-ea"/>
              <a:ea typeface="+mj-ea"/>
            </a:endParaRPr>
          </a:p>
        </p:txBody>
      </p:sp>
    </p:spTree>
    <p:extLst>
      <p:ext uri="{BB962C8B-B14F-4D97-AF65-F5344CB8AC3E}">
        <p14:creationId xmlns:p14="http://schemas.microsoft.com/office/powerpoint/2010/main" val="294280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4174</TotalTime>
  <Words>6113</Words>
  <Application>Microsoft Office PowerPoint</Application>
  <PresentationFormat>全屏显示(16:10)</PresentationFormat>
  <Paragraphs>1085</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Office 主题</vt:lpstr>
      <vt:lpstr>包装程序外壳对象</vt:lpstr>
      <vt:lpstr>JAVA&amp;J2EE开发体系建设</vt:lpstr>
      <vt:lpstr>目录</vt:lpstr>
      <vt:lpstr>分享之前</vt:lpstr>
      <vt:lpstr>J2EE开发模式及选型</vt:lpstr>
      <vt:lpstr>什么是J2EE？</vt:lpstr>
      <vt:lpstr>J2EE开发模式和体系的演变发展</vt:lpstr>
      <vt:lpstr>JSP+JAVABEAN时代</vt:lpstr>
      <vt:lpstr>EJB体系</vt:lpstr>
      <vt:lpstr>基于开源架构的J2EE轻量级开发体系</vt:lpstr>
      <vt:lpstr>开发体系对比选型</vt:lpstr>
      <vt:lpstr>轻量级J2EE开发体系</vt:lpstr>
      <vt:lpstr>总体技术架构</vt:lpstr>
      <vt:lpstr>核心组件-Spring</vt:lpstr>
      <vt:lpstr>核心组件-Spring-逻辑架构</vt:lpstr>
      <vt:lpstr>核心组件-Spring-应用场景</vt:lpstr>
      <vt:lpstr>核心组件-JAP&amp;Hibernate</vt:lpstr>
      <vt:lpstr>核心组件-SpringMVC or Struts</vt:lpstr>
      <vt:lpstr>服务</vt:lpstr>
      <vt:lpstr>视图层技术</vt:lpstr>
      <vt:lpstr>公司级基础开发体系和框架</vt:lpstr>
      <vt:lpstr>基础开发体系-总体结构</vt:lpstr>
      <vt:lpstr>基础开发体系-技术开发环境</vt:lpstr>
      <vt:lpstr>引入Maven</vt:lpstr>
      <vt:lpstr>引入Maven-项目开发场景</vt:lpstr>
      <vt:lpstr>引入Maven-项目组怎么使用Maven？！</vt:lpstr>
      <vt:lpstr>引入Maven-项目组怎么使用Maven？！</vt:lpstr>
      <vt:lpstr>引入Maven-Maven自动构建场景</vt:lpstr>
      <vt:lpstr>需求和缺陷跟踪-JIRA</vt:lpstr>
      <vt:lpstr>需求和缺陷跟踪-JIRA与工单开发</vt:lpstr>
      <vt:lpstr>基础开发框架-Why?</vt:lpstr>
      <vt:lpstr>基础开发框架-功能简介</vt:lpstr>
      <vt:lpstr>基础开发框架-项目模式</vt:lpstr>
      <vt:lpstr>基础开发框架-核心框架: feinno-framework</vt:lpstr>
      <vt:lpstr>基础开发框架-核心框架: feinno-framework</vt:lpstr>
      <vt:lpstr>基础开发框架-feinno-module-security</vt:lpstr>
      <vt:lpstr>基础开发框架-feinno-module-security</vt:lpstr>
      <vt:lpstr>基础开发框架-feinno-module-security</vt:lpstr>
      <vt:lpstr>基础开发框架-feinno-module-webservice</vt:lpstr>
      <vt:lpstr>基础开发框架-feinno-module-xxxx</vt:lpstr>
      <vt:lpstr>实践：从零开始5分钟搭建工程</vt:lpstr>
      <vt:lpstr>实践：从零开始5分钟搭建工程</vt:lpstr>
      <vt:lpstr>实践：从零开始5分钟搭建工程</vt:lpstr>
      <vt:lpstr>实践：从零开始5分钟搭建工程</vt:lpstr>
      <vt:lpstr>实践：从零开始5分钟搭建工程</vt:lpstr>
      <vt:lpstr>实践：从零开始5分钟搭建工程</vt:lpstr>
      <vt:lpstr>实践：业务开发</vt:lpstr>
      <vt:lpstr>实践：业务开发</vt:lpstr>
      <vt:lpstr>实践：业务开发</vt:lpstr>
      <vt:lpstr>实践：业务开发</vt:lpstr>
      <vt:lpstr>实践：业务开发</vt:lpstr>
      <vt:lpstr>实践：业务开发</vt:lpstr>
      <vt:lpstr>实践：业务开发</vt:lpstr>
      <vt:lpstr>实践：业务开发</vt:lpstr>
      <vt:lpstr>实践：业务开发</vt:lpstr>
      <vt:lpstr>实践：业务开发</vt:lpstr>
      <vt:lpstr>实践：业务开发</vt:lpstr>
      <vt:lpstr>实践：业务开发</vt:lpstr>
      <vt:lpstr>可以更快，更简单，更可靠</vt:lpstr>
      <vt:lpstr>代码生成工具：feinno-code-generator</vt:lpstr>
      <vt:lpstr>代码生成工具：feinno-code-generator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基于开源架构的轻量级J2EE开发体系介绍</dc:title>
  <dc:creator>张浦</dc:creator>
  <cp:lastModifiedBy>zhangpu</cp:lastModifiedBy>
  <cp:revision>1148</cp:revision>
  <dcterms:created xsi:type="dcterms:W3CDTF">2012-12-03T02:00:33Z</dcterms:created>
  <dcterms:modified xsi:type="dcterms:W3CDTF">2012-12-18T01:43:14Z</dcterms:modified>
  <cp:version>1.0</cp:version>
</cp:coreProperties>
</file>