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Ubuntu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  <p:embeddedFont>
      <p:font typeface="Source Sans Pr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Ubuntu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Ubuntu-italic.fntdata"/><Relationship Id="rId47" Type="http://schemas.openxmlformats.org/officeDocument/2006/relationships/font" Target="fonts/Ubuntu-bold.fntdata"/><Relationship Id="rId49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53" Type="http://schemas.openxmlformats.org/officeDocument/2006/relationships/font" Target="fonts/SourceSansPro-bold.fntdata"/><Relationship Id="rId52" Type="http://schemas.openxmlformats.org/officeDocument/2006/relationships/font" Target="fonts/SourceSansPro-regular.fntdata"/><Relationship Id="rId11" Type="http://schemas.openxmlformats.org/officeDocument/2006/relationships/slide" Target="slides/slide7.xml"/><Relationship Id="rId55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54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l graph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-20075" y="636775"/>
            <a:ext cx="9203950" cy="4550900"/>
          </a:xfrm>
          <a:custGeom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0" name="Shape 410"/>
          <p:cNvSpPr/>
          <p:nvPr/>
        </p:nvSpPr>
        <p:spPr>
          <a:xfrm>
            <a:off x="-33475" y="768100"/>
            <a:ext cx="9210650" cy="4406200"/>
          </a:xfrm>
          <a:custGeom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11" name="Shape 411"/>
          <p:cNvSpPr/>
          <p:nvPr/>
        </p:nvSpPr>
        <p:spPr>
          <a:xfrm rot="8100000">
            <a:off x="1847980" y="44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 rot="8100000">
            <a:off x="6038980" y="72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 rot="8100000">
            <a:off x="7181980" y="76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15" name="Shape 41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6" name="Shape 41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417" name="Shape 41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418" name="Shape 418"/>
          <p:cNvGrpSpPr/>
          <p:nvPr/>
        </p:nvGrpSpPr>
        <p:grpSpPr>
          <a:xfrm>
            <a:off x="-42837" y="633487"/>
            <a:ext cx="9229574" cy="642787"/>
            <a:chOff x="-42837" y="4443487"/>
            <a:chExt cx="9229574" cy="642787"/>
          </a:xfrm>
        </p:grpSpPr>
        <p:sp>
          <p:nvSpPr>
            <p:cNvPr id="419" name="Shape 41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Shape 444"/>
          <p:cNvSpPr/>
          <p:nvPr/>
        </p:nvSpPr>
        <p:spPr>
          <a:xfrm>
            <a:off x="2990700" y="77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85700" y="106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4895700" y="70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/>
        </p:nvSpPr>
        <p:spPr>
          <a:xfrm rot="8100000">
            <a:off x="8699949" y="51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1519975" y="2161800"/>
            <a:ext cx="6104099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i="1" sz="3000"/>
            </a:lvl1pPr>
            <a:lvl2pPr lvl="1" rtl="0" algn="ctr">
              <a:spcBef>
                <a:spcPts val="0"/>
              </a:spcBef>
              <a:buSzPct val="100000"/>
              <a:defRPr i="1" sz="3000"/>
            </a:lvl2pPr>
            <a:lvl3pPr lvl="2" rtl="0" algn="ctr">
              <a:spcBef>
                <a:spcPts val="0"/>
              </a:spcBef>
              <a:buSzPct val="100000"/>
              <a:defRPr i="1" sz="3000"/>
            </a:lvl3pPr>
            <a:lvl4pPr lvl="3" rtl="0" algn="ctr">
              <a:spcBef>
                <a:spcPts val="0"/>
              </a:spcBef>
              <a:buSzPct val="100000"/>
              <a:defRPr i="1" sz="3000"/>
            </a:lvl4pPr>
            <a:lvl5pPr lvl="4" rtl="0" algn="ctr">
              <a:spcBef>
                <a:spcPts val="0"/>
              </a:spcBef>
              <a:buSzPct val="100000"/>
              <a:defRPr i="1" sz="3000"/>
            </a:lvl5pPr>
            <a:lvl6pPr lvl="5" rtl="0" algn="ctr">
              <a:spcBef>
                <a:spcPts val="0"/>
              </a:spcBef>
              <a:buSzPct val="100000"/>
              <a:defRPr i="1" sz="3000"/>
            </a:lvl6pPr>
            <a:lvl7pPr lvl="6" rtl="0" algn="ctr">
              <a:spcBef>
                <a:spcPts val="0"/>
              </a:spcBef>
              <a:buSzPct val="100000"/>
              <a:defRPr i="1" sz="3000"/>
            </a:lvl7pPr>
            <a:lvl8pPr lvl="7" rtl="0" algn="ctr">
              <a:spcBef>
                <a:spcPts val="0"/>
              </a:spcBef>
              <a:buSzPct val="100000"/>
              <a:defRPr i="1" sz="3000"/>
            </a:lvl8pPr>
            <a:lvl9pPr lvl="8" algn="ctr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3593400" y="55276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8" name="Shape 11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0" name="Shape 12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3" name="Shape 12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4" name="Shape 12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5" name="Shape 12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26" name="Shape 12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27" name="Shape 12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28" name="Shape 12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Shape 15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5" name="Shape 245"/>
          <p:cNvSpPr txBox="1"/>
          <p:nvPr>
            <p:ph idx="2" type="body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6" name="Shape 246"/>
          <p:cNvSpPr txBox="1"/>
          <p:nvPr>
            <p:ph idx="3" type="body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457200" y="3852828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00CEF6"/>
              </a:buClr>
              <a:buSzPct val="100000"/>
              <a:buNone/>
              <a:defRPr sz="1400">
                <a:solidFill>
                  <a:srgbClr val="00CEF6"/>
                </a:solidFill>
              </a:defRPr>
            </a:lvl1pPr>
          </a:lstStyle>
          <a:p/>
        </p:txBody>
      </p:sp>
      <p:sp>
        <p:nvSpPr>
          <p:cNvPr id="329" name="Shape 32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0" name="Shape 33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1" name="Shape 33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4" name="Shape 33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35" name="Shape 33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6" name="Shape 33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37" name="Shape 33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38" name="Shape 33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39" name="Shape 33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Shape 36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00CEF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fmla="val 100000" name="adj"/>
            </a:avLst>
          </a:prstGeom>
          <a:solidFill>
            <a:srgbClr val="00CEF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lg" w="lg" type="none"/>
              <a:tailEnd len="lg" w="lg" type="none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rgbClr val="AFF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lg" w="lg" type="none"/>
              <a:tailEnd len="lg" w="lg" type="none"/>
            </a:ln>
          </p:spPr>
        </p:cxn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b="1" sz="2000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2kgkYfm" TargetMode="External"/><Relationship Id="rId4" Type="http://schemas.openxmlformats.org/officeDocument/2006/relationships/image" Target="../media/image0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flaticon.com/authors/maxim-basinski" TargetMode="External"/><Relationship Id="rId4" Type="http://schemas.openxmlformats.org/officeDocument/2006/relationships/hyperlink" Target="http://www.flaticon.com/" TargetMode="External"/><Relationship Id="rId5" Type="http://schemas.openxmlformats.org/officeDocument/2006/relationships/hyperlink" Target="http://www.slidescarnival.com/" TargetMode="External"/><Relationship Id="rId6" Type="http://schemas.openxmlformats.org/officeDocument/2006/relationships/hyperlink" Target="https://xkcd.com/353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Bioinformaticians’ Guide to Python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5500"/>
            <a:ext cx="5080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Shape 455"/>
          <p:cNvSpPr txBox="1"/>
          <p:nvPr/>
        </p:nvSpPr>
        <p:spPr>
          <a:xfrm>
            <a:off x="6850825" y="4826075"/>
            <a:ext cx="23214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Bioinformatics Practicum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CEF6">
            <a:alpha val="73460"/>
          </a:srgbClr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Shape 5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875" y="-17624"/>
            <a:ext cx="9235751" cy="52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4294967295" type="ctrTitle"/>
          </p:nvPr>
        </p:nvSpPr>
        <p:spPr>
          <a:xfrm>
            <a:off x="685800" y="2345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000"/>
              <a:t>What is Python?</a:t>
            </a:r>
          </a:p>
        </p:txBody>
      </p:sp>
      <p:sp>
        <p:nvSpPr>
          <p:cNvPr id="515" name="Shape 515"/>
          <p:cNvSpPr txBox="1"/>
          <p:nvPr>
            <p:ph idx="4294967295" type="subTitle"/>
          </p:nvPr>
        </p:nvSpPr>
        <p:spPr>
          <a:xfrm>
            <a:off x="1150800" y="3182950"/>
            <a:ext cx="6855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A fast, powerful, open, object-oriented, readable, all-in-one programming language.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pSp>
        <p:nvGrpSpPr>
          <p:cNvPr id="516" name="Shape 516"/>
          <p:cNvGrpSpPr/>
          <p:nvPr/>
        </p:nvGrpSpPr>
        <p:grpSpPr>
          <a:xfrm>
            <a:off x="4146169" y="640687"/>
            <a:ext cx="1166507" cy="1166538"/>
            <a:chOff x="6654650" y="3665275"/>
            <a:chExt cx="409100" cy="409125"/>
          </a:xfrm>
        </p:grpSpPr>
        <p:sp>
          <p:nvSpPr>
            <p:cNvPr id="517" name="Shape 51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520" name="Shape 52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3829676" y="64070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 rot="1793658">
            <a:off x="5318500" y="1302383"/>
            <a:ext cx="225077" cy="2149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the Syntax</a:t>
            </a:r>
          </a:p>
        </p:txBody>
      </p:sp>
      <p:sp>
        <p:nvSpPr>
          <p:cNvPr id="531" name="Shape 531"/>
          <p:cNvSpPr txBox="1"/>
          <p:nvPr>
            <p:ph idx="1" type="subTitle"/>
          </p:nvPr>
        </p:nvSpPr>
        <p:spPr>
          <a:xfrm>
            <a:off x="2309350" y="4081925"/>
            <a:ext cx="5214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Indentation, Comments, Operators, Variables, Types, Control Flow, Functions, File I/O, Imports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/>
        </p:nvSpPr>
        <p:spPr>
          <a:xfrm>
            <a:off x="1954350" y="1719175"/>
            <a:ext cx="5235300" cy="26049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ello, world!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1: Hello World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Indentation</a:t>
            </a:r>
          </a:p>
        </p:txBody>
      </p:sp>
      <p:sp>
        <p:nvSpPr>
          <p:cNvPr id="544" name="Shape 544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2: Indention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1961450" y="1700350"/>
            <a:ext cx="5235300" cy="26049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 again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sp>
        <p:nvSpPr>
          <p:cNvPr id="557" name="Shape 557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/>
        </p:nvSpPr>
        <p:spPr>
          <a:xfrm>
            <a:off x="1961450" y="1375350"/>
            <a:ext cx="5235300" cy="29298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hello again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prints hello again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3: In-Line Comments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/>
        </p:nvSpPr>
        <p:spPr>
          <a:xfrm>
            <a:off x="1961450" y="1375350"/>
            <a:ext cx="5235300" cy="29298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hello again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b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Run main() if executed from command line.</a:t>
            </a:r>
            <a:b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586E75"/>
              </a:solidFill>
              <a:highlight>
                <a:srgbClr val="28324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4: Multi-Line Comments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Operators</a:t>
            </a:r>
          </a:p>
        </p:txBody>
      </p:sp>
      <p:sp>
        <p:nvSpPr>
          <p:cNvPr id="576" name="Shape 576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4294967295" type="ctrTitle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HELLO, WORLD!</a:t>
            </a:r>
          </a:p>
        </p:txBody>
      </p:sp>
      <p:sp>
        <p:nvSpPr>
          <p:cNvPr id="461" name="Shape 461"/>
          <p:cNvSpPr txBox="1"/>
          <p:nvPr>
            <p:ph idx="4294967295" type="subTitle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I am Trenton Beckendorff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I am a Second-Year CS Major, and Peer Mentor for the </a:t>
            </a:r>
            <a:r>
              <a:rPr i="1" lang="en"/>
              <a:t>Big Data in Biology</a:t>
            </a:r>
            <a:r>
              <a:rPr lang="en"/>
              <a:t> FRI Stream.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You can contact me at trentonbeckendorff@utexas.edu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/>
        </p:nvSpPr>
        <p:spPr>
          <a:xfrm>
            <a:off x="1984500" y="575400"/>
            <a:ext cx="5175000" cy="35757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Addition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Floating-Point Division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Multiplication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Exponentiation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Integer Division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Remainder (modulo)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13.5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14.5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Subtraction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B58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  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????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586E75"/>
              </a:solidFill>
              <a:highlight>
                <a:srgbClr val="28324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5: Operators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589" name="Shape 589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0" name="Shape 590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1961450" y="743825"/>
            <a:ext cx="5175000" cy="35757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y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z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(y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z)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y)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586E75"/>
              </a:solidFill>
              <a:highlight>
                <a:srgbClr val="28324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6: Variables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</a:t>
            </a:r>
          </a:p>
        </p:txBody>
      </p:sp>
      <p:sp>
        <p:nvSpPr>
          <p:cNvPr id="602" name="Shape 602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3" name="Shape 603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/>
        </p:nvSpPr>
        <p:spPr>
          <a:xfrm>
            <a:off x="1984500" y="593075"/>
            <a:ext cx="5175000" cy="38595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dna_sequence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ACTGACTGACTGTATATATATATATA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dna_complement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TGACTGACTGACATATATATATATAT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rna_sequence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ACUGACUGACUGUAUAUAUAUAUAUA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amino_acid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MetLeuSerTyrTyrGluSerIleMetLeuSerTyrTyrGluSerIle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(x[0])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(x[1])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7: Strings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1259250" y="0"/>
            <a:ext cx="6625500" cy="45891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cancer_genes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ABI1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ABL1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ABL2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ACKR3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ACSL3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ACSL6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AVCR1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AFF1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first_gene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cancer_genes[</a:t>
            </a:r>
            <a:r>
              <a:rPr lang="en" sz="100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The first gene is: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first_gene)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last_gene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cancer_genes[</a:t>
            </a:r>
            <a:r>
              <a:rPr lang="en" sz="100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(cancer_genes)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The last gene is: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last_gene)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cancer_genes.insert(2,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BRCA1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Cancer genes: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cancer_genes.append(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BRCA1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Cancer genes: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(cancer_genes))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cancer_genes.remove(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ABI1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Cancer genes: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(cancer_genes))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The number of BRCA1 genes is: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(cancer_genes.count(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BRCA1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The index of BRCA1 is: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(cancer_genes.index(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BRCA1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cancer_genes.reverse()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Cancer genes: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(cancer_genes))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0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0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1848761" y="4653442"/>
            <a:ext cx="46017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8: Lists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/>
        </p:nvSpPr>
        <p:spPr>
          <a:xfrm>
            <a:off x="2097900" y="687700"/>
            <a:ext cx="4948200" cy="35928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start_codon_loc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stop_codon_loc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exon_loc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(start_codon_loc, stop_codon_loc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(exon_loc)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(exon_loc[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(exon_loc[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(exon_loc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8: Tuples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/>
        </p:nvSpPr>
        <p:spPr>
          <a:xfrm>
            <a:off x="2097900" y="687700"/>
            <a:ext cx="4948200" cy="35928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dna_to_rna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dna_to_rna[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(dna_to_rna[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(dna_to_rna.keys()))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dna_to_rna)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(dna_to_rna.values()))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1961450" y="455082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9: Dictionaries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 Flow</a:t>
            </a:r>
          </a:p>
        </p:txBody>
      </p:sp>
      <p:sp>
        <p:nvSpPr>
          <p:cNvPr id="633" name="Shape 633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1954350" y="1403425"/>
            <a:ext cx="5235300" cy="31299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main()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B58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hello again</a:t>
            </a:r>
            <a:r>
              <a:rPr lang="en" sz="1050">
                <a:solidFill>
                  <a:srgbClr val="C6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goodbye</a:t>
            </a:r>
            <a:r>
              <a:rPr lang="en" sz="1050">
                <a:solidFill>
                  <a:srgbClr val="C60000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AFF00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954350" y="465607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10: If / Else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Preparing for Launch</a:t>
            </a:r>
          </a:p>
        </p:txBody>
      </p:sp>
      <p:pic>
        <p:nvPicPr>
          <p:cNvPr descr="startup.png" id="467" name="Shape 4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269" y="1566849"/>
            <a:ext cx="2043575" cy="20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Shape 468"/>
          <p:cNvSpPr txBox="1"/>
          <p:nvPr/>
        </p:nvSpPr>
        <p:spPr>
          <a:xfrm>
            <a:off x="2670075" y="3827375"/>
            <a:ext cx="3812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AFF000"/>
                </a:solidFill>
              </a:rPr>
              <a:t>http://bit.ly/2kgkYfm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1954350" y="1150800"/>
            <a:ext cx="5235300" cy="33825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dna_sequence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ACTGACGTCTATATA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base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dna_sequence: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(base)  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CB4B1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(dna_sequence)):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(dna_sequence[i])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46" name="Shape 646"/>
          <p:cNvSpPr txBox="1"/>
          <p:nvPr/>
        </p:nvSpPr>
        <p:spPr>
          <a:xfrm>
            <a:off x="1954350" y="465607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11: For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/>
        </p:nvSpPr>
        <p:spPr>
          <a:xfrm>
            <a:off x="1954350" y="1291150"/>
            <a:ext cx="5235300" cy="30030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dna_sequence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AAAAAACTGA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i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(dna_sequence[i]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(dna_sequence)):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(dna_sequence[i])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i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3368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1954350" y="465607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12: While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658" name="Shape 658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1954350" y="182450"/>
            <a:ext cx="5235300" cy="42942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transcribe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base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dna: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(base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   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base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dna_sequence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ACTGATCAGATGCA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transcribe(dna_sequence)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(rna)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586E75"/>
              </a:solidFill>
              <a:highlight>
                <a:srgbClr val="28324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1954350" y="465607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13: Functions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I/O</a:t>
            </a:r>
          </a:p>
        </p:txBody>
      </p:sp>
      <p:sp>
        <p:nvSpPr>
          <p:cNvPr id="671" name="Shape 671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72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3.8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/>
        </p:nvSpPr>
        <p:spPr>
          <a:xfrm>
            <a:off x="2096850" y="505250"/>
            <a:ext cx="4950300" cy="4006800"/>
          </a:xfrm>
          <a:prstGeom prst="rect">
            <a:avLst/>
          </a:prstGeom>
          <a:solidFill>
            <a:srgbClr val="2832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#!/usr/bin/env python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transcribe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base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dna: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(base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   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base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rna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748B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268BD2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():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f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dna_sample.txt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586E75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# Read the dna sample file.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dna_sample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f.read()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(dna_sample)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CB4B1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rna_sample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transcribe(dna_sample)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(rna_sample)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w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rna_sample.txt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w.write(rna_sample)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__name__ </a:t>
            </a:r>
            <a:r>
              <a:rPr lang="en" sz="1050">
                <a:solidFill>
                  <a:srgbClr val="8599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26918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__main__</a:t>
            </a:r>
            <a:r>
              <a:rPr lang="en" sz="1050">
                <a:solidFill>
                  <a:srgbClr val="C60000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839496"/>
                </a:solidFill>
                <a:highlight>
                  <a:srgbClr val="28324A"/>
                </a:highlight>
                <a:latin typeface="Consolas"/>
                <a:ea typeface="Consolas"/>
                <a:cs typeface="Consolas"/>
                <a:sym typeface="Consolas"/>
              </a:rPr>
              <a:t>    main()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586E75"/>
              </a:solidFill>
              <a:highlight>
                <a:srgbClr val="28324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Shape 678"/>
          <p:cNvSpPr txBox="1"/>
          <p:nvPr/>
        </p:nvSpPr>
        <p:spPr>
          <a:xfrm>
            <a:off x="1954350" y="4656075"/>
            <a:ext cx="5235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Example 14: File I/O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idx="4294967295" type="ctrTitle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7200"/>
              <a:t>Simple, yet Powerful</a:t>
            </a:r>
          </a:p>
        </p:txBody>
      </p:sp>
      <p:sp>
        <p:nvSpPr>
          <p:cNvPr id="684" name="Shape 684"/>
          <p:cNvSpPr txBox="1"/>
          <p:nvPr>
            <p:ph idx="4294967295" type="subTitle"/>
          </p:nvPr>
        </p:nvSpPr>
        <p:spPr>
          <a:xfrm>
            <a:off x="1150800" y="3182950"/>
            <a:ext cx="6855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grpSp>
        <p:nvGrpSpPr>
          <p:cNvPr id="685" name="Shape 685"/>
          <p:cNvGrpSpPr/>
          <p:nvPr/>
        </p:nvGrpSpPr>
        <p:grpSpPr>
          <a:xfrm>
            <a:off x="4146170" y="640687"/>
            <a:ext cx="1166507" cy="1166538"/>
            <a:chOff x="6654650" y="3665275"/>
            <a:chExt cx="409100" cy="409125"/>
          </a:xfrm>
        </p:grpSpPr>
        <p:sp>
          <p:nvSpPr>
            <p:cNvPr id="686" name="Shape 68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Shape 688"/>
          <p:cNvGrpSpPr/>
          <p:nvPr/>
        </p:nvGrpSpPr>
        <p:grpSpPr>
          <a:xfrm rot="1940693">
            <a:off x="3340903" y="1116018"/>
            <a:ext cx="587625" cy="587659"/>
            <a:chOff x="570875" y="4322250"/>
            <a:chExt cx="443300" cy="443325"/>
          </a:xfrm>
        </p:grpSpPr>
        <p:sp>
          <p:nvSpPr>
            <p:cNvPr id="689" name="Shape 68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93" name="Shape 693"/>
          <p:cNvSpPr/>
          <p:nvPr/>
        </p:nvSpPr>
        <p:spPr>
          <a:xfrm>
            <a:off x="3829676" y="640707"/>
            <a:ext cx="316509" cy="302214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/>
        </p:nvSpPr>
        <p:spPr>
          <a:xfrm rot="1793658">
            <a:off x="5318500" y="1302383"/>
            <a:ext cx="225077" cy="2149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Time: Applying Python to Bioinformatics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Shape 7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949" y="70650"/>
            <a:ext cx="3845249" cy="43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4294967295" type="ctrTitle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/>
              <a:t>THANKS!</a:t>
            </a:r>
          </a:p>
        </p:txBody>
      </p:sp>
      <p:sp>
        <p:nvSpPr>
          <p:cNvPr id="711" name="Shape 711"/>
          <p:cNvSpPr txBox="1"/>
          <p:nvPr>
            <p:ph idx="4294967295" type="subTitle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You can find me at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trentonbeckendorff@utexas.edu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Anaconda</a:t>
            </a:r>
          </a:p>
        </p:txBody>
      </p:sp>
      <p:sp>
        <p:nvSpPr>
          <p:cNvPr id="474" name="Shape 474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Python distribution for Data Science.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/>
        </p:nvSpPr>
        <p:spPr>
          <a:xfrm>
            <a:off x="2639825" y="1361525"/>
            <a:ext cx="3570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Citations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196675" y="1800225"/>
            <a:ext cx="86985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Startup icon made by </a:t>
            </a:r>
            <a:r>
              <a:rPr lang="en">
                <a:solidFill>
                  <a:srgbClr val="FFFFFF"/>
                </a:solidFill>
                <a:hlinkClick r:id="rId3"/>
              </a:rPr>
              <a:t>Maxim Basinski</a:t>
            </a:r>
            <a:r>
              <a:rPr lang="en">
                <a:solidFill>
                  <a:srgbClr val="FFFFFF"/>
                </a:solidFill>
              </a:rPr>
              <a:t> from </a:t>
            </a:r>
            <a:r>
              <a:rPr lang="en">
                <a:solidFill>
                  <a:srgbClr val="FFFFFF"/>
                </a:solidFill>
                <a:hlinkClick r:id="rId4"/>
              </a:rPr>
              <a:t>www.flaticon.com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Presentation slide template by </a:t>
            </a:r>
            <a:r>
              <a:rPr lang="en">
                <a:solidFill>
                  <a:srgbClr val="FFFFFF"/>
                </a:solidFill>
                <a:hlinkClick r:id="rId5"/>
              </a:rPr>
              <a:t>SlidesCarnival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AutoNum type="arabicPeriod"/>
            </a:pPr>
            <a:r>
              <a:rPr lang="en">
                <a:solidFill>
                  <a:srgbClr val="FFFFFF"/>
                </a:solidFill>
              </a:rPr>
              <a:t>Python comic by </a:t>
            </a:r>
            <a:r>
              <a:rPr lang="en">
                <a:solidFill>
                  <a:srgbClr val="FFFFFF"/>
                </a:solidFill>
                <a:hlinkClick r:id="rId6"/>
              </a:rPr>
              <a:t>XKCD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idx="4294967295" type="body"/>
          </p:nvPr>
        </p:nvSpPr>
        <p:spPr>
          <a:xfrm>
            <a:off x="914400" y="4593628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>
                <a:solidFill>
                  <a:srgbClr val="28324A"/>
                </a:solidFill>
              </a:rPr>
              <a:t>PEP8 Style Guide: </a:t>
            </a:r>
            <a:r>
              <a:rPr i="1" lang="en" sz="2400">
                <a:solidFill>
                  <a:srgbClr val="28324A"/>
                </a:solidFill>
              </a:rPr>
              <a:t>Key Concepts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34050" y="1355125"/>
            <a:ext cx="30834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Indentation</a:t>
            </a:r>
            <a:r>
              <a:rPr lang="en" sz="1100">
                <a:solidFill>
                  <a:srgbClr val="FFFFFF"/>
                </a:solidFill>
              </a:rPr>
              <a:t>: 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use 4 spaces per indentation level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‘hanging indentations’ should be distinguishable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Tabs or Spaces?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spaces &gt; tabs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Python 3: no mixing of tabs and spaces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Line Length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maximum of 79 characters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limit docstrings / comments to 72 characters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Blank Lines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use in functions (sparingly) to separate logical sections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2 blank lines b/t functions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Source File Encoding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UTF-8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4" name="Shape 724"/>
          <p:cNvSpPr txBox="1"/>
          <p:nvPr/>
        </p:nvSpPr>
        <p:spPr>
          <a:xfrm>
            <a:off x="3270325" y="1312800"/>
            <a:ext cx="2659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Imports</a:t>
            </a:r>
            <a:r>
              <a:rPr lang="en" sz="1100">
                <a:solidFill>
                  <a:srgbClr val="FFFFFF"/>
                </a:solidFill>
              </a:rPr>
              <a:t>: 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use </a:t>
            </a:r>
            <a:r>
              <a:rPr lang="en" sz="1100">
                <a:solidFill>
                  <a:srgbClr val="FFFFFF"/>
                </a:solidFill>
              </a:rPr>
              <a:t>separate</a:t>
            </a:r>
            <a:r>
              <a:rPr lang="en" sz="1100">
                <a:solidFill>
                  <a:srgbClr val="FFFFFF"/>
                </a:solidFill>
              </a:rPr>
              <a:t> line for each import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always at the top of the file</a:t>
            </a:r>
          </a:p>
          <a:p>
            <a:pPr indent="-29845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standard library imports</a:t>
            </a:r>
          </a:p>
          <a:p>
            <a:pPr indent="-29845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third party imports</a:t>
            </a:r>
          </a:p>
          <a:p>
            <a:pPr indent="-298450" lvl="1" marL="9144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local imports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Quotes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double or single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Whitespace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avoid extraneous whitespace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always surround operators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rgbClr val="FFFFFF"/>
                </a:solidFill>
              </a:rPr>
              <a:t>Comments</a:t>
            </a:r>
            <a:r>
              <a:rPr lang="en" sz="1100">
                <a:solidFill>
                  <a:srgbClr val="FFFFFF"/>
                </a:solidFill>
              </a:rPr>
              <a:t>: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should be complete sentences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should be updated when modifying code</a:t>
            </a:r>
          </a:p>
          <a:p>
            <a:pPr indent="-29845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-"/>
            </a:pPr>
            <a:r>
              <a:rPr lang="en" sz="1100">
                <a:solidFill>
                  <a:srgbClr val="FFFFFF"/>
                </a:solidFill>
              </a:rPr>
              <a:t>inline comments: use sparingly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Jupyter</a:t>
            </a:r>
          </a:p>
        </p:txBody>
      </p:sp>
      <p:sp>
        <p:nvSpPr>
          <p:cNvPr id="486" name="Shape 486"/>
          <p:cNvSpPr txBox="1"/>
          <p:nvPr>
            <p:ph idx="1" type="subTitle"/>
          </p:nvPr>
        </p:nvSpPr>
        <p:spPr>
          <a:xfrm>
            <a:off x="2309340" y="4081925"/>
            <a:ext cx="52146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interactive notebook for Python.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7431850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20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Shape 4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CEF6">
            <a:alpha val="73460"/>
          </a:srgbClr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Shape 497"/>
          <p:cNvPicPr preferRelativeResize="0"/>
          <p:nvPr/>
        </p:nvPicPr>
        <p:blipFill rotWithShape="1">
          <a:blip r:embed="rId3">
            <a:alphaModFix/>
          </a:blip>
          <a:srcRect b="23948" l="19314" r="19173" t="0"/>
          <a:stretch/>
        </p:blipFill>
        <p:spPr>
          <a:xfrm>
            <a:off x="1432675" y="42325"/>
            <a:ext cx="6039172" cy="433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/>
        </p:nvSpPr>
        <p:spPr>
          <a:xfrm>
            <a:off x="1432700" y="4600225"/>
            <a:ext cx="60393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trenton@linux:~$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jupyter notebook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CEF6">
            <a:alpha val="73460"/>
          </a:srgbClr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 b="21636" l="16193" r="15565" t="0"/>
          <a:stretch/>
        </p:blipFill>
        <p:spPr>
          <a:xfrm>
            <a:off x="1429325" y="74775"/>
            <a:ext cx="6285350" cy="4186773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1423800" y="4529675"/>
            <a:ext cx="62964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Creating a new Jupyter Notebook for Python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