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26" r:id="rId4"/>
    <p:sldId id="332" r:id="rId5"/>
    <p:sldId id="333" r:id="rId6"/>
    <p:sldId id="334" r:id="rId7"/>
    <p:sldId id="327" r:id="rId8"/>
    <p:sldId id="328" r:id="rId9"/>
    <p:sldId id="335" r:id="rId10"/>
    <p:sldId id="336" r:id="rId11"/>
    <p:sldId id="337" r:id="rId12"/>
    <p:sldId id="338" r:id="rId13"/>
    <p:sldId id="339" r:id="rId14"/>
    <p:sldId id="340" r:id="rId15"/>
    <p:sldId id="330" r:id="rId16"/>
    <p:sldId id="331" r:id="rId1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09" charset="0"/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09" charset="0"/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09" charset="0"/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09" charset="0"/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09" charset="0"/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BFBD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0" autoAdjust="0"/>
    <p:restoredTop sz="98025" autoAdjust="0"/>
  </p:normalViewPr>
  <p:slideViewPr>
    <p:cSldViewPr>
      <p:cViewPr varScale="1">
        <p:scale>
          <a:sx n="137" d="100"/>
          <a:sy n="137" d="100"/>
        </p:scale>
        <p:origin x="1352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2" y="-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7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-109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-109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-109" charset="0"/>
              </a:defRPr>
            </a:lvl1pPr>
          </a:lstStyle>
          <a:p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-109" charset="0"/>
              </a:defRPr>
            </a:lvl1pPr>
          </a:lstStyle>
          <a:p>
            <a:fld id="{6E142DC1-22A2-0D4C-8515-33BBAD42E4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23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9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9" charset="0"/>
        <a:ea typeface="ＭＳ Ｐゴシック" pitchFamily="-109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9" charset="0"/>
        <a:ea typeface="ＭＳ Ｐゴシック" pitchFamily="-109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9" charset="0"/>
        <a:ea typeface="ＭＳ Ｐゴシック" pitchFamily="-109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9BCA57-8A81-1F44-998E-F9637647B3D9}" type="slidenum">
              <a:rPr lang="en-US"/>
              <a:pPr/>
              <a:t>1</a:t>
            </a:fld>
            <a:endParaRPr lang="en-US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37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10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6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11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9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12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13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7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14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3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15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8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16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7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2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3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4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8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5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5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6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97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7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8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9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4FA673F-9556-A147-BF31-E07C0905F9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6F71D6-A4B1-D240-82B2-B91BCB4DD5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45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CF5789-7503-DE43-91CA-054AD602FF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F9D199-2D43-A046-9A03-AD84BC569F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6DA2F7A-426B-8040-89F8-F3A09C69FD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43A5EC6-5771-9847-9D59-F8E77B2E9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04B27AE-AB4A-294F-A145-8BA248D7FD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E77AD0-569C-A245-8ED5-2EB03E0299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D0E99D-5D7C-DE4C-9BCE-733E71135B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0D11110-CBC6-A047-BD68-6238483F04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FE625D-2184-6B43-9942-DED39DCF6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984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3150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08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3150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884C9160-8224-D044-A400-B0F7CFBA4B9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904037"/>
            <a:ext cx="783480" cy="655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Arial" pitchFamily="-109" charset="0"/>
          <a:ea typeface="SimSun" pitchFamily="2" charset="-122"/>
          <a:cs typeface="SimSun" pitchFamily="2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Arial" pitchFamily="-109" charset="0"/>
          <a:ea typeface="SimSun" pitchFamily="2" charset="-122"/>
          <a:cs typeface="SimSun" pitchFamily="2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Arial" pitchFamily="-109" charset="0"/>
          <a:ea typeface="SimSun" pitchFamily="2" charset="-122"/>
          <a:cs typeface="SimSun" pitchFamily="2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Arial" pitchFamily="-109" charset="0"/>
          <a:ea typeface="SimSun" pitchFamily="2" charset="-122"/>
          <a:cs typeface="SimSun" pitchFamily="2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Arial" pitchFamily="-109" charset="0"/>
          <a:ea typeface="SimSun" pitchFamily="2" charset="-122"/>
          <a:cs typeface="SimSun" pitchFamily="2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Arial" pitchFamily="-109" charset="0"/>
          <a:ea typeface="SimSun" pitchFamily="2" charset="-122"/>
          <a:cs typeface="SimSun" pitchFamily="2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Arial" pitchFamily="-109" charset="0"/>
          <a:ea typeface="SimSun" pitchFamily="2" charset="-122"/>
          <a:cs typeface="SimSun" pitchFamily="2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Arial" pitchFamily="-109" charset="0"/>
          <a:ea typeface="SimSun" pitchFamily="2" charset="-122"/>
          <a:cs typeface="SimSun" pitchFamily="2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-109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-109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-109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-109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9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9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9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9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9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179637"/>
            <a:ext cx="10080624" cy="198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>
            <a:prstTxWarp prst="textNoShape">
              <a:avLst/>
            </a:prstTxWarp>
          </a:bodyPr>
          <a:lstStyle/>
          <a:p>
            <a:pPr algn="ctr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By: Mikey Joyce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dirty="0">
              <a:solidFill>
                <a:srgbClr val="000000"/>
              </a:solidFill>
            </a:endParaRPr>
          </a:p>
          <a:p>
            <a:pPr algn="ctr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Dept. of Electrical Engineering and Computer Science,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University of Missouri, </a:t>
            </a:r>
          </a:p>
          <a:p>
            <a:pPr algn="ctr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Columbia, MO 65211, USA</a:t>
            </a:r>
          </a:p>
          <a:p>
            <a:pPr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8384" y="5684837"/>
            <a:ext cx="1983855" cy="16603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" y="4770437"/>
            <a:ext cx="10080624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i="1" dirty="0"/>
              <a:t>CS/ECE 8690 Computer Vision Final Project</a:t>
            </a:r>
            <a:endParaRPr lang="en-US" sz="2000" dirty="0"/>
          </a:p>
        </p:txBody>
      </p:sp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31540"/>
            <a:ext cx="10080625" cy="1285875"/>
          </a:xfrm>
        </p:spPr>
        <p:txBody>
          <a:bodyPr tIns="38878"/>
          <a:lstStyle/>
          <a:p>
            <a:pPr>
              <a:tabLst>
                <a:tab pos="0" algn="l"/>
                <a:tab pos="457180" algn="l"/>
                <a:tab pos="914360" algn="l"/>
                <a:tab pos="1371540" algn="l"/>
                <a:tab pos="1828721" algn="l"/>
                <a:tab pos="2285901" algn="l"/>
                <a:tab pos="2743080" algn="l"/>
                <a:tab pos="3200261" algn="l"/>
                <a:tab pos="3657441" algn="l"/>
                <a:tab pos="4114621" algn="l"/>
                <a:tab pos="4571801" algn="l"/>
                <a:tab pos="5028981" algn="l"/>
                <a:tab pos="5486162" algn="l"/>
                <a:tab pos="5943341" algn="l"/>
                <a:tab pos="6400522" algn="l"/>
                <a:tab pos="6857702" algn="l"/>
                <a:tab pos="7314882" algn="l"/>
                <a:tab pos="7772062" algn="l"/>
                <a:tab pos="8229242" algn="l"/>
                <a:tab pos="8686422" algn="l"/>
                <a:tab pos="9143602" algn="l"/>
              </a:tabLst>
            </a:pPr>
            <a:r>
              <a:rPr lang="en-US" b="1" dirty="0">
                <a:latin typeface="Arial" pitchFamily="34" charset="0"/>
                <a:cs typeface="Arial" pitchFamily="34" charset="0"/>
              </a:rPr>
              <a:t>Deep Learning Methods to Identify Glaucoma in Optical Coherence Tomography (OCT)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FB1D90-3B94-55DD-EB3A-611AFA5322E0}"/>
              </a:ext>
            </a:extLst>
          </p:cNvPr>
          <p:cNvSpPr/>
          <p:nvPr/>
        </p:nvSpPr>
        <p:spPr>
          <a:xfrm>
            <a:off x="9383712" y="6966590"/>
            <a:ext cx="544512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latin typeface="+mj-lt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76199" y="12437"/>
            <a:ext cx="9917113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Approach: Algorithms and Module Implementation Details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91" y="1874837"/>
            <a:ext cx="4267200" cy="533400"/>
          </a:xfrm>
        </p:spPr>
        <p:txBody>
          <a:bodyPr/>
          <a:lstStyle/>
          <a:p>
            <a:pPr marL="457200" lvl="1" indent="0"/>
            <a:r>
              <a:rPr lang="en-US" sz="2000" dirty="0">
                <a:latin typeface="Arial" pitchFamily="34" charset="0"/>
                <a:cs typeface="Arial" pitchFamily="34" charset="0"/>
              </a:rPr>
              <a:t>U-Net: 1,940,817 trainable parameters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9D27F3F1-8B4E-5AA9-949A-989E9A77D172}"/>
              </a:ext>
            </a:extLst>
          </p:cNvPr>
          <p:cNvSpPr txBox="1">
            <a:spLocks/>
          </p:cNvSpPr>
          <p:nvPr/>
        </p:nvSpPr>
        <p:spPr bwMode="auto">
          <a:xfrm>
            <a:off x="5268912" y="1822004"/>
            <a:ext cx="43434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-109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-109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-109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/>
            <a:r>
              <a:rPr lang="en-US" sz="2000" kern="0" dirty="0">
                <a:latin typeface="Arial" pitchFamily="34" charset="0"/>
                <a:cs typeface="Arial" pitchFamily="34" charset="0"/>
              </a:rPr>
              <a:t>VGG16: 14,715,207 trainable parameters</a:t>
            </a:r>
          </a:p>
        </p:txBody>
      </p:sp>
      <p:pic>
        <p:nvPicPr>
          <p:cNvPr id="2050" name="Picture 2" descr="UNet — Line by Line Explanation. Example UNet Implementation | by Jeremy  Zhang | Towards Data Science">
            <a:extLst>
              <a:ext uri="{FF2B5EF4-FFF2-40B4-BE49-F238E27FC236}">
                <a16:creationId xmlns:a16="http://schemas.microsoft.com/office/drawing/2014/main" id="{0D94A516-7548-C055-20C6-05D32F4D2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" y="2941637"/>
            <a:ext cx="4506913" cy="294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 overview of VGG16 and NiN models | by Khuyen Le | Medium">
            <a:extLst>
              <a:ext uri="{FF2B5EF4-FFF2-40B4-BE49-F238E27FC236}">
                <a16:creationId xmlns:a16="http://schemas.microsoft.com/office/drawing/2014/main" id="{788725B6-1F33-CA4A-2A77-5FDD6F8E8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2" y="2712238"/>
            <a:ext cx="5345113" cy="340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A70535-BA29-54C2-8939-336071DD7083}"/>
              </a:ext>
            </a:extLst>
          </p:cNvPr>
          <p:cNvSpPr/>
          <p:nvPr/>
        </p:nvSpPr>
        <p:spPr>
          <a:xfrm>
            <a:off x="9383712" y="6966590"/>
            <a:ext cx="544512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latin typeface="+mj-l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68839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76199" y="12437"/>
            <a:ext cx="9917113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Approach: Algorithms and Module Implementation Details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D9EE9FE-5E16-6E03-AE09-46B28C688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2" y="1341437"/>
            <a:ext cx="9066212" cy="4724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Each model required 3 channel input, so the following transformation was injected before using the deep infrastructure: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Each model's output was then interpreted with the following transformation: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A black and green text&#10;&#10;Description automatically generated">
            <a:extLst>
              <a:ext uri="{FF2B5EF4-FFF2-40B4-BE49-F238E27FC236}">
                <a16:creationId xmlns:a16="http://schemas.microsoft.com/office/drawing/2014/main" id="{E1B64D99-350C-375D-3A78-D8664882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84" y="2243400"/>
            <a:ext cx="8080829" cy="863600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B0B0AF8-C368-24ED-85EF-142D1A860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329" y="4030250"/>
            <a:ext cx="7853966" cy="8448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C7FE92-642C-FDB0-A217-999C62C4071E}"/>
              </a:ext>
            </a:extLst>
          </p:cNvPr>
          <p:cNvSpPr/>
          <p:nvPr/>
        </p:nvSpPr>
        <p:spPr>
          <a:xfrm>
            <a:off x="9383712" y="6966590"/>
            <a:ext cx="544512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latin typeface="+mj-l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4424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76199" y="12437"/>
            <a:ext cx="9917113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Training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D9EE9FE-5E16-6E03-AE09-46B28C688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49" y="1417637"/>
            <a:ext cx="9578976" cy="5715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Each model was trained in the same manner: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42% of data for train, 18% for validation, 40% for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Main reason was because didn’t have enough compute to use more in the training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Initialized weights with the weights trained on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imagenet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Allowed for all weights in the network to be updated during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Adam Optimizer with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=0.001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Binary Cross Entropy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Batch size of 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Epochs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Monitor accuracy, precision, recall, AUC, validation accuracy</a:t>
            </a:r>
          </a:p>
          <a:p>
            <a:pPr marL="0" indent="0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D81EF-3510-6A50-9059-A602C27B94EA}"/>
              </a:ext>
            </a:extLst>
          </p:cNvPr>
          <p:cNvSpPr/>
          <p:nvPr/>
        </p:nvSpPr>
        <p:spPr>
          <a:xfrm>
            <a:off x="9383712" y="6966590"/>
            <a:ext cx="544512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latin typeface="+mj-lt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56693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12437"/>
            <a:ext cx="9070975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Model Selection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206" y="1341437"/>
            <a:ext cx="9066212" cy="533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Review training metrics to pick best for testing:</a:t>
            </a:r>
          </a:p>
          <a:p>
            <a:pPr marL="0" indent="0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ED06B-DE76-2D97-DC59-C7D8FFCC3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6" y="2073274"/>
            <a:ext cx="3631899" cy="2723924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1A5C56A-788F-C1E8-2FFE-0E6BE518BBB3}"/>
              </a:ext>
            </a:extLst>
          </p:cNvPr>
          <p:cNvSpPr txBox="1">
            <a:spLocks/>
          </p:cNvSpPr>
          <p:nvPr/>
        </p:nvSpPr>
        <p:spPr bwMode="auto">
          <a:xfrm>
            <a:off x="1221165" y="1845085"/>
            <a:ext cx="12954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-109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-109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-109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kern="0" dirty="0">
                <a:latin typeface="Arial" pitchFamily="34" charset="0"/>
                <a:cs typeface="Arial" pitchFamily="34" charset="0"/>
              </a:rPr>
              <a:t>VGG16</a:t>
            </a:r>
          </a:p>
        </p:txBody>
      </p:sp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ADA2668-B32A-4F09-2A2A-53B6D855E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132" y="2243400"/>
            <a:ext cx="3359780" cy="2563131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998019B-0F72-4DD9-1F86-E97BA9573D03}"/>
              </a:ext>
            </a:extLst>
          </p:cNvPr>
          <p:cNvSpPr txBox="1">
            <a:spLocks/>
          </p:cNvSpPr>
          <p:nvPr/>
        </p:nvSpPr>
        <p:spPr bwMode="auto">
          <a:xfrm>
            <a:off x="4516236" y="1845085"/>
            <a:ext cx="161225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-109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-109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-109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kern="0" dirty="0">
                <a:latin typeface="Arial" pitchFamily="34" charset="0"/>
                <a:cs typeface="Arial" pitchFamily="34" charset="0"/>
              </a:rPr>
              <a:t>U-Net Base</a:t>
            </a:r>
          </a:p>
        </p:txBody>
      </p:sp>
      <p:pic>
        <p:nvPicPr>
          <p:cNvPr id="11" name="Picture 10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EA61D907-2DE3-D506-7534-F01D4FDAD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124" y="2284412"/>
            <a:ext cx="3144326" cy="2418713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39C47B3D-4C8C-E697-BCF0-6852D26EC7BF}"/>
              </a:ext>
            </a:extLst>
          </p:cNvPr>
          <p:cNvSpPr txBox="1">
            <a:spLocks/>
          </p:cNvSpPr>
          <p:nvPr/>
        </p:nvSpPr>
        <p:spPr bwMode="auto">
          <a:xfrm>
            <a:off x="7295380" y="1812925"/>
            <a:ext cx="26670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-109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-109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-109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kern="0" dirty="0">
                <a:latin typeface="Arial" pitchFamily="34" charset="0"/>
                <a:cs typeface="Arial" pitchFamily="34" charset="0"/>
              </a:rPr>
              <a:t>U-Net + ResNet50</a:t>
            </a:r>
          </a:p>
        </p:txBody>
      </p:sp>
      <p:pic>
        <p:nvPicPr>
          <p:cNvPr id="14" name="Picture 13" descr="A graph with blue lines and a blue line&#10;&#10;Description automatically generated">
            <a:extLst>
              <a:ext uri="{FF2B5EF4-FFF2-40B4-BE49-F238E27FC236}">
                <a16:creationId xmlns:a16="http://schemas.microsoft.com/office/drawing/2014/main" id="{F3DBD98E-6BA1-7BA6-5C70-A1EE7C8D6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912" y="4758683"/>
            <a:ext cx="3311988" cy="2483991"/>
          </a:xfrm>
          <a:prstGeom prst="rect">
            <a:avLst/>
          </a:prstGeom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26A8FF-2068-E362-521F-384E715F1DF5}"/>
              </a:ext>
            </a:extLst>
          </p:cNvPr>
          <p:cNvSpPr txBox="1">
            <a:spLocks/>
          </p:cNvSpPr>
          <p:nvPr/>
        </p:nvSpPr>
        <p:spPr bwMode="auto">
          <a:xfrm>
            <a:off x="52916" y="5447890"/>
            <a:ext cx="1495047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-109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-109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-109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kern="0" dirty="0">
                <a:latin typeface="Arial" pitchFamily="34" charset="0"/>
                <a:cs typeface="Arial" pitchFamily="34" charset="0"/>
              </a:rPr>
              <a:t>ResNet50</a:t>
            </a:r>
          </a:p>
        </p:txBody>
      </p:sp>
      <p:pic>
        <p:nvPicPr>
          <p:cNvPr id="17" name="Picture 1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F46A998-89B8-BA40-57E5-DAE0F51FA0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0900" y="4817007"/>
            <a:ext cx="3184395" cy="2388296"/>
          </a:xfrm>
          <a:prstGeom prst="rect">
            <a:avLst/>
          </a:prstGeom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AF287367-8816-956C-9D13-BC01B2E14B64}"/>
              </a:ext>
            </a:extLst>
          </p:cNvPr>
          <p:cNvSpPr txBox="1">
            <a:spLocks/>
          </p:cNvSpPr>
          <p:nvPr/>
        </p:nvSpPr>
        <p:spPr bwMode="auto">
          <a:xfrm>
            <a:off x="7925995" y="5577837"/>
            <a:ext cx="203638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-109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-109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-109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kern="0" dirty="0">
                <a:latin typeface="Arial" pitchFamily="34" charset="0"/>
                <a:cs typeface="Arial" pitchFamily="34" charset="0"/>
              </a:rPr>
              <a:t>EfficientNetB0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D025C6-6C85-F6A9-CD12-3E58C5D3C83A}"/>
              </a:ext>
            </a:extLst>
          </p:cNvPr>
          <p:cNvSpPr/>
          <p:nvPr/>
        </p:nvSpPr>
        <p:spPr>
          <a:xfrm>
            <a:off x="9383712" y="6966590"/>
            <a:ext cx="544512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latin typeface="+mj-lt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75914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12437"/>
            <a:ext cx="9070975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Models for Testing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206" y="1341436"/>
            <a:ext cx="9066212" cy="52895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Based on the metrics the following models were selected: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VGG16: Epoch 1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didn’t really matter since this model didn’t learn for some reason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U-Net Base: Epoch 9  had best validation metrics on this epoch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U-Net + ResNet50: Epoch 5  best validation here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ResNet50: Epoch 5  best validation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EfficientNetB0:  Epoch 9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EE5C3C83-6E7E-21CB-79D4-BBA92582E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51463"/>
              </p:ext>
            </p:extLst>
          </p:nvPr>
        </p:nvGraphicFramePr>
        <p:xfrm>
          <a:off x="807243" y="4397549"/>
          <a:ext cx="876617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1869">
                  <a:extLst>
                    <a:ext uri="{9D8B030D-6E8A-4147-A177-3AD203B41FA5}">
                      <a16:colId xmlns:a16="http://schemas.microsoft.com/office/drawing/2014/main" val="338406204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353799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2475778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12917635"/>
                    </a:ext>
                  </a:extLst>
                </a:gridCol>
                <a:gridCol w="1408906">
                  <a:extLst>
                    <a:ext uri="{9D8B030D-6E8A-4147-A177-3AD203B41FA5}">
                      <a16:colId xmlns:a16="http://schemas.microsoft.com/office/drawing/2014/main" val="3258958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03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6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U-Net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0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U-Net + 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11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367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EfficientNetB0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17331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710DA21-99A2-7F55-A6CC-681B26EA9F32}"/>
              </a:ext>
            </a:extLst>
          </p:cNvPr>
          <p:cNvSpPr/>
          <p:nvPr/>
        </p:nvSpPr>
        <p:spPr>
          <a:xfrm>
            <a:off x="9383712" y="6966590"/>
            <a:ext cx="544512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latin typeface="+mj-lt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96508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12437"/>
            <a:ext cx="9070975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Summary &amp; Future Work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312" y="1216669"/>
            <a:ext cx="9296400" cy="58451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 set out to perform image classification to identify OCT images that had glaucoma in them.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Most of the models had poor results besides the EfficientNetB0, which did okay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Ran into problems of not having enough compute to manipulate the data during preprocessing, which resulted in having too much to ask from the deep networks,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85GB of RAM was not enough for a serious CV pipeline on this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Major Issue #1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could not normalize data because converting from int32 to float32 caused issues with running out of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Major Issue #2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could not apply  data augmentations because kept running out of memory in the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Major Issue #3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preprocessing using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BilateralFilter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took hours of time due to the size of the dataset, if I wanted to preprocess the data more, I likely would have run out of time. Training networks also took a long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Future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get a better machine and apply more preprocessing, normalization, and augmentations to assist the deep networks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114FAEA-4C47-222E-4E0B-82703B94504E}"/>
              </a:ext>
            </a:extLst>
          </p:cNvPr>
          <p:cNvSpPr/>
          <p:nvPr/>
        </p:nvSpPr>
        <p:spPr>
          <a:xfrm>
            <a:off x="9383712" y="6966590"/>
            <a:ext cx="544512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latin typeface="+mj-lt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39830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12437"/>
            <a:ext cx="9070975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References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312" y="1570036"/>
            <a:ext cx="9066212" cy="53555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S. Jiang, Y. Peng, Y. Zhu, B. </a:t>
            </a:r>
            <a:r>
              <a:rPr lang="en-US" sz="1800" dirty="0" err="1"/>
              <a:t>Caicedo</a:t>
            </a:r>
            <a:r>
              <a:rPr lang="en-US" sz="1800" dirty="0"/>
              <a:t>, N. Rabinowitz, J. Kong, and L. Peng, "Harvard Glaucoma Detection and Progression: A Multimodal Multitask Dataset and Generalization-Reinforced Semi-Supervised Learning," in IEEE Transactions on Medical Imaging, vol. 39, no. 4, pp. 1121-1131, Apr.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O. </a:t>
            </a:r>
            <a:r>
              <a:rPr lang="en-US" sz="1800" dirty="0" err="1"/>
              <a:t>Ronneberger</a:t>
            </a:r>
            <a:r>
              <a:rPr lang="en-US" sz="1800" dirty="0"/>
              <a:t>, P. Fischer, and T. </a:t>
            </a:r>
            <a:r>
              <a:rPr lang="en-US" sz="1800" dirty="0" err="1"/>
              <a:t>Brox</a:t>
            </a:r>
            <a:r>
              <a:rPr lang="en-US" sz="1800" dirty="0"/>
              <a:t>, "U-Net: Convolutional Networks for Biomedical Image Segmentation," in </a:t>
            </a:r>
            <a:r>
              <a:rPr lang="en-US" sz="1800" i="1" dirty="0"/>
              <a:t>Proceedings of the International Conference on Medical Image Computing and Computer-Assisted Intervention (MICCAI)</a:t>
            </a:r>
            <a:r>
              <a:rPr lang="en-US" sz="1800" dirty="0"/>
              <a:t>, 2015, pp. 234-241.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K. </a:t>
            </a:r>
            <a:r>
              <a:rPr lang="en-US" sz="1800" dirty="0" err="1"/>
              <a:t>Simonyan</a:t>
            </a:r>
            <a:r>
              <a:rPr lang="en-US" sz="1800" dirty="0"/>
              <a:t> and A. Zisserman, "Very Deep Convolutional Networks for Large-Scale Image Recognition," in </a:t>
            </a:r>
            <a:r>
              <a:rPr lang="en-US" sz="1800" i="1" dirty="0"/>
              <a:t>Proceedings of the International Conference on Learning Representations (ICLR)</a:t>
            </a:r>
            <a:r>
              <a:rPr lang="en-US" sz="1800" dirty="0"/>
              <a:t>, 2015.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K. He, X. Zhang, S. Ren, and J. Sun, "Deep Residual Learning for Image Recognition," in </a:t>
            </a:r>
            <a:r>
              <a:rPr lang="en-US" sz="1800" i="1" dirty="0"/>
              <a:t>Proceedings of the IEEE Conference on Computer Vision and Pattern Recognition (CVPR)</a:t>
            </a:r>
            <a:r>
              <a:rPr lang="en-US" sz="1800" dirty="0"/>
              <a:t>, 2016, pp. 770-778.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M. Tan and Q. V. Le, "</a:t>
            </a:r>
            <a:r>
              <a:rPr lang="en-US" sz="1800" dirty="0" err="1"/>
              <a:t>EfficientNet</a:t>
            </a:r>
            <a:r>
              <a:rPr lang="en-US" sz="1800" dirty="0"/>
              <a:t>: Rethinking Model Scaling for Convolutional Neural Networks," in </a:t>
            </a:r>
            <a:r>
              <a:rPr lang="en-US" sz="1800" i="1" dirty="0"/>
              <a:t>Proceedings of the IEEE Conference on Computer Vision and Pattern Recognition (CVPR)</a:t>
            </a:r>
            <a:r>
              <a:rPr lang="en-US" sz="1800" dirty="0"/>
              <a:t>, 2019, pp. 610-619.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1DD5F22-E5FD-7D79-8101-1AA2B803F85D}"/>
              </a:ext>
            </a:extLst>
          </p:cNvPr>
          <p:cNvSpPr/>
          <p:nvPr/>
        </p:nvSpPr>
        <p:spPr>
          <a:xfrm>
            <a:off x="9383712" y="6966590"/>
            <a:ext cx="544512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latin typeface="+mj-lt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879662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63512" y="46037"/>
            <a:ext cx="9604375" cy="1171575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/>
              <a:t>Outline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912" y="1646237"/>
            <a:ext cx="9070975" cy="4899025"/>
          </a:xfrm>
          <a:ln/>
        </p:spPr>
        <p:txBody>
          <a:bodyPr tIns="21240"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Motivation, Scope, and Description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Data and Computational Resources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Computer Vision Processing Modules and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Pipeline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Approach: Algorithms and Module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Implementation Details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Model Testing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Summary and Future Work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References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4A4CE54-E2F3-5FFA-ECEA-D405A80C0ABE}"/>
              </a:ext>
            </a:extLst>
          </p:cNvPr>
          <p:cNvSpPr/>
          <p:nvPr/>
        </p:nvSpPr>
        <p:spPr>
          <a:xfrm>
            <a:off x="9383712" y="6966590"/>
            <a:ext cx="544512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latin typeface="+mj-lt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92112" y="274637"/>
            <a:ext cx="9070975" cy="1171575"/>
          </a:xfrm>
          <a:ln/>
        </p:spPr>
        <p:txBody>
          <a:bodyPr tIns="38880" anchor="t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dirty="0">
                <a:latin typeface="Arial" pitchFamily="34" charset="0"/>
                <a:cs typeface="Arial" pitchFamily="34" charset="0"/>
              </a:rPr>
              <a:t>Motivation, Scope, and Description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206" y="1112837"/>
            <a:ext cx="9066212" cy="3473451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Glaucoma is a complex disease, assisting ophthalmologists with computers to identify glaucoma could increase the rate of care for said disease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Typically, a smaller thickness of various parts of the retina are associated with glaucoma 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Various deep learning methods have shown promise in assisting ophthalmologists with glaucoma diagnosis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Test various deep learning frameworks on this task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Decided to only develop glaucoma classification models instead of the progression models due to time constraints, the difficulty of the dataset in general, and since progression is more of a temporal concept it is hard to analyze based on only one measurement in time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FDF27-49BB-BB8C-CC7E-38D4D0A3965F}"/>
              </a:ext>
            </a:extLst>
          </p:cNvPr>
          <p:cNvSpPr/>
          <p:nvPr/>
        </p:nvSpPr>
        <p:spPr>
          <a:xfrm>
            <a:off x="9550897" y="7014423"/>
            <a:ext cx="544512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91521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92112" y="274637"/>
            <a:ext cx="9070975" cy="1171575"/>
          </a:xfrm>
          <a:ln/>
        </p:spPr>
        <p:txBody>
          <a:bodyPr tIns="38880" anchor="t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dirty="0">
                <a:latin typeface="Arial" pitchFamily="34" charset="0"/>
                <a:cs typeface="Arial" pitchFamily="34" charset="0"/>
              </a:rPr>
              <a:t>Data and Computational Resources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342" y="1248095"/>
            <a:ext cx="5606861" cy="5796524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Utilized the Harvard Glaucoma Detection and Progression (Harvard-GDP) dataset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Dataset contains data for 1,000 patients with labels for glaucoma and various types of glaucoma progression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Each patient has an OCT scan that contains 200 grayscale images of resolution (200, 300)</a:t>
            </a:r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i.e.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200k images in the dataset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Utilized a Google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Colab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environment: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A100 GPU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with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40 GB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of GPU RAM and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85 GB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of system 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BD5540-7F70-D32F-2CB4-CEFFF5EF3E6E}"/>
              </a:ext>
            </a:extLst>
          </p:cNvPr>
          <p:cNvSpPr/>
          <p:nvPr/>
        </p:nvSpPr>
        <p:spPr>
          <a:xfrm>
            <a:off x="9383712" y="6966590"/>
            <a:ext cx="544512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latin typeface="+mj-lt"/>
              </a:rPr>
              <a:t>4</a:t>
            </a:r>
          </a:p>
        </p:txBody>
      </p:sp>
      <p:pic>
        <p:nvPicPr>
          <p:cNvPr id="6" name="Picture 5" descr="A close-up of a blue and green x-ray&#10;&#10;Description automatically generated">
            <a:extLst>
              <a:ext uri="{FF2B5EF4-FFF2-40B4-BE49-F238E27FC236}">
                <a16:creationId xmlns:a16="http://schemas.microsoft.com/office/drawing/2014/main" id="{391B0FB9-A1F5-E680-DA82-035D37CCF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020" y="1241328"/>
            <a:ext cx="4238019" cy="2806700"/>
          </a:xfrm>
          <a:prstGeom prst="rect">
            <a:avLst/>
          </a:prstGeom>
        </p:spPr>
      </p:pic>
      <p:pic>
        <p:nvPicPr>
          <p:cNvPr id="8" name="Picture 7" descr="A blue and green image of a bone&#10;&#10;Description automatically generated">
            <a:extLst>
              <a:ext uri="{FF2B5EF4-FFF2-40B4-BE49-F238E27FC236}">
                <a16:creationId xmlns:a16="http://schemas.microsoft.com/office/drawing/2014/main" id="{9AB4B225-02F9-A603-2C7D-FD6DF8FDD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898" y="4146357"/>
            <a:ext cx="4238020" cy="28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48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92112" y="274637"/>
            <a:ext cx="9070975" cy="1171575"/>
          </a:xfrm>
          <a:ln/>
        </p:spPr>
        <p:txBody>
          <a:bodyPr tIns="38880" anchor="t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dirty="0">
                <a:latin typeface="Arial" pitchFamily="34" charset="0"/>
                <a:cs typeface="Arial" pitchFamily="34" charset="0"/>
              </a:rPr>
              <a:t>Data and Computational Resources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42084" y="1248095"/>
            <a:ext cx="5639596" cy="5796524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data is complex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Significant amount of salt and pepper noise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Lots of variance within each scan, pictures on the right are both from the same glaucoma positive eye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Because of this it is hard to develop a method using classical computer vision 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BD5540-7F70-D32F-2CB4-CEFFF5EF3E6E}"/>
              </a:ext>
            </a:extLst>
          </p:cNvPr>
          <p:cNvSpPr/>
          <p:nvPr/>
        </p:nvSpPr>
        <p:spPr>
          <a:xfrm>
            <a:off x="9383712" y="6966590"/>
            <a:ext cx="544512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latin typeface="+mj-lt"/>
              </a:rPr>
              <a:t>5</a:t>
            </a:r>
          </a:p>
        </p:txBody>
      </p:sp>
      <p:pic>
        <p:nvPicPr>
          <p:cNvPr id="8" name="Picture 7" descr="A blue and green image of a bone&#10;&#10;Description automatically generated">
            <a:extLst>
              <a:ext uri="{FF2B5EF4-FFF2-40B4-BE49-F238E27FC236}">
                <a16:creationId xmlns:a16="http://schemas.microsoft.com/office/drawing/2014/main" id="{9AB4B225-02F9-A603-2C7D-FD6DF8FDD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263" y="1248095"/>
            <a:ext cx="4238020" cy="2803812"/>
          </a:xfrm>
          <a:prstGeom prst="rect">
            <a:avLst/>
          </a:prstGeom>
        </p:spPr>
      </p:pic>
      <p:pic>
        <p:nvPicPr>
          <p:cNvPr id="7" name="Picture 6" descr="A blue and green image of a line&#10;&#10;Description automatically generated">
            <a:extLst>
              <a:ext uri="{FF2B5EF4-FFF2-40B4-BE49-F238E27FC236}">
                <a16:creationId xmlns:a16="http://schemas.microsoft.com/office/drawing/2014/main" id="{2FDE859F-5F7D-C571-926B-DB244F192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263" y="4099452"/>
            <a:ext cx="423802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86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92112" y="274637"/>
            <a:ext cx="9070975" cy="1171575"/>
          </a:xfrm>
          <a:ln/>
        </p:spPr>
        <p:txBody>
          <a:bodyPr tIns="38880" anchor="t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dirty="0">
                <a:latin typeface="Arial" pitchFamily="34" charset="0"/>
                <a:cs typeface="Arial" pitchFamily="34" charset="0"/>
              </a:rPr>
              <a:t>Data and Computational Resources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42084" y="1248095"/>
            <a:ext cx="5639596" cy="5796524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Lots of variance between scans as well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Specifically, variance with respect to rotations and brightness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BD5540-7F70-D32F-2CB4-CEFFF5EF3E6E}"/>
              </a:ext>
            </a:extLst>
          </p:cNvPr>
          <p:cNvSpPr/>
          <p:nvPr/>
        </p:nvSpPr>
        <p:spPr>
          <a:xfrm>
            <a:off x="9383712" y="6966590"/>
            <a:ext cx="544512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latin typeface="+mj-lt"/>
              </a:rPr>
              <a:t>6</a:t>
            </a:r>
          </a:p>
        </p:txBody>
      </p:sp>
      <p:pic>
        <p:nvPicPr>
          <p:cNvPr id="8" name="Picture 7" descr="A blue and green image of a bone&#10;&#10;Description automatically generated">
            <a:extLst>
              <a:ext uri="{FF2B5EF4-FFF2-40B4-BE49-F238E27FC236}">
                <a16:creationId xmlns:a16="http://schemas.microsoft.com/office/drawing/2014/main" id="{9AB4B225-02F9-A603-2C7D-FD6DF8FDD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263" y="1248095"/>
            <a:ext cx="4238020" cy="2803812"/>
          </a:xfrm>
          <a:prstGeom prst="rect">
            <a:avLst/>
          </a:prstGeom>
        </p:spPr>
      </p:pic>
      <p:pic>
        <p:nvPicPr>
          <p:cNvPr id="6" name="Picture 5" descr="A blue and green image of a person's body&#10;&#10;Description automatically generated">
            <a:extLst>
              <a:ext uri="{FF2B5EF4-FFF2-40B4-BE49-F238E27FC236}">
                <a16:creationId xmlns:a16="http://schemas.microsoft.com/office/drawing/2014/main" id="{A1325BC0-A16F-F9D1-762D-C34D3031F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236" y="4237746"/>
            <a:ext cx="4222476" cy="2781300"/>
          </a:xfrm>
          <a:prstGeom prst="rect">
            <a:avLst/>
          </a:prstGeom>
        </p:spPr>
      </p:pic>
      <p:pic>
        <p:nvPicPr>
          <p:cNvPr id="10" name="Picture 9" descr="A blue and green background&#10;&#10;Description automatically generated">
            <a:extLst>
              <a:ext uri="{FF2B5EF4-FFF2-40B4-BE49-F238E27FC236}">
                <a16:creationId xmlns:a16="http://schemas.microsoft.com/office/drawing/2014/main" id="{8606FDB5-B7BE-D181-CE68-F95F8E555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25" y="3170237"/>
            <a:ext cx="4519613" cy="30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31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12437"/>
            <a:ext cx="9070975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Computer Vision Modules and Pipeline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F2CFC73-6763-C1CC-1F4D-01CBA8509852}"/>
              </a:ext>
            </a:extLst>
          </p:cNvPr>
          <p:cNvSpPr/>
          <p:nvPr/>
        </p:nvSpPr>
        <p:spPr>
          <a:xfrm>
            <a:off x="9383712" y="6966590"/>
            <a:ext cx="544512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latin typeface="+mj-lt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659AD-B756-26F1-B0D0-C4C993CEF087}"/>
              </a:ext>
            </a:extLst>
          </p:cNvPr>
          <p:cNvSpPr txBox="1"/>
          <p:nvPr/>
        </p:nvSpPr>
        <p:spPr>
          <a:xfrm>
            <a:off x="6736858" y="1425068"/>
            <a:ext cx="1600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Bilateral Filter</a:t>
            </a:r>
          </a:p>
        </p:txBody>
      </p:sp>
      <p:pic>
        <p:nvPicPr>
          <p:cNvPr id="6" name="Picture 5" descr="A close-up of a blue and green x-ray&#10;&#10;Description automatically generated">
            <a:extLst>
              <a:ext uri="{FF2B5EF4-FFF2-40B4-BE49-F238E27FC236}">
                <a16:creationId xmlns:a16="http://schemas.microsoft.com/office/drawing/2014/main" id="{D70FAC01-FE2B-E2C8-1E95-E21EC9FD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2" y="1843805"/>
            <a:ext cx="4238019" cy="2806700"/>
          </a:xfrm>
          <a:prstGeom prst="rect">
            <a:avLst/>
          </a:prstGeom>
        </p:spPr>
      </p:pic>
      <p:pic>
        <p:nvPicPr>
          <p:cNvPr id="8" name="Picture 7" descr="A blue and green image of a tooth&#10;&#10;Description automatically generated">
            <a:extLst>
              <a:ext uri="{FF2B5EF4-FFF2-40B4-BE49-F238E27FC236}">
                <a16:creationId xmlns:a16="http://schemas.microsoft.com/office/drawing/2014/main" id="{5676B418-2FB3-1776-DD87-F46CF1DBE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949" y="1842334"/>
            <a:ext cx="4238019" cy="2808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302351-C340-5960-BF8F-628E4A4CD428}"/>
              </a:ext>
            </a:extLst>
          </p:cNvPr>
          <p:cNvSpPr txBox="1"/>
          <p:nvPr/>
        </p:nvSpPr>
        <p:spPr>
          <a:xfrm>
            <a:off x="1573211" y="1425068"/>
            <a:ext cx="1600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Image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519F31C-977A-A9F6-3F49-907CAD8471CD}"/>
              </a:ext>
            </a:extLst>
          </p:cNvPr>
          <p:cNvSpPr/>
          <p:nvPr/>
        </p:nvSpPr>
        <p:spPr bwMode="auto">
          <a:xfrm>
            <a:off x="4492321" y="2941637"/>
            <a:ext cx="925628" cy="38098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9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9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A09A26A-29AE-593B-42AE-3EB822A2F7B5}"/>
              </a:ext>
            </a:extLst>
          </p:cNvPr>
          <p:cNvSpPr/>
          <p:nvPr/>
        </p:nvSpPr>
        <p:spPr bwMode="auto">
          <a:xfrm>
            <a:off x="5417949" y="5308827"/>
            <a:ext cx="4238019" cy="1447801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9" charset="0"/>
              <a:buNone/>
              <a:tabLst/>
            </a:pPr>
            <a:endParaRPr lang="en-US" dirty="0"/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9" charset="0"/>
              <a:buNone/>
              <a:tabLst/>
            </a:pPr>
            <a:endParaRPr lang="en-US" dirty="0"/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9" charset="0"/>
              <a:buNone/>
              <a:tabLst/>
            </a:pPr>
            <a:r>
              <a:rPr lang="en-US" dirty="0"/>
              <a:t>Deep Neural Network</a:t>
            </a:r>
            <a:endParaRPr kumimoji="0" lang="en-US" sz="1800" b="0" i="0" u="none" strike="noStrike" cap="none" normalizeH="0" baseline="0" dirty="0">
              <a:solidFill>
                <a:schemeClr val="bg1"/>
              </a:solidFill>
              <a:effectLst/>
              <a:latin typeface="Arial" pitchFamily="-109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63BB12E-3379-84CC-D640-CC352F83C853}"/>
              </a:ext>
            </a:extLst>
          </p:cNvPr>
          <p:cNvSpPr/>
          <p:nvPr/>
        </p:nvSpPr>
        <p:spPr bwMode="auto">
          <a:xfrm rot="5400000">
            <a:off x="7200570" y="4781948"/>
            <a:ext cx="672776" cy="38098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9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9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9B1D965-2C6A-D367-EF1A-F1F79222F766}"/>
              </a:ext>
            </a:extLst>
          </p:cNvPr>
          <p:cNvSpPr/>
          <p:nvPr/>
        </p:nvSpPr>
        <p:spPr bwMode="auto">
          <a:xfrm rot="10800000">
            <a:off x="3214201" y="5842236"/>
            <a:ext cx="2203748" cy="38098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9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9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AD2DC-A429-DDF5-21DE-788B1598C3F2}"/>
              </a:ext>
            </a:extLst>
          </p:cNvPr>
          <p:cNvSpPr/>
          <p:nvPr/>
        </p:nvSpPr>
        <p:spPr bwMode="auto">
          <a:xfrm>
            <a:off x="1537801" y="5246275"/>
            <a:ext cx="1676400" cy="151035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9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9" charset="0"/>
              <a:ea typeface="SimSun" pitchFamily="2" charset="-122"/>
              <a:cs typeface="SimSun" pitchFamily="2" charset="-122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9" charset="0"/>
              <a:buNone/>
              <a:tabLst/>
            </a:pPr>
            <a:endParaRPr lang="en-US" dirty="0"/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9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9" charset="0"/>
                <a:ea typeface="SimSun" pitchFamily="2" charset="-122"/>
                <a:cs typeface="SimSun" pitchFamily="2" charset="-122"/>
              </a:rPr>
              <a:t>Glaucoma Predictions</a:t>
            </a:r>
          </a:p>
        </p:txBody>
      </p:sp>
    </p:spTree>
    <p:extLst>
      <p:ext uri="{BB962C8B-B14F-4D97-AF65-F5344CB8AC3E}">
        <p14:creationId xmlns:p14="http://schemas.microsoft.com/office/powerpoint/2010/main" val="704734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76199" y="12437"/>
            <a:ext cx="9917113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Approach: Algorithms and Module Implementation Details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9312" y="1341437"/>
            <a:ext cx="9066212" cy="4724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Utilized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Tensorflow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to implement various deep learning methods. Chose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over PyTorch because it is a Google product so meshes with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Colab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Other libraries: Pandas, NumPy,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Google.colab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OpenCV, Matplotlib,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Sklearn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(for testing metrics).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Decided to test out 5 different deep learning architectures and provide a performance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Infrastructures: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EfficientNetB0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ResNet50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U-Net with naïve head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U-Net with a ResNet-50 head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VGG16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39755-60FE-E095-E99E-E180FA7B8DE8}"/>
              </a:ext>
            </a:extLst>
          </p:cNvPr>
          <p:cNvSpPr txBox="1"/>
          <p:nvPr/>
        </p:nvSpPr>
        <p:spPr>
          <a:xfrm>
            <a:off x="5649912" y="4105655"/>
            <a:ext cx="3962401" cy="318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Contributions: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Significant computation time &amp; resources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Analysis of the state-of-the-art CNNs for glaucoma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Simple preprocessing image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Input &amp; output modules to hook up to the deep nets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964F-8056-FB63-E994-9EB4121BF115}"/>
              </a:ext>
            </a:extLst>
          </p:cNvPr>
          <p:cNvSpPr/>
          <p:nvPr/>
        </p:nvSpPr>
        <p:spPr>
          <a:xfrm>
            <a:off x="9383712" y="6966590"/>
            <a:ext cx="544512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94387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76199" y="12437"/>
            <a:ext cx="9917113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Approach: Algorithms and Module Implementation Details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41288" y="1414725"/>
            <a:ext cx="6096000" cy="533400"/>
          </a:xfrm>
        </p:spPr>
        <p:txBody>
          <a:bodyPr/>
          <a:lstStyle/>
          <a:p>
            <a:pPr marL="457200" lvl="1" indent="0"/>
            <a:r>
              <a:rPr lang="en-US" sz="2000" dirty="0">
                <a:latin typeface="Arial" pitchFamily="34" charset="0"/>
                <a:cs typeface="Arial" pitchFamily="34" charset="0"/>
              </a:rPr>
              <a:t>EfficientNetB0: 4,008,835 trainable parameters</a:t>
            </a:r>
          </a:p>
        </p:txBody>
      </p:sp>
      <p:pic>
        <p:nvPicPr>
          <p:cNvPr id="1028" name="Picture 4" descr="EfficientNetB0 baseline model architecture [33]">
            <a:extLst>
              <a:ext uri="{FF2B5EF4-FFF2-40B4-BE49-F238E27FC236}">
                <a16:creationId xmlns:a16="http://schemas.microsoft.com/office/drawing/2014/main" id="{63D1FEB8-072D-55C2-908D-1DBB1DA02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2437"/>
            <a:ext cx="100806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Net50. ResNet-50 is a convolutional neural… | by Aditi Rastogi | Dev  Genius">
            <a:extLst>
              <a:ext uri="{FF2B5EF4-FFF2-40B4-BE49-F238E27FC236}">
                <a16:creationId xmlns:a16="http://schemas.microsoft.com/office/drawing/2014/main" id="{84FFF5EF-EC1C-D5BE-CA59-1F8F2D712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4258999"/>
            <a:ext cx="8077200" cy="229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9D27F3F1-8B4E-5AA9-949A-989E9A77D172}"/>
              </a:ext>
            </a:extLst>
          </p:cNvPr>
          <p:cNvSpPr txBox="1">
            <a:spLocks/>
          </p:cNvSpPr>
          <p:nvPr/>
        </p:nvSpPr>
        <p:spPr bwMode="auto">
          <a:xfrm>
            <a:off x="-217488" y="4489712"/>
            <a:ext cx="60960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-109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-109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-109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/>
            <a:r>
              <a:rPr lang="en-US" sz="2000" kern="0" dirty="0">
                <a:latin typeface="Arial" pitchFamily="34" charset="0"/>
                <a:cs typeface="Arial" pitchFamily="34" charset="0"/>
              </a:rPr>
              <a:t>ResNet-50: 23,536,647 trainable parameters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1CED68-0303-06B6-0CEE-7C7C43FAF8F3}"/>
              </a:ext>
            </a:extLst>
          </p:cNvPr>
          <p:cNvSpPr/>
          <p:nvPr/>
        </p:nvSpPr>
        <p:spPr>
          <a:xfrm>
            <a:off x="9383712" y="6966590"/>
            <a:ext cx="544512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latin typeface="+mj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63254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SimSun"/>
        <a:cs typeface="SimSun"/>
      </a:majorFont>
      <a:minorFont>
        <a:latin typeface="Arial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09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9" charset="0"/>
            <a:ea typeface="SimSun" pitchFamily="2" charset="-122"/>
            <a:cs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09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9" charset="0"/>
            <a:ea typeface="SimSun" pitchFamily="2" charset="-122"/>
            <a:cs typeface="SimSun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3409</TotalTime>
  <Words>1206</Words>
  <Application>Microsoft Macintosh PowerPoint</Application>
  <PresentationFormat>Custom</PresentationFormat>
  <Paragraphs>174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</vt:lpstr>
      <vt:lpstr>Times New Roman</vt:lpstr>
      <vt:lpstr>Default Design</vt:lpstr>
      <vt:lpstr>Deep Learning Methods to Identify Glaucoma in Optical Coherence Tomography (OCT)</vt:lpstr>
      <vt:lpstr>Outline</vt:lpstr>
      <vt:lpstr>Motivation, Scope, and Description</vt:lpstr>
      <vt:lpstr>Data and Computational Resources</vt:lpstr>
      <vt:lpstr>Data and Computational Resources</vt:lpstr>
      <vt:lpstr>Data and Computational Resources</vt:lpstr>
      <vt:lpstr>Computer Vision Modules and Pipeline</vt:lpstr>
      <vt:lpstr>Approach: Algorithms and Module Implementation Details</vt:lpstr>
      <vt:lpstr>Approach: Algorithms and Module Implementation Details</vt:lpstr>
      <vt:lpstr>Approach: Algorithms and Module Implementation Details</vt:lpstr>
      <vt:lpstr>Approach: Algorithms and Module Implementation Details</vt:lpstr>
      <vt:lpstr>Training</vt:lpstr>
      <vt:lpstr>Model Selection</vt:lpstr>
      <vt:lpstr>Models for Testing</vt:lpstr>
      <vt:lpstr>Summary &amp;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in Persistent Wide-Area Motion Imagery</dc:title>
  <dc:creator>Mahdiehp</dc:creator>
  <cp:lastModifiedBy>Joyce, Mikey (MU-Student)</cp:lastModifiedBy>
  <cp:revision>175</cp:revision>
  <cp:lastPrinted>1601-01-01T00:00:00Z</cp:lastPrinted>
  <dcterms:created xsi:type="dcterms:W3CDTF">2011-04-29T00:54:10Z</dcterms:created>
  <dcterms:modified xsi:type="dcterms:W3CDTF">2024-05-03T20:01:27Z</dcterms:modified>
</cp:coreProperties>
</file>