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26" r:id="rId4"/>
    <p:sldId id="335" r:id="rId5"/>
    <p:sldId id="336" r:id="rId6"/>
    <p:sldId id="327" r:id="rId7"/>
    <p:sldId id="334" r:id="rId8"/>
    <p:sldId id="337" r:id="rId9"/>
    <p:sldId id="328" r:id="rId10"/>
    <p:sldId id="329" r:id="rId11"/>
    <p:sldId id="330" r:id="rId12"/>
    <p:sldId id="331" r:id="rId13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109" charset="0"/>
      <a:defRPr kern="1200">
        <a:solidFill>
          <a:schemeClr val="bg1"/>
        </a:solidFill>
        <a:latin typeface="Arial" pitchFamily="-109" charset="0"/>
        <a:ea typeface="SimSun" pitchFamily="2" charset="-122"/>
        <a:cs typeface="SimSun" pitchFamily="2" charset="-122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109" charset="0"/>
      <a:defRPr kern="1200">
        <a:solidFill>
          <a:schemeClr val="bg1"/>
        </a:solidFill>
        <a:latin typeface="Arial" pitchFamily="-109" charset="0"/>
        <a:ea typeface="SimSun" pitchFamily="2" charset="-122"/>
        <a:cs typeface="SimSun" pitchFamily="2" charset="-122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109" charset="0"/>
      <a:defRPr kern="1200">
        <a:solidFill>
          <a:schemeClr val="bg1"/>
        </a:solidFill>
        <a:latin typeface="Arial" pitchFamily="-109" charset="0"/>
        <a:ea typeface="SimSun" pitchFamily="2" charset="-122"/>
        <a:cs typeface="SimSun" pitchFamily="2" charset="-122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109" charset="0"/>
      <a:defRPr kern="1200">
        <a:solidFill>
          <a:schemeClr val="bg1"/>
        </a:solidFill>
        <a:latin typeface="Arial" pitchFamily="-109" charset="0"/>
        <a:ea typeface="SimSun" pitchFamily="2" charset="-122"/>
        <a:cs typeface="SimSun" pitchFamily="2" charset="-122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109" charset="0"/>
      <a:defRPr kern="1200">
        <a:solidFill>
          <a:schemeClr val="bg1"/>
        </a:solidFill>
        <a:latin typeface="Arial" pitchFamily="-109" charset="0"/>
        <a:ea typeface="SimSun" pitchFamily="2" charset="-122"/>
        <a:cs typeface="SimSun" pitchFamily="2" charset="-122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pitchFamily="-109" charset="0"/>
        <a:ea typeface="SimSun" pitchFamily="2" charset="-122"/>
        <a:cs typeface="SimSun" pitchFamily="2" charset="-122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pitchFamily="-109" charset="0"/>
        <a:ea typeface="SimSun" pitchFamily="2" charset="-122"/>
        <a:cs typeface="SimSun" pitchFamily="2" charset="-122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pitchFamily="-109" charset="0"/>
        <a:ea typeface="SimSun" pitchFamily="2" charset="-122"/>
        <a:cs typeface="SimSun" pitchFamily="2" charset="-122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pitchFamily="-109" charset="0"/>
        <a:ea typeface="SimSun" pitchFamily="2" charset="-122"/>
        <a:cs typeface="SimSun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BFBDD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09" autoAdjust="0"/>
    <p:restoredTop sz="98025" autoAdjust="0"/>
  </p:normalViewPr>
  <p:slideViewPr>
    <p:cSldViewPr>
      <p:cViewPr varScale="1">
        <p:scale>
          <a:sx n="137" d="100"/>
          <a:sy n="137" d="100"/>
        </p:scale>
        <p:origin x="952" y="20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2" y="-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4438" cy="3767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3475" cy="4521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867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-109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867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-109" charset="0"/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867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-109" charset="0"/>
              </a:defRPr>
            </a:lvl1pPr>
          </a:lstStyle>
          <a:p>
            <a:endParaRPr lang="en-US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867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-109" charset="0"/>
              </a:defRPr>
            </a:lvl1pPr>
          </a:lstStyle>
          <a:p>
            <a:fld id="{6E142DC1-22A2-0D4C-8515-33BBAD42E4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23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09" charset="0"/>
      <a:defRPr sz="1200" kern="1200">
        <a:solidFill>
          <a:srgbClr val="000000"/>
        </a:solidFill>
        <a:latin typeface="Times New Roman" pitchFamily="-109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09" charset="0"/>
      <a:defRPr sz="1200" kern="1200">
        <a:solidFill>
          <a:srgbClr val="000000"/>
        </a:solidFill>
        <a:latin typeface="Times New Roman" pitchFamily="-109" charset="0"/>
        <a:ea typeface="ＭＳ Ｐゴシック" pitchFamily="-109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09" charset="0"/>
      <a:defRPr sz="1200" kern="1200">
        <a:solidFill>
          <a:srgbClr val="000000"/>
        </a:solidFill>
        <a:latin typeface="Times New Roman" pitchFamily="-109" charset="0"/>
        <a:ea typeface="ＭＳ Ｐゴシック" pitchFamily="-109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09" charset="0"/>
      <a:defRPr sz="1200" kern="1200">
        <a:solidFill>
          <a:srgbClr val="000000"/>
        </a:solidFill>
        <a:latin typeface="Times New Roman" pitchFamily="-109" charset="0"/>
        <a:ea typeface="ＭＳ Ｐゴシック" pitchFamily="-109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09" charset="0"/>
      <a:defRPr sz="1200" kern="1200">
        <a:solidFill>
          <a:srgbClr val="000000"/>
        </a:solidFill>
        <a:latin typeface="Times New Roman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9BCA57-8A81-1F44-998E-F9637647B3D9}" type="slidenum">
              <a:rPr lang="en-US"/>
              <a:pPr/>
              <a:t>1</a:t>
            </a:fld>
            <a:endParaRPr lang="en-US"/>
          </a:p>
        </p:txBody>
      </p:sp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37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A64BAD-C7D5-744B-AE10-E945EAA19E33}" type="slidenum">
              <a:rPr lang="en-US"/>
              <a:pPr/>
              <a:t>10</a:t>
            </a:fld>
            <a:endParaRPr lang="en-US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94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A64BAD-C7D5-744B-AE10-E945EAA19E33}" type="slidenum">
              <a:rPr lang="en-US"/>
              <a:pPr/>
              <a:t>11</a:t>
            </a:fld>
            <a:endParaRPr lang="en-US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88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A64BAD-C7D5-744B-AE10-E945EAA19E33}" type="slidenum">
              <a:rPr lang="en-US"/>
              <a:pPr/>
              <a:t>12</a:t>
            </a:fld>
            <a:endParaRPr lang="en-US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71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A64BAD-C7D5-744B-AE10-E945EAA19E33}" type="slidenum">
              <a:rPr lang="en-US"/>
              <a:pPr/>
              <a:t>2</a:t>
            </a:fld>
            <a:endParaRPr lang="en-US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78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A64BAD-C7D5-744B-AE10-E945EAA19E33}" type="slidenum">
              <a:rPr lang="en-US"/>
              <a:pPr/>
              <a:t>3</a:t>
            </a:fld>
            <a:endParaRPr lang="en-US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6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A64BAD-C7D5-744B-AE10-E945EAA19E33}" type="slidenum">
              <a:rPr lang="en-US"/>
              <a:pPr/>
              <a:t>4</a:t>
            </a:fld>
            <a:endParaRPr lang="en-US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53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A64BAD-C7D5-744B-AE10-E945EAA19E33}" type="slidenum">
              <a:rPr lang="en-US"/>
              <a:pPr/>
              <a:t>5</a:t>
            </a:fld>
            <a:endParaRPr lang="en-US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78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A64BAD-C7D5-744B-AE10-E945EAA19E33}" type="slidenum">
              <a:rPr lang="en-US"/>
              <a:pPr/>
              <a:t>6</a:t>
            </a:fld>
            <a:endParaRPr lang="en-US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86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A64BAD-C7D5-744B-AE10-E945EAA19E33}" type="slidenum">
              <a:rPr lang="en-US"/>
              <a:pPr/>
              <a:t>7</a:t>
            </a:fld>
            <a:endParaRPr lang="en-US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93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A64BAD-C7D5-744B-AE10-E945EAA19E33}" type="slidenum">
              <a:rPr lang="en-US"/>
              <a:pPr/>
              <a:t>8</a:t>
            </a:fld>
            <a:endParaRPr lang="en-US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30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A64BAD-C7D5-744B-AE10-E945EAA19E33}" type="slidenum">
              <a:rPr lang="en-US"/>
              <a:pPr/>
              <a:t>9</a:t>
            </a:fld>
            <a:endParaRPr lang="en-US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8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4FA673F-9556-A147-BF31-E07C0905F9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A6F71D6-A4B1-D240-82B2-B91BCB4DD5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5362" cy="6451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0CF5789-7503-DE43-91CA-054AD602FF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AF9D199-2D43-A046-9A03-AD84BC569F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6DA2F7A-426B-8040-89F8-F3A09C69FD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6112" cy="498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1750" y="1768475"/>
            <a:ext cx="4457700" cy="498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43A5EC6-5771-9847-9D59-F8E77B2E90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04B27AE-AB4A-294F-A145-8BA248D7FD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AE77AD0-569C-A245-8ED5-2EB03E0299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D0E99D-5D7C-DE4C-9BCE-733E71135B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0D11110-CBC6-A047-BD68-6238483F04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8FE625D-2184-6B43-9942-DED39DCF67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6212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6212" cy="4984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3150" cy="515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0875" cy="515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3150" cy="515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884C9160-8224-D044-A400-B0F7CFBA4B9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904037"/>
            <a:ext cx="783480" cy="655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9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9" charset="0"/>
        <a:defRPr sz="4400">
          <a:solidFill>
            <a:srgbClr val="000000"/>
          </a:solidFill>
          <a:latin typeface="Arial" pitchFamily="-109" charset="0"/>
          <a:ea typeface="SimSun" pitchFamily="2" charset="-122"/>
          <a:cs typeface="SimSun" pitchFamily="2" charset="-122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9" charset="0"/>
        <a:defRPr sz="4400">
          <a:solidFill>
            <a:srgbClr val="000000"/>
          </a:solidFill>
          <a:latin typeface="Arial" pitchFamily="-109" charset="0"/>
          <a:ea typeface="SimSun" pitchFamily="2" charset="-122"/>
          <a:cs typeface="SimSun" pitchFamily="2" charset="-122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9" charset="0"/>
        <a:defRPr sz="4400">
          <a:solidFill>
            <a:srgbClr val="000000"/>
          </a:solidFill>
          <a:latin typeface="Arial" pitchFamily="-109" charset="0"/>
          <a:ea typeface="SimSun" pitchFamily="2" charset="-122"/>
          <a:cs typeface="SimSun" pitchFamily="2" charset="-122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9" charset="0"/>
        <a:defRPr sz="4400">
          <a:solidFill>
            <a:srgbClr val="000000"/>
          </a:solidFill>
          <a:latin typeface="Arial" pitchFamily="-109" charset="0"/>
          <a:ea typeface="SimSun" pitchFamily="2" charset="-122"/>
          <a:cs typeface="SimSun" pitchFamily="2" charset="-122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9" charset="0"/>
        <a:defRPr sz="4400">
          <a:solidFill>
            <a:srgbClr val="000000"/>
          </a:solidFill>
          <a:latin typeface="Arial" pitchFamily="-109" charset="0"/>
          <a:ea typeface="SimSun" pitchFamily="2" charset="-122"/>
          <a:cs typeface="SimSun" pitchFamily="2" charset="-122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9" charset="0"/>
        <a:defRPr sz="4400">
          <a:solidFill>
            <a:srgbClr val="000000"/>
          </a:solidFill>
          <a:latin typeface="Arial" pitchFamily="-109" charset="0"/>
          <a:ea typeface="SimSun" pitchFamily="2" charset="-122"/>
          <a:cs typeface="SimSun" pitchFamily="2" charset="-122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9" charset="0"/>
        <a:defRPr sz="4400">
          <a:solidFill>
            <a:srgbClr val="000000"/>
          </a:solidFill>
          <a:latin typeface="Arial" pitchFamily="-109" charset="0"/>
          <a:ea typeface="SimSun" pitchFamily="2" charset="-122"/>
          <a:cs typeface="SimSun" pitchFamily="2" charset="-122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9" charset="0"/>
        <a:defRPr sz="4400">
          <a:solidFill>
            <a:srgbClr val="000000"/>
          </a:solidFill>
          <a:latin typeface="Arial" pitchFamily="-109" charset="0"/>
          <a:ea typeface="SimSun" pitchFamily="2" charset="-122"/>
          <a:cs typeface="SimSun" pitchFamily="2" charset="-122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-109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-109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-109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-109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109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109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109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109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109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97-023-02125-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38/s41597-023-02125-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colab.research.google.com%2Fimg%2Fcolab_favicon_256px.png&amp;tbnid=kKOjm-thSJ6RxM&amp;vet=12ahUKEwjH2I60kfyCAxUqz8kDHZOwDxIQMygAegQIARB0..i&amp;imgrefurl=https%3A%2F%2Fresearch.google.com%2Fcolaboratory%2F&amp;docid=p-QkNXJS31Qv1M&amp;w=260&amp;h=260&amp;q=colab&amp;client=firefox-b-1-d&amp;ved=2ahUKEwjH2I60kfyCAxUqz8kDHZOwDxIQMygAegQIARB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www.google.com/imgres?imgurl=https%3A%2F%2Fssl.gstatic.com%2Fimages%2Fbranding%2Fproduct%2F2x%2Fhh_drive_96dp.png&amp;tbnid=FHdf9qn2Gs_5uM&amp;vet=12ahUKEwiVp7--kfyCAxXWH9AFHX1CAW0QMygAegQIARB0..i&amp;imgrefurl=https%3A%2F%2Fwww.google.com%2Fdrive%2Fdownload%2F&amp;docid=QSqkOvF84QT0aM&amp;w=192&amp;h=192&amp;q=google%20drive&amp;client=firefox-b-1-d&amp;ved=2ahUKEwiVp7--kfyCAxXWH9AFHX1CAW0QMygAegQIARB0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www.google.com/url?sa=i&amp;url=https%3A%2F%2Fgithub.com%2Fscipy%2Fscipy&amp;psig=AOvVaw1I65BLDIqWEjBwyPc75x3l&amp;ust=1701998656919000&amp;source=images&amp;cd=vfe&amp;opi=89978449&amp;ved=0CBIQjRxqFwoTCKCbnJ2V_IIDFQAAAAAdAAAAABAD" TargetMode="External"/><Relationship Id="rId7" Type="http://schemas.openxmlformats.org/officeDocument/2006/relationships/hyperlink" Target="https://www.google.com/url?sa=i&amp;url=https%3A%2F%2Fscipy.github.io%2Fdevdocs%2Ftutorial%2Findex.html&amp;psig=AOvVaw1I65BLDIqWEjBwyPc75x3l&amp;ust=1701998656919000&amp;source=images&amp;cd=vfe&amp;opi=89978449&amp;ved=0CBIQjRxqFwoTCKCbnJ2V_IIDFQAAAAAdAAAAABAT" TargetMode="External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hyperlink" Target="https://www.google.com/imgres?imgurl=https%3A%2F%2Fmiro.medium.com%2Fv2%2Fresize%3Afit%3A1400%2F0*BrC7o-KTt54z948C.jpg&amp;tbnid=z6BSJhlNQ9rGEM&amp;vet=12ahUKEwjcnfiSlfyCAxX258kDHePXDHQQMygBegQIARB2..i&amp;imgrefurl=https%3A%2F%2Fmedium.com%2Fai%25C2%25B3-theory-practice-business%2Ftensorflow-1-0-vs-2-0-part-3-tf-keras-ea403bd752c0&amp;docid=vwe1zmJBAyFqqM&amp;w=1280&amp;h=720&amp;q=keras%20and%20tensorflow&amp;client=firefox-b-1-d&amp;ved=2ahUKEwjcnfiSlfyCAxX258kDHePXDHQQMygBegQIARB2" TargetMode="External"/><Relationship Id="rId10" Type="http://schemas.openxmlformats.org/officeDocument/2006/relationships/image" Target="../media/image22.png"/><Relationship Id="rId4" Type="http://schemas.openxmlformats.org/officeDocument/2006/relationships/hyperlink" Target="https://www.google.com/url?sa=i&amp;url=https%3A%2F%2Fen.wikipedia.org%2Fwiki%2FOpenCV&amp;psig=AOvVaw29pR5RD8CDnYwBhfFxvGpi&amp;ust=1701998793084000&amp;source=images&amp;cd=vfe&amp;opi=89978449&amp;ved=0CBIQjRxqFwoTCLipot6V_IIDFQAAAAAdAAAAABAD" TargetMode="External"/><Relationship Id="rId9" Type="http://schemas.openxmlformats.org/officeDocument/2006/relationships/hyperlink" Target="https://www.google.com/url?sa=i&amp;url=https%3A%2F%2Fpypi.org%2Fproject%2Fmatplotlib%2F&amp;psig=AOvVaw0MGb1FP2bOf4XXHBrtWIm4&amp;ust=1701998739015000&amp;source=images&amp;cd=vfe&amp;opi=89978449&amp;ved=0CBIQjRxqFwoTCNjVwsSV_IIDFQAAAAAdAAAAABA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179637"/>
            <a:ext cx="10080624" cy="1981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>
            <a:prstTxWarp prst="textNoShape">
              <a:avLst/>
            </a:prstTxWarp>
          </a:bodyPr>
          <a:lstStyle/>
          <a:p>
            <a:pPr algn="ctr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dirty="0">
                <a:solidFill>
                  <a:srgbClr val="000000"/>
                </a:solidFill>
              </a:rPr>
              <a:t>Mikey Joyce</a:t>
            </a:r>
            <a:endParaRPr lang="en-US" sz="20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Graduate</a:t>
            </a:r>
            <a:endParaRPr lang="en-US" sz="2000" b="1" dirty="0">
              <a:solidFill>
                <a:srgbClr val="000000"/>
              </a:solidFill>
            </a:endParaRPr>
          </a:p>
          <a:p>
            <a:pPr algn="ctr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b="1" dirty="0">
              <a:solidFill>
                <a:srgbClr val="000000"/>
              </a:solidFill>
            </a:endParaRPr>
          </a:p>
          <a:p>
            <a:pPr algn="ctr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Dept. of Electrical Engineering and Computer Science,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University of Missouri, </a:t>
            </a:r>
          </a:p>
          <a:p>
            <a:pPr algn="ctr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Columbia, MO 65211, USA</a:t>
            </a:r>
          </a:p>
          <a:p>
            <a:pPr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48384" y="5684837"/>
            <a:ext cx="1983855" cy="16603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1" y="4770437"/>
            <a:ext cx="10080624" cy="378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5pPr>
            <a:lvl6pPr marL="22860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6pPr>
            <a:lvl7pPr marL="27432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7pPr>
            <a:lvl8pPr marL="32004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8pPr>
            <a:lvl9pPr marL="3657600" algn="l" defTabSz="4572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9pPr>
          </a:lstStyle>
          <a:p>
            <a:r>
              <a:rPr lang="en-US" sz="2000" i="1" dirty="0"/>
              <a:t>CS 4650/7650, ECE 4655/7655 Digital Image Processing Final Project</a:t>
            </a:r>
            <a:endParaRPr lang="en-US" sz="2000" dirty="0"/>
          </a:p>
        </p:txBody>
      </p:sp>
      <p:sp>
        <p:nvSpPr>
          <p:cNvPr id="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531540"/>
            <a:ext cx="10080625" cy="1285875"/>
          </a:xfrm>
        </p:spPr>
        <p:txBody>
          <a:bodyPr tIns="38878"/>
          <a:lstStyle/>
          <a:p>
            <a:pPr>
              <a:tabLst>
                <a:tab pos="0" algn="l"/>
                <a:tab pos="457180" algn="l"/>
                <a:tab pos="914360" algn="l"/>
                <a:tab pos="1371540" algn="l"/>
                <a:tab pos="1828721" algn="l"/>
                <a:tab pos="2285901" algn="l"/>
                <a:tab pos="2743080" algn="l"/>
                <a:tab pos="3200261" algn="l"/>
                <a:tab pos="3657441" algn="l"/>
                <a:tab pos="4114621" algn="l"/>
                <a:tab pos="4571801" algn="l"/>
                <a:tab pos="5028981" algn="l"/>
                <a:tab pos="5486162" algn="l"/>
                <a:tab pos="5943341" algn="l"/>
                <a:tab pos="6400522" algn="l"/>
                <a:tab pos="6857702" algn="l"/>
                <a:tab pos="7314882" algn="l"/>
                <a:tab pos="7772062" algn="l"/>
                <a:tab pos="8229242" algn="l"/>
                <a:tab pos="8686422" algn="l"/>
                <a:tab pos="9143602" algn="l"/>
              </a:tabLst>
            </a:pPr>
            <a:r>
              <a:rPr lang="en-US" b="1" dirty="0">
                <a:latin typeface="Arial" pitchFamily="34" charset="0"/>
                <a:cs typeface="Arial" pitchFamily="34" charset="0"/>
              </a:rPr>
              <a:t>Breast Cancer Nuclei Segmentation on the SNOW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8AE175-6DD7-2DDD-4D5F-2F66A22A8BE0}"/>
              </a:ext>
            </a:extLst>
          </p:cNvPr>
          <p:cNvSpPr txBox="1"/>
          <p:nvPr/>
        </p:nvSpPr>
        <p:spPr>
          <a:xfrm>
            <a:off x="-6206" y="56229"/>
            <a:ext cx="8382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2" y="12437"/>
            <a:ext cx="9070975" cy="1171575"/>
          </a:xfrm>
          <a:ln/>
        </p:spPr>
        <p:txBody>
          <a:bodyPr tIns="38880"/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itchFamily="34" charset="0"/>
                <a:cs typeface="Arial" pitchFamily="34" charset="0"/>
              </a:rPr>
              <a:t>Results: Demo &amp; Evaluation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0" y="1112837"/>
            <a:ext cx="10080625" cy="301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" name="Picture 4" descr="A screen shot of numbers&#10;&#10;Description automatically generated">
            <a:extLst>
              <a:ext uri="{FF2B5EF4-FFF2-40B4-BE49-F238E27FC236}">
                <a16:creationId xmlns:a16="http://schemas.microsoft.com/office/drawing/2014/main" id="{6F3372B8-46C7-8250-8977-889F7A21B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238" y="5035140"/>
            <a:ext cx="3370147" cy="1727200"/>
          </a:xfrm>
          <a:prstGeom prst="rect">
            <a:avLst/>
          </a:prstGeom>
        </p:spPr>
      </p:pic>
      <p:pic>
        <p:nvPicPr>
          <p:cNvPr id="9" name="Picture 8" descr="A black and white background with white dots&#10;&#10;Description automatically generated">
            <a:extLst>
              <a:ext uri="{FF2B5EF4-FFF2-40B4-BE49-F238E27FC236}">
                <a16:creationId xmlns:a16="http://schemas.microsoft.com/office/drawing/2014/main" id="{F368943C-CD33-26F6-FEC8-093BB7360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865" y="1598276"/>
            <a:ext cx="3022600" cy="3022600"/>
          </a:xfrm>
          <a:prstGeom prst="rect">
            <a:avLst/>
          </a:prstGeom>
        </p:spPr>
      </p:pic>
      <p:pic>
        <p:nvPicPr>
          <p:cNvPr id="11" name="Picture 10" descr="A close-up of a pink and purple cell&#10;&#10;Description automatically generated">
            <a:extLst>
              <a:ext uri="{FF2B5EF4-FFF2-40B4-BE49-F238E27FC236}">
                <a16:creationId xmlns:a16="http://schemas.microsoft.com/office/drawing/2014/main" id="{A270E988-E936-9607-3A6C-B0C6CEFD0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159" y="1598276"/>
            <a:ext cx="3022600" cy="3022600"/>
          </a:xfrm>
          <a:prstGeom prst="rect">
            <a:avLst/>
          </a:prstGeom>
        </p:spPr>
      </p:pic>
      <p:pic>
        <p:nvPicPr>
          <p:cNvPr id="13" name="Picture 12" descr="A white dots on a black background&#10;&#10;Description automatically generated">
            <a:extLst>
              <a:ext uri="{FF2B5EF4-FFF2-40B4-BE49-F238E27FC236}">
                <a16:creationId xmlns:a16="http://schemas.microsoft.com/office/drawing/2014/main" id="{0E64AF21-A368-B12F-2CBE-D654F9B38C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9012" y="1612031"/>
            <a:ext cx="3022600" cy="3022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E154A8A-630E-94E5-CE21-C8EA39F8A069}"/>
              </a:ext>
            </a:extLst>
          </p:cNvPr>
          <p:cNvSpPr txBox="1"/>
          <p:nvPr/>
        </p:nvSpPr>
        <p:spPr>
          <a:xfrm>
            <a:off x="4143358" y="1248308"/>
            <a:ext cx="179390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Expected Mask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67280F-B421-5177-A285-AE3CC85D02DB}"/>
              </a:ext>
            </a:extLst>
          </p:cNvPr>
          <p:cNvSpPr txBox="1"/>
          <p:nvPr/>
        </p:nvSpPr>
        <p:spPr>
          <a:xfrm>
            <a:off x="773112" y="1223037"/>
            <a:ext cx="14478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Test Image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E6C097-4CD9-1641-89B2-0EB11C94DA94}"/>
              </a:ext>
            </a:extLst>
          </p:cNvPr>
          <p:cNvSpPr txBox="1"/>
          <p:nvPr/>
        </p:nvSpPr>
        <p:spPr>
          <a:xfrm>
            <a:off x="7542212" y="1214597"/>
            <a:ext cx="179390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Predicted Mask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5EE10D-7F10-6E85-722F-48D6DAD82362}"/>
              </a:ext>
            </a:extLst>
          </p:cNvPr>
          <p:cNvSpPr txBox="1"/>
          <p:nvPr/>
        </p:nvSpPr>
        <p:spPr>
          <a:xfrm>
            <a:off x="125412" y="4922837"/>
            <a:ext cx="2743200" cy="1638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Predicted mask looks similar to the expected mask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Some differences, but pretty good overall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2EE29A-D588-A5D9-751D-248ED5A3E216}"/>
              </a:ext>
            </a:extLst>
          </p:cNvPr>
          <p:cNvSpPr txBox="1"/>
          <p:nvPr/>
        </p:nvSpPr>
        <p:spPr>
          <a:xfrm>
            <a:off x="157306" y="122237"/>
            <a:ext cx="8382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78653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2" y="12437"/>
            <a:ext cx="9070975" cy="1171575"/>
          </a:xfrm>
          <a:ln/>
        </p:spPr>
        <p:txBody>
          <a:bodyPr tIns="38880"/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itchFamily="34" charset="0"/>
                <a:cs typeface="Arial" pitchFamily="34" charset="0"/>
              </a:rPr>
              <a:t>Summary &amp; Future Work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7206" y="1287461"/>
            <a:ext cx="9066212" cy="60737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 wanted to accomplish nuclei segmentation and believe I accomplished it well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Some problems that were encountered: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Initially went down a rabbit hole on the UBC Ovarian Cancer dataset on Kaggle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Data formatting caused my machine some headaches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Needed a stronger machine to do deep learning, at times even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colab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was throwing graph execution errors because I maxed out the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Future 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Possibly test whether my trained model can segment real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If that is successful test whether the model can segment other cancers/cells right out the gate? My guess is no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0" y="1112837"/>
            <a:ext cx="10080625" cy="301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43B1B0-2700-FAD6-E0A1-9D52890FFD20}"/>
              </a:ext>
            </a:extLst>
          </p:cNvPr>
          <p:cNvSpPr txBox="1"/>
          <p:nvPr/>
        </p:nvSpPr>
        <p:spPr>
          <a:xfrm>
            <a:off x="157306" y="122237"/>
            <a:ext cx="8382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639830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2" y="12437"/>
            <a:ext cx="9070975" cy="1171575"/>
          </a:xfrm>
          <a:ln/>
        </p:spPr>
        <p:txBody>
          <a:bodyPr tIns="38880"/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itchFamily="34" charset="0"/>
                <a:cs typeface="Arial" pitchFamily="34" charset="0"/>
              </a:rPr>
              <a:t>References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8312" y="1570037"/>
            <a:ext cx="9066212" cy="49847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[1] K. Ding, M. Zhou, H. Wang, O.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Gevaert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D. Metaxas, and S. Zhang, "A Large-scale Synthetic Pathological Dataset for Deep Learning-enabled Segmentation of Breast Cancer," Scientific Data, vol. 10, no. 1, p. 231, 2023. [Online]. Available: </a:t>
            </a:r>
            <a:r>
              <a:rPr lang="en-US" sz="2400" dirty="0">
                <a:latin typeface="Arial" pitchFamily="34" charset="0"/>
                <a:cs typeface="Arial" pitchFamily="34" charset="0"/>
                <a:hlinkClick r:id="rId3"/>
              </a:rPr>
              <a:t>https://doi.org/10.1038/s41597-023-02125-y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[2] O.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Ronneberger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P. Fischer, and T.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Brox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"U-Net: Convolutional Networks for Biomedical Image Segmentation,"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arXiv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preprint arXiv:1505.04597, 2015. [Online]. Available: https://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arxiv.org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/abs/1505.04597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0" y="1112837"/>
            <a:ext cx="10080625" cy="301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746DE62-3C42-4CA4-73E6-00CA51026CD4}"/>
              </a:ext>
            </a:extLst>
          </p:cNvPr>
          <p:cNvSpPr txBox="1"/>
          <p:nvPr/>
        </p:nvSpPr>
        <p:spPr>
          <a:xfrm>
            <a:off x="157306" y="122237"/>
            <a:ext cx="8382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879662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63512" y="46037"/>
            <a:ext cx="9604375" cy="1171575"/>
          </a:xfrm>
          <a:ln/>
        </p:spPr>
        <p:txBody>
          <a:bodyPr tIns="3888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/>
              <a:t>Outline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6912" y="1646237"/>
            <a:ext cx="9070975" cy="4899025"/>
          </a:xfrm>
          <a:ln/>
        </p:spPr>
        <p:txBody>
          <a:bodyPr tIns="21240"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Motivation, Scope, and Description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Data and Computational Resources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Image Processing Modules and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Pipeline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U-net Setup &amp; Training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Training Metrics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Approach: Algorithms and Module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Implementation Details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Results: Demo and Evaluation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Summary and Future Work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References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0" y="1112837"/>
            <a:ext cx="10080625" cy="301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52EC526-D3BE-46A3-5275-B2E5B4F3150A}"/>
              </a:ext>
            </a:extLst>
          </p:cNvPr>
          <p:cNvSpPr txBox="1"/>
          <p:nvPr/>
        </p:nvSpPr>
        <p:spPr>
          <a:xfrm>
            <a:off x="157306" y="122237"/>
            <a:ext cx="8382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392112" y="274638"/>
            <a:ext cx="9070975" cy="747710"/>
          </a:xfrm>
          <a:ln/>
        </p:spPr>
        <p:txBody>
          <a:bodyPr tIns="38880" anchor="t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b="1" dirty="0">
                <a:latin typeface="Arial" pitchFamily="34" charset="0"/>
                <a:cs typeface="Arial" pitchFamily="34" charset="0"/>
              </a:rPr>
              <a:t>Motivation, Scope, and Description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0" y="1112837"/>
            <a:ext cx="10080625" cy="301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312" y="1164155"/>
            <a:ext cx="9829800" cy="3083993"/>
          </a:xfrm>
        </p:spPr>
        <p:txBody>
          <a:bodyPr/>
          <a:lstStyle/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300" dirty="0">
                <a:latin typeface="Arial" pitchFamily="34" charset="0"/>
                <a:cs typeface="Arial" pitchFamily="34" charset="0"/>
              </a:rPr>
              <a:t>Cell segmentation in microscopy scans of biopsy samples is hard to generalize for a large number of images with classical CV approaches</a:t>
            </a:r>
          </a:p>
          <a:p>
            <a:pPr lvl="2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Inconsistencies that are hard to generalize: Difference in cell size/shape and stain techniques 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300" dirty="0">
                <a:latin typeface="Arial" pitchFamily="34" charset="0"/>
                <a:cs typeface="Arial" pitchFamily="34" charset="0"/>
              </a:rPr>
              <a:t>U-net deep learning infrastructure was designed to deal with this exact problem in the 2015 paper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300" dirty="0">
                <a:latin typeface="Arial" pitchFamily="34" charset="0"/>
                <a:cs typeface="Arial" pitchFamily="34" charset="0"/>
              </a:rPr>
              <a:t>Using U-net, an image processing pipeline will be developed to segment thousands of images </a:t>
            </a:r>
          </a:p>
        </p:txBody>
      </p:sp>
      <p:pic>
        <p:nvPicPr>
          <p:cNvPr id="5" name="Picture 4" descr="A purple and white cell&#10;&#10;Description automatically generated">
            <a:extLst>
              <a:ext uri="{FF2B5EF4-FFF2-40B4-BE49-F238E27FC236}">
                <a16:creationId xmlns:a16="http://schemas.microsoft.com/office/drawing/2014/main" id="{52AF2EC1-B91B-E37D-1F98-70834E96D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08475"/>
            <a:ext cx="3251200" cy="3251200"/>
          </a:xfrm>
          <a:prstGeom prst="rect">
            <a:avLst/>
          </a:prstGeom>
        </p:spPr>
      </p:pic>
      <p:pic>
        <p:nvPicPr>
          <p:cNvPr id="7" name="Picture 6" descr="A white surface with black spots&#10;&#10;Description automatically generated">
            <a:extLst>
              <a:ext uri="{FF2B5EF4-FFF2-40B4-BE49-F238E27FC236}">
                <a16:creationId xmlns:a16="http://schemas.microsoft.com/office/drawing/2014/main" id="{65F92497-2B36-886A-A448-15A1C9314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712" y="4308474"/>
            <a:ext cx="3251200" cy="3251200"/>
          </a:xfrm>
          <a:prstGeom prst="rect">
            <a:avLst/>
          </a:prstGeom>
        </p:spPr>
      </p:pic>
      <p:pic>
        <p:nvPicPr>
          <p:cNvPr id="9" name="Picture 8" descr="A close-up of a microscope&#10;&#10;Description automatically generated">
            <a:extLst>
              <a:ext uri="{FF2B5EF4-FFF2-40B4-BE49-F238E27FC236}">
                <a16:creationId xmlns:a16="http://schemas.microsoft.com/office/drawing/2014/main" id="{A1EF9505-EB2B-0D41-A113-934D7F590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9424" y="4308474"/>
            <a:ext cx="3251201" cy="32512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78A93D-7CA9-E7A4-FF0F-03614237ED4D}"/>
              </a:ext>
            </a:extLst>
          </p:cNvPr>
          <p:cNvSpPr txBox="1"/>
          <p:nvPr/>
        </p:nvSpPr>
        <p:spPr>
          <a:xfrm>
            <a:off x="87312" y="107405"/>
            <a:ext cx="8382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915217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2" y="12437"/>
            <a:ext cx="9070975" cy="1171575"/>
          </a:xfrm>
          <a:ln/>
        </p:spPr>
        <p:txBody>
          <a:bodyPr tIns="38880"/>
          <a:lstStyle/>
          <a:p>
            <a:pPr>
              <a:lnSpc>
                <a:spcPct val="100000"/>
              </a:lnSpc>
            </a:pPr>
            <a:r>
              <a:rPr lang="en-US" sz="3600" b="1" dirty="0">
                <a:latin typeface="Arial" pitchFamily="34" charset="0"/>
                <a:cs typeface="Arial" pitchFamily="34" charset="0"/>
              </a:rPr>
              <a:t>Data and Computational Resources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0" y="1112837"/>
            <a:ext cx="10080625" cy="301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446088" y="1184012"/>
            <a:ext cx="5029200" cy="5761037"/>
          </a:xfrm>
        </p:spPr>
        <p:txBody>
          <a:bodyPr/>
          <a:lstStyle/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Utilized the Synthetic Nuclei and Annotation Wizard (SNOW) data set:      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a) real images (</a:t>
            </a:r>
            <a:r>
              <a:rPr lang="en-US" sz="1800" i="1" dirty="0" err="1">
                <a:latin typeface="Arial" pitchFamily="34" charset="0"/>
                <a:cs typeface="Arial" pitchFamily="34" charset="0"/>
              </a:rPr>
              <a:t>BreCaHAD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 dataset)            b) synthetic (SNOW dataset)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Each image is synthetic, did not test on real microscopy scans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Dataset had 20k images and 20k masks, masks stored as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matlab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files :/ (made masks 5x larger in storage than they needed to be)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Loading 5k images and 5k masks into memory + all other memory usage took ~30GB of RAM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Computational constraints of 50 GB RAM and NVIDIA Tesla T4 GPU 15 GB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Didn’t make logistical sense to use more than 5k images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708582-AB59-612B-5CEC-602BC6D0D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312" y="1265237"/>
            <a:ext cx="5359633" cy="469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755799-8690-CA81-D398-9C2C66788E88}"/>
              </a:ext>
            </a:extLst>
          </p:cNvPr>
          <p:cNvSpPr txBox="1"/>
          <p:nvPr/>
        </p:nvSpPr>
        <p:spPr>
          <a:xfrm>
            <a:off x="4583112" y="6004843"/>
            <a:ext cx="5359633" cy="180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i="1" dirty="0">
                <a:solidFill>
                  <a:schemeClr val="tx1"/>
                </a:solidFill>
              </a:rPr>
              <a:t>Image taken from: </a:t>
            </a:r>
            <a:r>
              <a:rPr lang="en-US" sz="17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[1] K. Ding, M. Zhou, H. Wang, O. </a:t>
            </a:r>
            <a:r>
              <a:rPr lang="en-US" sz="17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Gevaert</a:t>
            </a:r>
            <a:r>
              <a:rPr lang="en-US" sz="17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D. Metaxas, and S. Zhang, "A Large-scale Synthetic Pathological Dataset for Deep Learning-enabled Segmentation of Breast Cancer," Scientific Data, vol. 10, no. 1, p. 231, 2023. [Online]. Available: </a:t>
            </a:r>
            <a:r>
              <a:rPr lang="en-US" sz="17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https://doi.org/10.1038/s41597-023-02125-y</a:t>
            </a:r>
            <a:endParaRPr lang="en-US" sz="1700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53E0A2-C938-121F-A02C-7D4B13B5F1CF}"/>
              </a:ext>
            </a:extLst>
          </p:cNvPr>
          <p:cNvSpPr txBox="1"/>
          <p:nvPr/>
        </p:nvSpPr>
        <p:spPr>
          <a:xfrm>
            <a:off x="122238" y="212669"/>
            <a:ext cx="8382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46357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2" y="12437"/>
            <a:ext cx="9070975" cy="1171575"/>
          </a:xfrm>
          <a:ln/>
        </p:spPr>
        <p:txBody>
          <a:bodyPr tIns="38880"/>
          <a:lstStyle/>
          <a:p>
            <a:pPr>
              <a:lnSpc>
                <a:spcPct val="100000"/>
              </a:lnSpc>
            </a:pPr>
            <a:r>
              <a:rPr lang="en-US" sz="3600" b="1" dirty="0">
                <a:latin typeface="Arial" pitchFamily="34" charset="0"/>
                <a:cs typeface="Arial" pitchFamily="34" charset="0"/>
              </a:rPr>
              <a:t>Data and Computational Resources </a:t>
            </a:r>
            <a:r>
              <a:rPr lang="en-US" sz="3600" b="1" dirty="0" err="1">
                <a:latin typeface="Arial" pitchFamily="34" charset="0"/>
                <a:cs typeface="Arial" pitchFamily="34" charset="0"/>
              </a:rPr>
              <a:t>Cont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0" y="1112837"/>
            <a:ext cx="10080625" cy="301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8312" y="1321201"/>
            <a:ext cx="5715000" cy="5887635"/>
          </a:xfrm>
        </p:spPr>
        <p:txBody>
          <a:bodyPr/>
          <a:lstStyle/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710" dirty="0">
                <a:latin typeface="Arial" pitchFamily="34" charset="0"/>
                <a:cs typeface="Arial" pitchFamily="34" charset="0"/>
              </a:rPr>
              <a:t>Formatting the data took lots of time!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710" dirty="0">
                <a:latin typeface="Arial" pitchFamily="34" charset="0"/>
                <a:cs typeface="Arial" pitchFamily="34" charset="0"/>
              </a:rPr>
              <a:t>Dataset unzipped was </a:t>
            </a:r>
            <a:r>
              <a:rPr lang="en-US" sz="1710" b="1" dirty="0">
                <a:latin typeface="Arial" pitchFamily="34" charset="0"/>
                <a:cs typeface="Arial" pitchFamily="34" charset="0"/>
              </a:rPr>
              <a:t>146.8 GB </a:t>
            </a:r>
            <a:r>
              <a:rPr lang="en-US" sz="1710" dirty="0">
                <a:latin typeface="Arial" pitchFamily="34" charset="0"/>
                <a:cs typeface="Arial" pitchFamily="34" charset="0"/>
              </a:rPr>
              <a:t>had to upload images to Google drive as well because I utilized </a:t>
            </a:r>
            <a:r>
              <a:rPr lang="en-US" sz="1710" dirty="0" err="1">
                <a:latin typeface="Arial" pitchFamily="34" charset="0"/>
                <a:cs typeface="Arial" pitchFamily="34" charset="0"/>
              </a:rPr>
              <a:t>Colab</a:t>
            </a:r>
            <a:endParaRPr lang="en-US" sz="171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710" dirty="0">
                <a:latin typeface="Arial" pitchFamily="34" charset="0"/>
                <a:cs typeface="Arial" pitchFamily="34" charset="0"/>
              </a:rPr>
              <a:t>File names were weird and utilized a tool within Mac’s Finder to rename filenames with the following convention:</a:t>
            </a:r>
          </a:p>
          <a:p>
            <a:pPr lvl="2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310" dirty="0">
                <a:latin typeface="Arial" pitchFamily="34" charset="0"/>
                <a:cs typeface="Arial" pitchFamily="34" charset="0"/>
              </a:rPr>
              <a:t>000000.png or 000000.mat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710" dirty="0">
                <a:latin typeface="Arial" pitchFamily="34" charset="0"/>
                <a:cs typeface="Arial" pitchFamily="34" charset="0"/>
              </a:rPr>
              <a:t>I would not recommend renaming 40k files at once, nearly crashed my computer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710" dirty="0">
                <a:latin typeface="Arial" pitchFamily="34" charset="0"/>
                <a:cs typeface="Arial" pitchFamily="34" charset="0"/>
              </a:rPr>
              <a:t>Uploading 5k images at once to Google nearly crashes computer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710" dirty="0">
                <a:latin typeface="Arial" pitchFamily="34" charset="0"/>
                <a:cs typeface="Arial" pitchFamily="34" charset="0"/>
              </a:rPr>
              <a:t>Since masks are 5x larger (5k masks is 32 GB of </a:t>
            </a:r>
            <a:r>
              <a:rPr lang="en-US" sz="1710" dirty="0" err="1">
                <a:latin typeface="Arial" pitchFamily="34" charset="0"/>
                <a:cs typeface="Arial" pitchFamily="34" charset="0"/>
              </a:rPr>
              <a:t>matlab</a:t>
            </a:r>
            <a:r>
              <a:rPr lang="en-US" sz="1710" dirty="0">
                <a:latin typeface="Arial" pitchFamily="34" charset="0"/>
                <a:cs typeface="Arial" pitchFamily="34" charset="0"/>
              </a:rPr>
              <a:t> files) I decided to have a local script on my device that extracted the masks from the </a:t>
            </a:r>
            <a:r>
              <a:rPr lang="en-US" sz="1710" dirty="0" err="1">
                <a:latin typeface="Arial" pitchFamily="34" charset="0"/>
                <a:cs typeface="Arial" pitchFamily="34" charset="0"/>
              </a:rPr>
              <a:t>matlab</a:t>
            </a:r>
            <a:r>
              <a:rPr lang="en-US" sz="1710" dirty="0">
                <a:latin typeface="Arial" pitchFamily="34" charset="0"/>
                <a:cs typeface="Arial" pitchFamily="34" charset="0"/>
              </a:rPr>
              <a:t> files and saved them as PNGs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710" dirty="0">
                <a:latin typeface="Arial" pitchFamily="34" charset="0"/>
                <a:cs typeface="Arial" pitchFamily="34" charset="0"/>
              </a:rPr>
              <a:t>Finally, could upload these masks to Google drive, took about 2 hours for 10k file upload</a:t>
            </a:r>
          </a:p>
        </p:txBody>
      </p:sp>
      <p:pic>
        <p:nvPicPr>
          <p:cNvPr id="4098" name="Picture 2" descr="Welcome To Colaboratory - Colaboratory">
            <a:hlinkClick r:id="rId3"/>
            <a:extLst>
              <a:ext uri="{FF2B5EF4-FFF2-40B4-BE49-F238E27FC236}">
                <a16:creationId xmlns:a16="http://schemas.microsoft.com/office/drawing/2014/main" id="{E37BEF78-F3EA-3833-CC4E-575274252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512" y="1321202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ownload - Google Drive">
            <a:hlinkClick r:id="rId5"/>
            <a:extLst>
              <a:ext uri="{FF2B5EF4-FFF2-40B4-BE49-F238E27FC236}">
                <a16:creationId xmlns:a16="http://schemas.microsoft.com/office/drawing/2014/main" id="{1B0D1711-0C1D-9E4B-6DF4-D84C902D2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2" y="378235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B9B17E-65DE-D77A-5E51-1E62261064B9}"/>
              </a:ext>
            </a:extLst>
          </p:cNvPr>
          <p:cNvSpPr txBox="1"/>
          <p:nvPr/>
        </p:nvSpPr>
        <p:spPr>
          <a:xfrm>
            <a:off x="157306" y="122237"/>
            <a:ext cx="8382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31874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2" y="12437"/>
            <a:ext cx="9070975" cy="1171575"/>
          </a:xfrm>
          <a:ln/>
        </p:spPr>
        <p:txBody>
          <a:bodyPr tIns="38880"/>
          <a:lstStyle/>
          <a:p>
            <a:pPr>
              <a:lnSpc>
                <a:spcPct val="100000"/>
              </a:lnSpc>
            </a:pPr>
            <a:r>
              <a:rPr lang="en-US" sz="3600" b="1" dirty="0">
                <a:latin typeface="Arial" pitchFamily="34" charset="0"/>
                <a:cs typeface="Arial" pitchFamily="34" charset="0"/>
              </a:rPr>
              <a:t>Image Processing Pipeline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0" y="1112837"/>
            <a:ext cx="10080625" cy="301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" name="Picture 6" descr="A microscope view of a cell&#10;&#10;Description automatically generated">
            <a:extLst>
              <a:ext uri="{FF2B5EF4-FFF2-40B4-BE49-F238E27FC236}">
                <a16:creationId xmlns:a16="http://schemas.microsoft.com/office/drawing/2014/main" id="{565EA8E0-FCDA-6BD3-0695-4C0D92CFC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39" y="1681775"/>
            <a:ext cx="2166062" cy="2166062"/>
          </a:xfrm>
          <a:prstGeom prst="rect">
            <a:avLst/>
          </a:prstGeom>
        </p:spPr>
      </p:pic>
      <p:pic>
        <p:nvPicPr>
          <p:cNvPr id="9" name="Picture 8" descr="A close-up of a microscope&#10;&#10;Description automatically generated">
            <a:extLst>
              <a:ext uri="{FF2B5EF4-FFF2-40B4-BE49-F238E27FC236}">
                <a16:creationId xmlns:a16="http://schemas.microsoft.com/office/drawing/2014/main" id="{769C6893-C987-9764-3121-7134DB0FA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912" y="1681775"/>
            <a:ext cx="2166062" cy="2166062"/>
          </a:xfrm>
          <a:prstGeom prst="rect">
            <a:avLst/>
          </a:prstGeom>
        </p:spPr>
      </p:pic>
      <p:pic>
        <p:nvPicPr>
          <p:cNvPr id="11" name="Picture 10" descr="A black background with white dots&#10;&#10;Description automatically generated">
            <a:extLst>
              <a:ext uri="{FF2B5EF4-FFF2-40B4-BE49-F238E27FC236}">
                <a16:creationId xmlns:a16="http://schemas.microsoft.com/office/drawing/2014/main" id="{5FD7F39E-8D9D-0974-52F9-51A2D20FF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44079"/>
            <a:ext cx="2166062" cy="2166062"/>
          </a:xfrm>
          <a:prstGeom prst="rect">
            <a:avLst/>
          </a:prstGeom>
        </p:spPr>
      </p:pic>
      <p:pic>
        <p:nvPicPr>
          <p:cNvPr id="13" name="Picture 12" descr="A black background with white dots&#10;&#10;Description automatically generated">
            <a:extLst>
              <a:ext uri="{FF2B5EF4-FFF2-40B4-BE49-F238E27FC236}">
                <a16:creationId xmlns:a16="http://schemas.microsoft.com/office/drawing/2014/main" id="{65EF48E5-9D8E-4FA8-C943-80B27D54F8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1912" y="4766864"/>
            <a:ext cx="2165836" cy="21660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2C8A58-5B44-E86A-EEF4-E34D8E90CC6A}"/>
              </a:ext>
            </a:extLst>
          </p:cNvPr>
          <p:cNvSpPr txBox="1"/>
          <p:nvPr/>
        </p:nvSpPr>
        <p:spPr>
          <a:xfrm>
            <a:off x="354692" y="1278415"/>
            <a:ext cx="14478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Input 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C60DC-CB91-8E34-780B-BF0D2673D41B}"/>
              </a:ext>
            </a:extLst>
          </p:cNvPr>
          <p:cNvSpPr txBox="1"/>
          <p:nvPr/>
        </p:nvSpPr>
        <p:spPr>
          <a:xfrm>
            <a:off x="2601912" y="1266748"/>
            <a:ext cx="233829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 Red Channel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328520-0A33-4DF0-344D-5FC6D2E7DDD7}"/>
              </a:ext>
            </a:extLst>
          </p:cNvPr>
          <p:cNvSpPr txBox="1"/>
          <p:nvPr/>
        </p:nvSpPr>
        <p:spPr>
          <a:xfrm>
            <a:off x="-47237" y="3915481"/>
            <a:ext cx="2196939" cy="865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Original Mask Extracted From </a:t>
            </a:r>
            <a:r>
              <a:rPr lang="en-US" dirty="0" err="1">
                <a:solidFill>
                  <a:schemeClr val="tx1"/>
                </a:solidFill>
              </a:rPr>
              <a:t>Matlab</a:t>
            </a:r>
            <a:r>
              <a:rPr lang="en-US" dirty="0">
                <a:solidFill>
                  <a:schemeClr val="tx1"/>
                </a:solidFill>
              </a:rPr>
              <a:t>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0C786A-7B68-2F32-BE38-EE3FBB3DB432}"/>
              </a:ext>
            </a:extLst>
          </p:cNvPr>
          <p:cNvSpPr txBox="1"/>
          <p:nvPr/>
        </p:nvSpPr>
        <p:spPr>
          <a:xfrm>
            <a:off x="2439777" y="3918850"/>
            <a:ext cx="2662560" cy="865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Mask After Binary Threshold (Pixel values &gt; 0 are the mask)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579E34-5ED0-AA06-892C-AEFB994ABE58}"/>
              </a:ext>
            </a:extLst>
          </p:cNvPr>
          <p:cNvSpPr/>
          <p:nvPr/>
        </p:nvSpPr>
        <p:spPr bwMode="auto">
          <a:xfrm>
            <a:off x="5233209" y="1681775"/>
            <a:ext cx="1752600" cy="52283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9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solidFill>
                  <a:schemeClr val="bg1"/>
                </a:solidFill>
              </a:ln>
              <a:effectLst/>
              <a:latin typeface="Arial" pitchFamily="-109" charset="0"/>
              <a:ea typeface="SimSun" pitchFamily="2" charset="-122"/>
              <a:cs typeface="SimSun" pitchFamily="2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E4E741-805D-E98E-2096-4E0040B5E33C}"/>
              </a:ext>
            </a:extLst>
          </p:cNvPr>
          <p:cNvSpPr txBox="1"/>
          <p:nvPr/>
        </p:nvSpPr>
        <p:spPr>
          <a:xfrm>
            <a:off x="5522466" y="3753445"/>
            <a:ext cx="1174086" cy="52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U-net</a:t>
            </a:r>
          </a:p>
        </p:txBody>
      </p:sp>
      <p:pic>
        <p:nvPicPr>
          <p:cNvPr id="23" name="Picture 22" descr="A black and white image of white dots&#10;&#10;Description automatically generated">
            <a:extLst>
              <a:ext uri="{FF2B5EF4-FFF2-40B4-BE49-F238E27FC236}">
                <a16:creationId xmlns:a16="http://schemas.microsoft.com/office/drawing/2014/main" id="{315D6A34-6897-39D6-030D-3452C44D7A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1044" y="1684720"/>
            <a:ext cx="2166062" cy="2166062"/>
          </a:xfrm>
          <a:prstGeom prst="rect">
            <a:avLst/>
          </a:prstGeom>
        </p:spPr>
      </p:pic>
      <p:pic>
        <p:nvPicPr>
          <p:cNvPr id="25" name="Picture 24" descr="A black and white background with white dots&#10;&#10;Description automatically generated">
            <a:extLst>
              <a:ext uri="{FF2B5EF4-FFF2-40B4-BE49-F238E27FC236}">
                <a16:creationId xmlns:a16="http://schemas.microsoft.com/office/drawing/2014/main" id="{D48FCD78-787A-8E25-CC89-0951302490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1044" y="4766864"/>
            <a:ext cx="2166062" cy="216606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1F3CA6A-62F0-8D33-CB0F-63FAE812A7DF}"/>
              </a:ext>
            </a:extLst>
          </p:cNvPr>
          <p:cNvSpPr txBox="1"/>
          <p:nvPr/>
        </p:nvSpPr>
        <p:spPr>
          <a:xfrm>
            <a:off x="7555429" y="4348099"/>
            <a:ext cx="1999634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after Otsu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748D5B-022E-10F8-7F74-75055EDAEB7E}"/>
              </a:ext>
            </a:extLst>
          </p:cNvPr>
          <p:cNvSpPr txBox="1"/>
          <p:nvPr/>
        </p:nvSpPr>
        <p:spPr>
          <a:xfrm>
            <a:off x="7451044" y="1266748"/>
            <a:ext cx="190817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U-net output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EE0333B7-E452-9402-25AB-EEE6486BAAB5}"/>
              </a:ext>
            </a:extLst>
          </p:cNvPr>
          <p:cNvSpPr/>
          <p:nvPr/>
        </p:nvSpPr>
        <p:spPr bwMode="auto">
          <a:xfrm>
            <a:off x="2161623" y="2474751"/>
            <a:ext cx="440289" cy="43276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9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9" charset="0"/>
              <a:ea typeface="SimSun" pitchFamily="2" charset="-122"/>
              <a:cs typeface="SimSun" pitchFamily="2" charset="-122"/>
            </a:endParaRP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77539E9D-BCA7-F248-4415-A4130EF25301}"/>
              </a:ext>
            </a:extLst>
          </p:cNvPr>
          <p:cNvSpPr/>
          <p:nvPr/>
        </p:nvSpPr>
        <p:spPr bwMode="auto">
          <a:xfrm>
            <a:off x="2164427" y="5579032"/>
            <a:ext cx="440289" cy="43276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9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9" charset="0"/>
              <a:ea typeface="SimSun" pitchFamily="2" charset="-122"/>
              <a:cs typeface="SimSun" pitchFamily="2" charset="-122"/>
            </a:endParaRP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29A995F9-4876-93E6-3D71-1ABFDACEE114}"/>
              </a:ext>
            </a:extLst>
          </p:cNvPr>
          <p:cNvSpPr/>
          <p:nvPr/>
        </p:nvSpPr>
        <p:spPr bwMode="auto">
          <a:xfrm>
            <a:off x="4785306" y="2465782"/>
            <a:ext cx="440289" cy="43276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9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9" charset="0"/>
              <a:ea typeface="SimSun" pitchFamily="2" charset="-122"/>
              <a:cs typeface="SimSun" pitchFamily="2" charset="-122"/>
            </a:endParaRP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E67FAB75-F496-854A-8669-0649A7DED04B}"/>
              </a:ext>
            </a:extLst>
          </p:cNvPr>
          <p:cNvSpPr/>
          <p:nvPr/>
        </p:nvSpPr>
        <p:spPr bwMode="auto">
          <a:xfrm>
            <a:off x="4763309" y="5579031"/>
            <a:ext cx="440289" cy="43276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9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9" charset="0"/>
              <a:ea typeface="SimSun" pitchFamily="2" charset="-122"/>
              <a:cs typeface="SimSun" pitchFamily="2" charset="-122"/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1203EB14-2574-219B-FA73-DFE6AFACABA6}"/>
              </a:ext>
            </a:extLst>
          </p:cNvPr>
          <p:cNvSpPr/>
          <p:nvPr/>
        </p:nvSpPr>
        <p:spPr bwMode="auto">
          <a:xfrm>
            <a:off x="6993423" y="2375144"/>
            <a:ext cx="440289" cy="43276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9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9" charset="0"/>
              <a:ea typeface="SimSun" pitchFamily="2" charset="-122"/>
              <a:cs typeface="SimSun" pitchFamily="2" charset="-122"/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A156A27E-B653-E761-2AAF-223D412703CC}"/>
              </a:ext>
            </a:extLst>
          </p:cNvPr>
          <p:cNvSpPr/>
          <p:nvPr/>
        </p:nvSpPr>
        <p:spPr bwMode="auto">
          <a:xfrm rot="5400000">
            <a:off x="8259681" y="3861294"/>
            <a:ext cx="548787" cy="52474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9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9" charset="0"/>
              <a:ea typeface="SimSun" pitchFamily="2" charset="-122"/>
              <a:cs typeface="SimSun" pitchFamily="2" charset="-12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3FA2D2-E5E3-A77C-0015-6834CF239AB7}"/>
              </a:ext>
            </a:extLst>
          </p:cNvPr>
          <p:cNvSpPr txBox="1"/>
          <p:nvPr/>
        </p:nvSpPr>
        <p:spPr>
          <a:xfrm>
            <a:off x="157306" y="122237"/>
            <a:ext cx="8382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047349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2" y="12437"/>
            <a:ext cx="9070975" cy="1171575"/>
          </a:xfrm>
          <a:ln/>
        </p:spPr>
        <p:txBody>
          <a:bodyPr tIns="38880"/>
          <a:lstStyle/>
          <a:p>
            <a:pPr>
              <a:lnSpc>
                <a:spcPct val="100000"/>
              </a:lnSpc>
            </a:pPr>
            <a:r>
              <a:rPr lang="en-US" sz="3600" b="1" dirty="0">
                <a:latin typeface="Arial" pitchFamily="34" charset="0"/>
                <a:cs typeface="Arial" pitchFamily="34" charset="0"/>
              </a:rPr>
              <a:t>U-net Setup &amp; Training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0" y="1112837"/>
            <a:ext cx="10080625" cy="301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375444" y="1282965"/>
            <a:ext cx="4806156" cy="6264273"/>
          </a:xfrm>
        </p:spPr>
        <p:txBody>
          <a:bodyPr/>
          <a:lstStyle/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Pipeline revolves around U-net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The original U-net has number of filters as 64&gt;128&gt;256&gt;512&gt;1024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My U-net has less filters: 16&gt;32&gt;64&gt;128&gt;256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Training time is much faster because the number of parameters went from 7+million to less than 2 million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Added dropout layers as well to combat possible overfitting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Decided to use 3,600 train images, 400 validation images, and 1,000 test images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Training time ~3 hours for 50 epochs, I saved the model on each epoch</a:t>
            </a:r>
          </a:p>
        </p:txBody>
      </p:sp>
      <p:pic>
        <p:nvPicPr>
          <p:cNvPr id="2050" name="Picture 2" descr="UNet — Line by Line Explanation. Example UNet Implementation | by Jeremy  Zhang | Towards Data Science">
            <a:extLst>
              <a:ext uri="{FF2B5EF4-FFF2-40B4-BE49-F238E27FC236}">
                <a16:creationId xmlns:a16="http://schemas.microsoft.com/office/drawing/2014/main" id="{93AAC58E-7B28-9E23-6788-A3A893E2D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512" y="1184012"/>
            <a:ext cx="5830567" cy="380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EA19B2DC-3F9B-5BC0-D226-88902A5CBF69}"/>
              </a:ext>
            </a:extLst>
          </p:cNvPr>
          <p:cNvSpPr txBox="1">
            <a:spLocks/>
          </p:cNvSpPr>
          <p:nvPr/>
        </p:nvSpPr>
        <p:spPr bwMode="auto">
          <a:xfrm>
            <a:off x="4659312" y="5249806"/>
            <a:ext cx="4495800" cy="2251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-109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-109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-109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9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200" kern="0" dirty="0">
                <a:latin typeface="Arial" pitchFamily="34" charset="0"/>
                <a:cs typeface="Arial" pitchFamily="34" charset="0"/>
              </a:rPr>
              <a:t>Sigmoid Activation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200" kern="0" dirty="0">
                <a:latin typeface="Arial" pitchFamily="34" charset="0"/>
                <a:cs typeface="Arial" pitchFamily="34" charset="0"/>
              </a:rPr>
              <a:t>Adam Optimizer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200" kern="0" dirty="0">
                <a:latin typeface="Arial" pitchFamily="34" charset="0"/>
                <a:cs typeface="Arial" pitchFamily="34" charset="0"/>
              </a:rPr>
              <a:t>Loss function: BCE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EDD51-546A-4548-17B9-E05A06E9FFC8}"/>
              </a:ext>
            </a:extLst>
          </p:cNvPr>
          <p:cNvSpPr txBox="1"/>
          <p:nvPr/>
        </p:nvSpPr>
        <p:spPr>
          <a:xfrm>
            <a:off x="157306" y="122237"/>
            <a:ext cx="8382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26787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2" y="12437"/>
            <a:ext cx="9070975" cy="1171575"/>
          </a:xfrm>
          <a:ln/>
        </p:spPr>
        <p:txBody>
          <a:bodyPr tIns="38880"/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itchFamily="34" charset="0"/>
                <a:cs typeface="Arial" pitchFamily="34" charset="0"/>
              </a:rPr>
              <a:t>Training Metrics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0" y="1112837"/>
            <a:ext cx="10080625" cy="301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" name="Picture 2" descr="A graph of a curve&#10;&#10;Description automatically generated">
            <a:extLst>
              <a:ext uri="{FF2B5EF4-FFF2-40B4-BE49-F238E27FC236}">
                <a16:creationId xmlns:a16="http://schemas.microsoft.com/office/drawing/2014/main" id="{FDFDBF24-6C1A-E863-5866-D9166A55D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885" y="1198877"/>
            <a:ext cx="4129107" cy="3096830"/>
          </a:xfrm>
          <a:prstGeom prst="rect">
            <a:avLst/>
          </a:prstGeom>
        </p:spPr>
      </p:pic>
      <p:pic>
        <p:nvPicPr>
          <p:cNvPr id="7" name="Picture 6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BF2570EC-3EE9-F41E-4E1F-7CEFACF1E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516" y="1198876"/>
            <a:ext cx="4129108" cy="3096831"/>
          </a:xfrm>
          <a:prstGeom prst="rect">
            <a:avLst/>
          </a:prstGeom>
        </p:spPr>
      </p:pic>
      <p:pic>
        <p:nvPicPr>
          <p:cNvPr id="10" name="Picture 9" descr="A graph with blue lines and white text&#10;&#10;Description automatically generated">
            <a:extLst>
              <a:ext uri="{FF2B5EF4-FFF2-40B4-BE49-F238E27FC236}">
                <a16:creationId xmlns:a16="http://schemas.microsoft.com/office/drawing/2014/main" id="{908237BF-874F-9696-677A-B13CFD0A1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8884" y="4342754"/>
            <a:ext cx="4129107" cy="3096830"/>
          </a:xfrm>
          <a:prstGeom prst="rect">
            <a:avLst/>
          </a:prstGeom>
        </p:spPr>
      </p:pic>
      <p:pic>
        <p:nvPicPr>
          <p:cNvPr id="17" name="Picture 16" descr="A graph of a line&#10;&#10;Description automatically generated">
            <a:extLst>
              <a:ext uri="{FF2B5EF4-FFF2-40B4-BE49-F238E27FC236}">
                <a16:creationId xmlns:a16="http://schemas.microsoft.com/office/drawing/2014/main" id="{CB47EC31-D0F9-85AC-A702-071EC4B493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0418" y="4464760"/>
            <a:ext cx="4060517" cy="30453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00C91ED-635F-49CE-5370-2E2F847972BA}"/>
              </a:ext>
            </a:extLst>
          </p:cNvPr>
          <p:cNvSpPr txBox="1"/>
          <p:nvPr/>
        </p:nvSpPr>
        <p:spPr>
          <a:xfrm>
            <a:off x="0" y="1417637"/>
            <a:ext cx="1798884" cy="4472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Network seemed to learn well and fast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Maybe could have used more epochs or was 50 overkill 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Minute test differences between models from epochs 20-50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05408F-1C56-75EC-D695-1EAE0A514B2C}"/>
              </a:ext>
            </a:extLst>
          </p:cNvPr>
          <p:cNvSpPr txBox="1"/>
          <p:nvPr/>
        </p:nvSpPr>
        <p:spPr>
          <a:xfrm>
            <a:off x="157306" y="122237"/>
            <a:ext cx="8382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78879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76199" y="12437"/>
            <a:ext cx="9917113" cy="1171575"/>
          </a:xfrm>
          <a:ln/>
        </p:spPr>
        <p:txBody>
          <a:bodyPr tIns="38880"/>
          <a:lstStyle/>
          <a:p>
            <a:pPr>
              <a:lnSpc>
                <a:spcPct val="100000"/>
              </a:lnSpc>
            </a:pPr>
            <a:r>
              <a:rPr lang="en-US" sz="3600" b="1" dirty="0">
                <a:latin typeface="Arial" pitchFamily="34" charset="0"/>
                <a:cs typeface="Arial" pitchFamily="34" charset="0"/>
              </a:rPr>
              <a:t>Approach: Algorithms and Module Implementation Details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0" y="1112837"/>
            <a:ext cx="10080625" cy="301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8312" y="1439863"/>
            <a:ext cx="9525000" cy="49847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Libraries Utilized: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Scipy.io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 used to extract the masks from 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matlab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without a 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matlab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license 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Os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 used to iterate over my filesystem locally and on Google drive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Google.colab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 used to link my Google drive to 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Colab</a:t>
            </a: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Matplotlib  used to visualize images and plot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OpenCV  used to read/write images in, split the images channels, and for Otsu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Numpy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 used simply to convert datatypes into something 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tensorflow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accepts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Tensorflow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and 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Keras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 Used to implement the U-net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0" indent="0"/>
            <a:r>
              <a:rPr lang="en-US" sz="2400" dirty="0">
                <a:hlinkClick r:id="rId3"/>
              </a:rPr>
              <a:t>560 × 560</a:t>
            </a:r>
            <a:r>
              <a:rPr lang="en-US" sz="2400" dirty="0">
                <a:hlinkClick r:id="rId4"/>
              </a:rPr>
              <a:t>800 × 985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TensorFlow 1.0 vs 2.0, Part 3: tf.keras | by Yusup | AI³ | Theory,  Practice, Business | Medium">
            <a:hlinkClick r:id="rId5"/>
            <a:extLst>
              <a:ext uri="{FF2B5EF4-FFF2-40B4-BE49-F238E27FC236}">
                <a16:creationId xmlns:a16="http://schemas.microsoft.com/office/drawing/2014/main" id="{563BDB22-7310-C3D2-F31F-F288A3328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8" y="5454912"/>
            <a:ext cx="2637692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GitHub - scipy/scipy: SciPy library main repository">
            <a:extLst>
              <a:ext uri="{FF2B5EF4-FFF2-40B4-BE49-F238E27FC236}">
                <a16:creationId xmlns:a16="http://schemas.microsoft.com/office/drawing/2014/main" id="{7F47B12E-7A6C-0BBA-1E63-77F3757413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2" y="1570039"/>
            <a:ext cx="2362199" cy="236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SciPy User Guide — SciPy v1.12.0.dev Manual">
            <a:hlinkClick r:id="rId7"/>
            <a:extLst>
              <a:ext uri="{FF2B5EF4-FFF2-40B4-BE49-F238E27FC236}">
                <a16:creationId xmlns:a16="http://schemas.microsoft.com/office/drawing/2014/main" id="{B2959381-863E-C0CC-91D2-0184F35ECA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3500" y="4145941"/>
            <a:ext cx="129722" cy="12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9" name="Picture 9" descr="SciPy User Guide — SciPy v1.12.0.dev Manual">
            <a:extLst>
              <a:ext uri="{FF2B5EF4-FFF2-40B4-BE49-F238E27FC236}">
                <a16:creationId xmlns:a16="http://schemas.microsoft.com/office/drawing/2014/main" id="{BC6BBA14-C50E-CA2B-261A-7667B741B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679" y="5592492"/>
            <a:ext cx="1210738" cy="121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18" descr="matplotlib · PyPI">
            <a:hlinkClick r:id="rId9"/>
            <a:extLst>
              <a:ext uri="{FF2B5EF4-FFF2-40B4-BE49-F238E27FC236}">
                <a16:creationId xmlns:a16="http://schemas.microsoft.com/office/drawing/2014/main" id="{7D2C80F7-3EC9-7B72-BF7B-60E075E79C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89137" y="522313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9" name="Picture 19" descr="matplotlib · PyPI">
            <a:extLst>
              <a:ext uri="{FF2B5EF4-FFF2-40B4-BE49-F238E27FC236}">
                <a16:creationId xmlns:a16="http://schemas.microsoft.com/office/drawing/2014/main" id="{E57BF11A-A1D9-B99C-819B-F3C419EC1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226" y="5882610"/>
            <a:ext cx="2630917" cy="63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1" descr="OpenCV - Wikipedia">
            <a:hlinkClick r:id="rId4"/>
            <a:extLst>
              <a:ext uri="{FF2B5EF4-FFF2-40B4-BE49-F238E27FC236}">
                <a16:creationId xmlns:a16="http://schemas.microsoft.com/office/drawing/2014/main" id="{F1D3D241-41D1-C2C7-4707-1B84783A3F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6729" y="36419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42" name="Picture 22" descr="OpenCV - Wikipedia">
            <a:extLst>
              <a:ext uri="{FF2B5EF4-FFF2-40B4-BE49-F238E27FC236}">
                <a16:creationId xmlns:a16="http://schemas.microsoft.com/office/drawing/2014/main" id="{1F42D4BA-D2CC-061A-4161-6C7DE4B50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577" y="5466287"/>
            <a:ext cx="1094675" cy="134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 descr="NumPy:-. NumPy: - | by Bandanachoudhury | Medium">
            <a:extLst>
              <a:ext uri="{FF2B5EF4-FFF2-40B4-BE49-F238E27FC236}">
                <a16:creationId xmlns:a16="http://schemas.microsoft.com/office/drawing/2014/main" id="{98C9D653-30C8-4032-6C0A-DF95AF4B3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408" y="5416580"/>
            <a:ext cx="1562562" cy="156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C1C69E4-1E0A-4871-CC53-0ACE07E3E2CF}"/>
              </a:ext>
            </a:extLst>
          </p:cNvPr>
          <p:cNvSpPr txBox="1"/>
          <p:nvPr/>
        </p:nvSpPr>
        <p:spPr>
          <a:xfrm>
            <a:off x="157306" y="122237"/>
            <a:ext cx="8382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943872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SimSun"/>
        <a:cs typeface="SimSun"/>
      </a:majorFont>
      <a:minorFont>
        <a:latin typeface="Arial"/>
        <a:ea typeface="SimSun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-109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109" charset="0"/>
            <a:ea typeface="SimSun" pitchFamily="2" charset="-122"/>
            <a:cs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-109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109" charset="0"/>
            <a:ea typeface="SimSun" pitchFamily="2" charset="-122"/>
            <a:cs typeface="SimSun" pitchFamily="2" charset="-122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solidFill>
              <a:schemeClr val="tx1"/>
            </a:solidFill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3761</TotalTime>
  <Words>1011</Words>
  <Application>Microsoft Macintosh PowerPoint</Application>
  <PresentationFormat>Custom</PresentationFormat>
  <Paragraphs>118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</vt:lpstr>
      <vt:lpstr>Times New Roman</vt:lpstr>
      <vt:lpstr>Default Design</vt:lpstr>
      <vt:lpstr>Breast Cancer Nuclei Segmentation on the SNOW Dataset</vt:lpstr>
      <vt:lpstr>Outline</vt:lpstr>
      <vt:lpstr>Motivation, Scope, and Description</vt:lpstr>
      <vt:lpstr>Data and Computational Resources</vt:lpstr>
      <vt:lpstr>Data and Computational Resources Cont</vt:lpstr>
      <vt:lpstr>Image Processing Pipeline</vt:lpstr>
      <vt:lpstr>U-net Setup &amp; Training</vt:lpstr>
      <vt:lpstr>Training Metrics</vt:lpstr>
      <vt:lpstr>Approach: Algorithms and Module Implementation Details</vt:lpstr>
      <vt:lpstr>Results: Demo &amp; Evaluation</vt:lpstr>
      <vt:lpstr>Summary &amp; 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in Persistent Wide-Area Motion Imagery</dc:title>
  <dc:creator>Mahdiehp</dc:creator>
  <cp:lastModifiedBy>Joyce, Mikey (MU-Student)</cp:lastModifiedBy>
  <cp:revision>160</cp:revision>
  <cp:lastPrinted>1601-01-01T00:00:00Z</cp:lastPrinted>
  <dcterms:created xsi:type="dcterms:W3CDTF">2011-04-29T00:54:10Z</dcterms:created>
  <dcterms:modified xsi:type="dcterms:W3CDTF">2023-12-07T16:28:18Z</dcterms:modified>
</cp:coreProperties>
</file>