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6"/>
    <p:restoredTop sz="94767"/>
  </p:normalViewPr>
  <p:slideViewPr>
    <p:cSldViewPr snapToGrid="0">
      <p:cViewPr>
        <p:scale>
          <a:sx n="140" d="100"/>
          <a:sy n="140" d="100"/>
        </p:scale>
        <p:origin x="3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DF33-EF98-677E-10B1-EC01CC7D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30C61-43F4-08B9-A633-82C0AF57C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EB7E-48DB-F9D1-C5CE-D8E49522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B8B8-59FC-92D9-B381-BE63B0D4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FA79-9B59-A087-40E9-0DA84A9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6696-7219-1D25-4A3B-8769A883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2A9B4-5DC1-DDF3-8D8C-BDA3C16F9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F5C4-5F93-EC8E-DFBC-23A2065E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07FD-ACA7-19DC-1BA2-ECFF15E0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4CBB3-DAB4-FF32-0E8C-C76F24B7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5CAA1-1E53-402E-2C08-70FA6FB50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CCACD-765B-B001-8413-A68DE047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4610-77D2-013A-62EC-7918FFCC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922F-EA98-CCD1-09DD-090359B4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BD94-D287-F2B5-C2C8-38D79F9E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5AC3-709B-9D0F-52D2-5701F4D5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7A92-CD0F-4F92-FC80-AFAD4BE9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01C0-73C6-A4BC-BE7E-149AF0CE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08ACE-3C1D-8DB3-02C4-D3D8BC2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FCDE-2F46-9C15-1494-8E6C181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FB98-AC86-46D0-D39B-21F5EC0B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2C0D-50C1-3872-1A58-299DBA3C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AB24-9A63-0574-829F-DBE6F339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0020-77EE-EE6D-1045-69185282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0A94-2DF5-0910-C2A4-164332F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C403-F98A-D551-016E-46AE6584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7F11-4238-B64A-435B-B1CBF30C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4406-F85B-FD27-0230-9192B37B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B9D20-7AE1-D6A9-6D50-976B0030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CF4E-16CE-8286-2B06-5B98581F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2FF98-C78E-6E07-4E33-946A0B47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6E70-A014-6AD5-02A9-632497C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C88E8-4F90-01C7-4FCD-62DE269D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8861B-A805-0CE2-64D7-86358E7E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BD645-31A5-5C8C-07F7-1B561A77D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955E0-A50B-BF8A-D532-01587E38D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214D1-893B-6777-76CE-0A629272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0448D-7B6E-0283-7C78-E1ADAE76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1C192-F3F3-CFCD-0E1D-A686FCA3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86D4-9CE9-A960-F783-1F38A895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6AEC7-1619-A1FF-45B0-1BAA7000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737C3-790F-46B9-53BD-9154E788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D0A70-E739-2975-7341-6D77C35F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EA726-042A-2469-6E56-C4891D33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BAD7-451D-BAD5-B9B5-7566D56F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479FB-90D4-430C-EE22-4D30B7FB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C0D5-5A75-8F2F-05A3-6871D39C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226E-0BE5-68FC-8DCB-B5E2C315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0D1E-C44E-0D23-E4B3-9A142E108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81389-04C3-AAE4-A5F7-105DFE60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4BD43-C470-C1E2-44EC-072BB6D1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5DF2-6A4C-4EB5-0F94-83D280B6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7BB0-8AC0-6F57-9FEC-45996A24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DACE-52CC-4EF4-767A-583F00D87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217B-6B93-8B34-7209-ADD8B6D9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4D17-6624-89EE-80CD-09D5487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DACDA-2785-E40F-C9E1-E624443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7A44A-5CA0-FF51-E303-F6EE66CD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8C217-186F-6B14-788A-488857C5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B1D9-ACCD-06F7-896C-2BA7C7A3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1217-0CD7-A7D8-0657-2FC97F64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7BFD-8DBC-884A-9FED-82E7A91469D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1E66-3199-AD3D-247A-F4CB6436E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65CF-53A2-9ADC-2601-17F5965AD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FED9-A718-464E-A665-69D560EB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CC53-2B1E-8ABB-6D33-B57C2102B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 dirty="0">
                <a:latin typeface="Avenir Light" panose="020B0402020203020204" pitchFamily="34" charset="77"/>
              </a:rPr>
              <a:t>Understanding DeepMind’s </a:t>
            </a:r>
            <a:r>
              <a:rPr lang="en-US" sz="4500" i="1" dirty="0">
                <a:latin typeface="Avenir Light" panose="020B0402020203020204" pitchFamily="34" charset="77"/>
              </a:rPr>
              <a:t>Mastering Chess and Shogi by Self-Play with a General Reinforcement Learning Algorithm</a:t>
            </a:r>
            <a:endParaRPr lang="en-US" sz="4500" dirty="0">
              <a:latin typeface="Avenir Light" panose="020B04020202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77BE7-0EC8-A99D-585F-7DC4F007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429" y="4079875"/>
            <a:ext cx="9144000" cy="1655762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Presented by Mikey Joyce</a:t>
            </a:r>
          </a:p>
        </p:txBody>
      </p:sp>
      <p:pic>
        <p:nvPicPr>
          <p:cNvPr id="1026" name="Picture 2" descr="DeepMind: Applying machine learning to healthcare - F1000 Blogs">
            <a:extLst>
              <a:ext uri="{FF2B5EF4-FFF2-40B4-BE49-F238E27FC236}">
                <a16:creationId xmlns:a16="http://schemas.microsoft.com/office/drawing/2014/main" id="{74B78D11-B10C-B40A-7243-9D0FD2D3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85" y="4438185"/>
            <a:ext cx="4692651" cy="228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ss logo icon Royalty Free Vector Image - VectorStock">
            <a:extLst>
              <a:ext uri="{FF2B5EF4-FFF2-40B4-BE49-F238E27FC236}">
                <a16:creationId xmlns:a16="http://schemas.microsoft.com/office/drawing/2014/main" id="{057B2991-27C5-1153-3C34-55CE3AB2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881" y="3954656"/>
            <a:ext cx="3014959" cy="32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2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3B4D-03B1-91AB-F690-EC125EB0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1" y="260642"/>
            <a:ext cx="3192626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79DD-67A7-E02D-262A-F526D7E7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1" y="1334278"/>
            <a:ext cx="11254273" cy="5158597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Avenir Book" panose="02000503020000020003" pitchFamily="2" charset="0"/>
              </a:rPr>
              <a:t>The paper I am covering discusses a “general” reinforcement learning algorithm, </a:t>
            </a:r>
            <a:r>
              <a:rPr lang="en-US" sz="2600" i="1" dirty="0">
                <a:latin typeface="Avenir Book" panose="02000503020000020003" pitchFamily="2" charset="0"/>
              </a:rPr>
              <a:t>Alpha Zero</a:t>
            </a:r>
            <a:r>
              <a:rPr lang="en-US" sz="2600" dirty="0">
                <a:latin typeface="Avenir Book" panose="02000503020000020003" pitchFamily="2" charset="0"/>
              </a:rPr>
              <a:t>, that attained superhuman performance in the turn-based board games Go, Shogi, and Chess.</a:t>
            </a:r>
          </a:p>
          <a:p>
            <a:endParaRPr lang="en-US" sz="2600" dirty="0">
              <a:latin typeface="Avenir Book" panose="02000503020000020003" pitchFamily="2" charset="0"/>
            </a:endParaRPr>
          </a:p>
          <a:p>
            <a:r>
              <a:rPr lang="en-US" sz="2600" dirty="0">
                <a:latin typeface="Avenir Book" panose="02000503020000020003" pitchFamily="2" charset="0"/>
              </a:rPr>
              <a:t>This is an important advancement due to the nature of generalization being the ultimate goal of artificial intelligence, and it achieved a certain degree of generalization. </a:t>
            </a:r>
          </a:p>
          <a:p>
            <a:endParaRPr lang="en-US" sz="2600" dirty="0">
              <a:latin typeface="Avenir Book" panose="02000503020000020003" pitchFamily="2" charset="0"/>
            </a:endParaRPr>
          </a:p>
          <a:p>
            <a:r>
              <a:rPr lang="en-US" sz="2600" b="1" u="sng" dirty="0">
                <a:latin typeface="Avenir Book" panose="02000503020000020003" pitchFamily="2" charset="0"/>
              </a:rPr>
              <a:t>Novelty</a:t>
            </a:r>
            <a:r>
              <a:rPr lang="en-US" sz="2600" dirty="0">
                <a:latin typeface="Avenir Book" panose="02000503020000020003" pitchFamily="2" charset="0"/>
              </a:rPr>
              <a:t>: past algorithms that have mastered various turn-based board games required hand crafted features and knowledge from game experts, Alpha Zero learns the knowledge required to become an expert utilizing deep networks</a:t>
            </a:r>
          </a:p>
          <a:p>
            <a:pPr lvl="1"/>
            <a:r>
              <a:rPr lang="en-US" i="1" dirty="0">
                <a:latin typeface="Avenir Book" panose="02000503020000020003" pitchFamily="2" charset="0"/>
              </a:rPr>
              <a:t>Ex</a:t>
            </a:r>
            <a:r>
              <a:rPr lang="en-US" dirty="0">
                <a:latin typeface="Avenir Book" panose="02000503020000020003" pitchFamily="2" charset="0"/>
              </a:rPr>
              <a:t>: Stockfish, one of the worlds best chess engines, utilizes a hand crafted evaluation function to assess any given position and determines the player that has the advantage by outputting a scalar heuristic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Alpha Zero learned the evaluation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8699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3B3E-9DA7-3E8A-F3AF-1A6CAC28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15835"/>
            <a:ext cx="4368282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Methods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24C2-7A71-609B-BE49-329C4390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614196"/>
            <a:ext cx="11580844" cy="5365102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State Evaluation: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 deep neural network, </a:t>
            </a:r>
            <a:r>
              <a:rPr lang="en-US" b="1" i="1" dirty="0">
                <a:latin typeface="Avenir Book" panose="02000503020000020003" pitchFamily="2" charset="0"/>
              </a:rPr>
              <a:t>f</a:t>
            </a:r>
            <a:r>
              <a:rPr lang="en-US" dirty="0">
                <a:latin typeface="Avenir Book" panose="02000503020000020003" pitchFamily="2" charset="0"/>
              </a:rPr>
              <a:t>, with parameters, </a:t>
            </a:r>
            <a:r>
              <a:rPr lang="el-GR" dirty="0">
                <a:latin typeface="Avenir Book" panose="02000503020000020003" pitchFamily="2" charset="0"/>
              </a:rPr>
              <a:t>θ</a:t>
            </a:r>
            <a:r>
              <a:rPr lang="en-US" dirty="0">
                <a:latin typeface="Avenir Book" panose="02000503020000020003" pitchFamily="2" charset="0"/>
              </a:rPr>
              <a:t>, is trained to evaluate the position, </a:t>
            </a:r>
            <a:r>
              <a:rPr lang="en-US" b="1" i="1" dirty="0">
                <a:latin typeface="Avenir Book" panose="02000503020000020003" pitchFamily="2" charset="0"/>
              </a:rPr>
              <a:t>s</a:t>
            </a:r>
            <a:r>
              <a:rPr lang="en-US" dirty="0">
                <a:latin typeface="Avenir Book" panose="02000503020000020003" pitchFamily="2" charset="0"/>
              </a:rPr>
              <a:t>, by outputting a vector of move ”probabilities” defined as:</a:t>
            </a:r>
          </a:p>
          <a:p>
            <a:pPr marL="457200" lvl="1" indent="0">
              <a:buNone/>
            </a:pPr>
            <a:endParaRPr lang="en-US" dirty="0">
              <a:latin typeface="Avenir Book" panose="02000503020000020003" pitchFamily="2" charset="0"/>
            </a:endParaRPr>
          </a:p>
          <a:p>
            <a:pPr lvl="1"/>
            <a:r>
              <a:rPr lang="en-US" dirty="0">
                <a:latin typeface="Avenir Book" panose="02000503020000020003" pitchFamily="2" charset="0"/>
              </a:rPr>
              <a:t>Where, </a:t>
            </a:r>
            <a:r>
              <a:rPr lang="en-US" b="1" i="1" dirty="0">
                <a:latin typeface="Avenir Book" panose="02000503020000020003" pitchFamily="2" charset="0"/>
              </a:rPr>
              <a:t>a</a:t>
            </a:r>
            <a:r>
              <a:rPr lang="en-US" dirty="0">
                <a:latin typeface="Avenir Book" panose="02000503020000020003" pitchFamily="2" charset="0"/>
              </a:rPr>
              <a:t>, denotes a move. The network also outputs a scalar, </a:t>
            </a:r>
            <a:r>
              <a:rPr lang="en-US" b="1" i="1" dirty="0">
                <a:latin typeface="Avenir Book" panose="02000503020000020003" pitchFamily="2" charset="0"/>
              </a:rPr>
              <a:t>v</a:t>
            </a:r>
            <a:r>
              <a:rPr lang="en-US" dirty="0">
                <a:latin typeface="Avenir Book" panose="02000503020000020003" pitchFamily="2" charset="0"/>
              </a:rPr>
              <a:t>, that estimates the outcome from the given position.</a:t>
            </a:r>
          </a:p>
          <a:p>
            <a:r>
              <a:rPr lang="en-US" dirty="0">
                <a:latin typeface="Avenir Book" panose="02000503020000020003" pitchFamily="2" charset="0"/>
              </a:rPr>
              <a:t>Simulating Games: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Games are simulated utilizing the Monte-Carlo tree search (MCTS) algorithm. Each simulation consists of a series of games traversing a tree from root to leaf. The search returns a vector, </a:t>
            </a:r>
            <a:r>
              <a:rPr lang="el-GR" b="1" i="1" dirty="0">
                <a:latin typeface="Avenir Book" panose="02000503020000020003" pitchFamily="2" charset="0"/>
              </a:rPr>
              <a:t>π</a:t>
            </a:r>
            <a:r>
              <a:rPr lang="en-US" dirty="0">
                <a:latin typeface="Avenir Book" panose="02000503020000020003" pitchFamily="2" charset="0"/>
              </a:rPr>
              <a:t>, which is a probability distribution of moves 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In the simulation, at each state a move with a low number of past occurrences and a high move probability p &amp; value v obtained from the current neural network. The MCTS ensures the network is exploring new moves while also exploiting known good moves.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4FABA4-B850-6F5B-33D6-1CB150B3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4620" y="769080"/>
            <a:ext cx="3789443" cy="665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AB7AF-07C9-55D4-A363-4D7254260847}"/>
              </a:ext>
            </a:extLst>
          </p:cNvPr>
          <p:cNvSpPr txBox="1"/>
          <p:nvPr/>
        </p:nvSpPr>
        <p:spPr>
          <a:xfrm>
            <a:off x="7062324" y="1543245"/>
            <a:ext cx="21740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venir Book" panose="02000503020000020003" pitchFamily="2" charset="0"/>
              </a:rPr>
              <a:t>Eq. 1: State Evaluation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7402A09-5EB2-FA45-322B-72010FC68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5617" y="2771192"/>
            <a:ext cx="2100765" cy="41378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3EE4925-544C-7C54-3A2E-49F20ABD5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8629" y="3682094"/>
            <a:ext cx="1487844" cy="339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CFA480-6C93-738B-D209-B63DD55F44B4}"/>
              </a:ext>
            </a:extLst>
          </p:cNvPr>
          <p:cNvSpPr txBox="1"/>
          <p:nvPr/>
        </p:nvSpPr>
        <p:spPr>
          <a:xfrm>
            <a:off x="7262864" y="2836261"/>
            <a:ext cx="2781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venir Book" panose="02000503020000020003" pitchFamily="2" charset="0"/>
              </a:rPr>
              <a:t>Eq. 2: Next move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84518-166B-039A-F0AD-1D25DABE7527}"/>
              </a:ext>
            </a:extLst>
          </p:cNvPr>
          <p:cNvSpPr txBox="1"/>
          <p:nvPr/>
        </p:nvSpPr>
        <p:spPr>
          <a:xfrm>
            <a:off x="10044063" y="3618580"/>
            <a:ext cx="1632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venir Book" panose="02000503020000020003" pitchFamily="2" charset="0"/>
              </a:rPr>
              <a:t>Eq. 3: Positional evaluation</a:t>
            </a:r>
          </a:p>
        </p:txBody>
      </p:sp>
    </p:spTree>
    <p:extLst>
      <p:ext uri="{BB962C8B-B14F-4D97-AF65-F5344CB8AC3E}">
        <p14:creationId xmlns:p14="http://schemas.microsoft.com/office/powerpoint/2010/main" val="173419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256C-7626-775A-9BC3-9A1E63BA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6" y="0"/>
            <a:ext cx="4284306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Methods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2823-9137-4F06-AF52-4CC39C8D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1253330"/>
            <a:ext cx="12089363" cy="5497094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Training the evaluation function: 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To train the parameters, </a:t>
            </a:r>
            <a:r>
              <a:rPr lang="el-GR" dirty="0">
                <a:latin typeface="Avenir Book" panose="02000503020000020003" pitchFamily="2" charset="0"/>
              </a:rPr>
              <a:t>θ</a:t>
            </a:r>
            <a:r>
              <a:rPr lang="en-US" dirty="0">
                <a:latin typeface="Avenir Book" panose="02000503020000020003" pitchFamily="2" charset="0"/>
              </a:rPr>
              <a:t>, of the evaluator the following method is applied: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Avenir Book" panose="02000503020000020003" pitchFamily="2" charset="0"/>
              </a:rPr>
              <a:t>Initialize </a:t>
            </a:r>
            <a:r>
              <a:rPr lang="el-GR" dirty="0">
                <a:latin typeface="Avenir Book" panose="02000503020000020003" pitchFamily="2" charset="0"/>
              </a:rPr>
              <a:t>θ</a:t>
            </a:r>
            <a:r>
              <a:rPr lang="en-US" dirty="0">
                <a:latin typeface="Avenir Book" panose="02000503020000020003" pitchFamily="2" charset="0"/>
              </a:rPr>
              <a:t> randomly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Avenir Book" panose="02000503020000020003" pitchFamily="2" charset="0"/>
              </a:rPr>
              <a:t>Play game utilizing MCTS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Avenir Book" panose="02000503020000020003" pitchFamily="2" charset="0"/>
              </a:rPr>
              <a:t>At the end of the game compute the game outcome z = {-1: loss, 0: draw, 1: win}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Avenir Book" panose="02000503020000020003" pitchFamily="2" charset="0"/>
              </a:rPr>
              <a:t>Update parameters </a:t>
            </a:r>
            <a:r>
              <a:rPr lang="el-GR" dirty="0">
                <a:latin typeface="Avenir Book" panose="02000503020000020003" pitchFamily="2" charset="0"/>
              </a:rPr>
              <a:t>θ</a:t>
            </a:r>
            <a:r>
              <a:rPr lang="en-US" dirty="0">
                <a:latin typeface="Avenir Book" panose="02000503020000020003" pitchFamily="2" charset="0"/>
              </a:rPr>
              <a:t> given the following loss function:</a:t>
            </a:r>
          </a:p>
          <a:p>
            <a:pPr marL="914400" lvl="1" indent="-457200">
              <a:buAutoNum type="arabicPeriod"/>
            </a:pPr>
            <a:endParaRPr lang="en-US" dirty="0">
              <a:latin typeface="Avenir Book" panose="02000503020000020003" pitchFamily="2" charset="0"/>
            </a:endParaRPr>
          </a:p>
          <a:p>
            <a:pPr marL="914400" lvl="1" indent="-457200">
              <a:buAutoNum type="arabicPeriod"/>
            </a:pPr>
            <a:endParaRPr lang="en-US" dirty="0">
              <a:latin typeface="Avenir Book" panose="02000503020000020003" pitchFamily="2" charset="0"/>
            </a:endParaRPr>
          </a:p>
          <a:p>
            <a:pPr marL="914400" lvl="1" indent="-457200">
              <a:buAutoNum type="arabicPeriod"/>
            </a:pPr>
            <a:r>
              <a:rPr lang="en-US" dirty="0">
                <a:latin typeface="Avenir Book" panose="02000503020000020003" pitchFamily="2" charset="0"/>
              </a:rPr>
              <a:t>Repeat steps 2-4 until desired parameters are reached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c, is a hyperparameter that controls the amount of regularization that is factored into the weights of the neural network.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The loss function is trying to minimize the error between the predicted outcome of the game, </a:t>
            </a:r>
            <a:r>
              <a:rPr lang="en-US" b="1" dirty="0">
                <a:latin typeface="Avenir Book" panose="02000503020000020003" pitchFamily="2" charset="0"/>
              </a:rPr>
              <a:t>v</a:t>
            </a:r>
            <a:r>
              <a:rPr lang="en-US" dirty="0">
                <a:latin typeface="Avenir Book" panose="02000503020000020003" pitchFamily="2" charset="0"/>
              </a:rPr>
              <a:t>, and the ground truth outcome, </a:t>
            </a:r>
            <a:r>
              <a:rPr lang="en-US" b="1" dirty="0">
                <a:latin typeface="Avenir Book" panose="02000503020000020003" pitchFamily="2" charset="0"/>
              </a:rPr>
              <a:t>z</a:t>
            </a:r>
            <a:r>
              <a:rPr lang="en-US" dirty="0">
                <a:latin typeface="Avenir Book" panose="02000503020000020003" pitchFamily="2" charset="0"/>
              </a:rPr>
              <a:t>, while also maximizing the similarity between the probabilities found in search, </a:t>
            </a:r>
            <a:r>
              <a:rPr lang="el-GR" b="1" i="1" dirty="0">
                <a:latin typeface="Avenir Book" panose="02000503020000020003" pitchFamily="2" charset="0"/>
              </a:rPr>
              <a:t>π</a:t>
            </a:r>
            <a:r>
              <a:rPr lang="en-US" dirty="0">
                <a:latin typeface="Avenir Book" panose="02000503020000020003" pitchFamily="2" charset="0"/>
              </a:rPr>
              <a:t>,</a:t>
            </a:r>
            <a:r>
              <a:rPr lang="en-US" i="1" dirty="0">
                <a:latin typeface="Avenir Book" panose="02000503020000020003" pitchFamily="2" charset="0"/>
              </a:rPr>
              <a:t> </a:t>
            </a:r>
            <a:r>
              <a:rPr lang="en-US" dirty="0">
                <a:latin typeface="Avenir Book" panose="02000503020000020003" pitchFamily="2" charset="0"/>
              </a:rPr>
              <a:t>and the estimated policy vector, </a:t>
            </a:r>
            <a:r>
              <a:rPr lang="en-US" b="1" dirty="0">
                <a:latin typeface="Avenir Book" panose="02000503020000020003" pitchFamily="2" charset="0"/>
              </a:rPr>
              <a:t>p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67D716-249E-3EFC-5072-68B6FBB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7346" y="3797559"/>
            <a:ext cx="6353757" cy="5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C0EF-BE7B-5759-13A8-138D57E3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108549"/>
            <a:ext cx="8146774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Experiments and Results pt. 1</a:t>
            </a:r>
          </a:p>
        </p:txBody>
      </p:sp>
      <p:pic>
        <p:nvPicPr>
          <p:cNvPr id="5" name="Content Placeholder 4" descr="A graph of a number of steps&#10;&#10;Description automatically generated">
            <a:extLst>
              <a:ext uri="{FF2B5EF4-FFF2-40B4-BE49-F238E27FC236}">
                <a16:creationId xmlns:a16="http://schemas.microsoft.com/office/drawing/2014/main" id="{2D171D36-DF17-095A-C2DD-8DE1260D6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391" y="1784984"/>
            <a:ext cx="8583268" cy="19948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A727C-AD85-9AFD-4E10-F2D772B25ACC}"/>
              </a:ext>
            </a:extLst>
          </p:cNvPr>
          <p:cNvSpPr txBox="1"/>
          <p:nvPr/>
        </p:nvSpPr>
        <p:spPr>
          <a:xfrm>
            <a:off x="704088" y="1269520"/>
            <a:ext cx="1046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For the three separate games, a different instance of </a:t>
            </a:r>
            <a:r>
              <a:rPr lang="en-US" dirty="0" err="1">
                <a:latin typeface="Avenir Book" panose="02000503020000020003" pitchFamily="2" charset="0"/>
              </a:rPr>
              <a:t>AlphaZero</a:t>
            </a:r>
            <a:r>
              <a:rPr lang="en-US" dirty="0">
                <a:latin typeface="Avenir Book" panose="02000503020000020003" pitchFamily="2" charset="0"/>
              </a:rPr>
              <a:t> was trained for 700,000 epochs and a mini-batch size of 4,096.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B7879-A929-CA4B-D2D8-AEC5EB14B3E6}"/>
              </a:ext>
            </a:extLst>
          </p:cNvPr>
          <p:cNvSpPr txBox="1"/>
          <p:nvPr/>
        </p:nvSpPr>
        <p:spPr>
          <a:xfrm>
            <a:off x="704088" y="3741821"/>
            <a:ext cx="10277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After ~300,000 epochs </a:t>
            </a:r>
            <a:r>
              <a:rPr lang="en-US" dirty="0" err="1">
                <a:latin typeface="Avenir Book" panose="02000503020000020003" pitchFamily="2" charset="0"/>
              </a:rPr>
              <a:t>AlphaZero</a:t>
            </a:r>
            <a:r>
              <a:rPr lang="en-US" dirty="0">
                <a:latin typeface="Avenir Book" panose="02000503020000020003" pitchFamily="2" charset="0"/>
              </a:rPr>
              <a:t> surpassed the best Chess engine in Elo rating. For Shogi it took ~110,000 epochs to beat the best engine. And for Go it took ~165,000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Interesting to note that the Elo ratings in Chess and Go did not surpass the best engines by a large margin during the training cycle.</a:t>
            </a:r>
          </a:p>
        </p:txBody>
      </p:sp>
      <p:pic>
        <p:nvPicPr>
          <p:cNvPr id="10" name="Picture 9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142BF795-C007-00A7-8442-24FC0FCE6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96" y="5092474"/>
            <a:ext cx="5411616" cy="1656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EB5717-F8B0-415D-E7E3-FD562101FF11}"/>
              </a:ext>
            </a:extLst>
          </p:cNvPr>
          <p:cNvSpPr txBox="1"/>
          <p:nvPr/>
        </p:nvSpPr>
        <p:spPr>
          <a:xfrm>
            <a:off x="700857" y="5335397"/>
            <a:ext cx="5077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At the end of training the </a:t>
            </a:r>
            <a:r>
              <a:rPr lang="en-US" dirty="0" err="1">
                <a:latin typeface="Avenir Book" panose="02000503020000020003" pitchFamily="2" charset="0"/>
              </a:rPr>
              <a:t>AlphaZero</a:t>
            </a:r>
            <a:r>
              <a:rPr lang="en-US" dirty="0">
                <a:latin typeface="Avenir Book" panose="02000503020000020003" pitchFamily="2" charset="0"/>
              </a:rPr>
              <a:t> models for each game were paired against the best engine in the respective board game to see the results of actual play. The W/D/L rates are shown in the table </a:t>
            </a:r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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74E4-AA82-1F57-73AD-E5A1C660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4" y="99949"/>
            <a:ext cx="6136132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Experiments and Results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534E-74B1-F0B1-F3E0-D874344F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1" y="1374268"/>
            <a:ext cx="6858618" cy="180784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Analyzing the position search rate of </a:t>
            </a:r>
            <a:r>
              <a:rPr lang="en-US" sz="1800" dirty="0" err="1">
                <a:latin typeface="Avenir Book" panose="02000503020000020003" pitchFamily="2" charset="0"/>
              </a:rPr>
              <a:t>AlphaZero’s</a:t>
            </a:r>
            <a:r>
              <a:rPr lang="en-US" sz="1800" dirty="0">
                <a:latin typeface="Avenir Book" panose="02000503020000020003" pitchFamily="2" charset="0"/>
              </a:rPr>
              <a:t> MCTS </a:t>
            </a:r>
            <a:r>
              <a:rPr lang="en-US" sz="1800" dirty="0" err="1">
                <a:latin typeface="Avenir Book" panose="02000503020000020003" pitchFamily="2" charset="0"/>
              </a:rPr>
              <a:t>v.s</a:t>
            </a:r>
            <a:r>
              <a:rPr lang="en-US" sz="1800" dirty="0">
                <a:latin typeface="Avenir Book" panose="02000503020000020003" pitchFamily="2" charset="0"/>
              </a:rPr>
              <a:t>. state of the art game engines it was found </a:t>
            </a:r>
            <a:r>
              <a:rPr lang="en-US" sz="1800" dirty="0" err="1">
                <a:latin typeface="Avenir Book" panose="02000503020000020003" pitchFamily="2" charset="0"/>
              </a:rPr>
              <a:t>AlphaZero</a:t>
            </a:r>
            <a:r>
              <a:rPr lang="en-US" sz="1800" dirty="0">
                <a:latin typeface="Avenir Book" panose="02000503020000020003" pitchFamily="2" charset="0"/>
              </a:rPr>
              <a:t> only searches 80,000 positions/second in chess while Stockfish search 70,000,000 positions/second. For Shogi, </a:t>
            </a:r>
            <a:r>
              <a:rPr lang="en-US" sz="1800" dirty="0" err="1">
                <a:latin typeface="Avenir Book" panose="02000503020000020003" pitchFamily="2" charset="0"/>
              </a:rPr>
              <a:t>AlphaZero</a:t>
            </a:r>
            <a:r>
              <a:rPr lang="en-US" sz="1800" dirty="0">
                <a:latin typeface="Avenir Book" panose="02000503020000020003" pitchFamily="2" charset="0"/>
              </a:rPr>
              <a:t> searches 40,000 positions/second while the top Shogi engine, Elmo, searches 35,000,000 positions/second.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4B76B6-CF9E-C085-B32C-4518282F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39" y="0"/>
            <a:ext cx="5258761" cy="6858000"/>
          </a:xfrm>
          <a:prstGeom prst="rect">
            <a:avLst/>
          </a:prstGeom>
        </p:spPr>
      </p:pic>
      <p:pic>
        <p:nvPicPr>
          <p:cNvPr id="7" name="Picture 6" descr="A graph of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5FA1E4E4-C6E6-1E21-5BAB-77208FF0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82" y="2918080"/>
            <a:ext cx="4737100" cy="1638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B8DB0-7B8D-7F5B-6EE6-1CF5855E7CC6}"/>
              </a:ext>
            </a:extLst>
          </p:cNvPr>
          <p:cNvSpPr txBox="1">
            <a:spLocks/>
          </p:cNvSpPr>
          <p:nvPr/>
        </p:nvSpPr>
        <p:spPr>
          <a:xfrm>
            <a:off x="74621" y="4674680"/>
            <a:ext cx="6858618" cy="218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venir Book" panose="02000503020000020003" pitchFamily="2" charset="0"/>
              </a:rPr>
              <a:t>The table on the right shows popular chess openings that </a:t>
            </a:r>
            <a:r>
              <a:rPr lang="en-US" sz="1800" dirty="0" err="1">
                <a:latin typeface="Avenir Book" panose="02000503020000020003" pitchFamily="2" charset="0"/>
              </a:rPr>
              <a:t>AlphaZero</a:t>
            </a:r>
            <a:r>
              <a:rPr lang="en-US" sz="1800" dirty="0">
                <a:latin typeface="Avenir Book" panose="02000503020000020003" pitchFamily="2" charset="0"/>
              </a:rPr>
              <a:t> discovered during training and the proportion of training games where </a:t>
            </a:r>
            <a:r>
              <a:rPr lang="en-US" sz="1800" dirty="0" err="1">
                <a:latin typeface="Avenir Book" panose="02000503020000020003" pitchFamily="2" charset="0"/>
              </a:rPr>
              <a:t>AlphaZero</a:t>
            </a:r>
            <a:r>
              <a:rPr lang="en-US" sz="1800" dirty="0">
                <a:latin typeface="Avenir Book" panose="02000503020000020003" pitchFamily="2" charset="0"/>
              </a:rPr>
              <a:t> played said opening over training time.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After training </a:t>
            </a:r>
            <a:r>
              <a:rPr lang="en-US" sz="1800" dirty="0" err="1">
                <a:latin typeface="Avenir Book" panose="02000503020000020003" pitchFamily="2" charset="0"/>
              </a:rPr>
              <a:t>AlphaZero</a:t>
            </a:r>
            <a:r>
              <a:rPr lang="en-US" sz="1800" dirty="0">
                <a:latin typeface="Avenir Book" panose="02000503020000020003" pitchFamily="2" charset="0"/>
              </a:rPr>
              <a:t> played 100 games against Stockfish using each opening. The W/D/L rates are reported as well, </a:t>
            </a:r>
            <a:r>
              <a:rPr lang="en-US" sz="1800" dirty="0" err="1">
                <a:latin typeface="Avenir Book" panose="02000503020000020003" pitchFamily="2" charset="0"/>
              </a:rPr>
              <a:t>AlphaZero</a:t>
            </a:r>
            <a:r>
              <a:rPr lang="en-US" sz="1800" dirty="0">
                <a:latin typeface="Avenir Book" panose="02000503020000020003" pitchFamily="2" charset="0"/>
              </a:rPr>
              <a:t> typically forced wins as white and draws as black.</a:t>
            </a:r>
          </a:p>
        </p:txBody>
      </p:sp>
    </p:spTree>
    <p:extLst>
      <p:ext uri="{BB962C8B-B14F-4D97-AF65-F5344CB8AC3E}">
        <p14:creationId xmlns:p14="http://schemas.microsoft.com/office/powerpoint/2010/main" val="9503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03E3-292A-8078-2E85-D7760949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0"/>
            <a:ext cx="7272528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Reflection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E38B-6DBA-35E5-E3A9-481BFFCE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115568"/>
            <a:ext cx="11871960" cy="5678424"/>
          </a:xfrm>
        </p:spPr>
        <p:txBody>
          <a:bodyPr>
            <a:noAutofit/>
          </a:bodyPr>
          <a:lstStyle/>
          <a:p>
            <a:r>
              <a:rPr lang="en-US" sz="1900" dirty="0">
                <a:latin typeface="Avenir Book" panose="02000503020000020003" pitchFamily="2" charset="0"/>
              </a:rPr>
              <a:t>Overall, this work was solid by introducing a generalized algorithm to complex turn based board games, where in the past game expert's domain knowledge were required to achieve the same goal. </a:t>
            </a:r>
          </a:p>
          <a:p>
            <a:r>
              <a:rPr lang="en-US" sz="1900" dirty="0">
                <a:latin typeface="Avenir Book" panose="02000503020000020003" pitchFamily="2" charset="0"/>
              </a:rPr>
              <a:t>It was also able to surpass current methodologies while searching a much smaller space. This was possible due to the encoded intuition that the state evaluation deep neural network provided to MCTS.</a:t>
            </a:r>
          </a:p>
          <a:p>
            <a:r>
              <a:rPr lang="en-US" sz="1900" dirty="0">
                <a:latin typeface="Avenir Book" panose="02000503020000020003" pitchFamily="2" charset="0"/>
              </a:rPr>
              <a:t>To me what was lacking was a in depth explanation of how MCTS is obtaining </a:t>
            </a:r>
            <a:r>
              <a:rPr lang="el-GR" sz="1900" b="1" i="1" dirty="0">
                <a:latin typeface="Avenir Book" panose="02000503020000020003" pitchFamily="2" charset="0"/>
              </a:rPr>
              <a:t>π</a:t>
            </a:r>
            <a:r>
              <a:rPr lang="en-US" sz="1900" i="1" dirty="0">
                <a:latin typeface="Avenir Book" panose="02000503020000020003" pitchFamily="2" charset="0"/>
              </a:rPr>
              <a:t>. </a:t>
            </a:r>
            <a:r>
              <a:rPr lang="en-US" sz="1900" dirty="0">
                <a:latin typeface="Avenir Book" panose="02000503020000020003" pitchFamily="2" charset="0"/>
              </a:rPr>
              <a:t>This is crucial in getting correct as it is an aspect of how the deep net is gaining intuition as it is acting as a truth label to correct the network. However, they never actually explained how MCTS specifically was calculating </a:t>
            </a:r>
            <a:r>
              <a:rPr lang="el-GR" sz="1900" b="1" i="1" dirty="0">
                <a:latin typeface="Avenir Book" panose="02000503020000020003" pitchFamily="2" charset="0"/>
              </a:rPr>
              <a:t>π</a:t>
            </a:r>
            <a:r>
              <a:rPr lang="en-US" sz="1900" dirty="0">
                <a:latin typeface="Avenir Book" panose="02000503020000020003" pitchFamily="2" charset="0"/>
              </a:rPr>
              <a:t>, which hurts reproducibility.</a:t>
            </a:r>
          </a:p>
          <a:p>
            <a:r>
              <a:rPr lang="en-US" sz="1900" dirty="0">
                <a:latin typeface="Avenir Book" panose="02000503020000020003" pitchFamily="2" charset="0"/>
              </a:rPr>
              <a:t>Along these lines, it would have been nice to see a specific network structure outlined. Instead, they left that open to interpretation, probably because the network itself that was utilized could work with various types of networks.</a:t>
            </a:r>
          </a:p>
          <a:p>
            <a:r>
              <a:rPr lang="en-US" sz="1900" dirty="0">
                <a:latin typeface="Avenir Book" panose="02000503020000020003" pitchFamily="2" charset="0"/>
              </a:rPr>
              <a:t>I also think that the claim that it is a general algorithm needs to be revised as it is clear this is only a general algorithm with respect to turn-based board games. This is due to the method that the network learns knowledge about the world is represented through a MCTS simulation, which works on discrete domains. How would this operate on a continuous domain? </a:t>
            </a:r>
          </a:p>
          <a:p>
            <a:r>
              <a:rPr lang="en-US" sz="1900" dirty="0">
                <a:latin typeface="Avenir Book" panose="02000503020000020003" pitchFamily="2" charset="0"/>
              </a:rPr>
              <a:t>In the future work, a reinforcement learning algorithm that is generalized upon continuous domains rather than a discrete one should be investigated (i.e. a RL agent that can play DOTA and Call of Duty). If this is (or already has been accomplished) then creating a generalized RL algorithm that can work on both discrete and continuous domains should be investigated.</a:t>
            </a:r>
          </a:p>
        </p:txBody>
      </p:sp>
    </p:spTree>
    <p:extLst>
      <p:ext uri="{BB962C8B-B14F-4D97-AF65-F5344CB8AC3E}">
        <p14:creationId xmlns:p14="http://schemas.microsoft.com/office/powerpoint/2010/main" val="375203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1064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Book</vt:lpstr>
      <vt:lpstr>Avenir Light</vt:lpstr>
      <vt:lpstr>Calibri</vt:lpstr>
      <vt:lpstr>Calibri Light</vt:lpstr>
      <vt:lpstr>Office Theme</vt:lpstr>
      <vt:lpstr>Understanding DeepMind’s Mastering Chess and Shogi by Self-Play with a General Reinforcement Learning Algorithm</vt:lpstr>
      <vt:lpstr>Overview</vt:lpstr>
      <vt:lpstr>Methods pt. 1</vt:lpstr>
      <vt:lpstr>Methods pt. 2</vt:lpstr>
      <vt:lpstr>Experiments and Results pt. 1</vt:lpstr>
      <vt:lpstr>Experiments and Results pt. 2</vt:lpstr>
      <vt:lpstr>Reflection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DeepMind’s Mastering Chess and Shogi by Self-Play with a General Reinforcement Learning Algorithm</dc:title>
  <dc:creator>Joyce, Mikey (MU-Student)</dc:creator>
  <cp:lastModifiedBy>Joyce, Mikey (MU-Student)</cp:lastModifiedBy>
  <cp:revision>17</cp:revision>
  <dcterms:created xsi:type="dcterms:W3CDTF">2024-04-23T21:03:26Z</dcterms:created>
  <dcterms:modified xsi:type="dcterms:W3CDTF">2024-04-27T00:16:24Z</dcterms:modified>
</cp:coreProperties>
</file>