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36" d="100"/>
          <a:sy n="136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B838-39B4-32CF-24D5-4A5AEB1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0D8DD-DF94-21DC-2C8E-C9BDADD02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ADB8-DFE9-90D8-1C58-322D72DF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03B0E-4A4D-B91C-AF10-53ADF1C7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4ADE-ACB4-7877-2468-4D7B4230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9A49-94DA-7124-07CF-93C85DCF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8FFF9-DF6F-B463-51D4-4FF2D143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AB1D-72EF-E0C5-E613-FC6C8D38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3884-F05D-C1A1-AFBC-5753AB4E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F08A-2948-FABB-1CB9-34D0AF71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09D0F-F614-A3A6-19EE-CE7CD5B5A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993F3-2292-6072-4BF8-6317CF0FA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B6D3-ADAB-DC99-04BC-E383D804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0248-8F64-9731-940D-CAD99325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AE23-FF5B-712E-3E8C-71AAC733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2CFF-1617-1D78-A9A9-15598982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8562-24E9-EDAD-C171-DE4F34AA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C81E-0E56-9B20-4046-CDB08600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CA9D-CA2B-EC13-49C9-F24B2746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E6AE5-704C-6B9C-653D-4C4D7F4F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60CC-4C22-9D99-4704-7AB1D5E6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E8B66-9D2F-8A4B-C197-8D3F35E9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941D-31FD-119B-3322-D14DD320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20AA-5C54-22EA-67F3-B2CF3A9B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0174-BFA0-2B5B-5614-5E58D90E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59DA-90E4-5CEE-E6D0-4B9B1C3E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27D8-4947-372C-6717-1DB87D585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84ABE-332C-A02B-C9BE-5248336A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74AEC-A1DB-2808-4038-30C93AE9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CA36-D925-E3B9-DC7C-17AE64F9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4A324-A18F-7EDC-22B5-44606CB6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AD18-81BB-DAD6-E374-78D5B120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217B-0AEC-7CDA-8F05-852A3FAA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EB6B-32F5-3A3E-128E-1295EB284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58ED9-276B-7DF1-938E-94B2BA844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69ADA-3C03-1930-A1D2-ED3EBA4BC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B6380-36FA-9BF9-B6FD-226B9C52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12D33-8C89-9527-7B85-1F0F1175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1B652-0CA6-726F-E3BA-D0B4CC6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08B6-45B1-CE0F-54B4-7E47E827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AF11D-E187-0BFD-C309-411A39F4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15DBC-1892-85B6-7D23-A586F03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EE21B-9B1A-3F3D-AC6C-7ED5D20A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39C16-48C6-78DA-66F3-18FB363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F93D5-784F-931C-0792-710AE039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5E38-86B0-16D4-AEB2-04032485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DBCA-C799-37DF-B79F-4BB4BE4F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8EAC-6885-07DC-9372-634BEF21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56A2C-7C0F-5D93-6E69-A480C077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FA00E-CEB5-8C72-2EB8-A62CE0E2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59F1B-F983-53A5-4CF9-E29937DF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C4EBB-CCE4-B81D-C51D-7BE5419C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AD3B-FE09-621F-B12C-59F05569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0FCD9-0DD9-772E-BC76-4AF2E0EBF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26893-2795-BD31-74B6-38BE721D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14DA5-43ED-2695-37ED-00E30FBD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87EF1-B259-FDE7-824E-630A4E2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C0131-E574-C03C-44CE-C8EC3386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C679F-74C2-5B39-0A65-D7AC66D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24DB-934A-1DB4-1416-A12F9B39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07BD-39F8-F8EE-0344-C736EF529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272F-6FF2-3543-91B2-EEFFF549A64D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A73F-83D4-376B-91FD-473896545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77DA5-145E-75B6-DD81-8D8CE41ED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A901-5081-B547-AF3C-4029B1E0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dI7dI37UaoyrpntZzKASLZY72Gw0Mpj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ab.research.google.com/drive/1blBKOzSD-P6wenIzXEOkBcHI344GyAPB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185D-7A9B-1AA0-5EFB-AE8D80F6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5192"/>
            <a:ext cx="5224242" cy="2722164"/>
          </a:xfrm>
        </p:spPr>
        <p:txBody>
          <a:bodyPr>
            <a:normAutofit fontScale="90000"/>
          </a:bodyPr>
          <a:lstStyle/>
          <a:p>
            <a:r>
              <a:rPr lang="en-US" dirty="0"/>
              <a:t> Example of Cluster Validity Measures w/ FCM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1EE68-B483-7D25-1DAC-8361AB39C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en-US" dirty="0"/>
              <a:t>Mikey Joyce</a:t>
            </a:r>
          </a:p>
        </p:txBody>
      </p:sp>
      <p:pic>
        <p:nvPicPr>
          <p:cNvPr id="16" name="Picture 3" descr="Vector background of vibrant colors splashing">
            <a:extLst>
              <a:ext uri="{FF2B5EF4-FFF2-40B4-BE49-F238E27FC236}">
                <a16:creationId xmlns:a16="http://schemas.microsoft.com/office/drawing/2014/main" id="{B351B39C-1D3C-3D51-CD9E-340BF6051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1" r="9841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4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B2-B5C6-874A-AD88-D79C5FBF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2" y="93334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5D71-7BBE-C20A-CA0A-AA1AC351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4758066"/>
          </a:xfrm>
        </p:spPr>
        <p:txBody>
          <a:bodyPr>
            <a:normAutofit/>
          </a:bodyPr>
          <a:lstStyle/>
          <a:p>
            <a:r>
              <a:rPr lang="en-US" dirty="0"/>
              <a:t>This presentation follows a Google </a:t>
            </a:r>
            <a:r>
              <a:rPr lang="en-US" dirty="0" err="1"/>
              <a:t>Colab</a:t>
            </a:r>
            <a:r>
              <a:rPr lang="en-US" dirty="0"/>
              <a:t> notebook:</a:t>
            </a:r>
          </a:p>
          <a:p>
            <a:pPr lvl="1"/>
            <a:r>
              <a:rPr lang="en-US" dirty="0">
                <a:hlinkClick r:id="rId2"/>
              </a:rPr>
              <a:t>https://colab.research.google.com/drive/1edI7dI37UaoyrpntZzKASLZY72Gw0Mpj?usp=sharing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show some cluster validity examples on the Iris dataset</a:t>
            </a:r>
          </a:p>
          <a:p>
            <a:endParaRPr lang="en-US" dirty="0"/>
          </a:p>
          <a:p>
            <a:r>
              <a:rPr lang="en-US" dirty="0"/>
              <a:t>I also show this example utilizing the FCM algorithm that Dr. Keller mentioned in the email</a:t>
            </a:r>
          </a:p>
        </p:txBody>
      </p:sp>
    </p:spTree>
    <p:extLst>
      <p:ext uri="{BB962C8B-B14F-4D97-AF65-F5344CB8AC3E}">
        <p14:creationId xmlns:p14="http://schemas.microsoft.com/office/powerpoint/2010/main" val="275935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1E49-7FC5-211D-388A-AC509827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38" y="270532"/>
            <a:ext cx="10515600" cy="1325563"/>
          </a:xfrm>
        </p:spPr>
        <p:txBody>
          <a:bodyPr/>
          <a:lstStyle/>
          <a:p>
            <a:r>
              <a:rPr lang="en-US" dirty="0"/>
              <a:t>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D620-F468-D09C-96F5-F3D1710B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9634" cy="4351338"/>
          </a:xfrm>
        </p:spPr>
        <p:txBody>
          <a:bodyPr/>
          <a:lstStyle/>
          <a:p>
            <a:r>
              <a:rPr lang="en-US" dirty="0"/>
              <a:t>The iris dataset is a basic dataset with 4 features on metrics that iris flowers have. It is a popular benchmark/warm up dataset for testing pattern recognition algorithms.</a:t>
            </a:r>
          </a:p>
          <a:p>
            <a:endParaRPr lang="en-US" dirty="0"/>
          </a:p>
          <a:p>
            <a:r>
              <a:rPr lang="en-US" dirty="0"/>
              <a:t>I normalized this data with the </a:t>
            </a:r>
            <a:r>
              <a:rPr lang="en-US" dirty="0" err="1"/>
              <a:t>MinMaxScaler</a:t>
            </a:r>
            <a:r>
              <a:rPr lang="en-US" dirty="0"/>
              <a:t>() normalization method found in scikit-learn</a:t>
            </a:r>
          </a:p>
          <a:p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570D029-287E-5D05-8424-DFB9FB28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236" y="1"/>
            <a:ext cx="4481763" cy="3429000"/>
          </a:xfrm>
          <a:prstGeom prst="rect">
            <a:avLst/>
          </a:prstGeom>
        </p:spPr>
      </p:pic>
      <p:pic>
        <p:nvPicPr>
          <p:cNvPr id="11" name="Picture 10" descr="A diagram of a data visualization&#10;&#10;Description automatically generated">
            <a:extLst>
              <a:ext uri="{FF2B5EF4-FFF2-40B4-BE49-F238E27FC236}">
                <a16:creationId xmlns:a16="http://schemas.microsoft.com/office/drawing/2014/main" id="{D42020AA-2903-81EA-9C7B-9CE5669A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94" y="2837792"/>
            <a:ext cx="5046906" cy="40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4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3A1A-FF61-8787-0ADA-10E4D817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3241-828A-A9B2-36FD-5DA68A21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95" y="1253331"/>
            <a:ext cx="3796862" cy="55864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I am utilizing the Ward algorithm. </a:t>
            </a:r>
          </a:p>
          <a:p>
            <a:endParaRPr lang="en-US" dirty="0"/>
          </a:p>
          <a:p>
            <a:r>
              <a:rPr lang="en-US" dirty="0"/>
              <a:t>It produces a dendrogram and clusters. </a:t>
            </a:r>
          </a:p>
          <a:p>
            <a:endParaRPr lang="en-US" dirty="0"/>
          </a:p>
          <a:p>
            <a:r>
              <a:rPr lang="en-US" dirty="0"/>
              <a:t>Shows how the data may be naturally grouped</a:t>
            </a:r>
          </a:p>
          <a:p>
            <a:endParaRPr lang="en-US" dirty="0"/>
          </a:p>
          <a:p>
            <a:r>
              <a:rPr lang="en-US" dirty="0"/>
              <a:t>k = number of colors in image, in this case k=2.</a:t>
            </a:r>
          </a:p>
        </p:txBody>
      </p:sp>
      <p:pic>
        <p:nvPicPr>
          <p:cNvPr id="5" name="Picture 4" descr="A diagram of a clustering dendrogram&#10;&#10;Description automatically generated">
            <a:extLst>
              <a:ext uri="{FF2B5EF4-FFF2-40B4-BE49-F238E27FC236}">
                <a16:creationId xmlns:a16="http://schemas.microsoft.com/office/drawing/2014/main" id="{5F86119B-554B-4B3F-5DDF-5282BF13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45" y="1032669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5344-3433-4E30-AC78-826DBABF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0"/>
            <a:ext cx="10515600" cy="1325563"/>
          </a:xfrm>
        </p:spPr>
        <p:txBody>
          <a:bodyPr/>
          <a:lstStyle/>
          <a:p>
            <a:r>
              <a:rPr lang="en-US" dirty="0"/>
              <a:t>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2C8D-9EDA-55D4-E006-DBD2A1F5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1" y="1325563"/>
            <a:ext cx="5499538" cy="5106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t-SNE is a feature reduction algorithm with the main goal of providing us with visualizations of high dimensional data in a dimensionality humans can digest</a:t>
            </a:r>
          </a:p>
          <a:p>
            <a:endParaRPr lang="en-US" dirty="0"/>
          </a:p>
          <a:p>
            <a:r>
              <a:rPr lang="en-US" dirty="0"/>
              <a:t>This visualization can be good post clustering, if you visually want to understand if your clusters have some separability in high dimensions</a:t>
            </a:r>
          </a:p>
          <a:p>
            <a:endParaRPr lang="en-US" dirty="0"/>
          </a:p>
          <a:p>
            <a:r>
              <a:rPr lang="en-US" dirty="0"/>
              <a:t>Here we see two clear groups</a:t>
            </a: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9057464E-CF5A-A0B3-1B30-C3B2EB66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635" y="82834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3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F03DCB6A-C475-78F5-B691-64F12BDD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91" y="1953654"/>
            <a:ext cx="3773215" cy="2829911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E7AE1E59-50E5-5259-A591-07774AE7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861" y="3578917"/>
            <a:ext cx="3773214" cy="2829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BA6094-7A12-9AE8-F6C3-EDC4DF53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Other Validity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B0EE-FA81-E655-9A1A-7C18A872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45" y="1103587"/>
            <a:ext cx="4910958" cy="5736158"/>
          </a:xfrm>
        </p:spPr>
        <p:txBody>
          <a:bodyPr/>
          <a:lstStyle/>
          <a:p>
            <a:r>
              <a:rPr lang="en-US" dirty="0"/>
              <a:t>I provided an example of three metrics that can be used to help analyze validity of clusters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Silhouette Score </a:t>
            </a:r>
            <a:r>
              <a:rPr lang="en-US" dirty="0"/>
              <a:t>is quite popular: A score of 1 means clusters are highly separated, while a score of -1 means there is not high separability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Calinski-Harabasz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Score</a:t>
            </a:r>
            <a:r>
              <a:rPr lang="en-US" dirty="0"/>
              <a:t>: high-values = more separability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Davies-Bouldin Score</a:t>
            </a:r>
            <a:r>
              <a:rPr lang="en-US" dirty="0"/>
              <a:t>: low-values = more separability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F720DED1-2596-63C3-2447-B55E309F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124" y="-277741"/>
            <a:ext cx="3773214" cy="28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8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9B6C-6A5D-70D6-0E22-8C4C9A5F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Other Validity Metrics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9127-4A91-C283-6AF6-176EB2DCE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4642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Silhouette-score the best score was k=2</a:t>
            </a:r>
          </a:p>
          <a:p>
            <a:r>
              <a:rPr lang="en-US" dirty="0" err="1"/>
              <a:t>Calinski-Harabasz</a:t>
            </a:r>
            <a:r>
              <a:rPr lang="en-US" dirty="0"/>
              <a:t> the best score was k=3</a:t>
            </a:r>
          </a:p>
          <a:p>
            <a:r>
              <a:rPr lang="en-US" dirty="0"/>
              <a:t>Davies-Bouldin the best score was k=2</a:t>
            </a:r>
          </a:p>
          <a:p>
            <a:r>
              <a:rPr lang="en-US" dirty="0"/>
              <a:t>They don’t agree, but for </a:t>
            </a:r>
            <a:r>
              <a:rPr lang="en-US" dirty="0" err="1"/>
              <a:t>Calinski-Harabasz</a:t>
            </a:r>
            <a:r>
              <a:rPr lang="en-US" dirty="0"/>
              <a:t> the score for k=2 was only slightly worse, and so far everything we looked at is showing k=2</a:t>
            </a:r>
          </a:p>
          <a:p>
            <a:r>
              <a:rPr lang="en-US" dirty="0"/>
              <a:t>Pitfall with these measures:</a:t>
            </a:r>
          </a:p>
          <a:p>
            <a:pPr lvl="1"/>
            <a:r>
              <a:rPr lang="en-US" dirty="0"/>
              <a:t>Even for complex/real data you will find the charts look similar, with k=2 showing the best scores. If this is something you experience it could still be worth it to look at the local minima/maxima. </a:t>
            </a:r>
          </a:p>
          <a:p>
            <a:pPr lvl="1"/>
            <a:r>
              <a:rPr lang="en-US" dirty="0"/>
              <a:t>Ex: if you look at k=10 on the three charts on slide 6, there is a local maxima for Silhouette &amp; </a:t>
            </a:r>
            <a:r>
              <a:rPr lang="en-US" dirty="0" err="1"/>
              <a:t>calinski</a:t>
            </a:r>
            <a:r>
              <a:rPr lang="en-US" dirty="0"/>
              <a:t> and a local minima on </a:t>
            </a:r>
            <a:r>
              <a:rPr lang="en-US" dirty="0" err="1"/>
              <a:t>davies</a:t>
            </a:r>
            <a:r>
              <a:rPr lang="en-US" dirty="0"/>
              <a:t>. This could potentially be a clustering to explore further.</a:t>
            </a:r>
          </a:p>
        </p:txBody>
      </p:sp>
    </p:spTree>
    <p:extLst>
      <p:ext uri="{BB962C8B-B14F-4D97-AF65-F5344CB8AC3E}">
        <p14:creationId xmlns:p14="http://schemas.microsoft.com/office/powerpoint/2010/main" val="328727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12A4-82AE-7418-A76B-CAF554E9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0049" cy="1325563"/>
          </a:xfrm>
        </p:spPr>
        <p:txBody>
          <a:bodyPr/>
          <a:lstStyle/>
          <a:p>
            <a:r>
              <a:rPr lang="en-US" dirty="0"/>
              <a:t>Visual Assessment of Tendency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D044-DFBE-564B-87BC-69E4D4146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6" y="1511579"/>
            <a:ext cx="7154944" cy="5261580"/>
          </a:xfrm>
        </p:spPr>
        <p:txBody>
          <a:bodyPr>
            <a:normAutofit/>
          </a:bodyPr>
          <a:lstStyle/>
          <a:p>
            <a:r>
              <a:rPr lang="en-US" dirty="0"/>
              <a:t>New notebook for this one (requires a specific version of pandas </a:t>
            </a:r>
            <a:r>
              <a:rPr lang="en-US" dirty="0">
                <a:sym typeface="Wingdings" pitchFamily="2" charset="2"/>
              </a:rPr>
              <a:t>):</a:t>
            </a:r>
          </a:p>
          <a:p>
            <a:pPr lvl="1"/>
            <a:r>
              <a:rPr lang="en-US" dirty="0">
                <a:hlinkClick r:id="rId2"/>
              </a:rPr>
              <a:t>https://colab.research.google.com/drive/1blBKOzSD-P6wenIzXEOkBcHI344GyAPB?usp=sharing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ym typeface="Wingdings" pitchFamily="2" charset="2"/>
              </a:rPr>
              <a:t>These visualizations are trying to visualize the natural groupings of the clusters</a:t>
            </a:r>
          </a:p>
          <a:p>
            <a:r>
              <a:rPr lang="en-US" dirty="0">
                <a:sym typeface="Wingdings" pitchFamily="2" charset="2"/>
              </a:rPr>
              <a:t>VAT (top) is the original, </a:t>
            </a:r>
            <a:r>
              <a:rPr lang="en-US" dirty="0" err="1">
                <a:sym typeface="Wingdings" pitchFamily="2" charset="2"/>
              </a:rPr>
              <a:t>iVAT</a:t>
            </a:r>
            <a:r>
              <a:rPr lang="en-US" dirty="0">
                <a:sym typeface="Wingdings" pitchFamily="2" charset="2"/>
              </a:rPr>
              <a:t> (bottom) is an improvement on VAT</a:t>
            </a:r>
          </a:p>
          <a:p>
            <a:r>
              <a:rPr lang="en-US" dirty="0">
                <a:sym typeface="Wingdings" pitchFamily="2" charset="2"/>
              </a:rPr>
              <a:t>These visuals can sometimes also help to find sub clusters within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28019-3617-8E34-0DED-EBBCB5B2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209" y="3474923"/>
            <a:ext cx="3396792" cy="3383077"/>
          </a:xfrm>
          <a:prstGeom prst="rect">
            <a:avLst/>
          </a:prstGeom>
        </p:spPr>
      </p:pic>
      <p:pic>
        <p:nvPicPr>
          <p:cNvPr id="7" name="Picture 6" descr="A graph with a grid&#10;&#10;Description automatically generated">
            <a:extLst>
              <a:ext uri="{FF2B5EF4-FFF2-40B4-BE49-F238E27FC236}">
                <a16:creationId xmlns:a16="http://schemas.microsoft.com/office/drawing/2014/main" id="{AAD8DEAF-644A-1702-FE73-DF7EDEEE6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233" y="0"/>
            <a:ext cx="3528767" cy="34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2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AB21-BA6F-BEAE-4D15-03198A35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2" y="208947"/>
            <a:ext cx="10515600" cy="1325563"/>
          </a:xfrm>
        </p:spPr>
        <p:txBody>
          <a:bodyPr/>
          <a:lstStyle/>
          <a:p>
            <a:r>
              <a:rPr lang="en-US" dirty="0"/>
              <a:t>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A64DC-965B-F99D-0921-38E8D4F7F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6670" y="3461821"/>
            <a:ext cx="3807548" cy="3294276"/>
          </a:xfrm>
        </p:spPr>
      </p:pic>
      <p:pic>
        <p:nvPicPr>
          <p:cNvPr id="7" name="Picture 6" descr="A diagram of a number of clusters&#10;&#10;Description automatically generated">
            <a:extLst>
              <a:ext uri="{FF2B5EF4-FFF2-40B4-BE49-F238E27FC236}">
                <a16:creationId xmlns:a16="http://schemas.microsoft.com/office/drawing/2014/main" id="{BD9BA879-A079-DF5C-BCED-B6DA17E9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670" y="0"/>
            <a:ext cx="3925330" cy="33961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5C0BC5-FBD9-4659-24D7-38B5EAB1517C}"/>
              </a:ext>
            </a:extLst>
          </p:cNvPr>
          <p:cNvSpPr txBox="1">
            <a:spLocks/>
          </p:cNvSpPr>
          <p:nvPr/>
        </p:nvSpPr>
        <p:spPr>
          <a:xfrm>
            <a:off x="838200" y="1534510"/>
            <a:ext cx="6269610" cy="44138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Validity measures were showing two (top)</a:t>
            </a:r>
          </a:p>
          <a:p>
            <a:endParaRPr lang="en-US" dirty="0"/>
          </a:p>
          <a:p>
            <a:r>
              <a:rPr lang="en-US" dirty="0"/>
              <a:t> Actual answer is three classes (bottom)</a:t>
            </a:r>
          </a:p>
          <a:p>
            <a:endParaRPr lang="en-US" dirty="0"/>
          </a:p>
          <a:p>
            <a:r>
              <a:rPr lang="en-US" dirty="0"/>
              <a:t>The blue class (bigger cluster) in our initial clustering has subgroups</a:t>
            </a:r>
          </a:p>
          <a:p>
            <a:endParaRPr lang="en-US" dirty="0"/>
          </a:p>
          <a:p>
            <a:r>
              <a:rPr lang="en-US" dirty="0"/>
              <a:t>The validity measures are not always full proof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2B0D5CA-F6C8-EED8-21CA-47C84F12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670" y="3429000"/>
            <a:ext cx="3807548" cy="32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539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Example of Cluster Validity Measures w/ FCM</vt:lpstr>
      <vt:lpstr>Overview</vt:lpstr>
      <vt:lpstr>Iris Dataset</vt:lpstr>
      <vt:lpstr>Hierarchical Clustering</vt:lpstr>
      <vt:lpstr>t-SNE</vt:lpstr>
      <vt:lpstr>Other Validity Metrics</vt:lpstr>
      <vt:lpstr>Other Validity Metrics cont.</vt:lpstr>
      <vt:lpstr>Visual Assessment of Tendency Algorithm</vt:lpstr>
      <vt:lpstr>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Joyce, Mikey (MU-Student)</dc:creator>
  <cp:lastModifiedBy>Joyce, Mikey (MU-Student)</cp:lastModifiedBy>
  <cp:revision>14</cp:revision>
  <dcterms:created xsi:type="dcterms:W3CDTF">2024-08-07T22:18:53Z</dcterms:created>
  <dcterms:modified xsi:type="dcterms:W3CDTF">2024-08-07T23:39:15Z</dcterms:modified>
</cp:coreProperties>
</file>