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60" d="100"/>
          <a:sy n="60" d="100"/>
        </p:scale>
        <p:origin x="84"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2EC5-C9D7-4D70-9D37-F1483101E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D61A8FD1-A259-40E2-B010-FC99DFD00A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150D2AB9-FD03-45D0-B6B0-4EB7B4AF3845}"/>
              </a:ext>
            </a:extLst>
          </p:cNvPr>
          <p:cNvSpPr>
            <a:spLocks noGrp="1"/>
          </p:cNvSpPr>
          <p:nvPr>
            <p:ph type="dt" sz="half" idx="10"/>
          </p:nvPr>
        </p:nvSpPr>
        <p:spPr/>
        <p:txBody>
          <a:bodyPr/>
          <a:lstStyle/>
          <a:p>
            <a:fld id="{181FBE53-CDA7-4EDD-A9B0-5B65EBE20A75}" type="datetimeFigureOut">
              <a:rPr lang="en-IE" smtClean="0"/>
              <a:t>18/04/2018</a:t>
            </a:fld>
            <a:endParaRPr lang="en-IE"/>
          </a:p>
        </p:txBody>
      </p:sp>
      <p:sp>
        <p:nvSpPr>
          <p:cNvPr id="5" name="Footer Placeholder 4">
            <a:extLst>
              <a:ext uri="{FF2B5EF4-FFF2-40B4-BE49-F238E27FC236}">
                <a16:creationId xmlns:a16="http://schemas.microsoft.com/office/drawing/2014/main" id="{94318A82-4B3C-466E-A11C-B810C41B4EE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303BE2B-6653-4E92-9E81-890628D4AEE2}"/>
              </a:ext>
            </a:extLst>
          </p:cNvPr>
          <p:cNvSpPr>
            <a:spLocks noGrp="1"/>
          </p:cNvSpPr>
          <p:nvPr>
            <p:ph type="sldNum" sz="quarter" idx="12"/>
          </p:nvPr>
        </p:nvSpPr>
        <p:spPr/>
        <p:txBody>
          <a:bodyPr/>
          <a:lstStyle/>
          <a:p>
            <a:fld id="{AB8254C8-B3CE-4D73-98F6-CCDF6D24AD45}" type="slidenum">
              <a:rPr lang="en-IE" smtClean="0"/>
              <a:t>‹#›</a:t>
            </a:fld>
            <a:endParaRPr lang="en-IE"/>
          </a:p>
        </p:txBody>
      </p:sp>
    </p:spTree>
    <p:extLst>
      <p:ext uri="{BB962C8B-B14F-4D97-AF65-F5344CB8AC3E}">
        <p14:creationId xmlns:p14="http://schemas.microsoft.com/office/powerpoint/2010/main" val="98631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687B-053B-4482-81C7-0DE889AB717C}"/>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708F56B6-CC5D-4618-9EFF-B34395FB1F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24CB2D9-7EA3-4188-B5E3-056EFBA35255}"/>
              </a:ext>
            </a:extLst>
          </p:cNvPr>
          <p:cNvSpPr>
            <a:spLocks noGrp="1"/>
          </p:cNvSpPr>
          <p:nvPr>
            <p:ph type="dt" sz="half" idx="10"/>
          </p:nvPr>
        </p:nvSpPr>
        <p:spPr/>
        <p:txBody>
          <a:bodyPr/>
          <a:lstStyle/>
          <a:p>
            <a:fld id="{181FBE53-CDA7-4EDD-A9B0-5B65EBE20A75}" type="datetimeFigureOut">
              <a:rPr lang="en-IE" smtClean="0"/>
              <a:t>18/04/2018</a:t>
            </a:fld>
            <a:endParaRPr lang="en-IE"/>
          </a:p>
        </p:txBody>
      </p:sp>
      <p:sp>
        <p:nvSpPr>
          <p:cNvPr id="5" name="Footer Placeholder 4">
            <a:extLst>
              <a:ext uri="{FF2B5EF4-FFF2-40B4-BE49-F238E27FC236}">
                <a16:creationId xmlns:a16="http://schemas.microsoft.com/office/drawing/2014/main" id="{98383F95-A874-492B-96F2-64FB6EBF346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A610E74-9643-42A3-BF91-C69FE1945205}"/>
              </a:ext>
            </a:extLst>
          </p:cNvPr>
          <p:cNvSpPr>
            <a:spLocks noGrp="1"/>
          </p:cNvSpPr>
          <p:nvPr>
            <p:ph type="sldNum" sz="quarter" idx="12"/>
          </p:nvPr>
        </p:nvSpPr>
        <p:spPr/>
        <p:txBody>
          <a:bodyPr/>
          <a:lstStyle/>
          <a:p>
            <a:fld id="{AB8254C8-B3CE-4D73-98F6-CCDF6D24AD45}" type="slidenum">
              <a:rPr lang="en-IE" smtClean="0"/>
              <a:t>‹#›</a:t>
            </a:fld>
            <a:endParaRPr lang="en-IE"/>
          </a:p>
        </p:txBody>
      </p:sp>
    </p:spTree>
    <p:extLst>
      <p:ext uri="{BB962C8B-B14F-4D97-AF65-F5344CB8AC3E}">
        <p14:creationId xmlns:p14="http://schemas.microsoft.com/office/powerpoint/2010/main" val="4229705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FB8B1D-0F86-4FA6-9473-A3191D1CF4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53E0705D-7867-4B65-8E39-91EC20F5105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F02FE3D-00C5-469C-B63B-D8C1EEA493CA}"/>
              </a:ext>
            </a:extLst>
          </p:cNvPr>
          <p:cNvSpPr>
            <a:spLocks noGrp="1"/>
          </p:cNvSpPr>
          <p:nvPr>
            <p:ph type="dt" sz="half" idx="10"/>
          </p:nvPr>
        </p:nvSpPr>
        <p:spPr/>
        <p:txBody>
          <a:bodyPr/>
          <a:lstStyle/>
          <a:p>
            <a:fld id="{181FBE53-CDA7-4EDD-A9B0-5B65EBE20A75}" type="datetimeFigureOut">
              <a:rPr lang="en-IE" smtClean="0"/>
              <a:t>18/04/2018</a:t>
            </a:fld>
            <a:endParaRPr lang="en-IE"/>
          </a:p>
        </p:txBody>
      </p:sp>
      <p:sp>
        <p:nvSpPr>
          <p:cNvPr id="5" name="Footer Placeholder 4">
            <a:extLst>
              <a:ext uri="{FF2B5EF4-FFF2-40B4-BE49-F238E27FC236}">
                <a16:creationId xmlns:a16="http://schemas.microsoft.com/office/drawing/2014/main" id="{16EF75DF-84B6-4655-851F-85EFC680875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50D5F7A-C75F-4816-937B-47D02EFB9D0D}"/>
              </a:ext>
            </a:extLst>
          </p:cNvPr>
          <p:cNvSpPr>
            <a:spLocks noGrp="1"/>
          </p:cNvSpPr>
          <p:nvPr>
            <p:ph type="sldNum" sz="quarter" idx="12"/>
          </p:nvPr>
        </p:nvSpPr>
        <p:spPr/>
        <p:txBody>
          <a:bodyPr/>
          <a:lstStyle/>
          <a:p>
            <a:fld id="{AB8254C8-B3CE-4D73-98F6-CCDF6D24AD45}" type="slidenum">
              <a:rPr lang="en-IE" smtClean="0"/>
              <a:t>‹#›</a:t>
            </a:fld>
            <a:endParaRPr lang="en-IE"/>
          </a:p>
        </p:txBody>
      </p:sp>
    </p:spTree>
    <p:extLst>
      <p:ext uri="{BB962C8B-B14F-4D97-AF65-F5344CB8AC3E}">
        <p14:creationId xmlns:p14="http://schemas.microsoft.com/office/powerpoint/2010/main" val="93472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2B97-2C67-4E51-91B9-D9332097D8CD}"/>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02BA72E-6CCB-43D6-A078-D373E3832C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C6EC1C8-9595-453D-A29D-C7AE1E3F3691}"/>
              </a:ext>
            </a:extLst>
          </p:cNvPr>
          <p:cNvSpPr>
            <a:spLocks noGrp="1"/>
          </p:cNvSpPr>
          <p:nvPr>
            <p:ph type="dt" sz="half" idx="10"/>
          </p:nvPr>
        </p:nvSpPr>
        <p:spPr/>
        <p:txBody>
          <a:bodyPr/>
          <a:lstStyle/>
          <a:p>
            <a:fld id="{181FBE53-CDA7-4EDD-A9B0-5B65EBE20A75}" type="datetimeFigureOut">
              <a:rPr lang="en-IE" smtClean="0"/>
              <a:t>18/04/2018</a:t>
            </a:fld>
            <a:endParaRPr lang="en-IE"/>
          </a:p>
        </p:txBody>
      </p:sp>
      <p:sp>
        <p:nvSpPr>
          <p:cNvPr id="5" name="Footer Placeholder 4">
            <a:extLst>
              <a:ext uri="{FF2B5EF4-FFF2-40B4-BE49-F238E27FC236}">
                <a16:creationId xmlns:a16="http://schemas.microsoft.com/office/drawing/2014/main" id="{B3AC58A9-3B18-437E-B75B-1397FEB3D6F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08098AE-8BA5-4EF9-8A63-B685B428CA3A}"/>
              </a:ext>
            </a:extLst>
          </p:cNvPr>
          <p:cNvSpPr>
            <a:spLocks noGrp="1"/>
          </p:cNvSpPr>
          <p:nvPr>
            <p:ph type="sldNum" sz="quarter" idx="12"/>
          </p:nvPr>
        </p:nvSpPr>
        <p:spPr/>
        <p:txBody>
          <a:bodyPr/>
          <a:lstStyle/>
          <a:p>
            <a:fld id="{AB8254C8-B3CE-4D73-98F6-CCDF6D24AD45}" type="slidenum">
              <a:rPr lang="en-IE" smtClean="0"/>
              <a:t>‹#›</a:t>
            </a:fld>
            <a:endParaRPr lang="en-IE"/>
          </a:p>
        </p:txBody>
      </p:sp>
    </p:spTree>
    <p:extLst>
      <p:ext uri="{BB962C8B-B14F-4D97-AF65-F5344CB8AC3E}">
        <p14:creationId xmlns:p14="http://schemas.microsoft.com/office/powerpoint/2010/main" val="2284426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A125F-C008-4CD7-AC72-159F89F315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FAE70B5D-FB3B-44E8-A535-53EA83FC51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BE18E2-702C-4047-8850-77095878515B}"/>
              </a:ext>
            </a:extLst>
          </p:cNvPr>
          <p:cNvSpPr>
            <a:spLocks noGrp="1"/>
          </p:cNvSpPr>
          <p:nvPr>
            <p:ph type="dt" sz="half" idx="10"/>
          </p:nvPr>
        </p:nvSpPr>
        <p:spPr/>
        <p:txBody>
          <a:bodyPr/>
          <a:lstStyle/>
          <a:p>
            <a:fld id="{181FBE53-CDA7-4EDD-A9B0-5B65EBE20A75}" type="datetimeFigureOut">
              <a:rPr lang="en-IE" smtClean="0"/>
              <a:t>18/04/2018</a:t>
            </a:fld>
            <a:endParaRPr lang="en-IE"/>
          </a:p>
        </p:txBody>
      </p:sp>
      <p:sp>
        <p:nvSpPr>
          <p:cNvPr id="5" name="Footer Placeholder 4">
            <a:extLst>
              <a:ext uri="{FF2B5EF4-FFF2-40B4-BE49-F238E27FC236}">
                <a16:creationId xmlns:a16="http://schemas.microsoft.com/office/drawing/2014/main" id="{8BD31FF1-DAA5-45C8-B545-A995DD5B608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08250B8-E451-4844-A534-21F6C849482B}"/>
              </a:ext>
            </a:extLst>
          </p:cNvPr>
          <p:cNvSpPr>
            <a:spLocks noGrp="1"/>
          </p:cNvSpPr>
          <p:nvPr>
            <p:ph type="sldNum" sz="quarter" idx="12"/>
          </p:nvPr>
        </p:nvSpPr>
        <p:spPr/>
        <p:txBody>
          <a:bodyPr/>
          <a:lstStyle/>
          <a:p>
            <a:fld id="{AB8254C8-B3CE-4D73-98F6-CCDF6D24AD45}" type="slidenum">
              <a:rPr lang="en-IE" smtClean="0"/>
              <a:t>‹#›</a:t>
            </a:fld>
            <a:endParaRPr lang="en-IE"/>
          </a:p>
        </p:txBody>
      </p:sp>
    </p:spTree>
    <p:extLst>
      <p:ext uri="{BB962C8B-B14F-4D97-AF65-F5344CB8AC3E}">
        <p14:creationId xmlns:p14="http://schemas.microsoft.com/office/powerpoint/2010/main" val="4046801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63002-817D-46A7-B2E4-3321A86CD687}"/>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4A9A8A3-B2DF-4C46-87AA-B66CDFC630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B9EDC649-409F-4B82-8FC0-BAC66DF250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C3930B8E-5E5F-414A-89DD-AB444FECF018}"/>
              </a:ext>
            </a:extLst>
          </p:cNvPr>
          <p:cNvSpPr>
            <a:spLocks noGrp="1"/>
          </p:cNvSpPr>
          <p:nvPr>
            <p:ph type="dt" sz="half" idx="10"/>
          </p:nvPr>
        </p:nvSpPr>
        <p:spPr/>
        <p:txBody>
          <a:bodyPr/>
          <a:lstStyle/>
          <a:p>
            <a:fld id="{181FBE53-CDA7-4EDD-A9B0-5B65EBE20A75}" type="datetimeFigureOut">
              <a:rPr lang="en-IE" smtClean="0"/>
              <a:t>18/04/2018</a:t>
            </a:fld>
            <a:endParaRPr lang="en-IE"/>
          </a:p>
        </p:txBody>
      </p:sp>
      <p:sp>
        <p:nvSpPr>
          <p:cNvPr id="6" name="Footer Placeholder 5">
            <a:extLst>
              <a:ext uri="{FF2B5EF4-FFF2-40B4-BE49-F238E27FC236}">
                <a16:creationId xmlns:a16="http://schemas.microsoft.com/office/drawing/2014/main" id="{9C6A4C14-FB91-493C-AAE8-E0175D3C89DD}"/>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349F6C41-25AE-4F5F-975D-76BCA03826FD}"/>
              </a:ext>
            </a:extLst>
          </p:cNvPr>
          <p:cNvSpPr>
            <a:spLocks noGrp="1"/>
          </p:cNvSpPr>
          <p:nvPr>
            <p:ph type="sldNum" sz="quarter" idx="12"/>
          </p:nvPr>
        </p:nvSpPr>
        <p:spPr/>
        <p:txBody>
          <a:bodyPr/>
          <a:lstStyle/>
          <a:p>
            <a:fld id="{AB8254C8-B3CE-4D73-98F6-CCDF6D24AD45}" type="slidenum">
              <a:rPr lang="en-IE" smtClean="0"/>
              <a:t>‹#›</a:t>
            </a:fld>
            <a:endParaRPr lang="en-IE"/>
          </a:p>
        </p:txBody>
      </p:sp>
    </p:spTree>
    <p:extLst>
      <p:ext uri="{BB962C8B-B14F-4D97-AF65-F5344CB8AC3E}">
        <p14:creationId xmlns:p14="http://schemas.microsoft.com/office/powerpoint/2010/main" val="342497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35CE-40DF-47F1-84CD-2207727327E1}"/>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6ABB16B1-3C9E-42AA-8A2F-F5B0562E7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2FD63B-D3B8-44C2-8C3D-64E2E02A29E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0DF72310-6443-4530-81CC-F0F7D55F3D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2E8C9D-DB7E-4B7C-87CE-951531AA1A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4F702588-95DA-46E4-BCA5-69099CA457C3}"/>
              </a:ext>
            </a:extLst>
          </p:cNvPr>
          <p:cNvSpPr>
            <a:spLocks noGrp="1"/>
          </p:cNvSpPr>
          <p:nvPr>
            <p:ph type="dt" sz="half" idx="10"/>
          </p:nvPr>
        </p:nvSpPr>
        <p:spPr/>
        <p:txBody>
          <a:bodyPr/>
          <a:lstStyle/>
          <a:p>
            <a:fld id="{181FBE53-CDA7-4EDD-A9B0-5B65EBE20A75}" type="datetimeFigureOut">
              <a:rPr lang="en-IE" smtClean="0"/>
              <a:t>18/04/2018</a:t>
            </a:fld>
            <a:endParaRPr lang="en-IE"/>
          </a:p>
        </p:txBody>
      </p:sp>
      <p:sp>
        <p:nvSpPr>
          <p:cNvPr id="8" name="Footer Placeholder 7">
            <a:extLst>
              <a:ext uri="{FF2B5EF4-FFF2-40B4-BE49-F238E27FC236}">
                <a16:creationId xmlns:a16="http://schemas.microsoft.com/office/drawing/2014/main" id="{5DCBBF86-307E-49DB-8B63-1206E5E9B7F7}"/>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188052E6-EE5F-4C7A-823E-5143A248B82B}"/>
              </a:ext>
            </a:extLst>
          </p:cNvPr>
          <p:cNvSpPr>
            <a:spLocks noGrp="1"/>
          </p:cNvSpPr>
          <p:nvPr>
            <p:ph type="sldNum" sz="quarter" idx="12"/>
          </p:nvPr>
        </p:nvSpPr>
        <p:spPr/>
        <p:txBody>
          <a:bodyPr/>
          <a:lstStyle/>
          <a:p>
            <a:fld id="{AB8254C8-B3CE-4D73-98F6-CCDF6D24AD45}" type="slidenum">
              <a:rPr lang="en-IE" smtClean="0"/>
              <a:t>‹#›</a:t>
            </a:fld>
            <a:endParaRPr lang="en-IE"/>
          </a:p>
        </p:txBody>
      </p:sp>
    </p:spTree>
    <p:extLst>
      <p:ext uri="{BB962C8B-B14F-4D97-AF65-F5344CB8AC3E}">
        <p14:creationId xmlns:p14="http://schemas.microsoft.com/office/powerpoint/2010/main" val="567818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48C4-4F98-4C1A-BE14-4E7B676A74FA}"/>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3BF0C67C-9D20-4DEC-AD1B-0A6C60B21E50}"/>
              </a:ext>
            </a:extLst>
          </p:cNvPr>
          <p:cNvSpPr>
            <a:spLocks noGrp="1"/>
          </p:cNvSpPr>
          <p:nvPr>
            <p:ph type="dt" sz="half" idx="10"/>
          </p:nvPr>
        </p:nvSpPr>
        <p:spPr/>
        <p:txBody>
          <a:bodyPr/>
          <a:lstStyle/>
          <a:p>
            <a:fld id="{181FBE53-CDA7-4EDD-A9B0-5B65EBE20A75}" type="datetimeFigureOut">
              <a:rPr lang="en-IE" smtClean="0"/>
              <a:t>18/04/2018</a:t>
            </a:fld>
            <a:endParaRPr lang="en-IE"/>
          </a:p>
        </p:txBody>
      </p:sp>
      <p:sp>
        <p:nvSpPr>
          <p:cNvPr id="4" name="Footer Placeholder 3">
            <a:extLst>
              <a:ext uri="{FF2B5EF4-FFF2-40B4-BE49-F238E27FC236}">
                <a16:creationId xmlns:a16="http://schemas.microsoft.com/office/drawing/2014/main" id="{239114C3-31E2-4530-8F46-1DD44CA34A85}"/>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40B752D0-F5B5-4623-8880-74C67E3D55C3}"/>
              </a:ext>
            </a:extLst>
          </p:cNvPr>
          <p:cNvSpPr>
            <a:spLocks noGrp="1"/>
          </p:cNvSpPr>
          <p:nvPr>
            <p:ph type="sldNum" sz="quarter" idx="12"/>
          </p:nvPr>
        </p:nvSpPr>
        <p:spPr/>
        <p:txBody>
          <a:bodyPr/>
          <a:lstStyle/>
          <a:p>
            <a:fld id="{AB8254C8-B3CE-4D73-98F6-CCDF6D24AD45}" type="slidenum">
              <a:rPr lang="en-IE" smtClean="0"/>
              <a:t>‹#›</a:t>
            </a:fld>
            <a:endParaRPr lang="en-IE"/>
          </a:p>
        </p:txBody>
      </p:sp>
    </p:spTree>
    <p:extLst>
      <p:ext uri="{BB962C8B-B14F-4D97-AF65-F5344CB8AC3E}">
        <p14:creationId xmlns:p14="http://schemas.microsoft.com/office/powerpoint/2010/main" val="37586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6E1924-48C1-4547-902E-322BD31A3B3C}"/>
              </a:ext>
            </a:extLst>
          </p:cNvPr>
          <p:cNvSpPr>
            <a:spLocks noGrp="1"/>
          </p:cNvSpPr>
          <p:nvPr>
            <p:ph type="dt" sz="half" idx="10"/>
          </p:nvPr>
        </p:nvSpPr>
        <p:spPr/>
        <p:txBody>
          <a:bodyPr/>
          <a:lstStyle/>
          <a:p>
            <a:fld id="{181FBE53-CDA7-4EDD-A9B0-5B65EBE20A75}" type="datetimeFigureOut">
              <a:rPr lang="en-IE" smtClean="0"/>
              <a:t>18/04/2018</a:t>
            </a:fld>
            <a:endParaRPr lang="en-IE"/>
          </a:p>
        </p:txBody>
      </p:sp>
      <p:sp>
        <p:nvSpPr>
          <p:cNvPr id="3" name="Footer Placeholder 2">
            <a:extLst>
              <a:ext uri="{FF2B5EF4-FFF2-40B4-BE49-F238E27FC236}">
                <a16:creationId xmlns:a16="http://schemas.microsoft.com/office/drawing/2014/main" id="{653E2A8A-623E-4C48-87FC-4ABADCD48F0F}"/>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C96BB616-8703-40F9-B4F8-0AF8684C992C}"/>
              </a:ext>
            </a:extLst>
          </p:cNvPr>
          <p:cNvSpPr>
            <a:spLocks noGrp="1"/>
          </p:cNvSpPr>
          <p:nvPr>
            <p:ph type="sldNum" sz="quarter" idx="12"/>
          </p:nvPr>
        </p:nvSpPr>
        <p:spPr/>
        <p:txBody>
          <a:bodyPr/>
          <a:lstStyle/>
          <a:p>
            <a:fld id="{AB8254C8-B3CE-4D73-98F6-CCDF6D24AD45}" type="slidenum">
              <a:rPr lang="en-IE" smtClean="0"/>
              <a:t>‹#›</a:t>
            </a:fld>
            <a:endParaRPr lang="en-IE"/>
          </a:p>
        </p:txBody>
      </p:sp>
    </p:spTree>
    <p:extLst>
      <p:ext uri="{BB962C8B-B14F-4D97-AF65-F5344CB8AC3E}">
        <p14:creationId xmlns:p14="http://schemas.microsoft.com/office/powerpoint/2010/main" val="275205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B564-3CFC-4CDE-BFE1-AB995BE00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43DEFB47-BC93-4B3F-80AF-F21E83D700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1B543F12-EAF0-4E2D-B51F-FCA36FF45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BD7DFD-7A41-485D-A20F-E414E92AAE75}"/>
              </a:ext>
            </a:extLst>
          </p:cNvPr>
          <p:cNvSpPr>
            <a:spLocks noGrp="1"/>
          </p:cNvSpPr>
          <p:nvPr>
            <p:ph type="dt" sz="half" idx="10"/>
          </p:nvPr>
        </p:nvSpPr>
        <p:spPr/>
        <p:txBody>
          <a:bodyPr/>
          <a:lstStyle/>
          <a:p>
            <a:fld id="{181FBE53-CDA7-4EDD-A9B0-5B65EBE20A75}" type="datetimeFigureOut">
              <a:rPr lang="en-IE" smtClean="0"/>
              <a:t>18/04/2018</a:t>
            </a:fld>
            <a:endParaRPr lang="en-IE"/>
          </a:p>
        </p:txBody>
      </p:sp>
      <p:sp>
        <p:nvSpPr>
          <p:cNvPr id="6" name="Footer Placeholder 5">
            <a:extLst>
              <a:ext uri="{FF2B5EF4-FFF2-40B4-BE49-F238E27FC236}">
                <a16:creationId xmlns:a16="http://schemas.microsoft.com/office/drawing/2014/main" id="{042EE774-15D1-428C-AD2F-FA30F38ABB1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B5A298A6-CCF3-4B1E-BEE4-B12E7DD13719}"/>
              </a:ext>
            </a:extLst>
          </p:cNvPr>
          <p:cNvSpPr>
            <a:spLocks noGrp="1"/>
          </p:cNvSpPr>
          <p:nvPr>
            <p:ph type="sldNum" sz="quarter" idx="12"/>
          </p:nvPr>
        </p:nvSpPr>
        <p:spPr/>
        <p:txBody>
          <a:bodyPr/>
          <a:lstStyle/>
          <a:p>
            <a:fld id="{AB8254C8-B3CE-4D73-98F6-CCDF6D24AD45}" type="slidenum">
              <a:rPr lang="en-IE" smtClean="0"/>
              <a:t>‹#›</a:t>
            </a:fld>
            <a:endParaRPr lang="en-IE"/>
          </a:p>
        </p:txBody>
      </p:sp>
    </p:spTree>
    <p:extLst>
      <p:ext uri="{BB962C8B-B14F-4D97-AF65-F5344CB8AC3E}">
        <p14:creationId xmlns:p14="http://schemas.microsoft.com/office/powerpoint/2010/main" val="17535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9364-554F-42A9-ABFD-AC3B3D06B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E4D628D7-9A4E-40BD-A93D-D713907E4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47C5FA53-BA4D-46CF-AB10-373C87079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739967-EBAF-43FC-A109-ED91370FFA52}"/>
              </a:ext>
            </a:extLst>
          </p:cNvPr>
          <p:cNvSpPr>
            <a:spLocks noGrp="1"/>
          </p:cNvSpPr>
          <p:nvPr>
            <p:ph type="dt" sz="half" idx="10"/>
          </p:nvPr>
        </p:nvSpPr>
        <p:spPr/>
        <p:txBody>
          <a:bodyPr/>
          <a:lstStyle/>
          <a:p>
            <a:fld id="{181FBE53-CDA7-4EDD-A9B0-5B65EBE20A75}" type="datetimeFigureOut">
              <a:rPr lang="en-IE" smtClean="0"/>
              <a:t>18/04/2018</a:t>
            </a:fld>
            <a:endParaRPr lang="en-IE"/>
          </a:p>
        </p:txBody>
      </p:sp>
      <p:sp>
        <p:nvSpPr>
          <p:cNvPr id="6" name="Footer Placeholder 5">
            <a:extLst>
              <a:ext uri="{FF2B5EF4-FFF2-40B4-BE49-F238E27FC236}">
                <a16:creationId xmlns:a16="http://schemas.microsoft.com/office/drawing/2014/main" id="{6B48FF66-3572-4C1F-BE91-2DCA1F584FF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E3A651A7-BC02-4FD6-8D5D-F718E0E89291}"/>
              </a:ext>
            </a:extLst>
          </p:cNvPr>
          <p:cNvSpPr>
            <a:spLocks noGrp="1"/>
          </p:cNvSpPr>
          <p:nvPr>
            <p:ph type="sldNum" sz="quarter" idx="12"/>
          </p:nvPr>
        </p:nvSpPr>
        <p:spPr/>
        <p:txBody>
          <a:bodyPr/>
          <a:lstStyle/>
          <a:p>
            <a:fld id="{AB8254C8-B3CE-4D73-98F6-CCDF6D24AD45}" type="slidenum">
              <a:rPr lang="en-IE" smtClean="0"/>
              <a:t>‹#›</a:t>
            </a:fld>
            <a:endParaRPr lang="en-IE"/>
          </a:p>
        </p:txBody>
      </p:sp>
    </p:spTree>
    <p:extLst>
      <p:ext uri="{BB962C8B-B14F-4D97-AF65-F5344CB8AC3E}">
        <p14:creationId xmlns:p14="http://schemas.microsoft.com/office/powerpoint/2010/main" val="240054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13E334-C888-41BC-9A7D-33A45D188F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1C02FB06-A464-4C21-AA6C-37124FAA50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39FC6E2-67EE-43AE-A52C-7BA5A7E269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FBE53-CDA7-4EDD-A9B0-5B65EBE20A75}" type="datetimeFigureOut">
              <a:rPr lang="en-IE" smtClean="0"/>
              <a:t>18/04/2018</a:t>
            </a:fld>
            <a:endParaRPr lang="en-IE"/>
          </a:p>
        </p:txBody>
      </p:sp>
      <p:sp>
        <p:nvSpPr>
          <p:cNvPr id="5" name="Footer Placeholder 4">
            <a:extLst>
              <a:ext uri="{FF2B5EF4-FFF2-40B4-BE49-F238E27FC236}">
                <a16:creationId xmlns:a16="http://schemas.microsoft.com/office/drawing/2014/main" id="{B25DD21D-A010-40F3-AC12-9D45BD1B4F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03703E11-BB64-4527-8920-417A5A022E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254C8-B3CE-4D73-98F6-CCDF6D24AD45}" type="slidenum">
              <a:rPr lang="en-IE" smtClean="0"/>
              <a:t>‹#›</a:t>
            </a:fld>
            <a:endParaRPr lang="en-IE"/>
          </a:p>
        </p:txBody>
      </p:sp>
    </p:spTree>
    <p:extLst>
      <p:ext uri="{BB962C8B-B14F-4D97-AF65-F5344CB8AC3E}">
        <p14:creationId xmlns:p14="http://schemas.microsoft.com/office/powerpoint/2010/main" val="1485391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35C1-4CA0-4017-90DD-BD3DC0696AC3}"/>
              </a:ext>
            </a:extLst>
          </p:cNvPr>
          <p:cNvSpPr>
            <a:spLocks noGrp="1"/>
          </p:cNvSpPr>
          <p:nvPr>
            <p:ph type="ctrTitle"/>
          </p:nvPr>
        </p:nvSpPr>
        <p:spPr/>
        <p:txBody>
          <a:bodyPr>
            <a:normAutofit/>
          </a:bodyPr>
          <a:lstStyle/>
          <a:p>
            <a:r>
              <a:rPr lang="en-IE" dirty="0"/>
              <a:t>Merit in Predicting Bitcoin using Machine learning?</a:t>
            </a:r>
          </a:p>
        </p:txBody>
      </p:sp>
      <p:sp>
        <p:nvSpPr>
          <p:cNvPr id="3" name="Subtitle 2">
            <a:extLst>
              <a:ext uri="{FF2B5EF4-FFF2-40B4-BE49-F238E27FC236}">
                <a16:creationId xmlns:a16="http://schemas.microsoft.com/office/drawing/2014/main" id="{D3B076B1-B426-4AA8-98C7-7153B9AF37DC}"/>
              </a:ext>
            </a:extLst>
          </p:cNvPr>
          <p:cNvSpPr>
            <a:spLocks noGrp="1"/>
          </p:cNvSpPr>
          <p:nvPr>
            <p:ph type="subTitle" idx="1"/>
          </p:nvPr>
        </p:nvSpPr>
        <p:spPr/>
        <p:txBody>
          <a:bodyPr/>
          <a:lstStyle/>
          <a:p>
            <a:r>
              <a:rPr lang="en-IE" dirty="0"/>
              <a:t>Michael Gallagher – x00121692</a:t>
            </a:r>
          </a:p>
        </p:txBody>
      </p:sp>
    </p:spTree>
    <p:extLst>
      <p:ext uri="{BB962C8B-B14F-4D97-AF65-F5344CB8AC3E}">
        <p14:creationId xmlns:p14="http://schemas.microsoft.com/office/powerpoint/2010/main" val="2842877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3FCEB7-CD02-4399-BA74-12D9191D6F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logo&#10;&#10;Description generated with very high confidence">
            <a:extLst>
              <a:ext uri="{FF2B5EF4-FFF2-40B4-BE49-F238E27FC236}">
                <a16:creationId xmlns:a16="http://schemas.microsoft.com/office/drawing/2014/main" id="{A65B70B2-BA65-4711-AC87-C3581189BA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2511" y="492573"/>
            <a:ext cx="6256166" cy="5880796"/>
          </a:xfrm>
          <a:prstGeom prst="rect">
            <a:avLst/>
          </a:prstGeom>
        </p:spPr>
      </p:pic>
      <p:sp>
        <p:nvSpPr>
          <p:cNvPr id="12" name="Rectangle 11">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AF84E09-4A98-4850-9D62-D2E4E753BF59}"/>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Architecture</a:t>
            </a:r>
          </a:p>
        </p:txBody>
      </p:sp>
    </p:spTree>
    <p:extLst>
      <p:ext uri="{BB962C8B-B14F-4D97-AF65-F5344CB8AC3E}">
        <p14:creationId xmlns:p14="http://schemas.microsoft.com/office/powerpoint/2010/main" val="26120758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7CA5-01BC-4056-A553-2EF19641CC86}"/>
              </a:ext>
            </a:extLst>
          </p:cNvPr>
          <p:cNvSpPr>
            <a:spLocks noGrp="1"/>
          </p:cNvSpPr>
          <p:nvPr>
            <p:ph type="title"/>
          </p:nvPr>
        </p:nvSpPr>
        <p:spPr/>
        <p:txBody>
          <a:bodyPr/>
          <a:lstStyle/>
          <a:p>
            <a:r>
              <a:rPr lang="en-IE" dirty="0"/>
              <a:t>Data Collection</a:t>
            </a:r>
          </a:p>
        </p:txBody>
      </p:sp>
      <p:sp>
        <p:nvSpPr>
          <p:cNvPr id="3" name="Content Placeholder 2">
            <a:extLst>
              <a:ext uri="{FF2B5EF4-FFF2-40B4-BE49-F238E27FC236}">
                <a16:creationId xmlns:a16="http://schemas.microsoft.com/office/drawing/2014/main" id="{C6A0FCA4-65AF-44BB-87B1-3E6CAD80F7BF}"/>
              </a:ext>
            </a:extLst>
          </p:cNvPr>
          <p:cNvSpPr>
            <a:spLocks noGrp="1"/>
          </p:cNvSpPr>
          <p:nvPr>
            <p:ph idx="1"/>
          </p:nvPr>
        </p:nvSpPr>
        <p:spPr/>
        <p:txBody>
          <a:bodyPr/>
          <a:lstStyle/>
          <a:p>
            <a:r>
              <a:rPr lang="en-IE" dirty="0"/>
              <a:t>Tools used Ec2 instance, Twitter API, </a:t>
            </a:r>
            <a:r>
              <a:rPr lang="en-IE" dirty="0" err="1"/>
              <a:t>CryptoCompare</a:t>
            </a:r>
            <a:r>
              <a:rPr lang="en-IE" dirty="0"/>
              <a:t> </a:t>
            </a:r>
            <a:r>
              <a:rPr lang="en-IE" dirty="0" err="1"/>
              <a:t>Api</a:t>
            </a:r>
            <a:r>
              <a:rPr lang="en-IE" dirty="0"/>
              <a:t>, Vader Sentiment Analysis.</a:t>
            </a:r>
          </a:p>
          <a:p>
            <a:endParaRPr lang="en-IE" dirty="0"/>
          </a:p>
          <a:p>
            <a:r>
              <a:rPr lang="en-IE" dirty="0"/>
              <a:t>Data stored in an Azure </a:t>
            </a:r>
            <a:r>
              <a:rPr lang="en-IE" dirty="0" err="1"/>
              <a:t>Sql</a:t>
            </a:r>
            <a:r>
              <a:rPr lang="en-IE" dirty="0"/>
              <a:t> Database.</a:t>
            </a:r>
          </a:p>
          <a:p>
            <a:endParaRPr lang="en-IE" dirty="0"/>
          </a:p>
          <a:p>
            <a:r>
              <a:rPr lang="en-IE" dirty="0"/>
              <a:t>Twitter data used for Calculating Sentiment.</a:t>
            </a:r>
          </a:p>
          <a:p>
            <a:endParaRPr lang="en-IE" dirty="0"/>
          </a:p>
          <a:p>
            <a:r>
              <a:rPr lang="en-IE" dirty="0" err="1"/>
              <a:t>CryptoCompare</a:t>
            </a:r>
            <a:r>
              <a:rPr lang="en-IE" dirty="0"/>
              <a:t> </a:t>
            </a:r>
            <a:r>
              <a:rPr lang="en-IE" dirty="0" err="1"/>
              <a:t>Api</a:t>
            </a:r>
            <a:r>
              <a:rPr lang="en-IE" dirty="0"/>
              <a:t> used to bring down Bitcoin information.</a:t>
            </a:r>
          </a:p>
          <a:p>
            <a:endParaRPr lang="en-IE" dirty="0"/>
          </a:p>
          <a:p>
            <a:pPr marL="0" indent="0">
              <a:buNone/>
            </a:pPr>
            <a:endParaRPr lang="en-IE" dirty="0"/>
          </a:p>
          <a:p>
            <a:endParaRPr lang="en-IE" dirty="0"/>
          </a:p>
          <a:p>
            <a:endParaRPr lang="en-IE" dirty="0"/>
          </a:p>
        </p:txBody>
      </p:sp>
    </p:spTree>
    <p:extLst>
      <p:ext uri="{BB962C8B-B14F-4D97-AF65-F5344CB8AC3E}">
        <p14:creationId xmlns:p14="http://schemas.microsoft.com/office/powerpoint/2010/main" val="1513041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D42E132-C48B-48C3-9F3C-3F743B9E2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6902" y="1732547"/>
            <a:ext cx="6371630" cy="2775285"/>
          </a:xfrm>
          <a:prstGeom prst="rect">
            <a:avLst/>
          </a:prstGeom>
        </p:spPr>
      </p:pic>
      <p:sp>
        <p:nvSpPr>
          <p:cNvPr id="2" name="Title 1">
            <a:extLst>
              <a:ext uri="{FF2B5EF4-FFF2-40B4-BE49-F238E27FC236}">
                <a16:creationId xmlns:a16="http://schemas.microsoft.com/office/drawing/2014/main" id="{7DD0D7D2-5C05-4375-9617-3DA7808CE149}"/>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IE" sz="2800">
                <a:solidFill>
                  <a:schemeClr val="bg1"/>
                </a:solidFill>
              </a:rPr>
              <a:t>Neural Networks</a:t>
            </a:r>
          </a:p>
        </p:txBody>
      </p:sp>
      <p:sp>
        <p:nvSpPr>
          <p:cNvPr id="3" name="Content Placeholder 2">
            <a:extLst>
              <a:ext uri="{FF2B5EF4-FFF2-40B4-BE49-F238E27FC236}">
                <a16:creationId xmlns:a16="http://schemas.microsoft.com/office/drawing/2014/main" id="{EB989BEE-D3CE-4841-9F5D-FF6FFAB8258F}"/>
              </a:ext>
            </a:extLst>
          </p:cNvPr>
          <p:cNvSpPr>
            <a:spLocks noGrp="1"/>
          </p:cNvSpPr>
          <p:nvPr>
            <p:ph idx="1"/>
          </p:nvPr>
        </p:nvSpPr>
        <p:spPr>
          <a:xfrm>
            <a:off x="643468" y="2638044"/>
            <a:ext cx="3363974" cy="3415622"/>
          </a:xfrm>
        </p:spPr>
        <p:txBody>
          <a:bodyPr>
            <a:normAutofit/>
          </a:bodyPr>
          <a:lstStyle/>
          <a:p>
            <a:r>
              <a:rPr lang="en-IE" sz="1700">
                <a:solidFill>
                  <a:schemeClr val="bg1"/>
                </a:solidFill>
              </a:rPr>
              <a:t>Data was in the shape as a time series.</a:t>
            </a:r>
          </a:p>
          <a:p>
            <a:endParaRPr lang="en-IE" sz="1700">
              <a:solidFill>
                <a:schemeClr val="bg1"/>
              </a:solidFill>
            </a:endParaRPr>
          </a:p>
          <a:p>
            <a:r>
              <a:rPr lang="en-IE" sz="1700">
                <a:solidFill>
                  <a:schemeClr val="bg1"/>
                </a:solidFill>
              </a:rPr>
              <a:t>Main issue with Time Series is Vanishing Gradient.</a:t>
            </a:r>
          </a:p>
          <a:p>
            <a:endParaRPr lang="en-IE" sz="1700">
              <a:solidFill>
                <a:schemeClr val="bg1"/>
              </a:solidFill>
            </a:endParaRPr>
          </a:p>
          <a:p>
            <a:r>
              <a:rPr lang="en-IE" sz="1700">
                <a:solidFill>
                  <a:schemeClr val="bg1"/>
                </a:solidFill>
              </a:rPr>
              <a:t>Network of choice was a recurrent neural network called a Long Short Term Memory or LSTM solves Vanishing Gradient issue.</a:t>
            </a:r>
          </a:p>
          <a:p>
            <a:endParaRPr lang="en-IE" sz="1700">
              <a:solidFill>
                <a:schemeClr val="bg1"/>
              </a:solidFill>
            </a:endParaRPr>
          </a:p>
          <a:p>
            <a:endParaRPr lang="en-IE" sz="1700">
              <a:solidFill>
                <a:schemeClr val="bg1"/>
              </a:solidFill>
            </a:endParaRPr>
          </a:p>
          <a:p>
            <a:endParaRPr lang="en-IE" sz="1700">
              <a:solidFill>
                <a:schemeClr val="bg1"/>
              </a:solidFill>
            </a:endParaRPr>
          </a:p>
        </p:txBody>
      </p:sp>
    </p:spTree>
    <p:extLst>
      <p:ext uri="{BB962C8B-B14F-4D97-AF65-F5344CB8AC3E}">
        <p14:creationId xmlns:p14="http://schemas.microsoft.com/office/powerpoint/2010/main" val="2835480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969B-C05E-4EE5-B8A0-718A0B154D7C}"/>
              </a:ext>
            </a:extLst>
          </p:cNvPr>
          <p:cNvSpPr>
            <a:spLocks noGrp="1"/>
          </p:cNvSpPr>
          <p:nvPr>
            <p:ph type="title"/>
          </p:nvPr>
        </p:nvSpPr>
        <p:spPr/>
        <p:txBody>
          <a:bodyPr/>
          <a:lstStyle/>
          <a:p>
            <a:r>
              <a:rPr lang="en-IE" dirty="0"/>
              <a:t>Neural Network</a:t>
            </a:r>
          </a:p>
        </p:txBody>
      </p:sp>
      <p:sp>
        <p:nvSpPr>
          <p:cNvPr id="3" name="Content Placeholder 2">
            <a:extLst>
              <a:ext uri="{FF2B5EF4-FFF2-40B4-BE49-F238E27FC236}">
                <a16:creationId xmlns:a16="http://schemas.microsoft.com/office/drawing/2014/main" id="{C0367EDA-988F-49CF-B28D-D0FE5E828B00}"/>
              </a:ext>
            </a:extLst>
          </p:cNvPr>
          <p:cNvSpPr>
            <a:spLocks noGrp="1"/>
          </p:cNvSpPr>
          <p:nvPr>
            <p:ph idx="1"/>
          </p:nvPr>
        </p:nvSpPr>
        <p:spPr/>
        <p:txBody>
          <a:bodyPr/>
          <a:lstStyle/>
          <a:p>
            <a:r>
              <a:rPr lang="en-IE" dirty="0"/>
              <a:t>I created two main networks. </a:t>
            </a:r>
          </a:p>
          <a:p>
            <a:r>
              <a:rPr lang="en-IE" dirty="0"/>
              <a:t>One with 3 inputs: Closing Price, Sentiment Average, Total Tweets</a:t>
            </a:r>
          </a:p>
          <a:p>
            <a:r>
              <a:rPr lang="en-IE" dirty="0"/>
              <a:t>Another with 10: Closing Price, Opening Price, High &amp; Low price, Bollinger Bands (upper &amp; lower),Bitcoin Transaction amount &amp; price, plus the sentiment average and total tweets.  </a:t>
            </a:r>
          </a:p>
          <a:p>
            <a:r>
              <a:rPr lang="en-IE" dirty="0"/>
              <a:t>The data was looked at in a window size of 2 hours(24 values).</a:t>
            </a:r>
          </a:p>
          <a:p>
            <a:r>
              <a:rPr lang="en-IE" dirty="0"/>
              <a:t>And had Two hidden layers plus an output layer.</a:t>
            </a:r>
          </a:p>
        </p:txBody>
      </p:sp>
    </p:spTree>
    <p:extLst>
      <p:ext uri="{BB962C8B-B14F-4D97-AF65-F5344CB8AC3E}">
        <p14:creationId xmlns:p14="http://schemas.microsoft.com/office/powerpoint/2010/main" val="290975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 name="Picture 4" descr="A screenshot of a cell phone&#10;&#10;Description generated with very high confidence">
            <a:extLst>
              <a:ext uri="{FF2B5EF4-FFF2-40B4-BE49-F238E27FC236}">
                <a16:creationId xmlns:a16="http://schemas.microsoft.com/office/drawing/2014/main" id="{C10D3674-7D0B-4473-90DC-13585592F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020155"/>
            <a:ext cx="6250769" cy="4656822"/>
          </a:xfrm>
          <a:prstGeom prst="rect">
            <a:avLst/>
          </a:prstGeom>
        </p:spPr>
      </p:pic>
      <p:sp>
        <p:nvSpPr>
          <p:cNvPr id="2" name="Title 1">
            <a:extLst>
              <a:ext uri="{FF2B5EF4-FFF2-40B4-BE49-F238E27FC236}">
                <a16:creationId xmlns:a16="http://schemas.microsoft.com/office/drawing/2014/main" id="{45679636-78CE-4CF2-A0E4-FC89770B7C37}"/>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IE" sz="2800">
                <a:solidFill>
                  <a:schemeClr val="bg1"/>
                </a:solidFill>
              </a:rPr>
              <a:t>Findings</a:t>
            </a:r>
          </a:p>
        </p:txBody>
      </p:sp>
      <p:sp>
        <p:nvSpPr>
          <p:cNvPr id="3" name="Content Placeholder 2">
            <a:extLst>
              <a:ext uri="{FF2B5EF4-FFF2-40B4-BE49-F238E27FC236}">
                <a16:creationId xmlns:a16="http://schemas.microsoft.com/office/drawing/2014/main" id="{6FA45A1A-93C5-4FE1-8889-D64C05F4B668}"/>
              </a:ext>
            </a:extLst>
          </p:cNvPr>
          <p:cNvSpPr>
            <a:spLocks noGrp="1"/>
          </p:cNvSpPr>
          <p:nvPr>
            <p:ph idx="1"/>
          </p:nvPr>
        </p:nvSpPr>
        <p:spPr>
          <a:xfrm>
            <a:off x="643468" y="2638044"/>
            <a:ext cx="3363974" cy="3415622"/>
          </a:xfrm>
        </p:spPr>
        <p:txBody>
          <a:bodyPr>
            <a:normAutofit/>
          </a:bodyPr>
          <a:lstStyle/>
          <a:p>
            <a:r>
              <a:rPr lang="en-IE" sz="2000">
                <a:solidFill>
                  <a:schemeClr val="bg1"/>
                </a:solidFill>
              </a:rPr>
              <a:t>When using the LSTM Network the data had to be normalized otherwise the LSTM could not predict the data.</a:t>
            </a:r>
          </a:p>
          <a:p>
            <a:endParaRPr lang="en-IE" sz="2000">
              <a:solidFill>
                <a:schemeClr val="bg1"/>
              </a:solidFill>
            </a:endParaRPr>
          </a:p>
        </p:txBody>
      </p:sp>
    </p:spTree>
    <p:extLst>
      <p:ext uri="{BB962C8B-B14F-4D97-AF65-F5344CB8AC3E}">
        <p14:creationId xmlns:p14="http://schemas.microsoft.com/office/powerpoint/2010/main" val="196294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A359-C7EE-4A84-9143-608573C56A90}"/>
              </a:ext>
            </a:extLst>
          </p:cNvPr>
          <p:cNvSpPr>
            <a:spLocks noGrp="1"/>
          </p:cNvSpPr>
          <p:nvPr>
            <p:ph type="title"/>
          </p:nvPr>
        </p:nvSpPr>
        <p:spPr/>
        <p:txBody>
          <a:bodyPr/>
          <a:lstStyle/>
          <a:p>
            <a:r>
              <a:rPr lang="en-IE" dirty="0"/>
              <a:t>Findings</a:t>
            </a:r>
          </a:p>
        </p:txBody>
      </p:sp>
      <p:sp>
        <p:nvSpPr>
          <p:cNvPr id="3" name="Content Placeholder 2">
            <a:extLst>
              <a:ext uri="{FF2B5EF4-FFF2-40B4-BE49-F238E27FC236}">
                <a16:creationId xmlns:a16="http://schemas.microsoft.com/office/drawing/2014/main" id="{D91F8F3B-2B35-4356-BB8C-1606B5B0C0A8}"/>
              </a:ext>
            </a:extLst>
          </p:cNvPr>
          <p:cNvSpPr>
            <a:spLocks noGrp="1"/>
          </p:cNvSpPr>
          <p:nvPr>
            <p:ph idx="1"/>
          </p:nvPr>
        </p:nvSpPr>
        <p:spPr/>
        <p:txBody>
          <a:bodyPr/>
          <a:lstStyle/>
          <a:p>
            <a:r>
              <a:rPr lang="en-IE" dirty="0"/>
              <a:t>Both networks both lagged behind an issue related when trying to use previous data to predict the future. </a:t>
            </a:r>
          </a:p>
          <a:p>
            <a:r>
              <a:rPr lang="en-IE" dirty="0"/>
              <a:t>The  Sentiment only network seemed better at ignoring small jumps in the data and stayed in general seemed to lag a small bit less.</a:t>
            </a:r>
          </a:p>
          <a:p>
            <a:r>
              <a:rPr lang="en-IE" dirty="0"/>
              <a:t>The Larger network was better at predicting the price if there was a spike in the price although is still did not match the bitcoin value.</a:t>
            </a:r>
          </a:p>
          <a:p>
            <a:r>
              <a:rPr lang="en-IE" dirty="0"/>
              <a:t>I noticed a trend with the sentiment that it did seem to correlate with the shifts in price.</a:t>
            </a:r>
          </a:p>
        </p:txBody>
      </p:sp>
    </p:spTree>
    <p:extLst>
      <p:ext uri="{BB962C8B-B14F-4D97-AF65-F5344CB8AC3E}">
        <p14:creationId xmlns:p14="http://schemas.microsoft.com/office/powerpoint/2010/main" val="284475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81A-50F4-40F5-89E1-332FCE422AFA}"/>
              </a:ext>
            </a:extLst>
          </p:cNvPr>
          <p:cNvSpPr>
            <a:spLocks noGrp="1"/>
          </p:cNvSpPr>
          <p:nvPr>
            <p:ph type="title"/>
          </p:nvPr>
        </p:nvSpPr>
        <p:spPr/>
        <p:txBody>
          <a:bodyPr/>
          <a:lstStyle/>
          <a:p>
            <a:r>
              <a:rPr lang="en-IE" dirty="0"/>
              <a:t>Conclusions</a:t>
            </a:r>
          </a:p>
        </p:txBody>
      </p:sp>
      <p:sp>
        <p:nvSpPr>
          <p:cNvPr id="3" name="Content Placeholder 2">
            <a:extLst>
              <a:ext uri="{FF2B5EF4-FFF2-40B4-BE49-F238E27FC236}">
                <a16:creationId xmlns:a16="http://schemas.microsoft.com/office/drawing/2014/main" id="{6475F93A-7AC3-48F5-A461-4A967CDD92BF}"/>
              </a:ext>
            </a:extLst>
          </p:cNvPr>
          <p:cNvSpPr>
            <a:spLocks noGrp="1"/>
          </p:cNvSpPr>
          <p:nvPr>
            <p:ph idx="1"/>
          </p:nvPr>
        </p:nvSpPr>
        <p:spPr/>
        <p:txBody>
          <a:bodyPr/>
          <a:lstStyle/>
          <a:p>
            <a:r>
              <a:rPr lang="en-IE" dirty="0"/>
              <a:t>Overall I don’t think there is much merit in predicting bitcoin prices with neural networks. </a:t>
            </a:r>
          </a:p>
          <a:p>
            <a:r>
              <a:rPr lang="en-IE" dirty="0"/>
              <a:t>Public opinion and also the fact that the market is unregulated mean it can be very volatile thus meaning it is very hard to get an accurate model that will be able to predict </a:t>
            </a:r>
            <a:r>
              <a:rPr lang="en-IE"/>
              <a:t>most outcomes.</a:t>
            </a:r>
            <a:endParaRPr lang="en-IE" dirty="0"/>
          </a:p>
        </p:txBody>
      </p:sp>
    </p:spTree>
    <p:extLst>
      <p:ext uri="{BB962C8B-B14F-4D97-AF65-F5344CB8AC3E}">
        <p14:creationId xmlns:p14="http://schemas.microsoft.com/office/powerpoint/2010/main" val="1164855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345</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Merit in Predicting Bitcoin using Machine learning?</vt:lpstr>
      <vt:lpstr>Architecture</vt:lpstr>
      <vt:lpstr>Data Collection</vt:lpstr>
      <vt:lpstr>Neural Networks</vt:lpstr>
      <vt:lpstr>Neural Network</vt:lpstr>
      <vt:lpstr>Findings</vt:lpstr>
      <vt:lpstr>Findings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Merit in Predicting Bitcoin using Machine learning Methods</dc:title>
  <dc:creator>Gallagher, Michael - BAML Student</dc:creator>
  <cp:lastModifiedBy>Gallagher, Michael - BAML Student</cp:lastModifiedBy>
  <cp:revision>23</cp:revision>
  <dcterms:created xsi:type="dcterms:W3CDTF">2018-04-18T19:31:47Z</dcterms:created>
  <dcterms:modified xsi:type="dcterms:W3CDTF">2018-04-18T20:49:21Z</dcterms:modified>
</cp:coreProperties>
</file>