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Lst>
  <p:sldSz cx="9144000" cy="5143500" type="screen16x9"/>
  <p:notesSz cx="6858000" cy="9144000"/>
  <p:embeddedFontLst>
    <p:embeddedFont>
      <p:font typeface="Maven Pro" panose="020B0604020202020204" charset="0"/>
      <p:regular r:id="rId30"/>
      <p:bold r:id="rId31"/>
    </p:embeddedFont>
    <p:embeddedFont>
      <p:font typeface="Nuni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Explain how it works &amp; some facts </a:t>
            </a:r>
            <a:endParaRPr/>
          </a:p>
          <a:p>
            <a:pPr marL="0" lvl="0" indent="0">
              <a:spcBef>
                <a:spcPts val="0"/>
              </a:spcBef>
              <a:spcAft>
                <a:spcPts val="0"/>
              </a:spcAft>
              <a:buNone/>
            </a:pPr>
            <a:r>
              <a:rPr lang="en-GB"/>
              <a:t>Banner grabbing is a technique used to gain information about a computer system on a network. </a:t>
            </a:r>
            <a:endParaRPr/>
          </a:p>
          <a:p>
            <a:pPr marL="0" lvl="0" indent="0">
              <a:spcBef>
                <a:spcPts val="0"/>
              </a:spcBef>
              <a:spcAft>
                <a:spcPts val="0"/>
              </a:spcAft>
              <a:buNone/>
            </a:pPr>
            <a:r>
              <a:rPr lang="en-GB"/>
              <a:t>Administrators can use this to take inventory of the systems and services on their network. However, an intruder can use banner grabbing in order to find network hosts that are running versions of applications and operating systems with known exploits.</a:t>
            </a:r>
            <a:endParaRPr/>
          </a:p>
          <a:p>
            <a:pPr marL="0" lvl="0" indent="0">
              <a:spcBef>
                <a:spcPts val="0"/>
              </a:spcBef>
              <a:spcAft>
                <a:spcPts val="0"/>
              </a:spcAft>
              <a:buNone/>
            </a:pPr>
            <a:endParaRPr/>
          </a:p>
          <a:p>
            <a:pPr marL="0" lvl="0" indent="0">
              <a:spcBef>
                <a:spcPts val="0"/>
              </a:spcBef>
              <a:spcAft>
                <a:spcPts val="0"/>
              </a:spcAft>
              <a:buNone/>
            </a:pPr>
            <a:r>
              <a:rPr lang="en-GB"/>
              <a:t>ZGrab outputs a JSON description of the computer system information</a:t>
            </a:r>
            <a:endParaRPr/>
          </a:p>
          <a:p>
            <a:pPr marL="0" lvl="0" indent="0">
              <a:spcBef>
                <a:spcPts val="0"/>
              </a:spcBef>
              <a:spcAft>
                <a:spcPts val="0"/>
              </a:spcAft>
              <a:buNone/>
            </a:pPr>
            <a:endParaRPr/>
          </a:p>
          <a:p>
            <a:pPr marL="0" lvl="0" indent="0">
              <a:spcBef>
                <a:spcPts val="0"/>
              </a:spcBef>
              <a:spcAft>
                <a:spcPts val="0"/>
              </a:spcAft>
              <a:buNone/>
            </a:pPr>
            <a:r>
              <a:rPr lang="en-GB"/>
              <a:t>When performing a TLS handshake, ZGrab offers the cipher suites imple-</a:t>
            </a:r>
            <a:endParaRPr/>
          </a:p>
          <a:p>
            <a:pPr marL="0" lvl="0" indent="0">
              <a:spcBef>
                <a:spcPts val="0"/>
              </a:spcBef>
              <a:spcAft>
                <a:spcPts val="0"/>
              </a:spcAft>
              <a:buNone/>
            </a:pPr>
            <a:r>
              <a:rPr lang="en-GB"/>
              <a:t>mented by the Golang TLS library and logs the chosen cipher suite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A Survey of Internal Web Servers in TCD</a:t>
            </a:r>
            <a:endParaRPr/>
          </a:p>
        </p:txBody>
      </p:sp>
      <p:sp>
        <p:nvSpPr>
          <p:cNvPr id="278" name="Shape 27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-Michael Power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Introducing Zmap</a:t>
            </a:r>
            <a:endParaRPr/>
          </a:p>
        </p:txBody>
      </p:sp>
      <p:sp>
        <p:nvSpPr>
          <p:cNvPr id="336" name="Shape 3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ZMap is a fast single packet network scanner designed for Internet-wide network surveys</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GB" sz="1800"/>
              <a:t>Started In 2013 at the University of Michigan  </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GB" sz="1800"/>
              <a:t>Now has a large open community </a:t>
            </a:r>
            <a:endParaRPr sz="1800"/>
          </a:p>
        </p:txBody>
      </p:sp>
      <p:pic>
        <p:nvPicPr>
          <p:cNvPr id="337" name="Shape 337"/>
          <p:cNvPicPr preferRelativeResize="0"/>
          <p:nvPr/>
        </p:nvPicPr>
        <p:blipFill>
          <a:blip r:embed="rId3">
            <a:alphaModFix/>
          </a:blip>
          <a:stretch>
            <a:fillRect/>
          </a:stretch>
        </p:blipFill>
        <p:spPr>
          <a:xfrm>
            <a:off x="4645750" y="3638375"/>
            <a:ext cx="4498249" cy="109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Introducing ZGrab</a:t>
            </a:r>
            <a:endParaRPr/>
          </a:p>
        </p:txBody>
      </p:sp>
      <p:sp>
        <p:nvSpPr>
          <p:cNvPr id="343" name="Shape 3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Application Layer Scanner</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GB" sz="1800"/>
              <a:t>Independent of ZMap</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GB" sz="1800"/>
              <a:t>HTTP, HTTPS, SSH, SMTP</a:t>
            </a:r>
            <a:endParaRPr sz="1800"/>
          </a:p>
          <a:p>
            <a:pPr marL="0" lvl="0" indent="0" rtl="0">
              <a:spcBef>
                <a:spcPts val="1600"/>
              </a:spcBef>
              <a:spcAft>
                <a:spcPts val="1600"/>
              </a:spcAft>
              <a:buNone/>
            </a:pPr>
            <a:endParaRPr/>
          </a:p>
        </p:txBody>
      </p:sp>
      <p:pic>
        <p:nvPicPr>
          <p:cNvPr id="344" name="Shape 344"/>
          <p:cNvPicPr preferRelativeResize="0"/>
          <p:nvPr/>
        </p:nvPicPr>
        <p:blipFill>
          <a:blip r:embed="rId3">
            <a:alphaModFix/>
          </a:blip>
          <a:stretch>
            <a:fillRect/>
          </a:stretch>
        </p:blipFill>
        <p:spPr>
          <a:xfrm>
            <a:off x="5795300" y="1444900"/>
            <a:ext cx="2890425" cy="235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Design &amp; Methodology </a:t>
            </a:r>
            <a:endParaRPr/>
          </a:p>
        </p:txBody>
      </p:sp>
      <p:sp>
        <p:nvSpPr>
          <p:cNvPr id="350" name="Shape 35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1800"/>
              <a:t>The design of the scans consisted of two horizontal set of scans on port 80 and port 444</a:t>
            </a:r>
            <a:endParaRPr sz="1800"/>
          </a:p>
          <a:p>
            <a:pPr marL="0" lvl="0" indent="0" algn="ctr" rtl="0">
              <a:spcBef>
                <a:spcPts val="1600"/>
              </a:spcBef>
              <a:spcAft>
                <a:spcPts val="0"/>
              </a:spcAft>
              <a:buNone/>
            </a:pPr>
            <a:r>
              <a:rPr lang="en-GB" sz="1800"/>
              <a:t>Followed by Banner Grabs on the above results </a:t>
            </a:r>
            <a:endParaRPr sz="1800"/>
          </a:p>
          <a:p>
            <a:pPr marL="0" lvl="0" indent="0" algn="ctr" rtl="0">
              <a:spcBef>
                <a:spcPts val="1600"/>
              </a:spcBef>
              <a:spcAft>
                <a:spcPts val="1600"/>
              </a:spcAft>
              <a:buNone/>
            </a:pPr>
            <a:r>
              <a:rPr lang="en-GB" sz="1800"/>
              <a:t>With Python and Shell Scripts to interpret and analyse the Information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Implement ZMap</a:t>
            </a:r>
            <a:endParaRPr/>
          </a:p>
        </p:txBody>
      </p:sp>
      <p:sp>
        <p:nvSpPr>
          <p:cNvPr id="356" name="Shape 35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Packaged ZMap within scripts for cron job</a:t>
            </a:r>
            <a:endParaRPr sz="1800"/>
          </a:p>
          <a:p>
            <a:pPr marL="0" lvl="0" indent="0">
              <a:spcBef>
                <a:spcPts val="1600"/>
              </a:spcBef>
              <a:spcAft>
                <a:spcPts val="0"/>
              </a:spcAft>
              <a:buNone/>
            </a:pPr>
            <a:endParaRPr sz="1800"/>
          </a:p>
          <a:p>
            <a:pPr marL="0" lvl="0" indent="0">
              <a:spcBef>
                <a:spcPts val="1600"/>
              </a:spcBef>
              <a:spcAft>
                <a:spcPts val="0"/>
              </a:spcAft>
              <a:buNone/>
            </a:pPr>
            <a:r>
              <a:rPr lang="en-GB" sz="1800"/>
              <a:t>Output results to csv file </a:t>
            </a:r>
            <a:endParaRPr sz="1800"/>
          </a:p>
          <a:p>
            <a:pPr marL="0" lvl="0" indent="0">
              <a:spcBef>
                <a:spcPts val="1600"/>
              </a:spcBef>
              <a:spcAft>
                <a:spcPts val="0"/>
              </a:spcAft>
              <a:buNone/>
            </a:pPr>
            <a:endParaRPr sz="1800"/>
          </a:p>
          <a:p>
            <a:pPr marL="0" lvl="0" indent="0">
              <a:spcBef>
                <a:spcPts val="1600"/>
              </a:spcBef>
              <a:spcAft>
                <a:spcPts val="1600"/>
              </a:spcAft>
              <a:buNone/>
            </a:pPr>
            <a:r>
              <a:rPr lang="en-GB" sz="1800"/>
              <a:t>Python scripts to analyse information </a:t>
            </a:r>
            <a:endParaRPr sz="1800"/>
          </a:p>
        </p:txBody>
      </p:sp>
      <p:pic>
        <p:nvPicPr>
          <p:cNvPr id="357" name="Shape 357"/>
          <p:cNvPicPr preferRelativeResize="0"/>
          <p:nvPr/>
        </p:nvPicPr>
        <p:blipFill>
          <a:blip r:embed="rId3">
            <a:alphaModFix/>
          </a:blip>
          <a:stretch>
            <a:fillRect/>
          </a:stretch>
        </p:blipFill>
        <p:spPr>
          <a:xfrm>
            <a:off x="5381550" y="2489325"/>
            <a:ext cx="2952750" cy="154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Implement ZGrab</a:t>
            </a:r>
            <a:endParaRPr/>
          </a:p>
        </p:txBody>
      </p:sp>
      <p:sp>
        <p:nvSpPr>
          <p:cNvPr id="363" name="Shape 36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t>Trial Runs with Stephan’s Machine</a:t>
            </a:r>
            <a:endParaRPr sz="1800"/>
          </a:p>
          <a:p>
            <a:pPr marL="0" lvl="0" indent="0">
              <a:spcBef>
                <a:spcPts val="1600"/>
              </a:spcBef>
              <a:spcAft>
                <a:spcPts val="0"/>
              </a:spcAft>
              <a:buNone/>
            </a:pPr>
            <a:r>
              <a:rPr lang="en-GB" sz="1800"/>
              <a:t>Python Script to extract the most useful fields </a:t>
            </a:r>
            <a:endParaRPr sz="1800"/>
          </a:p>
          <a:p>
            <a:pPr marL="0" lvl="0" indent="0" rtl="0">
              <a:spcBef>
                <a:spcPts val="1600"/>
              </a:spcBef>
              <a:spcAft>
                <a:spcPts val="0"/>
              </a:spcAft>
              <a:buNone/>
            </a:pPr>
            <a:r>
              <a:rPr lang="en-GB" sz="1800"/>
              <a:t>Packaged ZGab within scripts for cron job </a:t>
            </a:r>
            <a:endParaRPr sz="1800"/>
          </a:p>
          <a:p>
            <a:pPr marL="0" lvl="0" indent="0" rtl="0">
              <a:spcBef>
                <a:spcPts val="1600"/>
              </a:spcBef>
              <a:spcAft>
                <a:spcPts val="0"/>
              </a:spcAft>
              <a:buNone/>
            </a:pPr>
            <a:r>
              <a:rPr lang="en-GB" sz="1800"/>
              <a:t>Output results to csv file </a:t>
            </a:r>
            <a:endParaRPr sz="1800"/>
          </a:p>
          <a:p>
            <a:pPr marL="0" lvl="0" indent="0" rtl="0">
              <a:spcBef>
                <a:spcPts val="1600"/>
              </a:spcBef>
              <a:spcAft>
                <a:spcPts val="1600"/>
              </a:spcAft>
              <a:buNone/>
            </a:pPr>
            <a:r>
              <a:rPr lang="en-GB" sz="1800"/>
              <a:t>Further scripts for Analysis </a:t>
            </a:r>
            <a:endParaRPr sz="1800"/>
          </a:p>
        </p:txBody>
      </p:sp>
      <p:pic>
        <p:nvPicPr>
          <p:cNvPr id="364" name="Shape 364"/>
          <p:cNvPicPr preferRelativeResize="0"/>
          <p:nvPr/>
        </p:nvPicPr>
        <p:blipFill>
          <a:blip r:embed="rId3">
            <a:alphaModFix/>
          </a:blip>
          <a:stretch>
            <a:fillRect/>
          </a:stretch>
        </p:blipFill>
        <p:spPr>
          <a:xfrm>
            <a:off x="5097729" y="3500750"/>
            <a:ext cx="3236571" cy="154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0" name="Shape 37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2800" b="1">
                <a:latin typeface="Maven Pro"/>
                <a:ea typeface="Maven Pro"/>
                <a:cs typeface="Maven Pro"/>
                <a:sym typeface="Maven Pro"/>
              </a:rPr>
              <a:t>Now For Some Results</a:t>
            </a:r>
            <a:endParaRPr sz="2800" b="1">
              <a:latin typeface="Maven Pro"/>
              <a:ea typeface="Maven Pro"/>
              <a:cs typeface="Maven Pro"/>
              <a:sym typeface="Maven Pro"/>
            </a:endParaRPr>
          </a:p>
          <a:p>
            <a:pPr marL="0" lvl="0" indent="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6" name="Shape 37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377" name="Shape 377"/>
          <p:cNvSpPr txBox="1"/>
          <p:nvPr/>
        </p:nvSpPr>
        <p:spPr>
          <a:xfrm>
            <a:off x="4124275" y="1279950"/>
            <a:ext cx="6826500" cy="79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378" name="Shape 378"/>
          <p:cNvPicPr preferRelativeResize="0"/>
          <p:nvPr/>
        </p:nvPicPr>
        <p:blipFill>
          <a:blip r:embed="rId3">
            <a:alphaModFix/>
          </a:blip>
          <a:stretch>
            <a:fillRect/>
          </a:stretch>
        </p:blipFill>
        <p:spPr>
          <a:xfrm>
            <a:off x="152400" y="152400"/>
            <a:ext cx="9525" cy="9525"/>
          </a:xfrm>
          <a:prstGeom prst="rect">
            <a:avLst/>
          </a:prstGeom>
          <a:noFill/>
          <a:ln>
            <a:noFill/>
          </a:ln>
        </p:spPr>
      </p:pic>
      <p:pic>
        <p:nvPicPr>
          <p:cNvPr id="379" name="Shape 379"/>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5" name="Shape 38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386" name="Shape 386"/>
          <p:cNvPicPr preferRelativeResize="0"/>
          <p:nvPr/>
        </p:nvPicPr>
        <p:blipFill>
          <a:blip r:embed="rId3">
            <a:alphaModFix/>
          </a:blip>
          <a:stretch>
            <a:fillRect/>
          </a:stretch>
        </p:blipFill>
        <p:spPr>
          <a:xfrm>
            <a:off x="1142988" y="0"/>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2" name="Shape 39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393" name="Shape 393"/>
          <p:cNvPicPr preferRelativeResize="0"/>
          <p:nvPr/>
        </p:nvPicPr>
        <p:blipFill>
          <a:blip r:embed="rId3">
            <a:alphaModFix/>
          </a:blip>
          <a:stretch>
            <a:fillRect/>
          </a:stretch>
        </p:blipFill>
        <p:spPr>
          <a:xfrm>
            <a:off x="1143001"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9" name="Shape 39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00" name="Shape 400"/>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Background &amp; Related Work?</a:t>
            </a:r>
            <a:endParaRPr/>
          </a:p>
        </p:txBody>
      </p:sp>
      <p:sp>
        <p:nvSpPr>
          <p:cNvPr id="284" name="Shape 28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85" name="Shape 285"/>
          <p:cNvPicPr preferRelativeResize="0"/>
          <p:nvPr/>
        </p:nvPicPr>
        <p:blipFill>
          <a:blip r:embed="rId3">
            <a:alphaModFix/>
          </a:blip>
          <a:stretch>
            <a:fillRect/>
          </a:stretch>
        </p:blipFill>
        <p:spPr>
          <a:xfrm>
            <a:off x="4073075" y="1922650"/>
            <a:ext cx="4616773" cy="1298209"/>
          </a:xfrm>
          <a:prstGeom prst="rect">
            <a:avLst/>
          </a:prstGeom>
          <a:noFill/>
          <a:ln>
            <a:noFill/>
          </a:ln>
        </p:spPr>
      </p:pic>
      <p:pic>
        <p:nvPicPr>
          <p:cNvPr id="286" name="Shape 286"/>
          <p:cNvPicPr preferRelativeResize="0"/>
          <p:nvPr/>
        </p:nvPicPr>
        <p:blipFill>
          <a:blip r:embed="rId4">
            <a:alphaModFix/>
          </a:blip>
          <a:stretch>
            <a:fillRect/>
          </a:stretch>
        </p:blipFill>
        <p:spPr>
          <a:xfrm>
            <a:off x="857100" y="1429325"/>
            <a:ext cx="2541600" cy="254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6" name="Shape 40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07" name="Shape 407"/>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3" name="Shape 41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14" name="Shape 414"/>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0" name="Shape 4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21" name="Shape 421"/>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7" name="Shape 4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28" name="Shape 428"/>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For TLS Graph</a:t>
            </a:r>
            <a:endParaRPr/>
          </a:p>
        </p:txBody>
      </p:sp>
      <p:sp>
        <p:nvSpPr>
          <p:cNvPr id="441" name="Shape 4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42" name="Shape 442"/>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8" name="Shape 44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49" name="Shape 449"/>
          <p:cNvPicPr preferRelativeResize="0"/>
          <p:nvPr/>
        </p:nvPicPr>
        <p:blipFill>
          <a:blip r:embed="rId3">
            <a:alphaModFix/>
          </a:blip>
          <a:stretch>
            <a:fillRect/>
          </a:stretch>
        </p:blipFill>
        <p:spPr>
          <a:xfrm>
            <a:off x="580875" y="598575"/>
            <a:ext cx="3810000" cy="1905000"/>
          </a:xfrm>
          <a:prstGeom prst="rect">
            <a:avLst/>
          </a:prstGeom>
          <a:noFill/>
          <a:ln>
            <a:noFill/>
          </a:ln>
        </p:spPr>
      </p:pic>
      <p:pic>
        <p:nvPicPr>
          <p:cNvPr id="450" name="Shape 450"/>
          <p:cNvPicPr preferRelativeResize="0"/>
          <p:nvPr/>
        </p:nvPicPr>
        <p:blipFill>
          <a:blip r:embed="rId4">
            <a:alphaModFix/>
          </a:blip>
          <a:stretch>
            <a:fillRect/>
          </a:stretch>
        </p:blipFill>
        <p:spPr>
          <a:xfrm>
            <a:off x="4823950" y="598575"/>
            <a:ext cx="3810000" cy="1905000"/>
          </a:xfrm>
          <a:prstGeom prst="rect">
            <a:avLst/>
          </a:prstGeom>
          <a:noFill/>
          <a:ln>
            <a:noFill/>
          </a:ln>
        </p:spPr>
      </p:pic>
      <p:pic>
        <p:nvPicPr>
          <p:cNvPr id="451" name="Shape 451"/>
          <p:cNvPicPr preferRelativeResize="0"/>
          <p:nvPr/>
        </p:nvPicPr>
        <p:blipFill>
          <a:blip r:embed="rId5">
            <a:alphaModFix/>
          </a:blip>
          <a:stretch>
            <a:fillRect/>
          </a:stretch>
        </p:blipFill>
        <p:spPr>
          <a:xfrm>
            <a:off x="2667000" y="2934750"/>
            <a:ext cx="3810000" cy="1905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Conclusion </a:t>
            </a:r>
            <a:endParaRPr/>
          </a:p>
        </p:txBody>
      </p:sp>
      <p:sp>
        <p:nvSpPr>
          <p:cNvPr id="457" name="Shape 45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58" name="Shape 458"/>
          <p:cNvPicPr preferRelativeResize="0"/>
          <p:nvPr/>
        </p:nvPicPr>
        <p:blipFill>
          <a:blip r:embed="rId3">
            <a:alphaModFix/>
          </a:blip>
          <a:stretch>
            <a:fillRect/>
          </a:stretch>
        </p:blipFill>
        <p:spPr>
          <a:xfrm>
            <a:off x="3174100" y="1300954"/>
            <a:ext cx="3289888" cy="254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Questions?</a:t>
            </a:r>
            <a:endParaRPr/>
          </a:p>
        </p:txBody>
      </p:sp>
      <p:sp>
        <p:nvSpPr>
          <p:cNvPr id="464" name="Shape 46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65" name="Shape 465"/>
          <p:cNvPicPr preferRelativeResize="0"/>
          <p:nvPr/>
        </p:nvPicPr>
        <p:blipFill>
          <a:blip r:embed="rId3">
            <a:alphaModFix/>
          </a:blip>
          <a:stretch>
            <a:fillRect/>
          </a:stretch>
        </p:blipFill>
        <p:spPr>
          <a:xfrm>
            <a:off x="3724275" y="1223950"/>
            <a:ext cx="1695450" cy="269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Aim of Project?</a:t>
            </a:r>
            <a:endParaRPr/>
          </a:p>
        </p:txBody>
      </p:sp>
      <p:sp>
        <p:nvSpPr>
          <p:cNvPr id="292" name="Shape 29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1800"/>
              <a:t>Running scans on both port 80 and 443 in an effort to build a picture of what the current state of Web Servers within the college looks like.</a:t>
            </a:r>
            <a:endParaRPr sz="1800"/>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Questions to Ask?</a:t>
            </a:r>
            <a:endParaRPr/>
          </a:p>
        </p:txBody>
      </p:sp>
      <p:sp>
        <p:nvSpPr>
          <p:cNvPr id="298" name="Shape 29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Which IP addresses are listening on port 80, port 443 and both ports?</a:t>
            </a:r>
            <a:endParaRPr sz="1800"/>
          </a:p>
          <a:p>
            <a:pPr marL="0" lvl="0" indent="0"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Questions to Ask?</a:t>
            </a:r>
            <a:endParaRPr/>
          </a:p>
        </p:txBody>
      </p:sp>
      <p:sp>
        <p:nvSpPr>
          <p:cNvPr id="304" name="Shape 30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Which IP addresses are listening on port 80, port 443 and both ports?</a:t>
            </a:r>
            <a:endParaRPr sz="1800"/>
          </a:p>
          <a:p>
            <a:pPr marL="457200" lvl="0" indent="-342900" rtl="0">
              <a:spcBef>
                <a:spcPts val="0"/>
              </a:spcBef>
              <a:spcAft>
                <a:spcPts val="0"/>
              </a:spcAft>
              <a:buSzPts val="1800"/>
              <a:buChar char="●"/>
            </a:pPr>
            <a:r>
              <a:rPr lang="en-GB" sz="1800"/>
              <a:t>The variation in the number of IP addresses on at a certain time?</a:t>
            </a:r>
            <a:endParaRPr sz="1800"/>
          </a:p>
          <a:p>
            <a:pPr marL="0" lvl="0" indent="0"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Questions to Ask?</a:t>
            </a:r>
            <a:endParaRPr/>
          </a:p>
        </p:txBody>
      </p:sp>
      <p:sp>
        <p:nvSpPr>
          <p:cNvPr id="310" name="Shape 31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Which IP addresses are listening on port 80, port 443 and both ports?</a:t>
            </a:r>
            <a:endParaRPr sz="1800"/>
          </a:p>
          <a:p>
            <a:pPr marL="457200" lvl="0" indent="-342900" rtl="0">
              <a:spcBef>
                <a:spcPts val="0"/>
              </a:spcBef>
              <a:spcAft>
                <a:spcPts val="0"/>
              </a:spcAft>
              <a:buSzPts val="1800"/>
              <a:buChar char="●"/>
            </a:pPr>
            <a:r>
              <a:rPr lang="en-GB" sz="1800"/>
              <a:t>The variation in the number of IP addresses on at a certain time?</a:t>
            </a:r>
            <a:endParaRPr sz="1800"/>
          </a:p>
          <a:p>
            <a:pPr marL="457200" lvl="0" indent="-342900" rtl="0">
              <a:spcBef>
                <a:spcPts val="0"/>
              </a:spcBef>
              <a:spcAft>
                <a:spcPts val="0"/>
              </a:spcAft>
              <a:buSzPts val="1800"/>
              <a:buChar char="●"/>
            </a:pPr>
            <a:r>
              <a:rPr lang="en-GB" sz="1800"/>
              <a:t>How many IP addresses resolve to a Hostname?</a:t>
            </a:r>
            <a:endParaRPr sz="1800"/>
          </a:p>
          <a:p>
            <a:pPr marL="0" lvl="0" indent="0"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Questions to Ask?</a:t>
            </a:r>
            <a:endParaRPr/>
          </a:p>
        </p:txBody>
      </p:sp>
      <p:sp>
        <p:nvSpPr>
          <p:cNvPr id="316" name="Shape 3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Which IP addresses are listening on port 80, port 443 and both ports?</a:t>
            </a:r>
            <a:endParaRPr sz="1800"/>
          </a:p>
          <a:p>
            <a:pPr marL="457200" lvl="0" indent="-342900" rtl="0">
              <a:spcBef>
                <a:spcPts val="0"/>
              </a:spcBef>
              <a:spcAft>
                <a:spcPts val="0"/>
              </a:spcAft>
              <a:buSzPts val="1800"/>
              <a:buChar char="●"/>
            </a:pPr>
            <a:r>
              <a:rPr lang="en-GB" sz="1800"/>
              <a:t>The variation in the number of IP addresses on at a certain time?</a:t>
            </a:r>
            <a:endParaRPr sz="1800"/>
          </a:p>
          <a:p>
            <a:pPr marL="457200" lvl="0" indent="-342900" rtl="0">
              <a:spcBef>
                <a:spcPts val="0"/>
              </a:spcBef>
              <a:spcAft>
                <a:spcPts val="0"/>
              </a:spcAft>
              <a:buSzPts val="1800"/>
              <a:buChar char="●"/>
            </a:pPr>
            <a:r>
              <a:rPr lang="en-GB" sz="1800"/>
              <a:t>How many IP addresses resolve to a Hostname?</a:t>
            </a:r>
            <a:endParaRPr sz="1800"/>
          </a:p>
          <a:p>
            <a:pPr marL="457200" lvl="0" indent="-342900" rtl="0">
              <a:spcBef>
                <a:spcPts val="0"/>
              </a:spcBef>
              <a:spcAft>
                <a:spcPts val="0"/>
              </a:spcAft>
              <a:buSzPts val="1800"/>
              <a:buChar char="●"/>
            </a:pPr>
            <a:r>
              <a:rPr lang="en-GB" sz="1800"/>
              <a:t>What does the current state of Certificates look like within the college?</a:t>
            </a:r>
            <a:endParaRPr sz="1800"/>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Questions to Ask?</a:t>
            </a:r>
            <a:endParaRPr/>
          </a:p>
        </p:txBody>
      </p:sp>
      <p:sp>
        <p:nvSpPr>
          <p:cNvPr id="322" name="Shape 3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Which IP addresses are listening on port 80, port 443 and both ports?</a:t>
            </a:r>
            <a:endParaRPr sz="1800"/>
          </a:p>
          <a:p>
            <a:pPr marL="457200" lvl="0" indent="-342900" rtl="0">
              <a:spcBef>
                <a:spcPts val="0"/>
              </a:spcBef>
              <a:spcAft>
                <a:spcPts val="0"/>
              </a:spcAft>
              <a:buSzPts val="1800"/>
              <a:buChar char="●"/>
            </a:pPr>
            <a:r>
              <a:rPr lang="en-GB" sz="1800"/>
              <a:t>The variation in the number of IP addresses on at a certain time?</a:t>
            </a:r>
            <a:endParaRPr sz="1800"/>
          </a:p>
          <a:p>
            <a:pPr marL="457200" lvl="0" indent="-342900" rtl="0">
              <a:spcBef>
                <a:spcPts val="0"/>
              </a:spcBef>
              <a:spcAft>
                <a:spcPts val="0"/>
              </a:spcAft>
              <a:buSzPts val="1800"/>
              <a:buChar char="●"/>
            </a:pPr>
            <a:r>
              <a:rPr lang="en-GB" sz="1800"/>
              <a:t>How many IP addresses resolve to a Hostname?</a:t>
            </a:r>
            <a:endParaRPr sz="1800"/>
          </a:p>
          <a:p>
            <a:pPr marL="457200" lvl="0" indent="-342900" rtl="0">
              <a:spcBef>
                <a:spcPts val="0"/>
              </a:spcBef>
              <a:spcAft>
                <a:spcPts val="0"/>
              </a:spcAft>
              <a:buSzPts val="1800"/>
              <a:buChar char="●"/>
            </a:pPr>
            <a:r>
              <a:rPr lang="en-GB" sz="1800"/>
              <a:t>What does the current state of Certificates look like within the college?</a:t>
            </a:r>
            <a:endParaRPr sz="1800"/>
          </a:p>
          <a:p>
            <a:pPr marL="457200" lvl="0" indent="-342900" rtl="0">
              <a:spcBef>
                <a:spcPts val="0"/>
              </a:spcBef>
              <a:spcAft>
                <a:spcPts val="0"/>
              </a:spcAft>
              <a:buSzPts val="1800"/>
              <a:buChar char="●"/>
            </a:pPr>
            <a:r>
              <a:rPr lang="en-GB" sz="1800"/>
              <a:t>Are there any old versions of TLS being used?</a:t>
            </a:r>
            <a:endParaRPr sz="18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Technologies Used</a:t>
            </a:r>
            <a:endParaRPr/>
          </a:p>
        </p:txBody>
      </p:sp>
      <p:sp>
        <p:nvSpPr>
          <p:cNvPr id="328" name="Shape 3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1800"/>
              <a:t>Zmap (Port Scanner)</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GB" sz="1800"/>
              <a:t>ZGrab (Banner Grabber)</a:t>
            </a:r>
            <a:endParaRPr sz="1800"/>
          </a:p>
          <a:p>
            <a:pPr marL="0" lvl="0" indent="0" rtl="0">
              <a:spcBef>
                <a:spcPts val="1600"/>
              </a:spcBef>
              <a:spcAft>
                <a:spcPts val="0"/>
              </a:spcAft>
              <a:buNone/>
            </a:pPr>
            <a:endParaRPr sz="1800"/>
          </a:p>
          <a:p>
            <a:pPr marL="457200" lvl="0" indent="-342900" rtl="0">
              <a:spcBef>
                <a:spcPts val="1600"/>
              </a:spcBef>
              <a:spcAft>
                <a:spcPts val="0"/>
              </a:spcAft>
              <a:buSzPts val="1800"/>
              <a:buChar char="●"/>
            </a:pPr>
            <a:r>
              <a:rPr lang="en-GB" sz="1800"/>
              <a:t>Python &amp; Shell Scripts (Analyse and Extract Data)</a:t>
            </a:r>
            <a:endParaRPr sz="1800"/>
          </a:p>
        </p:txBody>
      </p:sp>
      <p:pic>
        <p:nvPicPr>
          <p:cNvPr id="329" name="Shape 329"/>
          <p:cNvPicPr preferRelativeResize="0"/>
          <p:nvPr/>
        </p:nvPicPr>
        <p:blipFill>
          <a:blip r:embed="rId3">
            <a:alphaModFix/>
          </a:blip>
          <a:stretch>
            <a:fillRect/>
          </a:stretch>
        </p:blipFill>
        <p:spPr>
          <a:xfrm>
            <a:off x="4515375" y="1990056"/>
            <a:ext cx="4557526" cy="1659293"/>
          </a:xfrm>
          <a:prstGeom prst="rect">
            <a:avLst/>
          </a:prstGeom>
          <a:noFill/>
          <a:ln>
            <a:noFill/>
          </a:ln>
        </p:spPr>
      </p:pic>
      <p:pic>
        <p:nvPicPr>
          <p:cNvPr id="330" name="Shape 330"/>
          <p:cNvPicPr preferRelativeResize="0"/>
          <p:nvPr/>
        </p:nvPicPr>
        <p:blipFill>
          <a:blip r:embed="rId4">
            <a:alphaModFix/>
          </a:blip>
          <a:stretch>
            <a:fillRect/>
          </a:stretch>
        </p:blipFill>
        <p:spPr>
          <a:xfrm>
            <a:off x="4752400" y="598575"/>
            <a:ext cx="3763124" cy="22517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On-screen Show (16:9)</PresentationFormat>
  <Paragraphs>72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Maven Pro</vt:lpstr>
      <vt:lpstr>Arial</vt:lpstr>
      <vt:lpstr>Nunito</vt:lpstr>
      <vt:lpstr>Momentum</vt:lpstr>
      <vt:lpstr>A Survey of Internal Web Servers in TCD</vt:lpstr>
      <vt:lpstr>Background &amp; Related Work?</vt:lpstr>
      <vt:lpstr>Aim of Project?</vt:lpstr>
      <vt:lpstr>Questions to Ask?</vt:lpstr>
      <vt:lpstr>Questions to Ask?</vt:lpstr>
      <vt:lpstr>Questions to Ask?</vt:lpstr>
      <vt:lpstr>Questions to Ask?</vt:lpstr>
      <vt:lpstr>Questions to Ask?</vt:lpstr>
      <vt:lpstr>Technologies Used</vt:lpstr>
      <vt:lpstr>Introducing Zmap</vt:lpstr>
      <vt:lpstr>Introducing ZGrab</vt:lpstr>
      <vt:lpstr>Design &amp; Methodology </vt:lpstr>
      <vt:lpstr>Implement ZMap</vt:lpstr>
      <vt:lpstr>Implement ZGrab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TLS Graph</vt:lpstr>
      <vt:lpstr>PowerPoint Presentation</vt:lpstr>
      <vt:lpstr>Conclusion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Internal Web Servers in TCD</dc:title>
  <cp:lastModifiedBy>Breda Bolger</cp:lastModifiedBy>
  <cp:revision>1</cp:revision>
  <dcterms:modified xsi:type="dcterms:W3CDTF">2018-05-05T14:24:34Z</dcterms:modified>
</cp:coreProperties>
</file>