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8" r:id="rId5"/>
    <p:sldId id="275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90" d="100"/>
          <a:sy n="90" d="100"/>
        </p:scale>
        <p:origin x="6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20989461862013"/>
          <c:y val="8.5210826514024632E-2"/>
          <c:w val="0.95431009417538215"/>
          <c:h val="0.70879388897142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SOM</c:v>
                </c:pt>
                <c:pt idx="1">
                  <c:v>K</c:v>
                </c:pt>
                <c:pt idx="2">
                  <c:v>S</c:v>
                </c:pt>
                <c:pt idx="3">
                  <c:v>P</c:v>
                </c:pt>
                <c:pt idx="4">
                  <c:v>Zn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C-4170-A980-9246F0C6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SOM</c:v>
                </c:pt>
                <c:pt idx="1">
                  <c:v>K</c:v>
                </c:pt>
                <c:pt idx="2">
                  <c:v>S</c:v>
                </c:pt>
                <c:pt idx="3">
                  <c:v>P</c:v>
                </c:pt>
                <c:pt idx="4">
                  <c:v>Zn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8</c:v>
                </c:pt>
                <c:pt idx="2">
                  <c:v>90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C-4170-A980-9246F0C60A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   (%)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SOM</c:v>
                </c:pt>
                <c:pt idx="1">
                  <c:v>K</c:v>
                </c:pt>
                <c:pt idx="2">
                  <c:v>S</c:v>
                </c:pt>
                <c:pt idx="3">
                  <c:v>P</c:v>
                </c:pt>
                <c:pt idx="4">
                  <c:v>Zn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92</c:v>
                </c:pt>
                <c:pt idx="2">
                  <c:v>10</c:v>
                </c:pt>
                <c:pt idx="3">
                  <c:v>97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2C-4170-A980-9246F0C60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6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834750065059444"/>
          <c:w val="1"/>
          <c:h val="9.1652350768375329E-2"/>
        </c:manualLayout>
      </c:layout>
      <c:overlay val="0"/>
      <c:spPr>
        <a:solidFill>
          <a:schemeClr val="accent1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4/25/2017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chart" Target="../charts/chart1.xm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79" y="4111044"/>
            <a:ext cx="1819564" cy="885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954" y="4124476"/>
            <a:ext cx="1874629" cy="863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664" y="1921406"/>
            <a:ext cx="2386507" cy="1128230"/>
          </a:xfrm>
          <a:prstGeom prst="rect">
            <a:avLst/>
          </a:prstGeom>
        </p:spPr>
      </p:pic>
      <p:graphicFrame>
        <p:nvGraphicFramePr>
          <p:cNvPr id="9" name="Content Placeholder 9" descr="Clustered column chart showing the values of 3 series for 4 categorie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298099"/>
              </p:ext>
            </p:extLst>
          </p:nvPr>
        </p:nvGraphicFramePr>
        <p:xfrm>
          <a:off x="4853310" y="4221686"/>
          <a:ext cx="2739685" cy="2469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891823" y="-107568"/>
            <a:ext cx="8534400" cy="101444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SOIL RESPONSE UNIT SYSTEM TO IMPROVE BREEDING TRIAL’S ACCURACY AND EFFICIENCY</a:t>
            </a: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186551" y="1293547"/>
            <a:ext cx="9023544" cy="868241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VARIABLE RATE NUTRIENT APPLICATION FOR OPTIMAL FERTLIZER PRESCRIPTIONS</a:t>
            </a:r>
            <a:endParaRPr lang="en-US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10" descr="Image result for CORN PLANT WHITE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39" y="370426"/>
            <a:ext cx="1556690" cy="124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680634" y="3220228"/>
            <a:ext cx="22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Newly classified Soil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52179" y="5080586"/>
            <a:ext cx="22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K variation within-field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95473" y="5073185"/>
            <a:ext cx="22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 variation within-field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485" y="3493534"/>
            <a:ext cx="50588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</a:t>
            </a:r>
            <a:r>
              <a:rPr lang="en-US" sz="1400" b="1" dirty="0"/>
              <a:t>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90 % of field has below optimum S levels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10 % of field has below optimum K levels</a:t>
            </a:r>
          </a:p>
          <a:p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427857" y="4817522"/>
            <a:ext cx="533781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400" b="1" dirty="0"/>
              <a:t>ECOMMENDATIONS</a:t>
            </a:r>
            <a:endParaRPr lang="en-US" sz="12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Additional S and K is required for the field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is no need to apply additional P or Zn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9308543" y="5456334"/>
            <a:ext cx="1976114" cy="708844"/>
          </a:xfrm>
        </p:spPr>
        <p:txBody>
          <a:bodyPr>
            <a:normAutofit fontScale="90000"/>
          </a:bodyPr>
          <a:lstStyle/>
          <a:p>
            <a:br>
              <a:rPr lang="en-US" sz="7200" u="sng" dirty="0"/>
            </a:br>
            <a:r>
              <a:rPr lang="en-US" sz="1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13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HANK</a:t>
            </a:r>
            <a:r>
              <a:rPr lang="en-US" sz="18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 Y</a:t>
            </a:r>
            <a:r>
              <a:rPr lang="en-US" sz="1300" b="1" i="1" u="sng" dirty="0">
                <a:latin typeface="Aharoni" panose="02010803020104030203" pitchFamily="2" charset="-79"/>
                <a:cs typeface="Aharoni" panose="02010803020104030203" pitchFamily="2" charset="-79"/>
              </a:rPr>
              <a:t>OU</a:t>
            </a:r>
            <a:endParaRPr lang="en-US" b="1" i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Image result for monsanto symb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922" y="6427374"/>
            <a:ext cx="901661" cy="3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6485" y="2026433"/>
            <a:ext cx="412392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400" b="1" dirty="0"/>
              <a:t>ESEARCH</a:t>
            </a:r>
            <a:r>
              <a:rPr lang="en-US" sz="1600" b="1" dirty="0"/>
              <a:t> F</a:t>
            </a:r>
            <a:r>
              <a:rPr lang="en-US" sz="1400" b="1" dirty="0"/>
              <a:t>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SOM, K, S, P, Zn &amp; CEC are spatially correlated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Developed data-driven site-specific Soil Classification Layer and Soil Response Units</a:t>
            </a:r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790" y="1902151"/>
            <a:ext cx="2312858" cy="11066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02603" y="3169569"/>
            <a:ext cx="22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SSURGO classified Soil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393" y="2070609"/>
            <a:ext cx="1676400" cy="6953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04374" y="3834045"/>
            <a:ext cx="22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Soil Response Units</a:t>
            </a:r>
          </a:p>
        </p:txBody>
      </p:sp>
    </p:spTree>
    <p:extLst>
      <p:ext uri="{BB962C8B-B14F-4D97-AF65-F5344CB8AC3E}">
        <p14:creationId xmlns:p14="http://schemas.microsoft.com/office/powerpoint/2010/main" val="299471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09600"/>
            <a:ext cx="2589529" cy="685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12" y="1905000"/>
            <a:ext cx="5662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Raw Data: Excel Non-</a:t>
            </a:r>
            <a:r>
              <a:rPr lang="en-US" sz="1800" dirty="0" err="1"/>
              <a:t>Veris</a:t>
            </a:r>
            <a:r>
              <a:rPr lang="en-US" sz="1800" dirty="0"/>
              <a:t> Dataset</a:t>
            </a:r>
          </a:p>
          <a:p>
            <a:endParaRPr lang="en-US" sz="1800" dirty="0"/>
          </a:p>
          <a:p>
            <a:r>
              <a:rPr lang="en-US" sz="1800" dirty="0"/>
              <a:t>Defining/understanding the problem in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Questions and Strategy</a:t>
            </a:r>
          </a:p>
          <a:p>
            <a:endParaRPr lang="en-US" sz="1800" dirty="0"/>
          </a:p>
          <a:p>
            <a:r>
              <a:rPr lang="en-US" sz="1800" dirty="0"/>
              <a:t>Selection of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MNPX</a:t>
            </a:r>
          </a:p>
          <a:p>
            <a:endParaRPr lang="en-US" sz="1800" dirty="0"/>
          </a:p>
          <a:p>
            <a:r>
              <a:rPr lang="en-US" sz="180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much % of data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Pick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Spatially Correlated (in terms of values):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704012" y="117693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Yes: </a:t>
            </a:r>
          </a:p>
          <a:p>
            <a:r>
              <a:rPr lang="en-US" sz="1800" dirty="0"/>
              <a:t>Check for Anisotropy: Yes or No (using Variograms)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Anisotropic: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Perform Anisotropic Kriging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 Soil Response Units (Zones)</a:t>
            </a:r>
          </a:p>
          <a:p>
            <a:endParaRPr lang="en-US" sz="1800" dirty="0"/>
          </a:p>
          <a:p>
            <a:r>
              <a:rPr lang="en-US" sz="1800" dirty="0"/>
              <a:t>Compare with SSURGO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Following similar pattern: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Take in additional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P, K, S, Zn, CEC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Spatially correlated: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Yes: Develop Soil Response Units (Zones)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Following similar pattern as SOM: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Summary Table</a:t>
            </a:r>
          </a:p>
          <a:p>
            <a:endParaRPr lang="en-US" sz="1800" dirty="0"/>
          </a:p>
          <a:p>
            <a:r>
              <a:rPr lang="en-US" sz="1800" dirty="0"/>
              <a:t>One-Slide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Issue/Solution/Conclusion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Recommendation/Workflow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82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2006/metadata/properties"/>
    <ds:schemaRef ds:uri="a4f35948-e619-41b3-aa29-22878b09cfd2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40262f94-9f35-4ac3-9a90-690165a166b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5835</TotalTime>
  <Words>230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Constantia</vt:lpstr>
      <vt:lpstr>Cooking 16x9</vt:lpstr>
      <vt:lpstr> THANK YOU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AND WHYS OF FERTILIZER USAGE</dc:title>
  <dc:creator>MOHAN, MIDHUN [AG-Contractor/1005]</dc:creator>
  <cp:lastModifiedBy>MOHAN, MIDHUN [AG-Contractor/1005]</cp:lastModifiedBy>
  <cp:revision>60</cp:revision>
  <dcterms:created xsi:type="dcterms:W3CDTF">2017-04-21T15:27:15Z</dcterms:created>
  <dcterms:modified xsi:type="dcterms:W3CDTF">2017-04-26T13:52:29Z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