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4" r:id="rId3"/>
    <p:sldId id="266" r:id="rId4"/>
    <p:sldId id="272" r:id="rId5"/>
    <p:sldId id="265" r:id="rId6"/>
    <p:sldId id="267" r:id="rId7"/>
    <p:sldId id="278" r:id="rId8"/>
    <p:sldId id="269" r:id="rId9"/>
    <p:sldId id="273" r:id="rId10"/>
    <p:sldId id="274" r:id="rId11"/>
    <p:sldId id="275" r:id="rId12"/>
    <p:sldId id="276" r:id="rId13"/>
    <p:sldId id="279" r:id="rId14"/>
    <p:sldId id="277" r:id="rId15"/>
    <p:sldId id="268" r:id="rId16"/>
    <p:sldId id="281" r:id="rId17"/>
    <p:sldId id="282" r:id="rId18"/>
    <p:sldId id="283" r:id="rId19"/>
    <p:sldId id="285" r:id="rId20"/>
    <p:sldId id="28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02689"/>
            <a:ext cx="6815669" cy="1515533"/>
          </a:xfrm>
        </p:spPr>
        <p:txBody>
          <a:bodyPr/>
          <a:lstStyle/>
          <a:p>
            <a:r>
              <a:rPr lang="en-US" sz="2800" b="1" dirty="0"/>
              <a:t>W</a:t>
            </a:r>
            <a:r>
              <a:rPr lang="en-US" sz="2400" b="1" dirty="0"/>
              <a:t>ITHIN-</a:t>
            </a:r>
            <a:r>
              <a:rPr lang="en-US" sz="2800" b="1" dirty="0"/>
              <a:t>F</a:t>
            </a:r>
            <a:r>
              <a:rPr lang="en-US" sz="2400" b="1" dirty="0"/>
              <a:t>IELD </a:t>
            </a:r>
            <a:r>
              <a:rPr lang="en-US" sz="2800" b="1" dirty="0"/>
              <a:t>V</a:t>
            </a:r>
            <a:r>
              <a:rPr lang="en-US" sz="2400" b="1" dirty="0"/>
              <a:t>ARIATION OF </a:t>
            </a:r>
            <a:br>
              <a:rPr lang="en-US" sz="2400" b="1" dirty="0"/>
            </a:br>
            <a:r>
              <a:rPr lang="en-US" sz="2800" b="1" dirty="0"/>
              <a:t>S</a:t>
            </a:r>
            <a:r>
              <a:rPr lang="en-US" sz="2400" b="1" dirty="0"/>
              <a:t>OIL </a:t>
            </a:r>
            <a:r>
              <a:rPr lang="en-US" sz="2800" b="1" dirty="0"/>
              <a:t>N</a:t>
            </a:r>
            <a:r>
              <a:rPr lang="en-US" sz="2400" b="1" dirty="0"/>
              <a:t>UTRIENTS AND </a:t>
            </a:r>
            <a:r>
              <a:rPr lang="en-US" sz="2800" b="1" dirty="0"/>
              <a:t>C</a:t>
            </a:r>
            <a:r>
              <a:rPr lang="en-US" sz="2400" b="1" dirty="0"/>
              <a:t>HEMICAL </a:t>
            </a:r>
            <a:r>
              <a:rPr lang="en-US" sz="2800" b="1" dirty="0"/>
              <a:t>P</a:t>
            </a:r>
            <a:r>
              <a:rPr lang="en-US" sz="2400" b="1" dirty="0"/>
              <a:t>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928141"/>
            <a:ext cx="6815669" cy="1180753"/>
          </a:xfrm>
        </p:spPr>
        <p:txBody>
          <a:bodyPr>
            <a:normAutofit/>
          </a:bodyPr>
          <a:lstStyle/>
          <a:p>
            <a:r>
              <a:rPr lang="en-US" sz="1800" dirty="0"/>
              <a:t>Evaluating &amp; Identifying Trends/Patterns</a:t>
            </a:r>
          </a:p>
          <a:p>
            <a:r>
              <a:rPr lang="en-US" sz="1800" dirty="0"/>
              <a:t>Field Name: MNPX</a:t>
            </a:r>
          </a:p>
          <a:p>
            <a:r>
              <a:rPr lang="en-US" sz="1800" dirty="0"/>
              <a:t>Theme: Kriging Maps for 7 variables</a:t>
            </a:r>
          </a:p>
        </p:txBody>
      </p:sp>
    </p:spTree>
    <p:extLst>
      <p:ext uri="{BB962C8B-B14F-4D97-AF65-F5344CB8AC3E}">
        <p14:creationId xmlns:p14="http://schemas.microsoft.com/office/powerpoint/2010/main" val="428561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94" y="2935694"/>
            <a:ext cx="5571461" cy="2816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96" y="3690026"/>
            <a:ext cx="3448050" cy="28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7710" y="3212140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Sulphur (S)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87" y="4340358"/>
            <a:ext cx="1704975" cy="122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7609" y="828243"/>
            <a:ext cx="4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http://mvtl.com/_static/web/assets/media/pdf/soil-nutrient.pdf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7696" y="5379803"/>
            <a:ext cx="162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ppm</a:t>
            </a:r>
          </a:p>
        </p:txBody>
      </p:sp>
    </p:spTree>
    <p:extLst>
      <p:ext uri="{BB962C8B-B14F-4D97-AF65-F5344CB8AC3E}">
        <p14:creationId xmlns:p14="http://schemas.microsoft.com/office/powerpoint/2010/main" val="23571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62" y="2851738"/>
            <a:ext cx="4960531" cy="2451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77" y="2650281"/>
            <a:ext cx="3640876" cy="3430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3302" y="5445569"/>
            <a:ext cx="2562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plots where s &lt; 7</a:t>
            </a:r>
          </a:p>
        </p:txBody>
      </p:sp>
    </p:spTree>
    <p:extLst>
      <p:ext uri="{BB962C8B-B14F-4D97-AF65-F5344CB8AC3E}">
        <p14:creationId xmlns:p14="http://schemas.microsoft.com/office/powerpoint/2010/main" val="32702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6102" y="828243"/>
            <a:ext cx="4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http://mvtl.com/_static/web/assets/media/pdf/soil-nutrient.pdf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97" y="2895014"/>
            <a:ext cx="3619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698" y="2918124"/>
            <a:ext cx="175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Zinc (Zn)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30" y="3405800"/>
            <a:ext cx="6043420" cy="2402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0372"/>
          <a:stretch/>
        </p:blipFill>
        <p:spPr>
          <a:xfrm>
            <a:off x="1295402" y="3594922"/>
            <a:ext cx="1975433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7448" r="37675"/>
          <a:stretch/>
        </p:blipFill>
        <p:spPr>
          <a:xfrm>
            <a:off x="1453780" y="4297550"/>
            <a:ext cx="1658679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2001" r="730"/>
          <a:stretch/>
        </p:blipFill>
        <p:spPr>
          <a:xfrm>
            <a:off x="1453780" y="5000178"/>
            <a:ext cx="1818167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1182" y="2960654"/>
            <a:ext cx="175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Zinc (Zn)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412887"/>
            <a:ext cx="36195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89" y="2960654"/>
            <a:ext cx="5442290" cy="2855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805"/>
          <a:stretch/>
        </p:blipFill>
        <p:spPr>
          <a:xfrm>
            <a:off x="2841111" y="3973863"/>
            <a:ext cx="1733550" cy="1721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2" y="5357276"/>
            <a:ext cx="162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ppm</a:t>
            </a:r>
          </a:p>
        </p:txBody>
      </p:sp>
    </p:spTree>
    <p:extLst>
      <p:ext uri="{BB962C8B-B14F-4D97-AF65-F5344CB8AC3E}">
        <p14:creationId xmlns:p14="http://schemas.microsoft.com/office/powerpoint/2010/main" val="176950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4391"/>
          <a:stretch/>
        </p:blipFill>
        <p:spPr>
          <a:xfrm>
            <a:off x="3573426" y="4239822"/>
            <a:ext cx="1678171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100" r="36804"/>
          <a:stretch/>
        </p:blipFill>
        <p:spPr>
          <a:xfrm>
            <a:off x="5208181" y="4170352"/>
            <a:ext cx="1775637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1255"/>
          <a:stretch/>
        </p:blipFill>
        <p:spPr>
          <a:xfrm>
            <a:off x="6983818" y="4170352"/>
            <a:ext cx="1883736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06" y="2673219"/>
            <a:ext cx="7029450" cy="1685925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5794744" y="3260770"/>
            <a:ext cx="2562447" cy="19481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28197" y="6000847"/>
            <a:ext cx="306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*Fine textured is more like clayey soil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7609" y="794224"/>
            <a:ext cx="4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http://mvtl.com/_static/web/assets/media/pdf/soil-nutrient.pdf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74391"/>
          <a:stretch/>
        </p:blipFill>
        <p:spPr>
          <a:xfrm>
            <a:off x="3573425" y="4216665"/>
            <a:ext cx="1678171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25" y="3170064"/>
            <a:ext cx="3467100" cy="25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60" y="2795770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Phosphorous (P)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13" y="2781996"/>
            <a:ext cx="5326912" cy="2959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28" y="3757266"/>
            <a:ext cx="160020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6100" t="20010" r="36804" b="37527"/>
          <a:stretch/>
        </p:blipFill>
        <p:spPr>
          <a:xfrm>
            <a:off x="1123846" y="4044302"/>
            <a:ext cx="1775637" cy="703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093" t="11559" r="162" b="51772"/>
          <a:stretch/>
        </p:blipFill>
        <p:spPr>
          <a:xfrm>
            <a:off x="1143892" y="4622722"/>
            <a:ext cx="1883736" cy="6077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3504" y="5403029"/>
            <a:ext cx="162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ppm</a:t>
            </a:r>
          </a:p>
        </p:txBody>
      </p:sp>
    </p:spTree>
    <p:extLst>
      <p:ext uri="{BB962C8B-B14F-4D97-AF65-F5344CB8AC3E}">
        <p14:creationId xmlns:p14="http://schemas.microsoft.com/office/powerpoint/2010/main" val="413154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61" y="3425750"/>
            <a:ext cx="3505200" cy="30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0836" y="2945511"/>
            <a:ext cx="321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Cation Exchange Capacity (CEC)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767" y="5572306"/>
            <a:ext cx="19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mi </a:t>
            </a:r>
            <a:r>
              <a:rPr lang="en-US" sz="1600" b="1" dirty="0" err="1"/>
              <a:t>eq</a:t>
            </a:r>
            <a:r>
              <a:rPr lang="en-US" sz="1600" b="1" dirty="0"/>
              <a:t>/100g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461" y="2724593"/>
            <a:ext cx="5482854" cy="3187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36" y="4035015"/>
            <a:ext cx="1838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51" y="2911216"/>
            <a:ext cx="349567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02" y="2760803"/>
            <a:ext cx="4377070" cy="2371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826" y="4520941"/>
            <a:ext cx="1905000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2" y="5606791"/>
            <a:ext cx="19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mi </a:t>
            </a:r>
            <a:r>
              <a:rPr lang="en-US" sz="1600" b="1" dirty="0" err="1"/>
              <a:t>eq</a:t>
            </a:r>
            <a:r>
              <a:rPr lang="en-US" sz="1600" b="1" dirty="0"/>
              <a:t>/100g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1247" y="5483681"/>
            <a:ext cx="696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https://www.extension.umn.edu/agriculture/nutrient-management/nutrient-lime-guidelines/fertilizer-recommendations-for-agronomic-crops-in-minnesota/docs/BU-6240S-PUB.pdf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146" y="812855"/>
            <a:ext cx="260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Similar to SOM map pattern</a:t>
            </a:r>
          </a:p>
        </p:txBody>
      </p:sp>
    </p:spTree>
    <p:extLst>
      <p:ext uri="{BB962C8B-B14F-4D97-AF65-F5344CB8AC3E}">
        <p14:creationId xmlns:p14="http://schemas.microsoft.com/office/powerpoint/2010/main" val="383722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30" y="2902264"/>
            <a:ext cx="4374949" cy="207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23" y="2938335"/>
            <a:ext cx="4373082" cy="2037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595" y="5184645"/>
            <a:ext cx="13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3265" y="5188721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43" y="5407636"/>
            <a:ext cx="876300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57168" r="59729"/>
          <a:stretch/>
        </p:blipFill>
        <p:spPr>
          <a:xfrm>
            <a:off x="7280264" y="5373387"/>
            <a:ext cx="832377" cy="5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400" b="1" dirty="0"/>
              <a:t>UMMARY </a:t>
            </a:r>
            <a:r>
              <a:rPr lang="en-US" sz="2800" b="1" dirty="0"/>
              <a:t>T</a:t>
            </a:r>
            <a:r>
              <a:rPr lang="en-US" sz="2400" b="1" dirty="0"/>
              <a:t>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64" y="2838450"/>
            <a:ext cx="10432272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SSURGO L</a:t>
            </a:r>
            <a:r>
              <a:rPr lang="en-US" sz="2400" b="1" dirty="0"/>
              <a:t>AYER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849526"/>
            <a:ext cx="5481666" cy="2984956"/>
          </a:xfrm>
        </p:spPr>
      </p:pic>
      <p:sp>
        <p:nvSpPr>
          <p:cNvPr id="5" name="TextBox 4"/>
          <p:cNvSpPr txBox="1"/>
          <p:nvPr/>
        </p:nvSpPr>
        <p:spPr>
          <a:xfrm>
            <a:off x="8764868" y="774481"/>
            <a:ext cx="2631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 err="1"/>
              <a:t>Newry</a:t>
            </a:r>
            <a:r>
              <a:rPr lang="en-US" sz="1400" i="1" dirty="0"/>
              <a:t> Silt Loam (</a:t>
            </a:r>
            <a:r>
              <a:rPr lang="en-US" sz="1400" i="1" dirty="0" err="1"/>
              <a:t>Nba</a:t>
            </a:r>
            <a:r>
              <a:rPr lang="en-US" sz="1400" i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Havana Silt Loam (</a:t>
            </a:r>
            <a:r>
              <a:rPr lang="en-US" sz="1400" i="1" dirty="0" err="1"/>
              <a:t>Hm</a:t>
            </a:r>
            <a:r>
              <a:rPr lang="en-US" sz="1400" i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 err="1"/>
              <a:t>Maxcreek</a:t>
            </a:r>
            <a:r>
              <a:rPr lang="en-US" sz="1400" i="1" dirty="0"/>
              <a:t> Silty Clay Loam (south)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438" r="51259" b="-473"/>
          <a:stretch/>
        </p:blipFill>
        <p:spPr>
          <a:xfrm>
            <a:off x="7303389" y="2642975"/>
            <a:ext cx="1151363" cy="3289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17" y="2701285"/>
            <a:ext cx="1121063" cy="323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25" y="2701284"/>
            <a:ext cx="1044370" cy="32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</a:t>
            </a:r>
            <a:r>
              <a:rPr lang="en-US" sz="2400" b="1" dirty="0"/>
              <a:t>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801407"/>
            <a:ext cx="1964787" cy="28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3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lang="en-US" sz="2400" b="1" dirty="0"/>
              <a:t>HANK</a:t>
            </a:r>
            <a:r>
              <a:rPr lang="en-US" sz="2800" b="1" dirty="0"/>
              <a:t> Y</a:t>
            </a:r>
            <a:r>
              <a:rPr lang="en-US" sz="2400" b="1" dirty="0"/>
              <a:t>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2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28" y="2793661"/>
            <a:ext cx="6175091" cy="290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589"/>
          <a:stretch/>
        </p:blipFill>
        <p:spPr>
          <a:xfrm>
            <a:off x="1979509" y="3121689"/>
            <a:ext cx="980899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</a:t>
            </a:r>
            <a:r>
              <a:rPr lang="en-US" sz="2400" b="1" dirty="0"/>
              <a:t>XPLORATORY</a:t>
            </a:r>
            <a:r>
              <a:rPr lang="en-US" sz="2800" b="1" dirty="0"/>
              <a:t> D</a:t>
            </a:r>
            <a:r>
              <a:rPr lang="en-US" sz="2400" b="1" dirty="0"/>
              <a:t>ATA</a:t>
            </a:r>
            <a:r>
              <a:rPr lang="en-US" sz="2800" b="1" dirty="0"/>
              <a:t> A</a:t>
            </a:r>
            <a:r>
              <a:rPr lang="en-US" sz="2400" b="1" dirty="0"/>
              <a:t>NALYSIS </a:t>
            </a:r>
            <a:r>
              <a:rPr lang="en-US" sz="2800" b="1" dirty="0"/>
              <a:t>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367" y="2869034"/>
            <a:ext cx="2689368" cy="3212984"/>
          </a:xfrm>
        </p:spPr>
        <p:txBody>
          <a:bodyPr>
            <a:normAutofit/>
          </a:bodyPr>
          <a:lstStyle/>
          <a:p>
            <a:r>
              <a:rPr lang="en-US" sz="2000" dirty="0"/>
              <a:t>Subsetting Data</a:t>
            </a:r>
          </a:p>
          <a:p>
            <a:pPr lvl="1"/>
            <a:r>
              <a:rPr lang="en-US" sz="1800" dirty="0"/>
              <a:t>Field: </a:t>
            </a:r>
            <a:r>
              <a:rPr lang="en-US" sz="1800" b="1" dirty="0"/>
              <a:t>MNPX</a:t>
            </a:r>
          </a:p>
          <a:p>
            <a:pPr lvl="1"/>
            <a:r>
              <a:rPr lang="en-US" sz="1800" dirty="0"/>
              <a:t>Variable: </a:t>
            </a:r>
            <a:r>
              <a:rPr lang="en-US" sz="1800" b="1" dirty="0"/>
              <a:t>SOM</a:t>
            </a:r>
          </a:p>
          <a:p>
            <a:pPr marL="457200" lvl="1" indent="0">
              <a:buNone/>
            </a:pPr>
            <a:endParaRPr lang="en-US" sz="1800" b="1" dirty="0"/>
          </a:p>
          <a:p>
            <a:r>
              <a:rPr lang="en-US" sz="2000" dirty="0"/>
              <a:t>QC Data</a:t>
            </a:r>
          </a:p>
          <a:p>
            <a:pPr lvl="1"/>
            <a:r>
              <a:rPr lang="en-US" sz="1800" dirty="0"/>
              <a:t>% Useful: </a:t>
            </a:r>
            <a:r>
              <a:rPr lang="en-US" sz="1800" b="1" dirty="0"/>
              <a:t>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908"/>
          <a:stretch/>
        </p:blipFill>
        <p:spPr>
          <a:xfrm>
            <a:off x="6292219" y="3413267"/>
            <a:ext cx="3514725" cy="2593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16089" y="2869034"/>
            <a:ext cx="2689368" cy="3212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Summary Statistics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684"/>
          <a:stretch/>
        </p:blipFill>
        <p:spPr>
          <a:xfrm>
            <a:off x="6096000" y="3962923"/>
            <a:ext cx="41259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79" y="2621680"/>
            <a:ext cx="6932428" cy="3396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16" y="3388421"/>
            <a:ext cx="9144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89" r="17776" b="81673"/>
          <a:stretch/>
        </p:blipFill>
        <p:spPr>
          <a:xfrm>
            <a:off x="1897992" y="3203384"/>
            <a:ext cx="774324" cy="185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6276" y="5348093"/>
            <a:ext cx="162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1228" y="828243"/>
            <a:ext cx="269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Check elevation profile @ Google Earth</a:t>
            </a:r>
          </a:p>
        </p:txBody>
      </p:sp>
    </p:spTree>
    <p:extLst>
      <p:ext uri="{BB962C8B-B14F-4D97-AF65-F5344CB8AC3E}">
        <p14:creationId xmlns:p14="http://schemas.microsoft.com/office/powerpoint/2010/main" val="122089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lang="en-US" sz="2400" b="1" dirty="0"/>
              <a:t>O-</a:t>
            </a:r>
            <a:r>
              <a:rPr lang="en-US" sz="2800" b="1" dirty="0"/>
              <a:t>D</a:t>
            </a:r>
            <a:r>
              <a:rPr lang="en-US" sz="2400" b="1" dirty="0"/>
              <a:t>O-</a:t>
            </a:r>
            <a:r>
              <a:rPr lang="en-US" sz="2800" b="1" dirty="0"/>
              <a:t>L</a:t>
            </a:r>
            <a:r>
              <a:rPr lang="en-US" sz="2400" b="1" dirty="0"/>
              <a:t>IST-</a:t>
            </a:r>
            <a:r>
              <a:rPr lang="en-US" sz="2800" b="1" dirty="0"/>
              <a:t>F</a:t>
            </a:r>
            <a:r>
              <a:rPr lang="en-US" sz="2400" b="1" dirty="0"/>
              <a:t>OR-</a:t>
            </a:r>
            <a:r>
              <a:rPr lang="en-US" sz="2800" b="1" dirty="0"/>
              <a:t>T</a:t>
            </a:r>
            <a:r>
              <a:rPr lang="en-US" sz="2400" b="1" dirty="0"/>
              <a:t>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427" y="2869034"/>
            <a:ext cx="5624500" cy="3032036"/>
          </a:xfrm>
        </p:spPr>
        <p:txBody>
          <a:bodyPr>
            <a:normAutofit/>
          </a:bodyPr>
          <a:lstStyle/>
          <a:p>
            <a:r>
              <a:rPr lang="en-US" sz="2000" dirty="0"/>
              <a:t>Create </a:t>
            </a:r>
            <a:r>
              <a:rPr lang="en-US" sz="2000" b="1" dirty="0"/>
              <a:t>Kriging Maps </a:t>
            </a:r>
            <a:r>
              <a:rPr lang="en-US" sz="2000" dirty="0"/>
              <a:t>(include Summary Statistics)</a:t>
            </a:r>
          </a:p>
          <a:p>
            <a:pPr lvl="1"/>
            <a:r>
              <a:rPr lang="en-US" sz="1800" dirty="0"/>
              <a:t>N</a:t>
            </a:r>
          </a:p>
          <a:p>
            <a:pPr lvl="1"/>
            <a:r>
              <a:rPr lang="en-US" sz="1800" dirty="0"/>
              <a:t>P</a:t>
            </a:r>
          </a:p>
          <a:p>
            <a:pPr lvl="1"/>
            <a:r>
              <a:rPr lang="en-US" sz="1800" dirty="0"/>
              <a:t>K</a:t>
            </a:r>
          </a:p>
          <a:p>
            <a:pPr lvl="1"/>
            <a:r>
              <a:rPr lang="en-US" sz="1800" dirty="0"/>
              <a:t>S</a:t>
            </a:r>
          </a:p>
          <a:p>
            <a:pPr lvl="1"/>
            <a:r>
              <a:rPr lang="en-US" sz="1800" dirty="0"/>
              <a:t>Zn</a:t>
            </a:r>
          </a:p>
          <a:p>
            <a:pPr lvl="1"/>
            <a:r>
              <a:rPr lang="en-US" sz="1800" dirty="0"/>
              <a:t>CEC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3677" y="4092664"/>
            <a:ext cx="600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Check whether the patterns have anything to do with SOM pattern</a:t>
            </a:r>
          </a:p>
          <a:p>
            <a:r>
              <a:rPr lang="en-US" sz="1600" dirty="0"/>
              <a:t>- Find out areas that are in need of respective nutrients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5303582"/>
            <a:ext cx="307876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/>
              <a:t>http://aes.missouri.edu/pfcs/soiltest.pdf</a:t>
            </a:r>
          </a:p>
        </p:txBody>
      </p:sp>
    </p:spTree>
    <p:extLst>
      <p:ext uri="{BB962C8B-B14F-4D97-AF65-F5344CB8AC3E}">
        <p14:creationId xmlns:p14="http://schemas.microsoft.com/office/powerpoint/2010/main" val="16458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400" b="1" dirty="0"/>
              <a:t>UMMARY</a:t>
            </a:r>
            <a:r>
              <a:rPr lang="en-US" sz="2800" b="1" dirty="0"/>
              <a:t> S</a:t>
            </a:r>
            <a:r>
              <a:rPr lang="en-US" sz="2400" b="1" dirty="0"/>
              <a:t>TATISTICS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0" y="2801606"/>
            <a:ext cx="4757261" cy="3041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915"/>
          <a:stretch/>
        </p:blipFill>
        <p:spPr>
          <a:xfrm>
            <a:off x="1731016" y="3355596"/>
            <a:ext cx="3562350" cy="295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91" y="4322248"/>
            <a:ext cx="3486150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641" y="5269938"/>
            <a:ext cx="3467100" cy="257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3013" y="4883347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Phosphorous (P)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3013" y="3914673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Potassium (K)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3014" y="2945999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Organic Matter</a:t>
            </a:r>
          </a:p>
        </p:txBody>
      </p:sp>
    </p:spTree>
    <p:extLst>
      <p:ext uri="{BB962C8B-B14F-4D97-AF65-F5344CB8AC3E}">
        <p14:creationId xmlns:p14="http://schemas.microsoft.com/office/powerpoint/2010/main" val="408632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400" b="1" dirty="0"/>
              <a:t>UMMARY</a:t>
            </a:r>
            <a:r>
              <a:rPr lang="en-US" sz="2800" b="1" dirty="0"/>
              <a:t> S</a:t>
            </a:r>
            <a:r>
              <a:rPr lang="en-US" sz="2400" b="1" dirty="0"/>
              <a:t>TATISTICS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627" y="2882903"/>
            <a:ext cx="4757257" cy="3041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22" y="3378404"/>
            <a:ext cx="344805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572" y="4297619"/>
            <a:ext cx="35052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272" y="5186827"/>
            <a:ext cx="3619500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4572" y="2949188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Sulphur (S)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013" y="3913073"/>
            <a:ext cx="321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Cation Exchange Capacity (CEC)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4572" y="4810869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Zinc (Zn)</a:t>
            </a:r>
          </a:p>
        </p:txBody>
      </p:sp>
    </p:spTree>
    <p:extLst>
      <p:ext uri="{BB962C8B-B14F-4D97-AF65-F5344CB8AC3E}">
        <p14:creationId xmlns:p14="http://schemas.microsoft.com/office/powerpoint/2010/main" val="342326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54" y="3575628"/>
            <a:ext cx="3486150" cy="27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6687" y="3126108"/>
            <a:ext cx="24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Potassium (K)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-5919" b="68013"/>
          <a:stretch/>
        </p:blipFill>
        <p:spPr>
          <a:xfrm>
            <a:off x="3516884" y="4187587"/>
            <a:ext cx="1483060" cy="408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2" y="4579186"/>
            <a:ext cx="1371600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37" y="2944881"/>
            <a:ext cx="5677161" cy="27930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9154" y="5399337"/>
            <a:ext cx="162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Unit: ppm</a:t>
            </a:r>
          </a:p>
        </p:txBody>
      </p:sp>
    </p:spTree>
    <p:extLst>
      <p:ext uri="{BB962C8B-B14F-4D97-AF65-F5344CB8AC3E}">
        <p14:creationId xmlns:p14="http://schemas.microsoft.com/office/powerpoint/2010/main" val="175757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2289</TotalTime>
  <Words>241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WITHIN-FIELD VARIATION OF  SOIL NUTRIENTS AND CHEMICAL PROPERTIES</vt:lpstr>
      <vt:lpstr>SSURGO LAYER</vt:lpstr>
      <vt:lpstr>METHODS</vt:lpstr>
      <vt:lpstr>EXPLORATORY DATA ANALYSIS (EDA)</vt:lpstr>
      <vt:lpstr>METHODS</vt:lpstr>
      <vt:lpstr>TO-DO-LIST-FOR-TODAY</vt:lpstr>
      <vt:lpstr>SUMMARY STATISTICS</vt:lpstr>
      <vt:lpstr>SUMMARY STATISTICS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SUMMARY TABLE</vt:lpstr>
      <vt:lpstr>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Soil Nutrient Distribution</dc:title>
  <dc:creator>MOHAN, MIDHUN [AG-Contractor/1005]</dc:creator>
  <cp:lastModifiedBy>MOHAN, MIDHUN [AG-Contractor/1005]</cp:lastModifiedBy>
  <cp:revision>50</cp:revision>
  <dcterms:created xsi:type="dcterms:W3CDTF">2017-04-10T16:10:51Z</dcterms:created>
  <dcterms:modified xsi:type="dcterms:W3CDTF">2017-06-05T18:08:57Z</dcterms:modified>
</cp:coreProperties>
</file>