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0"/>
  </p:notesMasterIdLst>
  <p:sldIdLst>
    <p:sldId id="256" r:id="rId2"/>
    <p:sldId id="257" r:id="rId3"/>
    <p:sldId id="258" r:id="rId4"/>
    <p:sldId id="267" r:id="rId5"/>
    <p:sldId id="260" r:id="rId6"/>
    <p:sldId id="261" r:id="rId7"/>
    <p:sldId id="262" r:id="rId8"/>
    <p:sldId id="263" r:id="rId9"/>
    <p:sldId id="264" r:id="rId10"/>
    <p:sldId id="265" r:id="rId11"/>
    <p:sldId id="266" r:id="rId12"/>
    <p:sldId id="268" r:id="rId13"/>
    <p:sldId id="270" r:id="rId14"/>
    <p:sldId id="274" r:id="rId15"/>
    <p:sldId id="275"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varScale="1">
        <p:scale>
          <a:sx n="59" d="100"/>
          <a:sy n="59" d="100"/>
        </p:scale>
        <p:origin x="78" y="1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D9D4E-5A6F-4E4D-8D65-5AC5D3324CE3}" type="datetimeFigureOut">
              <a:rPr lang="en-US" smtClean="0"/>
              <a:t>12/11/2016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7BB6B5-AF45-4802-911D-D016B499B0C8}" type="slidenum">
              <a:rPr lang="en-US" smtClean="0"/>
              <a:t>‹#›</a:t>
            </a:fld>
            <a:endParaRPr lang="en-US"/>
          </a:p>
        </p:txBody>
      </p:sp>
    </p:spTree>
    <p:extLst>
      <p:ext uri="{BB962C8B-B14F-4D97-AF65-F5344CB8AC3E}">
        <p14:creationId xmlns:p14="http://schemas.microsoft.com/office/powerpoint/2010/main" val="330133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Attempting to run a trigger so</a:t>
            </a:r>
            <a:r>
              <a:rPr lang="en-US" baseline="0" dirty="0"/>
              <a:t> that if you get all cards to a set that it will automatically recognize and change price…attempted fail. :/</a:t>
            </a:r>
            <a:endParaRPr lang="en-US" dirty="0"/>
          </a:p>
        </p:txBody>
      </p:sp>
      <p:sp>
        <p:nvSpPr>
          <p:cNvPr id="4" name="Slide Number Placeholder 3"/>
          <p:cNvSpPr>
            <a:spLocks noGrp="1"/>
          </p:cNvSpPr>
          <p:nvPr>
            <p:ph type="sldNum" sz="quarter" idx="10"/>
          </p:nvPr>
        </p:nvSpPr>
        <p:spPr/>
        <p:txBody>
          <a:bodyPr/>
          <a:lstStyle/>
          <a:p>
            <a:fld id="{617BB6B5-AF45-4802-911D-D016B499B0C8}" type="slidenum">
              <a:rPr lang="en-US" smtClean="0"/>
              <a:t>12</a:t>
            </a:fld>
            <a:endParaRPr lang="en-US"/>
          </a:p>
        </p:txBody>
      </p:sp>
    </p:spTree>
    <p:extLst>
      <p:ext uri="{BB962C8B-B14F-4D97-AF65-F5344CB8AC3E}">
        <p14:creationId xmlns:p14="http://schemas.microsoft.com/office/powerpoint/2010/main" val="15061203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2B7A474A-9976-482E-B9F7-4E1439FFC84A}" type="datetime1">
              <a:rPr lang="en-US" smtClean="0"/>
              <a:t>12/11/2016</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BD8AA2-BBE5-4B5F-9B05-2C6EC206CF4C}" type="datetime1">
              <a:rPr lang="en-US" smtClean="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5B3106-AA8E-4A20-B65D-6B7E08B137D5}" type="datetime1">
              <a:rPr lang="en-US" smtClean="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159AEF-4C9E-4190-9420-DE8ADB002B8A}" type="datetime1">
              <a:rPr lang="en-US" smtClean="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5D0CB0-270C-4647-8095-A60BCB31260D}" type="datetime1">
              <a:rPr lang="en-US" smtClean="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050019A-A3F5-46CD-8628-1D03FDE16A58}" type="datetime1">
              <a:rPr lang="en-US" smtClean="0"/>
              <a:t>12/11/2016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44A288F-2BA7-403C-A6A9-0752911D03E6}" type="datetime1">
              <a:rPr lang="en-US" smtClean="0"/>
              <a:t>12/11/2016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82DFC-CBBA-453F-8D01-A86C2FBA033E}" type="datetime1">
              <a:rPr lang="en-US" smtClean="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FCD359-0E80-4146-A25D-250D95736427}" type="datetime1">
              <a:rPr lang="en-US" smtClean="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49DCC-C6D0-403C-9CDC-9BEA2C3896ED}" type="datetime1">
              <a:rPr lang="en-US" smtClean="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6E4BCE-AE80-4E90-AFEB-411C45BC39E6}" type="datetime1">
              <a:rPr lang="en-US" smtClean="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2316BF-CA42-4334-907D-1CFDF2C8A168}" type="datetime1">
              <a:rPr lang="en-US" smtClean="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7AF230-0B42-487E-8F7C-0CF9A8379C19}" type="datetime1">
              <a:rPr lang="en-US" smtClean="0"/>
              <a:t>12/11/2016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C2093D-A2BD-40DF-A646-13672A176D31}" type="datetime1">
              <a:rPr lang="en-US" smtClean="0"/>
              <a:t>12/11/2016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FDAFB5-421E-46FD-9BD6-B2794BEF2A1F}" type="datetime1">
              <a:rPr lang="en-US" smtClean="0"/>
              <a:t>12/11/2016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1F1582-88DE-4443-8857-ED7DC1BE19DA}" type="datetime1">
              <a:rPr lang="en-US" smtClean="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CE1B6F-A49E-40AF-BCF1-E96A3959D6AD}" type="datetime1">
              <a:rPr lang="en-US" smtClean="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EE9F987C-8954-4BAB-B424-636A9109B9E8}" type="datetime1">
              <a:rPr lang="en-US" smtClean="0"/>
              <a:t>12/11/2016</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618544" y="669795"/>
            <a:ext cx="10028031" cy="2766528"/>
          </a:xfrm>
        </p:spPr>
        <p:txBody>
          <a:bodyPr/>
          <a:lstStyle/>
          <a:p>
            <a:r>
              <a:rPr lang="en-US" dirty="0"/>
              <a:t>Sports Card Database</a:t>
            </a:r>
          </a:p>
        </p:txBody>
      </p:sp>
      <p:sp>
        <p:nvSpPr>
          <p:cNvPr id="3" name="Subtitle 2"/>
          <p:cNvSpPr>
            <a:spLocks noGrp="1"/>
          </p:cNvSpPr>
          <p:nvPr>
            <p:ph type="subTitle" idx="1"/>
          </p:nvPr>
        </p:nvSpPr>
        <p:spPr/>
        <p:txBody>
          <a:bodyPr/>
          <a:lstStyle/>
          <a:p>
            <a:r>
              <a:rPr lang="en-US" dirty="0"/>
              <a:t>Michael Sanzo</a:t>
            </a:r>
          </a:p>
        </p:txBody>
      </p:sp>
    </p:spTree>
    <p:extLst>
      <p:ext uri="{BB962C8B-B14F-4D97-AF65-F5344CB8AC3E}">
        <p14:creationId xmlns:p14="http://schemas.microsoft.com/office/powerpoint/2010/main" val="2491456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 set table</a:t>
            </a:r>
          </a:p>
        </p:txBody>
      </p:sp>
      <p:pic>
        <p:nvPicPr>
          <p:cNvPr id="4" name="Content Placeholder 3"/>
          <p:cNvPicPr>
            <a:picLocks noGrp="1" noChangeAspect="1"/>
          </p:cNvPicPr>
          <p:nvPr>
            <p:ph sz="quarter" idx="13"/>
          </p:nvPr>
        </p:nvPicPr>
        <p:blipFill>
          <a:blip r:embed="rId2"/>
          <a:stretch>
            <a:fillRect/>
          </a:stretch>
        </p:blipFill>
        <p:spPr>
          <a:xfrm>
            <a:off x="1636092" y="1837765"/>
            <a:ext cx="4248150" cy="3257550"/>
          </a:xfrm>
          <a:prstGeom prst="rect">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sp>
        <p:nvSpPr>
          <p:cNvPr id="6" name="TextBox 5"/>
          <p:cNvSpPr txBox="1"/>
          <p:nvPr/>
        </p:nvSpPr>
        <p:spPr>
          <a:xfrm>
            <a:off x="7194307" y="1287076"/>
            <a:ext cx="3755572" cy="2862322"/>
          </a:xfrm>
          <a:prstGeom prst="rect">
            <a:avLst/>
          </a:prstGeom>
          <a:noFill/>
        </p:spPr>
        <p:txBody>
          <a:bodyPr wrap="square" rtlCol="0">
            <a:spAutoFit/>
          </a:bodyPr>
          <a:lstStyle/>
          <a:p>
            <a:r>
              <a:rPr lang="en-US" i="1" u="sng" dirty="0"/>
              <a:t>Create Statement</a:t>
            </a:r>
          </a:p>
          <a:p>
            <a:r>
              <a:rPr lang="en-US" dirty="0"/>
              <a:t>CREATE TABLE </a:t>
            </a:r>
            <a:r>
              <a:rPr lang="en-US" dirty="0" err="1"/>
              <a:t>CardSet</a:t>
            </a:r>
            <a:r>
              <a:rPr lang="en-US" dirty="0"/>
              <a:t> (</a:t>
            </a:r>
          </a:p>
          <a:p>
            <a:r>
              <a:rPr lang="en-US" dirty="0"/>
              <a:t> 	 </a:t>
            </a:r>
            <a:r>
              <a:rPr lang="en-US" dirty="0" err="1"/>
              <a:t>SetID</a:t>
            </a:r>
            <a:r>
              <a:rPr lang="en-US" dirty="0"/>
              <a:t> 		VARCHAR(20),</a:t>
            </a:r>
          </a:p>
          <a:p>
            <a:r>
              <a:rPr lang="en-US" dirty="0"/>
              <a:t> 	 bid		 	VARCHAR(20),</a:t>
            </a:r>
          </a:p>
          <a:p>
            <a:r>
              <a:rPr lang="en-US" dirty="0"/>
              <a:t> 	 Year		 	VARCHAR(20),</a:t>
            </a:r>
          </a:p>
          <a:p>
            <a:r>
              <a:rPr lang="en-US" dirty="0"/>
              <a:t>  PRIMARY KEY (</a:t>
            </a:r>
            <a:r>
              <a:rPr lang="en-US" dirty="0" err="1"/>
              <a:t>SetID</a:t>
            </a:r>
            <a:r>
              <a:rPr lang="en-US" dirty="0"/>
              <a:t>)</a:t>
            </a:r>
          </a:p>
          <a:p>
            <a:r>
              <a:rPr lang="en-US" dirty="0"/>
              <a:t>);</a:t>
            </a:r>
            <a:endParaRPr lang="en-US" dirty="0"/>
          </a:p>
          <a:p>
            <a:endParaRPr lang="en-US" dirty="0"/>
          </a:p>
          <a:p>
            <a:r>
              <a:rPr lang="en-US" i="1" u="sng" dirty="0"/>
              <a:t>Functional Dependencies</a:t>
            </a:r>
          </a:p>
          <a:p>
            <a:r>
              <a:rPr lang="en-US" i="1" u="sng" dirty="0" err="1"/>
              <a:t>setID</a:t>
            </a:r>
            <a:r>
              <a:rPr lang="en-US" i="1" u="sng" dirty="0"/>
              <a:t>—</a:t>
            </a:r>
            <a:r>
              <a:rPr lang="en-US" i="1" u="sng" dirty="0" err="1"/>
              <a:t>bid,year</a:t>
            </a:r>
            <a:endParaRPr lang="en-US" i="1" u="sng" dirty="0"/>
          </a:p>
        </p:txBody>
      </p:sp>
    </p:spTree>
    <p:extLst>
      <p:ext uri="{BB962C8B-B14F-4D97-AF65-F5344CB8AC3E}">
        <p14:creationId xmlns:p14="http://schemas.microsoft.com/office/powerpoint/2010/main" val="115945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 table</a:t>
            </a:r>
          </a:p>
        </p:txBody>
      </p:sp>
      <p:pic>
        <p:nvPicPr>
          <p:cNvPr id="4" name="Content Placeholder 3"/>
          <p:cNvPicPr>
            <a:picLocks noGrp="1" noChangeAspect="1"/>
          </p:cNvPicPr>
          <p:nvPr>
            <p:ph sz="quarter" idx="13"/>
          </p:nvPr>
        </p:nvPicPr>
        <p:blipFill>
          <a:blip r:embed="rId2"/>
          <a:stretch>
            <a:fillRect/>
          </a:stretch>
        </p:blipFill>
        <p:spPr>
          <a:xfrm>
            <a:off x="685801" y="3617446"/>
            <a:ext cx="10394950" cy="1989625"/>
          </a:xfrm>
          <a:prstGeom prst="rect">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sp>
        <p:nvSpPr>
          <p:cNvPr id="6" name="TextBox 5"/>
          <p:cNvSpPr txBox="1"/>
          <p:nvPr/>
        </p:nvSpPr>
        <p:spPr>
          <a:xfrm>
            <a:off x="7735326" y="0"/>
            <a:ext cx="3221145" cy="4247317"/>
          </a:xfrm>
          <a:prstGeom prst="rect">
            <a:avLst/>
          </a:prstGeom>
          <a:noFill/>
        </p:spPr>
        <p:txBody>
          <a:bodyPr wrap="square" rtlCol="0">
            <a:spAutoFit/>
          </a:bodyPr>
          <a:lstStyle/>
          <a:p>
            <a:r>
              <a:rPr lang="en-US" i="1" u="sng" dirty="0"/>
              <a:t>Create Statement</a:t>
            </a:r>
          </a:p>
          <a:p>
            <a:r>
              <a:rPr lang="en-US" dirty="0"/>
              <a:t>CREATE TABLE Cards (</a:t>
            </a:r>
          </a:p>
          <a:p>
            <a:r>
              <a:rPr lang="en-US" dirty="0"/>
              <a:t>  </a:t>
            </a:r>
            <a:r>
              <a:rPr lang="en-US" dirty="0" err="1"/>
              <a:t>cid</a:t>
            </a:r>
            <a:r>
              <a:rPr lang="en-US" dirty="0"/>
              <a:t>	 		VARCHAR(20),</a:t>
            </a:r>
          </a:p>
          <a:p>
            <a:r>
              <a:rPr lang="en-US" dirty="0"/>
              <a:t>  </a:t>
            </a:r>
            <a:r>
              <a:rPr lang="en-US" dirty="0" err="1"/>
              <a:t>pid</a:t>
            </a:r>
            <a:r>
              <a:rPr lang="en-US" dirty="0"/>
              <a:t>	 		VARCHAR(20),</a:t>
            </a:r>
          </a:p>
          <a:p>
            <a:r>
              <a:rPr lang="en-US" dirty="0"/>
              <a:t>  </a:t>
            </a:r>
            <a:r>
              <a:rPr lang="en-US" dirty="0" err="1"/>
              <a:t>CardNumb</a:t>
            </a:r>
            <a:r>
              <a:rPr lang="en-US" dirty="0"/>
              <a:t>	VARCHAR(20),</a:t>
            </a:r>
          </a:p>
          <a:p>
            <a:r>
              <a:rPr lang="en-US" dirty="0"/>
              <a:t>  Type	 	VARCHAR(20),</a:t>
            </a:r>
          </a:p>
          <a:p>
            <a:r>
              <a:rPr lang="en-US" dirty="0"/>
              <a:t>  </a:t>
            </a:r>
            <a:r>
              <a:rPr lang="en-US" dirty="0" err="1"/>
              <a:t>sid</a:t>
            </a:r>
            <a:r>
              <a:rPr lang="en-US" dirty="0"/>
              <a:t>	 		VARCHAR(20),</a:t>
            </a:r>
          </a:p>
          <a:p>
            <a:r>
              <a:rPr lang="en-US" dirty="0"/>
              <a:t>  bid 			VARCHAR(20),</a:t>
            </a:r>
          </a:p>
          <a:p>
            <a:r>
              <a:rPr lang="en-US" dirty="0"/>
              <a:t>  </a:t>
            </a:r>
            <a:r>
              <a:rPr lang="en-US" dirty="0" err="1"/>
              <a:t>tid</a:t>
            </a:r>
            <a:r>
              <a:rPr lang="en-US" dirty="0"/>
              <a:t> 			VARCHAR(20),</a:t>
            </a:r>
          </a:p>
          <a:p>
            <a:r>
              <a:rPr lang="en-US" dirty="0"/>
              <a:t>  </a:t>
            </a:r>
            <a:r>
              <a:rPr lang="en-US" dirty="0" err="1"/>
              <a:t>SetID</a:t>
            </a:r>
            <a:r>
              <a:rPr lang="en-US" dirty="0"/>
              <a:t> 		VARCHAR(20),</a:t>
            </a:r>
          </a:p>
          <a:p>
            <a:r>
              <a:rPr lang="en-US" dirty="0"/>
              <a:t>  vid			VARCHAR(20),</a:t>
            </a:r>
          </a:p>
          <a:p>
            <a:r>
              <a:rPr lang="en-US" dirty="0"/>
              <a:t>  PRIMARY KEY (</a:t>
            </a:r>
            <a:r>
              <a:rPr lang="en-US" dirty="0" err="1"/>
              <a:t>cid</a:t>
            </a:r>
            <a:r>
              <a:rPr lang="en-US" dirty="0"/>
              <a:t>)</a:t>
            </a:r>
          </a:p>
          <a:p>
            <a:r>
              <a:rPr lang="en-US" dirty="0"/>
              <a:t>);</a:t>
            </a:r>
          </a:p>
          <a:p>
            <a:endParaRPr lang="en-US" dirty="0"/>
          </a:p>
          <a:p>
            <a:endParaRPr lang="en-US" dirty="0"/>
          </a:p>
        </p:txBody>
      </p:sp>
      <p:sp>
        <p:nvSpPr>
          <p:cNvPr id="7" name="TextBox 6"/>
          <p:cNvSpPr txBox="1"/>
          <p:nvPr/>
        </p:nvSpPr>
        <p:spPr>
          <a:xfrm>
            <a:off x="881743" y="1837765"/>
            <a:ext cx="4751614" cy="923330"/>
          </a:xfrm>
          <a:prstGeom prst="rect">
            <a:avLst/>
          </a:prstGeom>
          <a:noFill/>
        </p:spPr>
        <p:txBody>
          <a:bodyPr wrap="square" rtlCol="0">
            <a:spAutoFit/>
          </a:bodyPr>
          <a:lstStyle/>
          <a:p>
            <a:r>
              <a:rPr lang="en-US" i="1" u="sng" dirty="0"/>
              <a:t>Function Dependencies</a:t>
            </a:r>
          </a:p>
          <a:p>
            <a:r>
              <a:rPr lang="en-US" i="1" u="sng" dirty="0" err="1"/>
              <a:t>cid</a:t>
            </a:r>
            <a:r>
              <a:rPr lang="en-US" i="1" u="sng" dirty="0"/>
              <a:t>—</a:t>
            </a:r>
            <a:r>
              <a:rPr lang="en-US" i="1" u="sng" dirty="0" err="1"/>
              <a:t>pid</a:t>
            </a:r>
            <a:r>
              <a:rPr lang="en-US" i="1" u="sng" dirty="0"/>
              <a:t>, </a:t>
            </a:r>
            <a:r>
              <a:rPr lang="en-US" i="1" u="sng" dirty="0" err="1"/>
              <a:t>cardnumb</a:t>
            </a:r>
            <a:r>
              <a:rPr lang="en-US" i="1" u="sng" dirty="0"/>
              <a:t>, type, </a:t>
            </a:r>
            <a:r>
              <a:rPr lang="en-US" i="1" u="sng" dirty="0" err="1"/>
              <a:t>sid</a:t>
            </a:r>
            <a:r>
              <a:rPr lang="en-US" i="1" u="sng" dirty="0"/>
              <a:t>, bid, </a:t>
            </a:r>
            <a:r>
              <a:rPr lang="en-US" i="1" u="sng" dirty="0" err="1"/>
              <a:t>tid</a:t>
            </a:r>
            <a:r>
              <a:rPr lang="en-US" i="1" u="sng" dirty="0"/>
              <a:t>, </a:t>
            </a:r>
            <a:r>
              <a:rPr lang="en-US" i="1" u="sng" dirty="0" err="1"/>
              <a:t>setid</a:t>
            </a:r>
            <a:r>
              <a:rPr lang="en-US" i="1" u="sng" dirty="0"/>
              <a:t>, vid</a:t>
            </a:r>
          </a:p>
          <a:p>
            <a:endParaRPr lang="en-US" dirty="0"/>
          </a:p>
        </p:txBody>
      </p:sp>
    </p:spTree>
    <p:extLst>
      <p:ext uri="{BB962C8B-B14F-4D97-AF65-F5344CB8AC3E}">
        <p14:creationId xmlns:p14="http://schemas.microsoft.com/office/powerpoint/2010/main" val="2723499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a:t>
            </a:r>
          </a:p>
        </p:txBody>
      </p:sp>
      <p:sp>
        <p:nvSpPr>
          <p:cNvPr id="3" name="Content Placeholder 2"/>
          <p:cNvSpPr>
            <a:spLocks noGrp="1"/>
          </p:cNvSpPr>
          <p:nvPr>
            <p:ph sz="quarter" idx="13"/>
          </p:nvPr>
        </p:nvSpPr>
        <p:spPr>
          <a:xfrm>
            <a:off x="5845629" y="3144406"/>
            <a:ext cx="4686300" cy="653143"/>
          </a:xfrm>
        </p:spPr>
        <p:txBody>
          <a:bodyPr>
            <a:normAutofit fontScale="25000" lnSpcReduction="20000"/>
          </a:bodyPr>
          <a:lstStyle/>
          <a:p>
            <a:pPr marL="0" indent="0">
              <a:lnSpc>
                <a:spcPct val="100000"/>
              </a:lnSpc>
              <a:buNone/>
            </a:pPr>
            <a:r>
              <a:rPr lang="en-US" sz="4800" cap="none" dirty="0">
                <a:latin typeface="+mj-lt"/>
                <a:cs typeface="Times New Roman" panose="02020603050405020304" pitchFamily="18" charset="0"/>
              </a:rPr>
              <a:t>CREATE TRIGGER </a:t>
            </a:r>
            <a:r>
              <a:rPr lang="en-US" sz="4800" cap="none" dirty="0" err="1">
                <a:latin typeface="+mj-lt"/>
                <a:cs typeface="Times New Roman" panose="02020603050405020304" pitchFamily="18" charset="0"/>
              </a:rPr>
              <a:t>update_vid</a:t>
            </a:r>
            <a:endParaRPr lang="en-US" sz="4800" cap="none" dirty="0">
              <a:latin typeface="+mj-lt"/>
              <a:cs typeface="Times New Roman" panose="02020603050405020304" pitchFamily="18" charset="0"/>
            </a:endParaRPr>
          </a:p>
          <a:p>
            <a:pPr marL="0" indent="0">
              <a:lnSpc>
                <a:spcPct val="100000"/>
              </a:lnSpc>
              <a:buNone/>
            </a:pPr>
            <a:r>
              <a:rPr lang="en-US" sz="4800" cap="none" dirty="0">
                <a:latin typeface="+mj-lt"/>
                <a:cs typeface="Times New Roman" panose="02020603050405020304" pitchFamily="18" charset="0"/>
              </a:rPr>
              <a:t>AFTER UPDATE OF vid ON </a:t>
            </a:r>
            <a:r>
              <a:rPr lang="en-US" sz="4800" cap="none" dirty="0" err="1">
                <a:latin typeface="+mj-lt"/>
                <a:cs typeface="Times New Roman" panose="02020603050405020304" pitchFamily="18" charset="0"/>
              </a:rPr>
              <a:t>cardset</a:t>
            </a:r>
            <a:endParaRPr lang="en-US" sz="4800" cap="none" dirty="0">
              <a:latin typeface="+mj-lt"/>
              <a:cs typeface="Times New Roman" panose="02020603050405020304" pitchFamily="18" charset="0"/>
            </a:endParaRPr>
          </a:p>
          <a:p>
            <a:pPr marL="0" indent="0">
              <a:lnSpc>
                <a:spcPct val="100000"/>
              </a:lnSpc>
              <a:buNone/>
            </a:pPr>
            <a:r>
              <a:rPr lang="en-US" sz="4800" cap="none" dirty="0">
                <a:latin typeface="+mj-lt"/>
                <a:cs typeface="Times New Roman" panose="02020603050405020304" pitchFamily="18" charset="0"/>
              </a:rPr>
              <a:t>FOR EACH ROW</a:t>
            </a:r>
          </a:p>
          <a:p>
            <a:pPr marL="0" indent="0">
              <a:lnSpc>
                <a:spcPct val="100000"/>
              </a:lnSpc>
              <a:buNone/>
            </a:pPr>
            <a:r>
              <a:rPr lang="en-US" sz="4800" cap="none" dirty="0">
                <a:latin typeface="+mj-lt"/>
                <a:cs typeface="Times New Roman" panose="02020603050405020304" pitchFamily="18" charset="0"/>
              </a:rPr>
              <a:t>EXCECUTE PROCEDURE </a:t>
            </a:r>
            <a:r>
              <a:rPr lang="en-US" sz="4800" cap="none" dirty="0" err="1">
                <a:latin typeface="+mj-lt"/>
                <a:cs typeface="Times New Roman" panose="02020603050405020304" pitchFamily="18" charset="0"/>
              </a:rPr>
              <a:t>update_value</a:t>
            </a:r>
            <a:endParaRPr lang="en-US" sz="4800" cap="none" dirty="0">
              <a:latin typeface="+mj-lt"/>
              <a:cs typeface="Times New Roman" panose="02020603050405020304" pitchFamily="18" charset="0"/>
            </a:endParaRPr>
          </a:p>
          <a:p>
            <a:pPr marL="0" indent="0">
              <a:lnSpc>
                <a:spcPct val="100000"/>
              </a:lnSpc>
              <a:buNone/>
            </a:pPr>
            <a:r>
              <a:rPr lang="en-US" sz="4800" cap="none" dirty="0">
                <a:latin typeface="+mj-lt"/>
                <a:cs typeface="Times New Roman" panose="02020603050405020304" pitchFamily="18" charset="0"/>
              </a:rPr>
              <a:t>Trigger Function:</a:t>
            </a:r>
          </a:p>
          <a:p>
            <a:pPr marL="0" indent="0">
              <a:lnSpc>
                <a:spcPct val="100000"/>
              </a:lnSpc>
              <a:buNone/>
            </a:pPr>
            <a:br>
              <a:rPr lang="en-US" sz="4800" cap="none" dirty="0">
                <a:latin typeface="+mj-lt"/>
                <a:cs typeface="Times New Roman" panose="02020603050405020304" pitchFamily="18" charset="0"/>
              </a:rPr>
            </a:br>
            <a:r>
              <a:rPr lang="en-US" sz="4800" cap="none" dirty="0">
                <a:latin typeface="+mj-lt"/>
                <a:cs typeface="Times New Roman" panose="02020603050405020304" pitchFamily="18" charset="0"/>
              </a:rPr>
              <a:t>CREATE FUNCTION </a:t>
            </a:r>
            <a:r>
              <a:rPr lang="en-US" sz="4800" cap="none" dirty="0" err="1">
                <a:latin typeface="+mj-lt"/>
                <a:cs typeface="Times New Roman" panose="02020603050405020304" pitchFamily="18" charset="0"/>
              </a:rPr>
              <a:t>update_value</a:t>
            </a:r>
            <a:r>
              <a:rPr lang="en-US" sz="4800" cap="none" dirty="0">
                <a:latin typeface="+mj-lt"/>
                <a:cs typeface="Times New Roman" panose="02020603050405020304" pitchFamily="18" charset="0"/>
              </a:rPr>
              <a:t>()</a:t>
            </a:r>
          </a:p>
          <a:p>
            <a:pPr marL="0" indent="0">
              <a:lnSpc>
                <a:spcPct val="100000"/>
              </a:lnSpc>
              <a:buNone/>
            </a:pPr>
            <a:r>
              <a:rPr lang="en-US" sz="4800" cap="none" dirty="0">
                <a:latin typeface="+mj-lt"/>
                <a:cs typeface="Times New Roman" panose="02020603050405020304" pitchFamily="18" charset="0"/>
              </a:rPr>
              <a:t>RETURNS ‘TRIGGER’</a:t>
            </a:r>
          </a:p>
          <a:p>
            <a:pPr marL="0" indent="0">
              <a:lnSpc>
                <a:spcPct val="100000"/>
              </a:lnSpc>
              <a:buNone/>
            </a:pPr>
            <a:r>
              <a:rPr lang="en-US" sz="4800" cap="none" dirty="0">
                <a:latin typeface="+mj-lt"/>
                <a:cs typeface="Times New Roman" panose="02020603050405020304" pitchFamily="18" charset="0"/>
              </a:rPr>
              <a:t>AS $BODY$</a:t>
            </a:r>
          </a:p>
          <a:p>
            <a:pPr marL="0" indent="0">
              <a:lnSpc>
                <a:spcPct val="100000"/>
              </a:lnSpc>
              <a:buNone/>
            </a:pPr>
            <a:r>
              <a:rPr lang="en-US" sz="4800" cap="none" dirty="0">
                <a:latin typeface="+mj-lt"/>
                <a:cs typeface="Times New Roman" panose="02020603050405020304" pitchFamily="18" charset="0"/>
              </a:rPr>
              <a:t>BEGIN</a:t>
            </a:r>
          </a:p>
          <a:p>
            <a:pPr marL="0" indent="0">
              <a:lnSpc>
                <a:spcPct val="100000"/>
              </a:lnSpc>
              <a:buNone/>
            </a:pPr>
            <a:r>
              <a:rPr lang="en-US" sz="4800" cap="none" dirty="0">
                <a:latin typeface="+mj-lt"/>
                <a:cs typeface="Times New Roman" panose="02020603050405020304" pitchFamily="18" charset="0"/>
              </a:rPr>
              <a:t>IF (</a:t>
            </a:r>
            <a:r>
              <a:rPr lang="en-US" sz="4800" cap="none" dirty="0" err="1">
                <a:latin typeface="+mj-lt"/>
                <a:cs typeface="Times New Roman" panose="02020603050405020304" pitchFamily="18" charset="0"/>
              </a:rPr>
              <a:t>cardset</a:t>
            </a:r>
            <a:r>
              <a:rPr lang="en-US" sz="4800" cap="none" dirty="0">
                <a:latin typeface="+mj-lt"/>
                <a:cs typeface="Times New Roman" panose="02020603050405020304" pitchFamily="18" charset="0"/>
              </a:rPr>
              <a:t> = ‘UPDATE’) THEN</a:t>
            </a:r>
          </a:p>
          <a:p>
            <a:pPr marL="0" indent="0">
              <a:lnSpc>
                <a:spcPct val="100000"/>
              </a:lnSpc>
              <a:buNone/>
            </a:pPr>
            <a:r>
              <a:rPr lang="en-US" sz="4800" cap="none" dirty="0">
                <a:latin typeface="+mj-lt"/>
                <a:cs typeface="Times New Roman" panose="02020603050405020304" pitchFamily="18" charset="0"/>
              </a:rPr>
              <a:t>UPDATE vid  SET </a:t>
            </a:r>
            <a:r>
              <a:rPr lang="en-US" sz="4800" cap="none" dirty="0" err="1">
                <a:latin typeface="+mj-lt"/>
                <a:cs typeface="Times New Roman" panose="02020603050405020304" pitchFamily="18" charset="0"/>
              </a:rPr>
              <a:t>cardset</a:t>
            </a:r>
            <a:r>
              <a:rPr lang="en-US" sz="4800" cap="none" dirty="0">
                <a:latin typeface="+mj-lt"/>
                <a:cs typeface="Times New Roman" panose="02020603050405020304" pitchFamily="18" charset="0"/>
              </a:rPr>
              <a:t> = vid FOR </a:t>
            </a:r>
            <a:r>
              <a:rPr lang="en-US" sz="4800" cap="none" dirty="0" err="1">
                <a:latin typeface="+mj-lt"/>
                <a:cs typeface="Times New Roman" panose="02020603050405020304" pitchFamily="18" charset="0"/>
              </a:rPr>
              <a:t>cid</a:t>
            </a:r>
            <a:r>
              <a:rPr lang="en-US" sz="4800" cap="none" dirty="0">
                <a:latin typeface="+mj-lt"/>
                <a:cs typeface="Times New Roman" panose="02020603050405020304" pitchFamily="18" charset="0"/>
              </a:rPr>
              <a:t> IN </a:t>
            </a:r>
            <a:r>
              <a:rPr lang="en-US" sz="4800" cap="none" dirty="0" err="1">
                <a:latin typeface="+mj-lt"/>
                <a:cs typeface="Times New Roman" panose="02020603050405020304" pitchFamily="18" charset="0"/>
              </a:rPr>
              <a:t>cardset</a:t>
            </a:r>
            <a:endParaRPr lang="en-US" sz="4800" cap="none" dirty="0">
              <a:latin typeface="+mj-lt"/>
              <a:cs typeface="Times New Roman" panose="02020603050405020304" pitchFamily="18" charset="0"/>
            </a:endParaRPr>
          </a:p>
          <a:p>
            <a:pPr marL="0" indent="0">
              <a:lnSpc>
                <a:spcPct val="100000"/>
              </a:lnSpc>
              <a:buNone/>
            </a:pPr>
            <a:r>
              <a:rPr lang="en-US" sz="4800" cap="none" dirty="0">
                <a:latin typeface="+mj-lt"/>
                <a:cs typeface="Times New Roman" panose="02020603050405020304" pitchFamily="18" charset="0"/>
              </a:rPr>
              <a:t>WHERE </a:t>
            </a:r>
            <a:r>
              <a:rPr lang="en-US" sz="4800" cap="none" dirty="0" err="1">
                <a:latin typeface="+mj-lt"/>
                <a:cs typeface="Times New Roman" panose="02020603050405020304" pitchFamily="18" charset="0"/>
              </a:rPr>
              <a:t>OLD.vid</a:t>
            </a:r>
            <a:r>
              <a:rPr lang="en-US" sz="4800" cap="none" dirty="0">
                <a:latin typeface="+mj-lt"/>
                <a:cs typeface="Times New Roman" panose="02020603050405020304" pitchFamily="18" charset="0"/>
              </a:rPr>
              <a:t> = </a:t>
            </a:r>
            <a:r>
              <a:rPr lang="en-US" sz="4800" cap="none" dirty="0" err="1">
                <a:latin typeface="+mj-lt"/>
                <a:cs typeface="Times New Roman" panose="02020603050405020304" pitchFamily="18" charset="0"/>
              </a:rPr>
              <a:t>NEW.cid</a:t>
            </a:r>
            <a:r>
              <a:rPr lang="en-US" sz="4800" cap="none" dirty="0">
                <a:latin typeface="+mj-lt"/>
                <a:cs typeface="Times New Roman" panose="02020603050405020304" pitchFamily="18" charset="0"/>
              </a:rPr>
              <a:t>;</a:t>
            </a:r>
          </a:p>
          <a:p>
            <a:pPr marL="0" indent="0">
              <a:lnSpc>
                <a:spcPct val="100000"/>
              </a:lnSpc>
              <a:buNone/>
            </a:pPr>
            <a:r>
              <a:rPr lang="en-US" sz="4800" cap="none" dirty="0">
                <a:latin typeface="+mj-lt"/>
                <a:cs typeface="Times New Roman" panose="02020603050405020304" pitchFamily="18" charset="0"/>
              </a:rPr>
              <a:t>END IF:</a:t>
            </a:r>
          </a:p>
          <a:p>
            <a:pPr marL="0" indent="0">
              <a:lnSpc>
                <a:spcPct val="100000"/>
              </a:lnSpc>
              <a:buNone/>
            </a:pPr>
            <a:r>
              <a:rPr lang="en-US" sz="4800" cap="none" dirty="0">
                <a:latin typeface="+mj-lt"/>
                <a:cs typeface="Times New Roman" panose="02020603050405020304" pitchFamily="18" charset="0"/>
              </a:rPr>
              <a:t>RETURN NULL;</a:t>
            </a:r>
          </a:p>
          <a:p>
            <a:pPr marL="0" indent="0">
              <a:lnSpc>
                <a:spcPct val="100000"/>
              </a:lnSpc>
              <a:buNone/>
            </a:pPr>
            <a:r>
              <a:rPr lang="en-US" sz="4800" cap="none" dirty="0">
                <a:latin typeface="+mj-lt"/>
                <a:cs typeface="Times New Roman" panose="02020603050405020304" pitchFamily="18" charset="0"/>
              </a:rPr>
              <a:t>END;</a:t>
            </a:r>
          </a:p>
          <a:p>
            <a:pPr marL="0" indent="0">
              <a:lnSpc>
                <a:spcPct val="100000"/>
              </a:lnSpc>
              <a:buNone/>
            </a:pPr>
            <a:r>
              <a:rPr lang="en-US" sz="4800" cap="none" dirty="0">
                <a:latin typeface="+mj-lt"/>
                <a:cs typeface="Times New Roman" panose="02020603050405020304" pitchFamily="18" charset="0"/>
              </a:rPr>
              <a:t>$$ LANGUAGE </a:t>
            </a:r>
            <a:r>
              <a:rPr lang="en-US" sz="4800" cap="none" dirty="0" err="1">
                <a:latin typeface="+mj-lt"/>
                <a:cs typeface="Times New Roman" panose="02020603050405020304" pitchFamily="18" charset="0"/>
              </a:rPr>
              <a:t>plpsql</a:t>
            </a:r>
            <a:r>
              <a:rPr lang="en-US" sz="4800" cap="none" dirty="0">
                <a:latin typeface="+mj-lt"/>
                <a:cs typeface="Times New Roman" panose="02020603050405020304" pitchFamily="18" charset="0"/>
              </a:rPr>
              <a:t>;</a:t>
            </a:r>
          </a:p>
          <a:p>
            <a:pPr marL="0" indent="0">
              <a:lnSpc>
                <a:spcPct val="100000"/>
              </a:lnSpc>
              <a:buNone/>
            </a:pPr>
            <a:endParaRPr lang="en-US" dirty="0"/>
          </a:p>
          <a:p>
            <a:pPr marL="0" indent="0">
              <a:lnSpc>
                <a:spcPct val="100000"/>
              </a:lnSpc>
              <a:buNone/>
            </a:pPr>
            <a:endParaRPr lang="en-US" dirty="0">
              <a:latin typeface="Impact "/>
            </a:endParaRPr>
          </a:p>
          <a:p>
            <a:pPr marL="0" indent="0">
              <a:lnSpc>
                <a:spcPct val="100000"/>
              </a:lnSpc>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
        <p:nvSpPr>
          <p:cNvPr id="5" name="TextBox 4"/>
          <p:cNvSpPr txBox="1"/>
          <p:nvPr/>
        </p:nvSpPr>
        <p:spPr>
          <a:xfrm>
            <a:off x="440871" y="2178315"/>
            <a:ext cx="3788229" cy="2585323"/>
          </a:xfrm>
          <a:prstGeom prst="rect">
            <a:avLst/>
          </a:prstGeom>
          <a:noFill/>
        </p:spPr>
        <p:txBody>
          <a:bodyPr wrap="square" rtlCol="0">
            <a:spAutoFit/>
          </a:bodyPr>
          <a:lstStyle/>
          <a:p>
            <a:r>
              <a:rPr lang="en-US" dirty="0"/>
              <a:t>Identify a </a:t>
            </a:r>
            <a:r>
              <a:rPr lang="en-US" dirty="0" err="1"/>
              <a:t>cardset</a:t>
            </a:r>
            <a:r>
              <a:rPr lang="en-US" dirty="0"/>
              <a:t> value if the end user has collected all the cards within a specific set. These sets are worth more than the addition of all cards totaled together but for this database I could not get it to work but it would have worked in that way to give the user a general estimate of the sets worth. </a:t>
            </a:r>
          </a:p>
        </p:txBody>
      </p:sp>
    </p:spTree>
    <p:extLst>
      <p:ext uri="{BB962C8B-B14F-4D97-AF65-F5344CB8AC3E}">
        <p14:creationId xmlns:p14="http://schemas.microsoft.com/office/powerpoint/2010/main" val="4196158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sz="quarter" idx="13"/>
          </p:nvPr>
        </p:nvSpPr>
        <p:spPr/>
        <p:txBody>
          <a:bodyPr>
            <a:normAutofit lnSpcReduction="10000"/>
          </a:bodyPr>
          <a:lstStyle/>
          <a:p>
            <a:r>
              <a:rPr lang="en-US" dirty="0"/>
              <a:t>Cards over $100</a:t>
            </a:r>
          </a:p>
          <a:p>
            <a:r>
              <a:rPr lang="en-US" dirty="0"/>
              <a:t>Create view </a:t>
            </a:r>
            <a:r>
              <a:rPr lang="en-US" cap="none" dirty="0"/>
              <a:t>Cardsover100 as</a:t>
            </a:r>
          </a:p>
          <a:p>
            <a:pPr marL="0" indent="0">
              <a:buNone/>
            </a:pPr>
            <a:r>
              <a:rPr lang="en-US" cap="none" dirty="0"/>
              <a:t>(	SELECT </a:t>
            </a:r>
            <a:r>
              <a:rPr lang="en-US" cap="none" dirty="0" err="1"/>
              <a:t>cid</a:t>
            </a:r>
            <a:r>
              <a:rPr lang="en-US" cap="none" dirty="0"/>
              <a:t>, </a:t>
            </a:r>
            <a:r>
              <a:rPr lang="en-US" cap="none" dirty="0" err="1"/>
              <a:t>nmUSD</a:t>
            </a:r>
            <a:r>
              <a:rPr lang="en-US" cap="none" dirty="0"/>
              <a:t>, </a:t>
            </a:r>
            <a:r>
              <a:rPr lang="en-US" cap="none" dirty="0" err="1"/>
              <a:t>mintUSD</a:t>
            </a:r>
            <a:r>
              <a:rPr lang="en-US" cap="none" dirty="0"/>
              <a:t>, </a:t>
            </a:r>
            <a:r>
              <a:rPr lang="en-US" cap="none" dirty="0" err="1"/>
              <a:t>gemUSD</a:t>
            </a:r>
            <a:endParaRPr lang="en-US" cap="none" dirty="0"/>
          </a:p>
          <a:p>
            <a:pPr marL="0" indent="0">
              <a:buNone/>
            </a:pPr>
            <a:r>
              <a:rPr lang="en-US" cap="none" dirty="0"/>
              <a:t>	FROM  value</a:t>
            </a:r>
          </a:p>
          <a:p>
            <a:pPr marL="0" indent="0">
              <a:buNone/>
            </a:pPr>
            <a:r>
              <a:rPr lang="en-US" cap="none" dirty="0"/>
              <a:t>	WHERE </a:t>
            </a:r>
            <a:r>
              <a:rPr lang="en-US" cap="none" dirty="0" err="1"/>
              <a:t>nmUSD</a:t>
            </a:r>
            <a:r>
              <a:rPr lang="en-US" cap="none" dirty="0"/>
              <a:t> &gt; 100</a:t>
            </a:r>
          </a:p>
          <a:p>
            <a:pPr marL="0" indent="0">
              <a:buNone/>
            </a:pPr>
            <a:r>
              <a:rPr lang="en-US" cap="none" dirty="0"/>
              <a:t>);</a:t>
            </a:r>
          </a:p>
          <a:p>
            <a:pPr marL="0" indent="0">
              <a:buNone/>
            </a:pPr>
            <a:r>
              <a:rPr lang="en-US" cap="none" dirty="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pic>
        <p:nvPicPr>
          <p:cNvPr id="2050" name="Picture 2" descr="Image result for baseball cards johnny bench 19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4307" y="2063396"/>
            <a:ext cx="3531751" cy="2462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60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sz="quarter" idx="13"/>
          </p:nvPr>
        </p:nvSpPr>
        <p:spPr/>
        <p:txBody>
          <a:bodyPr/>
          <a:lstStyle/>
          <a:p>
            <a:r>
              <a:rPr lang="en-US" dirty="0"/>
              <a:t>Cards over $1000</a:t>
            </a:r>
          </a:p>
          <a:p>
            <a:r>
              <a:rPr lang="en-US" dirty="0"/>
              <a:t>Create view </a:t>
            </a:r>
            <a:r>
              <a:rPr lang="en-US" cap="none" dirty="0"/>
              <a:t>Cardsover1k as</a:t>
            </a:r>
          </a:p>
          <a:p>
            <a:pPr marL="0" indent="0">
              <a:buNone/>
            </a:pPr>
            <a:r>
              <a:rPr lang="en-US" cap="none" dirty="0"/>
              <a:t>(	SELECT </a:t>
            </a:r>
            <a:r>
              <a:rPr lang="en-US" cap="none" dirty="0" err="1"/>
              <a:t>cid</a:t>
            </a:r>
            <a:r>
              <a:rPr lang="en-US" cap="none" dirty="0"/>
              <a:t>, </a:t>
            </a:r>
            <a:r>
              <a:rPr lang="en-US" cap="none" dirty="0" err="1"/>
              <a:t>nmUSD</a:t>
            </a:r>
            <a:r>
              <a:rPr lang="en-US" cap="none" dirty="0"/>
              <a:t>, </a:t>
            </a:r>
            <a:r>
              <a:rPr lang="en-US" cap="none" dirty="0" err="1"/>
              <a:t>mintUSD</a:t>
            </a:r>
            <a:r>
              <a:rPr lang="en-US" cap="none" dirty="0"/>
              <a:t>, </a:t>
            </a:r>
            <a:r>
              <a:rPr lang="en-US" cap="none" dirty="0" err="1"/>
              <a:t>gemUSD</a:t>
            </a:r>
            <a:endParaRPr lang="en-US" cap="none" dirty="0"/>
          </a:p>
          <a:p>
            <a:pPr marL="0" indent="0">
              <a:buNone/>
            </a:pPr>
            <a:r>
              <a:rPr lang="en-US" cap="none" dirty="0"/>
              <a:t>	FROM  value</a:t>
            </a:r>
          </a:p>
          <a:p>
            <a:pPr marL="0" indent="0">
              <a:buNone/>
            </a:pPr>
            <a:r>
              <a:rPr lang="en-US" cap="none" dirty="0"/>
              <a:t>	WHERE </a:t>
            </a:r>
            <a:r>
              <a:rPr lang="en-US" cap="none" dirty="0" err="1"/>
              <a:t>nmUSD</a:t>
            </a:r>
            <a:r>
              <a:rPr lang="en-US" cap="none" dirty="0"/>
              <a:t> &gt; 1000</a:t>
            </a:r>
          </a:p>
          <a:p>
            <a:pPr marL="0" indent="0">
              <a:buNone/>
            </a:pPr>
            <a:r>
              <a:rPr lang="en-US" cap="none" dirty="0"/>
              <a:t>);</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pic>
        <p:nvPicPr>
          <p:cNvPr id="3074" name="Picture 2" descr="Image result for thurman munson 19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2769" y="1837765"/>
            <a:ext cx="2307194" cy="3264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797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sz="quarter" idx="13"/>
          </p:nvPr>
        </p:nvSpPr>
        <p:spPr/>
        <p:txBody>
          <a:bodyPr>
            <a:normAutofit fontScale="92500" lnSpcReduction="20000"/>
          </a:bodyPr>
          <a:lstStyle/>
          <a:p>
            <a:r>
              <a:rPr lang="en-US" dirty="0"/>
              <a:t>Rookie cards</a:t>
            </a:r>
          </a:p>
          <a:p>
            <a:r>
              <a:rPr lang="en-US" dirty="0"/>
              <a:t>Create </a:t>
            </a:r>
            <a:r>
              <a:rPr lang="en-US" cap="none" dirty="0"/>
              <a:t>VIEW </a:t>
            </a:r>
            <a:r>
              <a:rPr lang="en-US" cap="none" dirty="0" err="1"/>
              <a:t>card_type</a:t>
            </a:r>
            <a:r>
              <a:rPr lang="en-US" cap="none" dirty="0"/>
              <a:t> AS</a:t>
            </a:r>
          </a:p>
          <a:p>
            <a:pPr marL="0" indent="0">
              <a:buNone/>
            </a:pPr>
            <a:r>
              <a:rPr lang="en-US" cap="none" dirty="0"/>
              <a:t>(	SELECT type</a:t>
            </a:r>
          </a:p>
          <a:p>
            <a:pPr marL="0" indent="0">
              <a:buNone/>
            </a:pPr>
            <a:r>
              <a:rPr lang="en-US" cap="none" dirty="0"/>
              <a:t>	FROM cards</a:t>
            </a:r>
          </a:p>
          <a:p>
            <a:pPr marL="0" indent="0">
              <a:buNone/>
            </a:pPr>
            <a:r>
              <a:rPr lang="en-US" cap="none" dirty="0"/>
              <a:t>	WHERE type = ‘R’</a:t>
            </a:r>
          </a:p>
          <a:p>
            <a:pPr marL="0" indent="0">
              <a:buNone/>
            </a:pPr>
            <a:r>
              <a:rPr lang="en-US" cap="none" dirty="0"/>
              <a:t>	GROUP BY vid</a:t>
            </a:r>
          </a:p>
          <a:p>
            <a:pPr marL="0" indent="0">
              <a:buNone/>
            </a:pPr>
            <a:r>
              <a:rPr lang="en-US" cap="none" dirty="0"/>
              <a:t>);</a:t>
            </a:r>
          </a:p>
          <a:p>
            <a:pPr marL="0" indent="0">
              <a:buNone/>
            </a:pPr>
            <a:r>
              <a:rPr lang="en-US" cap="none" dirty="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pic>
        <p:nvPicPr>
          <p:cNvPr id="4098" name="Picture 2" descr="Image result for reggie jackson rookie c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0714" y="1837765"/>
            <a:ext cx="2307876" cy="3250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152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notes</a:t>
            </a:r>
          </a:p>
        </p:txBody>
      </p:sp>
      <p:sp>
        <p:nvSpPr>
          <p:cNvPr id="3" name="Content Placeholder 2"/>
          <p:cNvSpPr>
            <a:spLocks noGrp="1"/>
          </p:cNvSpPr>
          <p:nvPr>
            <p:ph sz="quarter" idx="13"/>
          </p:nvPr>
        </p:nvSpPr>
        <p:spPr/>
        <p:txBody>
          <a:bodyPr/>
          <a:lstStyle/>
          <a:p>
            <a:r>
              <a:rPr lang="en-US" dirty="0"/>
              <a:t>This database design has been implemented on </a:t>
            </a:r>
            <a:r>
              <a:rPr lang="en-US" dirty="0" err="1"/>
              <a:t>Postgresql</a:t>
            </a:r>
            <a:r>
              <a:rPr lang="en-US" dirty="0"/>
              <a:t> 9.6. The testing of the design has been thorough and will be error free by spring 2017, when version 2.0 will be released. To interface with this database system it is recommended that a web front end be created in order to create the process of adding new information to the database. In addition, by creating a website in future versions to allow a datalink from the website to transform the data into valuable information to benefit the user.  in the database it will track the price and transaction history of the card portfolio and levels will be implemented to show profitability in you portfolio and based off reviews. </a:t>
            </a:r>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06945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problems</a:t>
            </a:r>
          </a:p>
        </p:txBody>
      </p:sp>
      <p:sp>
        <p:nvSpPr>
          <p:cNvPr id="3" name="Content Placeholder 2"/>
          <p:cNvSpPr>
            <a:spLocks noGrp="1"/>
          </p:cNvSpPr>
          <p:nvPr>
            <p:ph sz="quarter" idx="13"/>
          </p:nvPr>
        </p:nvSpPr>
        <p:spPr/>
        <p:txBody>
          <a:bodyPr/>
          <a:lstStyle/>
          <a:p>
            <a:r>
              <a:rPr lang="en-US" dirty="0"/>
              <a:t>Duplicate data WITHIN TABLES WILL NOT BE IDENTIFIED</a:t>
            </a:r>
          </a:p>
          <a:p>
            <a:r>
              <a:rPr lang="en-US" dirty="0"/>
              <a:t>Larger unique identifiers</a:t>
            </a:r>
          </a:p>
          <a:p>
            <a:r>
              <a:rPr lang="en-US" dirty="0"/>
              <a:t>Input cards instead of linked to online data</a:t>
            </a:r>
          </a:p>
          <a:p>
            <a:r>
              <a:rPr lang="en-US" dirty="0"/>
              <a:t>Put pictures in to identify cards</a:t>
            </a:r>
          </a:p>
          <a:p>
            <a:r>
              <a:rPr lang="en-US" dirty="0"/>
              <a:t>Version 1 and 2 of cards</a:t>
            </a:r>
          </a:p>
          <a:p>
            <a:r>
              <a:rPr lang="en-US" dirty="0"/>
              <a:t>Special types of cards as they get newer</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63946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enhancements</a:t>
            </a:r>
          </a:p>
        </p:txBody>
      </p:sp>
      <p:sp>
        <p:nvSpPr>
          <p:cNvPr id="3" name="Content Placeholder 2"/>
          <p:cNvSpPr>
            <a:spLocks noGrp="1"/>
          </p:cNvSpPr>
          <p:nvPr>
            <p:ph sz="quarter" idx="13"/>
          </p:nvPr>
        </p:nvSpPr>
        <p:spPr/>
        <p:txBody>
          <a:bodyPr>
            <a:normAutofit lnSpcReduction="10000"/>
          </a:bodyPr>
          <a:lstStyle/>
          <a:p>
            <a:r>
              <a:rPr lang="en-US" dirty="0"/>
              <a:t>Analytics of player stats</a:t>
            </a:r>
          </a:p>
          <a:p>
            <a:r>
              <a:rPr lang="en-US" dirty="0"/>
              <a:t>live feeds from users</a:t>
            </a:r>
          </a:p>
          <a:p>
            <a:r>
              <a:rPr lang="en-US" dirty="0"/>
              <a:t>User login and saved collection/inventory</a:t>
            </a:r>
          </a:p>
          <a:p>
            <a:r>
              <a:rPr lang="en-US" dirty="0"/>
              <a:t>Transactions between users or in open market</a:t>
            </a:r>
          </a:p>
          <a:p>
            <a:r>
              <a:rPr lang="en-US" dirty="0"/>
              <a:t>Total valuation with performance tracker (card portfolio)</a:t>
            </a:r>
          </a:p>
          <a:p>
            <a:r>
              <a:rPr lang="en-US" dirty="0"/>
              <a:t>Leveling up</a:t>
            </a:r>
          </a:p>
          <a:p>
            <a:r>
              <a:rPr lang="en-US" dirty="0"/>
              <a:t>Pictures of cards to confirm</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817525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4" name="TextBox 3"/>
          <p:cNvSpPr txBox="1"/>
          <p:nvPr/>
        </p:nvSpPr>
        <p:spPr>
          <a:xfrm>
            <a:off x="425752" y="1837765"/>
            <a:ext cx="5256591" cy="3693319"/>
          </a:xfrm>
          <a:prstGeom prst="rect">
            <a:avLst/>
          </a:prstGeom>
          <a:noFill/>
        </p:spPr>
        <p:txBody>
          <a:bodyPr wrap="square" rtlCol="0">
            <a:spAutoFit/>
          </a:bodyPr>
          <a:lstStyle/>
          <a:p>
            <a:r>
              <a:rPr lang="en-US" dirty="0"/>
              <a:t>Table of Contents</a:t>
            </a:r>
          </a:p>
          <a:p>
            <a:r>
              <a:rPr lang="en-US" dirty="0"/>
              <a:t>Executive Summary</a:t>
            </a:r>
          </a:p>
          <a:p>
            <a:r>
              <a:rPr lang="en-US" dirty="0"/>
              <a:t>E/R Diagram</a:t>
            </a:r>
          </a:p>
          <a:p>
            <a:r>
              <a:rPr lang="en-US" dirty="0"/>
              <a:t>Create Table Statements</a:t>
            </a:r>
          </a:p>
          <a:p>
            <a:r>
              <a:rPr lang="en-US" dirty="0"/>
              <a:t>	People Table</a:t>
            </a:r>
          </a:p>
          <a:p>
            <a:r>
              <a:rPr lang="en-US" dirty="0"/>
              <a:t>	Team Table</a:t>
            </a:r>
          </a:p>
          <a:p>
            <a:r>
              <a:rPr lang="en-US" dirty="0"/>
              <a:t>	Brand Table</a:t>
            </a:r>
          </a:p>
          <a:p>
            <a:r>
              <a:rPr lang="en-US" dirty="0"/>
              <a:t>	Sports Table</a:t>
            </a:r>
          </a:p>
          <a:p>
            <a:r>
              <a:rPr lang="en-US" dirty="0"/>
              <a:t>	Value Table</a:t>
            </a:r>
          </a:p>
          <a:p>
            <a:r>
              <a:rPr lang="en-US" dirty="0"/>
              <a:t>	Card Set Table</a:t>
            </a:r>
          </a:p>
          <a:p>
            <a:r>
              <a:rPr lang="en-US" dirty="0"/>
              <a:t>	Card Inventory Table</a:t>
            </a:r>
          </a:p>
          <a:p>
            <a:r>
              <a:rPr lang="en-US" dirty="0"/>
              <a:t>Triggers</a:t>
            </a:r>
          </a:p>
          <a:p>
            <a:r>
              <a:rPr lang="en-US" dirty="0"/>
              <a:t>	</a:t>
            </a:r>
          </a:p>
        </p:txBody>
      </p:sp>
      <p:sp>
        <p:nvSpPr>
          <p:cNvPr id="5" name="TextBox 4"/>
          <p:cNvSpPr txBox="1"/>
          <p:nvPr/>
        </p:nvSpPr>
        <p:spPr>
          <a:xfrm>
            <a:off x="6096000" y="1837765"/>
            <a:ext cx="4986683" cy="2031325"/>
          </a:xfrm>
          <a:prstGeom prst="rect">
            <a:avLst/>
          </a:prstGeom>
          <a:noFill/>
        </p:spPr>
        <p:txBody>
          <a:bodyPr wrap="square" rtlCol="0">
            <a:spAutoFit/>
          </a:bodyPr>
          <a:lstStyle/>
          <a:p>
            <a:r>
              <a:rPr lang="en-US" dirty="0"/>
              <a:t>Stored Procedures</a:t>
            </a:r>
          </a:p>
          <a:p>
            <a:r>
              <a:rPr lang="en-US" dirty="0"/>
              <a:t>Views</a:t>
            </a:r>
          </a:p>
          <a:p>
            <a:r>
              <a:rPr lang="en-US" dirty="0"/>
              <a:t>Reports</a:t>
            </a:r>
          </a:p>
          <a:p>
            <a:r>
              <a:rPr lang="en-US" dirty="0"/>
              <a:t>Security</a:t>
            </a:r>
          </a:p>
          <a:p>
            <a:r>
              <a:rPr lang="en-US" dirty="0"/>
              <a:t>Implementation Notes</a:t>
            </a:r>
          </a:p>
          <a:p>
            <a:r>
              <a:rPr lang="en-US" dirty="0"/>
              <a:t>Known Problems</a:t>
            </a:r>
          </a:p>
          <a:p>
            <a:r>
              <a:rPr lang="en-US" dirty="0"/>
              <a:t>Future Enhancements</a:t>
            </a:r>
          </a:p>
        </p:txBody>
      </p:sp>
      <p:sp>
        <p:nvSpPr>
          <p:cNvPr id="6" name="Slide Number Placeholder 5"/>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66806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Summary</a:t>
            </a:r>
          </a:p>
        </p:txBody>
      </p:sp>
      <p:sp>
        <p:nvSpPr>
          <p:cNvPr id="3" name="Content Placeholder 2"/>
          <p:cNvSpPr>
            <a:spLocks noGrp="1"/>
          </p:cNvSpPr>
          <p:nvPr>
            <p:ph sz="quarter" idx="13"/>
          </p:nvPr>
        </p:nvSpPr>
        <p:spPr>
          <a:xfrm>
            <a:off x="685800" y="1681843"/>
            <a:ext cx="10394707" cy="3902527"/>
          </a:xfrm>
        </p:spPr>
        <p:txBody>
          <a:bodyPr numCol="2">
            <a:normAutofit fontScale="92500" lnSpcReduction="20000"/>
          </a:bodyPr>
          <a:lstStyle/>
          <a:p>
            <a:r>
              <a:rPr lang="en-US" dirty="0"/>
              <a:t>if you interested in sports, analytics and vast opportunities to make money, then this database is for you! </a:t>
            </a:r>
          </a:p>
          <a:p>
            <a:r>
              <a:rPr lang="en-US" dirty="0"/>
              <a:t>Investors seek challenging obstacles to make their investment worth while. </a:t>
            </a:r>
            <a:r>
              <a:rPr lang="en-US" dirty="0"/>
              <a:t>There are just as many sports cards as there are stars in the sky, an endless amount.</a:t>
            </a:r>
          </a:p>
          <a:p>
            <a:r>
              <a:rPr lang="en-US" dirty="0"/>
              <a:t>However, with majority of investments, age is a restriction in order to participate in investing. With that said I present to you, the sports card Analytics database where investments are made fun for any age.</a:t>
            </a:r>
          </a:p>
          <a:p>
            <a:r>
              <a:rPr lang="en-US" dirty="0"/>
              <a:t>With this database users have the chance of tracking an inventory of cards and their values based on 3 different conditions of the card. A Fun, simple, and easy way to track prices and quantities of your sports cards electronically.</a:t>
            </a:r>
          </a:p>
          <a:p>
            <a:r>
              <a:rPr lang="en-US" dirty="0"/>
              <a:t>transact with friends, watch your account grow, and analyze key players stats in version 2.0, coming out this Spring 2017! </a:t>
            </a:r>
          </a:p>
          <a:p>
            <a:r>
              <a:rPr lang="en-US" dirty="0"/>
              <a:t>The proposal runs on PostgreSQL 9.6</a:t>
            </a:r>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1587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15" y="5304498"/>
            <a:ext cx="4071694" cy="1404142"/>
          </a:xfrm>
        </p:spPr>
        <p:txBody>
          <a:bodyPr>
            <a:normAutofit/>
          </a:bodyPr>
          <a:lstStyle/>
          <a:p>
            <a:r>
              <a:rPr lang="en-US" dirty="0">
                <a:solidFill>
                  <a:schemeClr val="bg2">
                    <a:lumMod val="60000"/>
                    <a:lumOff val="40000"/>
                  </a:schemeClr>
                </a:solidFill>
              </a:rPr>
              <a:t>e/r diagram</a:t>
            </a:r>
          </a:p>
        </p:txBody>
      </p:sp>
      <p:pic>
        <p:nvPicPr>
          <p:cNvPr id="5" name="Content Placeholder 4"/>
          <p:cNvPicPr>
            <a:picLocks noGrp="1" noChangeAspect="1"/>
          </p:cNvPicPr>
          <p:nvPr>
            <p:ph sz="quarter" idx="13"/>
          </p:nvPr>
        </p:nvPicPr>
        <p:blipFill>
          <a:blip r:embed="rId2"/>
          <a:stretch>
            <a:fillRect/>
          </a:stretch>
        </p:blipFill>
        <p:spPr>
          <a:xfrm>
            <a:off x="2830021" y="169376"/>
            <a:ext cx="7821386" cy="5400388"/>
          </a:xfrm>
        </p:spPr>
      </p:pic>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72492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table</a:t>
            </a:r>
          </a:p>
        </p:txBody>
      </p:sp>
      <p:pic>
        <p:nvPicPr>
          <p:cNvPr id="4" name="Content Placeholder 3"/>
          <p:cNvPicPr>
            <a:picLocks noGrp="1" noChangeAspect="1"/>
          </p:cNvPicPr>
          <p:nvPr>
            <p:ph sz="quarter" idx="13"/>
          </p:nvPr>
        </p:nvPicPr>
        <p:blipFill>
          <a:blip r:embed="rId2"/>
          <a:stretch>
            <a:fillRect/>
          </a:stretch>
        </p:blipFill>
        <p:spPr>
          <a:xfrm>
            <a:off x="1380068" y="1837765"/>
            <a:ext cx="5495925" cy="2209800"/>
          </a:xfrm>
          <a:prstGeom prst="rect">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
        <p:nvSpPr>
          <p:cNvPr id="6" name="TextBox 5"/>
          <p:cNvSpPr txBox="1"/>
          <p:nvPr/>
        </p:nvSpPr>
        <p:spPr>
          <a:xfrm>
            <a:off x="7327111" y="1837765"/>
            <a:ext cx="3755572" cy="3139321"/>
          </a:xfrm>
          <a:prstGeom prst="rect">
            <a:avLst/>
          </a:prstGeom>
          <a:noFill/>
        </p:spPr>
        <p:txBody>
          <a:bodyPr wrap="square" rtlCol="0">
            <a:spAutoFit/>
          </a:bodyPr>
          <a:lstStyle/>
          <a:p>
            <a:r>
              <a:rPr lang="en-US" i="1" u="sng" dirty="0"/>
              <a:t>Create Statement</a:t>
            </a:r>
          </a:p>
          <a:p>
            <a:r>
              <a:rPr lang="en-US" dirty="0"/>
              <a:t>CREATE TABLE People (</a:t>
            </a:r>
          </a:p>
          <a:p>
            <a:r>
              <a:rPr lang="en-US" dirty="0"/>
              <a:t>	</a:t>
            </a:r>
            <a:r>
              <a:rPr lang="en-US" dirty="0" err="1"/>
              <a:t>pid</a:t>
            </a:r>
            <a:r>
              <a:rPr lang="en-US" dirty="0"/>
              <a:t>			VARCHAR(20),</a:t>
            </a:r>
          </a:p>
          <a:p>
            <a:r>
              <a:rPr lang="en-US" dirty="0"/>
              <a:t>  	</a:t>
            </a:r>
            <a:r>
              <a:rPr lang="en-US" dirty="0" err="1"/>
              <a:t>irstname</a:t>
            </a:r>
            <a:r>
              <a:rPr lang="en-US" dirty="0"/>
              <a:t> 		VARCHAR(20),</a:t>
            </a:r>
          </a:p>
          <a:p>
            <a:r>
              <a:rPr lang="en-US" dirty="0"/>
              <a:t>  	</a:t>
            </a:r>
            <a:r>
              <a:rPr lang="en-US" dirty="0" err="1"/>
              <a:t>lastname</a:t>
            </a:r>
            <a:r>
              <a:rPr lang="en-US" dirty="0"/>
              <a:t> 	VARCHAR(20),</a:t>
            </a:r>
          </a:p>
          <a:p>
            <a:r>
              <a:rPr lang="en-US" dirty="0"/>
              <a:t>  	</a:t>
            </a:r>
            <a:r>
              <a:rPr lang="en-US" dirty="0" err="1"/>
              <a:t>tid</a:t>
            </a:r>
            <a:r>
              <a:rPr lang="en-US" dirty="0"/>
              <a:t>	 		VARCHAR(20),</a:t>
            </a:r>
          </a:p>
          <a:p>
            <a:r>
              <a:rPr lang="en-US" dirty="0"/>
              <a:t>  PRIMARY KEY (</a:t>
            </a:r>
            <a:r>
              <a:rPr lang="en-US" dirty="0" err="1"/>
              <a:t>pid</a:t>
            </a:r>
            <a:r>
              <a:rPr lang="en-US" dirty="0"/>
              <a:t>)</a:t>
            </a:r>
          </a:p>
          <a:p>
            <a:r>
              <a:rPr lang="en-US" dirty="0"/>
              <a:t>);</a:t>
            </a:r>
            <a:endParaRPr lang="en-US" dirty="0"/>
          </a:p>
          <a:p>
            <a:endParaRPr lang="en-US" dirty="0"/>
          </a:p>
          <a:p>
            <a:r>
              <a:rPr lang="en-US" i="1" u="sng" dirty="0"/>
              <a:t>Functional Dependencies</a:t>
            </a:r>
          </a:p>
          <a:p>
            <a:r>
              <a:rPr lang="en-US" i="1" u="sng" dirty="0" err="1"/>
              <a:t>Pid</a:t>
            </a:r>
            <a:r>
              <a:rPr lang="en-US" i="1" u="sng" dirty="0"/>
              <a:t>---</a:t>
            </a:r>
            <a:r>
              <a:rPr lang="en-US" i="1" u="sng" dirty="0" err="1"/>
              <a:t>irstname</a:t>
            </a:r>
            <a:r>
              <a:rPr lang="en-US" i="1" u="sng" dirty="0"/>
              <a:t>, </a:t>
            </a:r>
            <a:r>
              <a:rPr lang="en-US" i="1" u="sng" dirty="0" err="1"/>
              <a:t>lastname</a:t>
            </a:r>
            <a:r>
              <a:rPr lang="en-US" i="1" u="sng" dirty="0"/>
              <a:t>, </a:t>
            </a:r>
            <a:r>
              <a:rPr lang="en-US" i="1" u="sng" dirty="0" err="1"/>
              <a:t>tid</a:t>
            </a:r>
            <a:endParaRPr lang="en-US" i="1" u="sng" dirty="0"/>
          </a:p>
        </p:txBody>
      </p:sp>
    </p:spTree>
    <p:extLst>
      <p:ext uri="{BB962C8B-B14F-4D97-AF65-F5344CB8AC3E}">
        <p14:creationId xmlns:p14="http://schemas.microsoft.com/office/powerpoint/2010/main" val="1835943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table</a:t>
            </a:r>
          </a:p>
        </p:txBody>
      </p:sp>
      <p:pic>
        <p:nvPicPr>
          <p:cNvPr id="4" name="Content Placeholder 3"/>
          <p:cNvPicPr>
            <a:picLocks noGrp="1" noChangeAspect="1"/>
          </p:cNvPicPr>
          <p:nvPr>
            <p:ph sz="quarter" idx="13"/>
          </p:nvPr>
        </p:nvPicPr>
        <p:blipFill>
          <a:blip r:embed="rId2"/>
          <a:stretch>
            <a:fillRect/>
          </a:stretch>
        </p:blipFill>
        <p:spPr>
          <a:xfrm>
            <a:off x="2107836" y="1837765"/>
            <a:ext cx="4257675" cy="2390775"/>
          </a:xfrm>
          <a:prstGeom prst="rect">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
        <p:nvSpPr>
          <p:cNvPr id="6" name="TextBox 5"/>
          <p:cNvSpPr txBox="1"/>
          <p:nvPr/>
        </p:nvSpPr>
        <p:spPr>
          <a:xfrm>
            <a:off x="7327111" y="1837765"/>
            <a:ext cx="3755572" cy="2862322"/>
          </a:xfrm>
          <a:prstGeom prst="rect">
            <a:avLst/>
          </a:prstGeom>
          <a:noFill/>
        </p:spPr>
        <p:txBody>
          <a:bodyPr wrap="square" rtlCol="0">
            <a:spAutoFit/>
          </a:bodyPr>
          <a:lstStyle/>
          <a:p>
            <a:r>
              <a:rPr lang="en-US" i="1" u="sng" dirty="0"/>
              <a:t>Create Statement</a:t>
            </a:r>
          </a:p>
          <a:p>
            <a:r>
              <a:rPr lang="en-US" dirty="0"/>
              <a:t>CREATE TABLE Teams (</a:t>
            </a:r>
          </a:p>
          <a:p>
            <a:r>
              <a:rPr lang="en-US" dirty="0"/>
              <a:t>	  </a:t>
            </a:r>
            <a:r>
              <a:rPr lang="en-US" dirty="0" err="1"/>
              <a:t>tid</a:t>
            </a:r>
            <a:r>
              <a:rPr lang="en-US" dirty="0"/>
              <a:t> 			VARCHAR(20),</a:t>
            </a:r>
          </a:p>
          <a:p>
            <a:r>
              <a:rPr lang="en-US" dirty="0"/>
              <a:t>	  </a:t>
            </a:r>
            <a:r>
              <a:rPr lang="en-US" dirty="0" err="1"/>
              <a:t>sid</a:t>
            </a:r>
            <a:r>
              <a:rPr lang="en-US" dirty="0"/>
              <a:t> 			VARCHAR(20),</a:t>
            </a:r>
          </a:p>
          <a:p>
            <a:r>
              <a:rPr lang="en-US" dirty="0"/>
              <a:t>  	name		VARCHAR(20),</a:t>
            </a:r>
          </a:p>
          <a:p>
            <a:r>
              <a:rPr lang="en-US" dirty="0"/>
              <a:t>  PRIMARY KEY (</a:t>
            </a:r>
            <a:r>
              <a:rPr lang="en-US" dirty="0" err="1"/>
              <a:t>tid</a:t>
            </a:r>
            <a:r>
              <a:rPr lang="en-US" dirty="0"/>
              <a:t>)</a:t>
            </a:r>
          </a:p>
          <a:p>
            <a:r>
              <a:rPr lang="en-US" dirty="0"/>
              <a:t>);</a:t>
            </a:r>
            <a:endParaRPr lang="en-US" dirty="0"/>
          </a:p>
          <a:p>
            <a:endParaRPr lang="en-US" dirty="0"/>
          </a:p>
          <a:p>
            <a:r>
              <a:rPr lang="en-US" i="1" u="sng" dirty="0"/>
              <a:t>Functional Dependencies</a:t>
            </a:r>
          </a:p>
          <a:p>
            <a:r>
              <a:rPr lang="en-US" i="1" u="sng" dirty="0" err="1"/>
              <a:t>Tid</a:t>
            </a:r>
            <a:r>
              <a:rPr lang="en-US" i="1" u="sng" dirty="0"/>
              <a:t> –</a:t>
            </a:r>
            <a:r>
              <a:rPr lang="en-US" i="1" u="sng" dirty="0" err="1"/>
              <a:t>sid</a:t>
            </a:r>
            <a:r>
              <a:rPr lang="en-US" i="1" u="sng" dirty="0"/>
              <a:t>, name</a:t>
            </a:r>
          </a:p>
        </p:txBody>
      </p:sp>
    </p:spTree>
    <p:extLst>
      <p:ext uri="{BB962C8B-B14F-4D97-AF65-F5344CB8AC3E}">
        <p14:creationId xmlns:p14="http://schemas.microsoft.com/office/powerpoint/2010/main" val="359818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Brand Table</a:t>
            </a:r>
          </a:p>
        </p:txBody>
      </p:sp>
      <p:pic>
        <p:nvPicPr>
          <p:cNvPr id="4" name="Content Placeholder 3"/>
          <p:cNvPicPr>
            <a:picLocks noGrp="1" noChangeAspect="1"/>
          </p:cNvPicPr>
          <p:nvPr>
            <p:ph sz="quarter" idx="13"/>
          </p:nvPr>
        </p:nvPicPr>
        <p:blipFill>
          <a:blip r:embed="rId2"/>
          <a:stretch>
            <a:fillRect/>
          </a:stretch>
        </p:blipFill>
        <p:spPr>
          <a:xfrm>
            <a:off x="2243668" y="2464756"/>
            <a:ext cx="3019425" cy="1009650"/>
          </a:xfrm>
          <a:prstGeom prst="rect">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
        <p:nvSpPr>
          <p:cNvPr id="6" name="TextBox 5"/>
          <p:cNvSpPr txBox="1"/>
          <p:nvPr/>
        </p:nvSpPr>
        <p:spPr>
          <a:xfrm>
            <a:off x="7327111" y="1837765"/>
            <a:ext cx="3755572" cy="2585323"/>
          </a:xfrm>
          <a:prstGeom prst="rect">
            <a:avLst/>
          </a:prstGeom>
          <a:noFill/>
        </p:spPr>
        <p:txBody>
          <a:bodyPr wrap="square" rtlCol="0">
            <a:spAutoFit/>
          </a:bodyPr>
          <a:lstStyle/>
          <a:p>
            <a:r>
              <a:rPr lang="en-US" i="1" u="sng" dirty="0"/>
              <a:t>Create Statement</a:t>
            </a:r>
          </a:p>
          <a:p>
            <a:r>
              <a:rPr lang="en-US" dirty="0"/>
              <a:t>CREATE TABLE Brand (</a:t>
            </a:r>
          </a:p>
          <a:p>
            <a:r>
              <a:rPr lang="en-US" dirty="0"/>
              <a:t> 	 bid 			VARCHAR(20),</a:t>
            </a:r>
          </a:p>
          <a:p>
            <a:r>
              <a:rPr lang="en-US" dirty="0"/>
              <a:t> 	 Name	 	VARCHAR(20),</a:t>
            </a:r>
          </a:p>
          <a:p>
            <a:r>
              <a:rPr lang="en-US" dirty="0"/>
              <a:t>  PRIMARY KEY (bid)</a:t>
            </a:r>
          </a:p>
          <a:p>
            <a:r>
              <a:rPr lang="en-US" dirty="0"/>
              <a:t>);</a:t>
            </a:r>
            <a:endParaRPr lang="en-US" dirty="0"/>
          </a:p>
          <a:p>
            <a:endParaRPr lang="en-US" dirty="0"/>
          </a:p>
          <a:p>
            <a:r>
              <a:rPr lang="en-US" i="1" u="sng" dirty="0"/>
              <a:t>Functional Dependencies</a:t>
            </a:r>
          </a:p>
          <a:p>
            <a:r>
              <a:rPr lang="en-US" i="1" u="sng" dirty="0"/>
              <a:t>Bid--name</a:t>
            </a:r>
          </a:p>
        </p:txBody>
      </p:sp>
    </p:spTree>
    <p:extLst>
      <p:ext uri="{BB962C8B-B14F-4D97-AF65-F5344CB8AC3E}">
        <p14:creationId xmlns:p14="http://schemas.microsoft.com/office/powerpoint/2010/main" val="307435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Sports table</a:t>
            </a:r>
          </a:p>
        </p:txBody>
      </p:sp>
      <p:pic>
        <p:nvPicPr>
          <p:cNvPr id="4" name="Content Placeholder 3"/>
          <p:cNvPicPr>
            <a:picLocks noGrp="1" noChangeAspect="1"/>
          </p:cNvPicPr>
          <p:nvPr>
            <p:ph sz="quarter" idx="13"/>
          </p:nvPr>
        </p:nvPicPr>
        <p:blipFill>
          <a:blip r:embed="rId2"/>
          <a:stretch>
            <a:fillRect/>
          </a:stretch>
        </p:blipFill>
        <p:spPr>
          <a:xfrm>
            <a:off x="2074335" y="2419604"/>
            <a:ext cx="3019425" cy="876300"/>
          </a:xfrm>
          <a:prstGeom prst="rect">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
        <p:nvSpPr>
          <p:cNvPr id="6" name="TextBox 5"/>
          <p:cNvSpPr txBox="1"/>
          <p:nvPr/>
        </p:nvSpPr>
        <p:spPr>
          <a:xfrm>
            <a:off x="7327111" y="1837765"/>
            <a:ext cx="3755572" cy="2585323"/>
          </a:xfrm>
          <a:prstGeom prst="rect">
            <a:avLst/>
          </a:prstGeom>
          <a:noFill/>
        </p:spPr>
        <p:txBody>
          <a:bodyPr wrap="square" rtlCol="0">
            <a:spAutoFit/>
          </a:bodyPr>
          <a:lstStyle/>
          <a:p>
            <a:r>
              <a:rPr lang="en-US" i="1" u="sng" dirty="0"/>
              <a:t>Create Statement</a:t>
            </a:r>
          </a:p>
          <a:p>
            <a:r>
              <a:rPr lang="en-US" dirty="0"/>
              <a:t>CREATE TABLE Sports (</a:t>
            </a:r>
          </a:p>
          <a:p>
            <a:r>
              <a:rPr lang="en-US" dirty="0"/>
              <a:t>  	</a:t>
            </a:r>
            <a:r>
              <a:rPr lang="en-US" dirty="0" err="1"/>
              <a:t>sid</a:t>
            </a:r>
            <a:r>
              <a:rPr lang="en-US" dirty="0"/>
              <a:t> 			VARCHAR(20),</a:t>
            </a:r>
          </a:p>
          <a:p>
            <a:r>
              <a:rPr lang="en-US" dirty="0"/>
              <a:t>  	</a:t>
            </a:r>
            <a:r>
              <a:rPr lang="en-US" dirty="0" err="1"/>
              <a:t>sportType</a:t>
            </a:r>
            <a:r>
              <a:rPr lang="en-US" dirty="0"/>
              <a:t> 	VARCHAR (20),</a:t>
            </a:r>
          </a:p>
          <a:p>
            <a:r>
              <a:rPr lang="en-US" dirty="0"/>
              <a:t>  PRIMARY KEY (</a:t>
            </a:r>
            <a:r>
              <a:rPr lang="en-US" dirty="0" err="1"/>
              <a:t>sid</a:t>
            </a:r>
            <a:r>
              <a:rPr lang="en-US" dirty="0"/>
              <a:t>)</a:t>
            </a:r>
          </a:p>
          <a:p>
            <a:r>
              <a:rPr lang="en-US" dirty="0"/>
              <a:t>);</a:t>
            </a:r>
            <a:endParaRPr lang="en-US" dirty="0"/>
          </a:p>
          <a:p>
            <a:endParaRPr lang="en-US" dirty="0"/>
          </a:p>
          <a:p>
            <a:r>
              <a:rPr lang="en-US" i="1" u="sng" dirty="0"/>
              <a:t>Functional Dependencies</a:t>
            </a:r>
          </a:p>
          <a:p>
            <a:r>
              <a:rPr lang="en-US" i="1" u="sng" dirty="0"/>
              <a:t>Sid-- </a:t>
            </a:r>
            <a:r>
              <a:rPr lang="en-US" i="1" u="sng" dirty="0" err="1"/>
              <a:t>sportType</a:t>
            </a:r>
            <a:endParaRPr lang="en-US" i="1" u="sng" dirty="0"/>
          </a:p>
        </p:txBody>
      </p:sp>
    </p:spTree>
    <p:extLst>
      <p:ext uri="{BB962C8B-B14F-4D97-AF65-F5344CB8AC3E}">
        <p14:creationId xmlns:p14="http://schemas.microsoft.com/office/powerpoint/2010/main" val="820270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table	</a:t>
            </a:r>
          </a:p>
        </p:txBody>
      </p:sp>
      <p:pic>
        <p:nvPicPr>
          <p:cNvPr id="4" name="Content Placeholder 3"/>
          <p:cNvPicPr>
            <a:picLocks noGrp="1" noChangeAspect="1"/>
          </p:cNvPicPr>
          <p:nvPr>
            <p:ph sz="quarter" idx="13"/>
          </p:nvPr>
        </p:nvPicPr>
        <p:blipFill>
          <a:blip r:embed="rId2"/>
          <a:stretch>
            <a:fillRect/>
          </a:stretch>
        </p:blipFill>
        <p:spPr>
          <a:xfrm>
            <a:off x="685801" y="1837765"/>
            <a:ext cx="6753225" cy="2228850"/>
          </a:xfrm>
          <a:prstGeom prst="rect">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
        <p:nvSpPr>
          <p:cNvPr id="6" name="TextBox 5"/>
          <p:cNvSpPr txBox="1"/>
          <p:nvPr/>
        </p:nvSpPr>
        <p:spPr>
          <a:xfrm>
            <a:off x="7882282" y="1254418"/>
            <a:ext cx="3755572" cy="3416320"/>
          </a:xfrm>
          <a:prstGeom prst="rect">
            <a:avLst/>
          </a:prstGeom>
          <a:noFill/>
        </p:spPr>
        <p:txBody>
          <a:bodyPr wrap="square" rtlCol="0">
            <a:spAutoFit/>
          </a:bodyPr>
          <a:lstStyle/>
          <a:p>
            <a:r>
              <a:rPr lang="en-US" i="1" u="sng" dirty="0"/>
              <a:t>Create Statement</a:t>
            </a:r>
          </a:p>
          <a:p>
            <a:r>
              <a:rPr lang="en-US" dirty="0"/>
              <a:t>CREATE TABLE Values (</a:t>
            </a:r>
          </a:p>
          <a:p>
            <a:r>
              <a:rPr lang="en-US" dirty="0"/>
              <a:t>  	vid	 		VARCHAR(20),</a:t>
            </a:r>
          </a:p>
          <a:p>
            <a:r>
              <a:rPr lang="en-US" dirty="0"/>
              <a:t>  	</a:t>
            </a:r>
            <a:r>
              <a:rPr lang="en-US" dirty="0" err="1"/>
              <a:t>cid</a:t>
            </a:r>
            <a:r>
              <a:rPr lang="en-US" dirty="0"/>
              <a:t>			VARCHAR(20),</a:t>
            </a:r>
          </a:p>
          <a:p>
            <a:r>
              <a:rPr lang="en-US" dirty="0"/>
              <a:t>  	</a:t>
            </a:r>
            <a:r>
              <a:rPr lang="en-US" dirty="0" err="1"/>
              <a:t>nmUSD</a:t>
            </a:r>
            <a:r>
              <a:rPr lang="en-US" dirty="0"/>
              <a:t>		VARCHAR(20),</a:t>
            </a:r>
          </a:p>
          <a:p>
            <a:r>
              <a:rPr lang="en-US" dirty="0"/>
              <a:t>  	</a:t>
            </a:r>
            <a:r>
              <a:rPr lang="en-US" dirty="0" err="1"/>
              <a:t>mintUSD</a:t>
            </a:r>
            <a:r>
              <a:rPr lang="en-US" dirty="0"/>
              <a:t>		VARCHAR(20),</a:t>
            </a:r>
          </a:p>
          <a:p>
            <a:r>
              <a:rPr lang="en-US" dirty="0"/>
              <a:t>  	</a:t>
            </a:r>
            <a:r>
              <a:rPr lang="en-US" dirty="0" err="1"/>
              <a:t>gemUSD</a:t>
            </a:r>
            <a:r>
              <a:rPr lang="en-US" dirty="0"/>
              <a:t>		VARCHAR(20),</a:t>
            </a:r>
          </a:p>
          <a:p>
            <a:r>
              <a:rPr lang="en-US" dirty="0"/>
              <a:t>  PRIMARY KEY (vid)</a:t>
            </a:r>
          </a:p>
          <a:p>
            <a:r>
              <a:rPr lang="en-US" dirty="0"/>
              <a:t>);</a:t>
            </a:r>
            <a:endParaRPr lang="en-US" dirty="0"/>
          </a:p>
          <a:p>
            <a:endParaRPr lang="en-US" dirty="0"/>
          </a:p>
          <a:p>
            <a:r>
              <a:rPr lang="en-US" i="1" u="sng" dirty="0"/>
              <a:t>Functional Dependencies</a:t>
            </a:r>
          </a:p>
          <a:p>
            <a:r>
              <a:rPr lang="en-US" i="1" u="sng" dirty="0"/>
              <a:t>Vid—</a:t>
            </a:r>
            <a:r>
              <a:rPr lang="en-US" i="1" u="sng" dirty="0" err="1"/>
              <a:t>cid</a:t>
            </a:r>
            <a:r>
              <a:rPr lang="en-US" i="1" u="sng" dirty="0"/>
              <a:t>, </a:t>
            </a:r>
            <a:r>
              <a:rPr lang="en-US" i="1" u="sng" dirty="0" err="1"/>
              <a:t>nmUSD</a:t>
            </a:r>
            <a:r>
              <a:rPr lang="en-US" i="1" u="sng" dirty="0"/>
              <a:t>, </a:t>
            </a:r>
            <a:r>
              <a:rPr lang="en-US" i="1" u="sng" dirty="0" err="1"/>
              <a:t>mintUSD</a:t>
            </a:r>
            <a:r>
              <a:rPr lang="en-US" i="1" u="sng" dirty="0"/>
              <a:t>, </a:t>
            </a:r>
            <a:r>
              <a:rPr lang="en-US" i="1" u="sng" dirty="0" err="1"/>
              <a:t>gemUSD</a:t>
            </a:r>
            <a:endParaRPr lang="en-US" i="1" u="sng" dirty="0"/>
          </a:p>
        </p:txBody>
      </p:sp>
    </p:spTree>
    <p:extLst>
      <p:ext uri="{BB962C8B-B14F-4D97-AF65-F5344CB8AC3E}">
        <p14:creationId xmlns:p14="http://schemas.microsoft.com/office/powerpoint/2010/main" val="26622755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Main Event</Template>
  <TotalTime>8556</TotalTime>
  <Words>652</Words>
  <Application>Microsoft Office PowerPoint</Application>
  <PresentationFormat>Widescreen</PresentationFormat>
  <Paragraphs>195</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Impact</vt:lpstr>
      <vt:lpstr>Impact </vt:lpstr>
      <vt:lpstr>Times New Roman</vt:lpstr>
      <vt:lpstr>Main Event</vt:lpstr>
      <vt:lpstr>Sports Card Database</vt:lpstr>
      <vt:lpstr>Table of contents</vt:lpstr>
      <vt:lpstr>Executive Summary</vt:lpstr>
      <vt:lpstr>e/r diagram</vt:lpstr>
      <vt:lpstr>People table</vt:lpstr>
      <vt:lpstr>Team table</vt:lpstr>
      <vt:lpstr>Brand Table</vt:lpstr>
      <vt:lpstr>Sports table</vt:lpstr>
      <vt:lpstr>Value table </vt:lpstr>
      <vt:lpstr>Card set table</vt:lpstr>
      <vt:lpstr>Card table</vt:lpstr>
      <vt:lpstr>trigger</vt:lpstr>
      <vt:lpstr>views</vt:lpstr>
      <vt:lpstr>views</vt:lpstr>
      <vt:lpstr>views</vt:lpstr>
      <vt:lpstr>Implementation notes</vt:lpstr>
      <vt:lpstr>Known problems</vt:lpstr>
      <vt:lpstr>Future enhancements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Card Database</dc:title>
  <dc:creator>Mike Sanzo</dc:creator>
  <cp:lastModifiedBy>Mike Sanzo</cp:lastModifiedBy>
  <cp:revision>26</cp:revision>
  <dcterms:created xsi:type="dcterms:W3CDTF">2016-12-06T01:59:33Z</dcterms:created>
  <dcterms:modified xsi:type="dcterms:W3CDTF">2016-12-12T00:35:47Z</dcterms:modified>
</cp:coreProperties>
</file>