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ProximaNova-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f2e8ac47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f2e8ac47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f2e8ac47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f2e8ac47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f2e8ac47b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f2e8ac47b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f2e8ac47b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f2e8ac47b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f2e8ac47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f2e8ac47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f2e8ac47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f2e8ac47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f2e8ac47b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f2e8ac47b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f220046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f220046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f2e8ac47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f2e8ac47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7f2e8ac47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7f2e8ac47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f2e8ac47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f2e8ac47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f2e8ac47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f2e8ac47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f2e8ac47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f2e8ac47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f2e8ac47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f2e8ac47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f2e8ac47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f2e8ac47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BLSTMNET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it" sz="5200"/>
              <a:t>Michele Fioravanti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FIRST CANDIDATE MODEL: BLSTM2DCNN</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solidFill>
                  <a:srgbClr val="000000"/>
                </a:solidFill>
              </a:rPr>
              <a:t>TAKEN FROM (no code provided in the paper):</a:t>
            </a:r>
            <a:endParaRPr>
              <a:solidFill>
                <a:srgbClr val="000000"/>
              </a:solidFill>
            </a:endParaRPr>
          </a:p>
        </p:txBody>
      </p:sp>
      <p:pic>
        <p:nvPicPr>
          <p:cNvPr id="117" name="Google Shape;117;p22"/>
          <p:cNvPicPr preferRelativeResize="0"/>
          <p:nvPr/>
        </p:nvPicPr>
        <p:blipFill>
          <a:blip r:embed="rId3">
            <a:alphaModFix/>
          </a:blip>
          <a:stretch>
            <a:fillRect/>
          </a:stretch>
        </p:blipFill>
        <p:spPr>
          <a:xfrm>
            <a:off x="1143000" y="2024125"/>
            <a:ext cx="6858000" cy="213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BLSTM2DCNN (word embedding size 3, hidden units 5)</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3"/>
          <p:cNvPicPr preferRelativeResize="0"/>
          <p:nvPr/>
        </p:nvPicPr>
        <p:blipFill>
          <a:blip r:embed="rId3">
            <a:alphaModFix/>
          </a:blip>
          <a:stretch>
            <a:fillRect/>
          </a:stretch>
        </p:blipFill>
        <p:spPr>
          <a:xfrm>
            <a:off x="311700" y="1152475"/>
            <a:ext cx="8387075" cy="3866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4"/>
          <p:cNvPicPr preferRelativeResize="0"/>
          <p:nvPr/>
        </p:nvPicPr>
        <p:blipFill>
          <a:blip r:embed="rId3">
            <a:alphaModFix/>
          </a:blip>
          <a:stretch>
            <a:fillRect/>
          </a:stretch>
        </p:blipFill>
        <p:spPr>
          <a:xfrm>
            <a:off x="282550" y="94113"/>
            <a:ext cx="6381750" cy="2600325"/>
          </a:xfrm>
          <a:prstGeom prst="rect">
            <a:avLst/>
          </a:prstGeom>
          <a:noFill/>
          <a:ln>
            <a:noFill/>
          </a:ln>
        </p:spPr>
      </p:pic>
      <p:pic>
        <p:nvPicPr>
          <p:cNvPr id="130" name="Google Shape;130;p24"/>
          <p:cNvPicPr preferRelativeResize="0"/>
          <p:nvPr/>
        </p:nvPicPr>
        <p:blipFill>
          <a:blip r:embed="rId4">
            <a:alphaModFix/>
          </a:blip>
          <a:stretch>
            <a:fillRect/>
          </a:stretch>
        </p:blipFill>
        <p:spPr>
          <a:xfrm>
            <a:off x="311700" y="2694447"/>
            <a:ext cx="3296175" cy="2252403"/>
          </a:xfrm>
          <a:prstGeom prst="rect">
            <a:avLst/>
          </a:prstGeom>
          <a:noFill/>
          <a:ln>
            <a:noFill/>
          </a:ln>
        </p:spPr>
      </p:pic>
      <p:sp>
        <p:nvSpPr>
          <p:cNvPr id="131" name="Google Shape;131;p24"/>
          <p:cNvSpPr txBox="1"/>
          <p:nvPr/>
        </p:nvSpPr>
        <p:spPr>
          <a:xfrm>
            <a:off x="6811850" y="1151100"/>
            <a:ext cx="171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Proxima Nova"/>
                <a:ea typeface="Proxima Nova"/>
                <a:cs typeface="Proxima Nova"/>
                <a:sym typeface="Proxima Nova"/>
              </a:rPr>
              <a:t>BLSTM</a:t>
            </a:r>
            <a:endParaRPr>
              <a:latin typeface="Proxima Nova"/>
              <a:ea typeface="Proxima Nova"/>
              <a:cs typeface="Proxima Nova"/>
              <a:sym typeface="Proxima Nova"/>
            </a:endParaRPr>
          </a:p>
        </p:txBody>
      </p:sp>
      <p:sp>
        <p:nvSpPr>
          <p:cNvPr id="132" name="Google Shape;132;p24"/>
          <p:cNvSpPr txBox="1"/>
          <p:nvPr/>
        </p:nvSpPr>
        <p:spPr>
          <a:xfrm>
            <a:off x="4006975" y="3497000"/>
            <a:ext cx="41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Proxima Nova"/>
                <a:ea typeface="Proxima Nova"/>
                <a:cs typeface="Proxima Nova"/>
                <a:sym typeface="Proxima Nova"/>
              </a:rPr>
              <a:t>LSTM Unit</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BLSTM2DCNN: Why?</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a:solidFill>
                  <a:srgbClr val="000000"/>
                </a:solidFill>
              </a:rPr>
              <a:t>“RNN can capitalize on distributed representations of words by first converting the tokens comprising each text into vectors, which form a matrix. This matrix includes two dimensions: the time-step dimension and the feature vector dimension, and it will be updated in the process of learning feature representation.”</a:t>
            </a:r>
            <a:endParaRPr>
              <a:solidFill>
                <a:srgbClr val="000000"/>
              </a:solidFill>
            </a:endParaRPr>
          </a:p>
          <a:p>
            <a:pPr indent="0" lvl="0" marL="0" rtl="0" algn="l">
              <a:spcBef>
                <a:spcPts val="1200"/>
              </a:spcBef>
              <a:spcAft>
                <a:spcPts val="0"/>
              </a:spcAft>
              <a:buNone/>
            </a:pPr>
            <a:r>
              <a:rPr lang="it">
                <a:solidFill>
                  <a:srgbClr val="FF0000"/>
                </a:solidFill>
              </a:rPr>
              <a:t>RNNs ignore feature vector dimension.</a:t>
            </a:r>
            <a:endParaRPr>
              <a:solidFill>
                <a:srgbClr val="FF0000"/>
              </a:solidFill>
            </a:endParaRPr>
          </a:p>
          <a:p>
            <a:pPr indent="0" lvl="0" marL="0" rtl="0" algn="l">
              <a:spcBef>
                <a:spcPts val="1200"/>
              </a:spcBef>
              <a:spcAft>
                <a:spcPts val="0"/>
              </a:spcAft>
              <a:buNone/>
            </a:pPr>
            <a:r>
              <a:rPr lang="it">
                <a:solidFill>
                  <a:srgbClr val="000000"/>
                </a:solidFill>
              </a:rPr>
              <a:t>CNNs very successful in image processing: output of rnn is a matrix “image”:</a:t>
            </a:r>
            <a:endParaRPr>
              <a:solidFill>
                <a:srgbClr val="000000"/>
              </a:solidFill>
            </a:endParaRPr>
          </a:p>
          <a:p>
            <a:pPr indent="0" lvl="0" marL="0" rtl="0" algn="l">
              <a:spcBef>
                <a:spcPts val="1200"/>
              </a:spcBef>
              <a:spcAft>
                <a:spcPts val="1200"/>
              </a:spcAft>
              <a:buNone/>
            </a:pPr>
            <a:r>
              <a:rPr lang="it">
                <a:solidFill>
                  <a:srgbClr val="000000"/>
                </a:solidFill>
              </a:rPr>
              <a:t>“ It is a good choice to utilize 2D convolution and 2D pooling to sample more meaningful features on both the time-step dimension and the feature vector dimension for text classification.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BLSTM2DCNN</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it">
                <a:solidFill>
                  <a:srgbClr val="000000"/>
                </a:solidFill>
              </a:rPr>
              <a:t>from the paper:</a:t>
            </a:r>
            <a:endParaRPr>
              <a:solidFill>
                <a:srgbClr val="000000"/>
              </a:solidFill>
            </a:endParaRPr>
          </a:p>
          <a:p>
            <a:pPr indent="0" lvl="0" marL="0" rtl="0" algn="l">
              <a:spcBef>
                <a:spcPts val="1200"/>
              </a:spcBef>
              <a:spcAft>
                <a:spcPts val="0"/>
              </a:spcAft>
              <a:buNone/>
            </a:pPr>
            <a:r>
              <a:rPr lang="it">
                <a:solidFill>
                  <a:srgbClr val="000000"/>
                </a:solidFill>
              </a:rPr>
              <a:t>“</a:t>
            </a:r>
            <a:r>
              <a:rPr lang="it">
                <a:solidFill>
                  <a:srgbClr val="000000"/>
                </a:solidFill>
              </a:rPr>
              <a:t>The dimension of word embeddings is 300, the hidden units of LSTM is 300. We use 100 convolutional filters each for window sizes of (3,3), 2D pooling size of (2,2). We set the mini-batch size as 10 and the learning rate of AdaDelta as the default value 1.0. For regularization, we employ Dropout operation (Hinton et al., 2012) with dropout rate of 0.5 for the word embeddings, 0.2 for the BLSTM layer and 0.4 for the penultimate layer, we also use l2 penalty with coefficient 10−5 over the parameters. “</a:t>
            </a:r>
            <a:endParaRPr>
              <a:solidFill>
                <a:srgbClr val="000000"/>
              </a:solidFill>
            </a:endParaRPr>
          </a:p>
          <a:p>
            <a:pPr indent="0" lvl="0" marL="0" rtl="0" algn="l">
              <a:spcBef>
                <a:spcPts val="1200"/>
              </a:spcBef>
              <a:spcAft>
                <a:spcPts val="0"/>
              </a:spcAft>
              <a:buNone/>
            </a:pPr>
            <a:r>
              <a:rPr lang="it">
                <a:solidFill>
                  <a:srgbClr val="000000"/>
                </a:solidFill>
              </a:rPr>
              <a:t>5,455,606 parameters (including GloVe Embeddings, which are finetuned during training)</a:t>
            </a:r>
            <a:endParaRPr>
              <a:solidFill>
                <a:srgbClr val="000000"/>
              </a:solidFill>
            </a:endParaRPr>
          </a:p>
          <a:p>
            <a:pPr indent="0" lvl="0" marL="0" rtl="0" algn="l">
              <a:spcBef>
                <a:spcPts val="1200"/>
              </a:spcBef>
              <a:spcAft>
                <a:spcPts val="0"/>
              </a:spcAft>
              <a:buNone/>
            </a:pPr>
            <a:r>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SECOND CANDIDATE MODEL: BLSTMNet</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rgbClr val="000000"/>
                </a:solidFill>
              </a:rPr>
              <a:t>Very similar to BLSTM2DCNN, but with added depth:</a:t>
            </a:r>
            <a:endParaRPr>
              <a:solidFill>
                <a:srgbClr val="000000"/>
              </a:solidFill>
            </a:endParaRPr>
          </a:p>
          <a:p>
            <a:pPr indent="0" lvl="0" marL="0" rtl="0" algn="l">
              <a:spcBef>
                <a:spcPts val="1200"/>
              </a:spcBef>
              <a:spcAft>
                <a:spcPts val="0"/>
              </a:spcAft>
              <a:buNone/>
            </a:pPr>
            <a:r>
              <a:rPr lang="it">
                <a:solidFill>
                  <a:srgbClr val="000000"/>
                </a:solidFill>
              </a:rPr>
              <a:t>instead of 1 convolutional layer and 1 max pooling layer, we have 3 for both (alternated).</a:t>
            </a:r>
            <a:endParaRPr>
              <a:solidFill>
                <a:srgbClr val="000000"/>
              </a:solidFill>
            </a:endParaRPr>
          </a:p>
          <a:p>
            <a:pPr indent="0" lvl="0" marL="0" rtl="0" algn="l">
              <a:spcBef>
                <a:spcPts val="1200"/>
              </a:spcBef>
              <a:spcAft>
                <a:spcPts val="0"/>
              </a:spcAft>
              <a:buNone/>
            </a:pPr>
            <a:r>
              <a:rPr lang="it">
                <a:solidFill>
                  <a:srgbClr val="000000"/>
                </a:solidFill>
              </a:rPr>
              <a:t>main advantages: </a:t>
            </a:r>
            <a:endParaRPr>
              <a:solidFill>
                <a:srgbClr val="000000"/>
              </a:solidFill>
            </a:endParaRPr>
          </a:p>
          <a:p>
            <a:pPr indent="0" lvl="0" marL="0" rtl="0" algn="l">
              <a:spcBef>
                <a:spcPts val="1200"/>
              </a:spcBef>
              <a:spcAft>
                <a:spcPts val="0"/>
              </a:spcAft>
              <a:buNone/>
            </a:pPr>
            <a:r>
              <a:rPr lang="it">
                <a:solidFill>
                  <a:srgbClr val="000000"/>
                </a:solidFill>
              </a:rPr>
              <a:t>-way less </a:t>
            </a:r>
            <a:r>
              <a:rPr lang="it">
                <a:solidFill>
                  <a:srgbClr val="000000"/>
                </a:solidFill>
              </a:rPr>
              <a:t>parameters (way smaller matrix passed to output layer): 3,355,581 trainable parameters, 61% of BLSTM2DCNN and Just 23% more of the L.R. model.</a:t>
            </a:r>
            <a:endParaRPr>
              <a:solidFill>
                <a:srgbClr val="000000"/>
              </a:solidFill>
            </a:endParaRPr>
          </a:p>
          <a:p>
            <a:pPr indent="0" lvl="0" marL="0" rtl="0" algn="l">
              <a:spcBef>
                <a:spcPts val="1200"/>
              </a:spcBef>
              <a:spcAft>
                <a:spcPts val="1200"/>
              </a:spcAft>
              <a:buNone/>
            </a:pPr>
            <a:r>
              <a:rPr lang="it">
                <a:solidFill>
                  <a:srgbClr val="000000"/>
                </a:solidFill>
              </a:rPr>
              <a:t>-added depth to the model, which should better capture features in the matrix outputted by BLSTM.</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RESULTS</a:t>
            </a:r>
            <a:endParaRPr/>
          </a:p>
        </p:txBody>
      </p:sp>
      <p:sp>
        <p:nvSpPr>
          <p:cNvPr id="156" name="Google Shape;156;p28"/>
          <p:cNvSpPr txBox="1"/>
          <p:nvPr>
            <p:ph idx="1" type="body"/>
          </p:nvPr>
        </p:nvSpPr>
        <p:spPr>
          <a:xfrm>
            <a:off x="362700" y="1174325"/>
            <a:ext cx="31269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solidFill>
                  <a:srgbClr val="000000"/>
                </a:solidFill>
              </a:rPr>
              <a:t>score: accuracy on test set</a:t>
            </a:r>
            <a:endParaRPr>
              <a:solidFill>
                <a:srgbClr val="000000"/>
              </a:solidFill>
            </a:endParaRPr>
          </a:p>
        </p:txBody>
      </p:sp>
      <p:pic>
        <p:nvPicPr>
          <p:cNvPr id="157" name="Google Shape;157;p28"/>
          <p:cNvPicPr preferRelativeResize="0"/>
          <p:nvPr/>
        </p:nvPicPr>
        <p:blipFill rotWithShape="1">
          <a:blip r:embed="rId3">
            <a:alphaModFix/>
          </a:blip>
          <a:srcRect b="0" l="0" r="0" t="13859"/>
          <a:stretch/>
        </p:blipFill>
        <p:spPr>
          <a:xfrm>
            <a:off x="311700" y="1543888"/>
            <a:ext cx="3805910" cy="3352825"/>
          </a:xfrm>
          <a:prstGeom prst="rect">
            <a:avLst/>
          </a:prstGeom>
          <a:noFill/>
          <a:ln>
            <a:noFill/>
          </a:ln>
        </p:spPr>
      </p:pic>
      <p:sp>
        <p:nvSpPr>
          <p:cNvPr id="158" name="Google Shape;158;p28"/>
          <p:cNvSpPr txBox="1"/>
          <p:nvPr/>
        </p:nvSpPr>
        <p:spPr>
          <a:xfrm>
            <a:off x="4117600" y="1174325"/>
            <a:ext cx="41016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Proxima Nova"/>
                <a:ea typeface="Proxima Nova"/>
                <a:cs typeface="Proxima Nova"/>
                <a:sym typeface="Proxima Nova"/>
              </a:rPr>
              <a:t>As expected, label 0 the worst in every model due to little data</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it">
                <a:latin typeface="Proxima Nova"/>
                <a:ea typeface="Proxima Nova"/>
                <a:cs typeface="Proxima Nova"/>
                <a:sym typeface="Proxima Nova"/>
              </a:rPr>
              <a:t>BLSTMNet outperforms BLSTM2DCNN and many other models like AdaSent</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it">
                <a:latin typeface="Proxima Nova"/>
                <a:ea typeface="Proxima Nova"/>
                <a:cs typeface="Proxima Nova"/>
                <a:sym typeface="Proxima Nova"/>
              </a:rPr>
              <a:t>first baseline model too simple to obtain good score</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it">
                <a:latin typeface="Proxima Nova"/>
                <a:ea typeface="Proxima Nova"/>
                <a:cs typeface="Proxima Nova"/>
                <a:sym typeface="Proxima Nova"/>
              </a:rPr>
              <a:t>second baseline model overfit the training data, with bigger and bigger overfitting when the size of the word embeddings is increased. (train accuracy:0.978)</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it">
                <a:latin typeface="Proxima Nova"/>
                <a:ea typeface="Proxima Nova"/>
                <a:cs typeface="Proxima Nova"/>
                <a:sym typeface="Proxima Nova"/>
              </a:rPr>
              <a:t>BLSTMNet performs better than some models considered by the paper’s authors while maintaining a lower parameter count</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DATASET: TREC (Text REtrieval Conference)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2250">
                <a:solidFill>
                  <a:schemeClr val="dk1"/>
                </a:solidFill>
                <a:highlight>
                  <a:srgbClr val="FFFFFF"/>
                </a:highlight>
                <a:latin typeface="Roboto"/>
                <a:ea typeface="Roboto"/>
                <a:cs typeface="Roboto"/>
                <a:sym typeface="Roboto"/>
              </a:rPr>
              <a:t>The Text REtrieval Conference (TREC) Question Classification dataset contains 5500 labeled questions in training set and another 500 for test set.</a:t>
            </a:r>
            <a:endParaRPr sz="225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rPr lang="it" sz="2250">
                <a:solidFill>
                  <a:schemeClr val="dk1"/>
                </a:solidFill>
                <a:highlight>
                  <a:srgbClr val="FFFFFF"/>
                </a:highlight>
                <a:latin typeface="Roboto"/>
                <a:ea typeface="Roboto"/>
                <a:cs typeface="Roboto"/>
                <a:sym typeface="Roboto"/>
              </a:rPr>
              <a:t>TASK: Classification of questions into 6 different labels (coarse labels, 50 fine </a:t>
            </a:r>
            <a:r>
              <a:rPr lang="it" sz="2250">
                <a:solidFill>
                  <a:schemeClr val="dk1"/>
                </a:solidFill>
                <a:highlight>
                  <a:srgbClr val="FFFFFF"/>
                </a:highlight>
                <a:latin typeface="Roboto"/>
                <a:ea typeface="Roboto"/>
                <a:cs typeface="Roboto"/>
                <a:sym typeface="Roboto"/>
              </a:rPr>
              <a:t>labels</a:t>
            </a:r>
            <a:r>
              <a:rPr lang="it" sz="2250">
                <a:solidFill>
                  <a:schemeClr val="dk1"/>
                </a:solidFill>
                <a:highlight>
                  <a:srgbClr val="FFFFFF"/>
                </a:highlight>
                <a:latin typeface="Roboto"/>
                <a:ea typeface="Roboto"/>
                <a:cs typeface="Roboto"/>
                <a:sym typeface="Roboto"/>
              </a:rPr>
              <a:t> also present but not used)</a:t>
            </a:r>
            <a:endParaRPr sz="2250">
              <a:solidFill>
                <a:schemeClr val="dk1"/>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102000" y="655675"/>
            <a:ext cx="9042000" cy="42702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Clr>
                <a:schemeClr val="dk1"/>
              </a:buClr>
              <a:buSzPts val="2300"/>
              <a:buAutoNum type="arabicPeriod"/>
            </a:pPr>
            <a:r>
              <a:rPr lang="it" sz="2300">
                <a:solidFill>
                  <a:schemeClr val="dk1"/>
                </a:solidFill>
              </a:rPr>
              <a:t>abbreviation ("What is the full form of .com ?")</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it" sz="2300">
                <a:solidFill>
                  <a:schemeClr val="dk1"/>
                </a:solidFill>
              </a:rPr>
              <a:t>entity ("What fowl grabs the spotlight after the Chinese Year of the Monkey ?")</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it" sz="2300">
                <a:solidFill>
                  <a:schemeClr val="dk1"/>
                </a:solidFill>
              </a:rPr>
              <a:t>description ("Why do heavier objects travel downhill faster ?")</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it" sz="2300">
                <a:solidFill>
                  <a:schemeClr val="dk1"/>
                </a:solidFill>
              </a:rPr>
              <a:t>human being ("Who killed Gandhi ?")</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it" sz="2300">
                <a:solidFill>
                  <a:schemeClr val="dk1"/>
                </a:solidFill>
              </a:rPr>
              <a:t>location ("What sprawling U.S. state boasts the most airports ?")</a:t>
            </a:r>
            <a:endParaRPr sz="2300">
              <a:solidFill>
                <a:schemeClr val="dk1"/>
              </a:solidFill>
            </a:endParaRPr>
          </a:p>
          <a:p>
            <a:pPr indent="-374650" lvl="0" marL="457200" rtl="0" algn="l">
              <a:spcBef>
                <a:spcPts val="0"/>
              </a:spcBef>
              <a:spcAft>
                <a:spcPts val="0"/>
              </a:spcAft>
              <a:buClr>
                <a:schemeClr val="dk1"/>
              </a:buClr>
              <a:buSzPts val="2300"/>
              <a:buAutoNum type="arabicPeriod"/>
            </a:pPr>
            <a:r>
              <a:rPr lang="it" sz="2300">
                <a:solidFill>
                  <a:schemeClr val="dk1"/>
                </a:solidFill>
              </a:rPr>
              <a:t>numeric value ("How many points make up a perfect five pin bowling score ?")</a:t>
            </a:r>
            <a:endParaRPr sz="3000"/>
          </a:p>
        </p:txBody>
      </p:sp>
      <p:sp>
        <p:nvSpPr>
          <p:cNvPr id="72" name="Google Shape;72;p15"/>
          <p:cNvSpPr txBox="1"/>
          <p:nvPr/>
        </p:nvSpPr>
        <p:spPr>
          <a:xfrm>
            <a:off x="204000" y="160275"/>
            <a:ext cx="83127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200">
                <a:solidFill>
                  <a:schemeClr val="dk1"/>
                </a:solidFill>
              </a:rPr>
              <a:t>LABELS:</a:t>
            </a:r>
            <a:endParaRPr sz="2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 name="Google Shape;79;p16" title="Points scored"/>
          <p:cNvPicPr preferRelativeResize="0"/>
          <p:nvPr/>
        </p:nvPicPr>
        <p:blipFill rotWithShape="1">
          <a:blip r:embed="rId3">
            <a:alphaModFix/>
          </a:blip>
          <a:srcRect b="0" l="0" r="0" t="0"/>
          <a:stretch/>
        </p:blipFill>
        <p:spPr>
          <a:xfrm>
            <a:off x="0" y="0"/>
            <a:ext cx="9144000" cy="514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7" title="Points scored"/>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other useful data on the dataset:</a:t>
            </a:r>
            <a:endParaRPr/>
          </a:p>
        </p:txBody>
      </p:sp>
      <p:sp>
        <p:nvSpPr>
          <p:cNvPr id="92" name="Google Shape;92;p18"/>
          <p:cNvSpPr txBox="1"/>
          <p:nvPr>
            <p:ph idx="1" type="body"/>
          </p:nvPr>
        </p:nvSpPr>
        <p:spPr>
          <a:xfrm>
            <a:off x="311700" y="11345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2600">
                <a:solidFill>
                  <a:schemeClr val="dk1"/>
                </a:solidFill>
              </a:rPr>
              <a:t>max length: 33 tokens</a:t>
            </a:r>
            <a:endParaRPr sz="2600">
              <a:solidFill>
                <a:schemeClr val="dk1"/>
              </a:solidFill>
            </a:endParaRPr>
          </a:p>
          <a:p>
            <a:pPr indent="0" lvl="0" marL="0" rtl="0" algn="l">
              <a:spcBef>
                <a:spcPts val="1200"/>
              </a:spcBef>
              <a:spcAft>
                <a:spcPts val="0"/>
              </a:spcAft>
              <a:buNone/>
            </a:pPr>
            <a:r>
              <a:rPr lang="it" sz="2600">
                <a:solidFill>
                  <a:schemeClr val="dk1"/>
                </a:solidFill>
              </a:rPr>
              <a:t>average length: 10 tokens</a:t>
            </a:r>
            <a:endParaRPr sz="2600">
              <a:solidFill>
                <a:schemeClr val="dk1"/>
              </a:solidFill>
            </a:endParaRPr>
          </a:p>
          <a:p>
            <a:pPr indent="0" lvl="0" marL="0" rtl="0" algn="l">
              <a:spcBef>
                <a:spcPts val="1200"/>
              </a:spcBef>
              <a:spcAft>
                <a:spcPts val="0"/>
              </a:spcAft>
              <a:buNone/>
            </a:pPr>
            <a:r>
              <a:rPr lang="it" sz="2600">
                <a:solidFill>
                  <a:schemeClr val="dk1"/>
                </a:solidFill>
              </a:rPr>
              <a:t>vocabulary length: 8902 tokens</a:t>
            </a:r>
            <a:endParaRPr sz="2600">
              <a:solidFill>
                <a:schemeClr val="dk1"/>
              </a:solidFill>
            </a:endParaRPr>
          </a:p>
          <a:p>
            <a:pPr indent="0" lvl="0" marL="0" rtl="0" algn="l">
              <a:spcBef>
                <a:spcPts val="1200"/>
              </a:spcBef>
              <a:spcAft>
                <a:spcPts val="1200"/>
              </a:spcAft>
              <a:buNone/>
            </a:pPr>
            <a:r>
              <a:rPr lang="it" sz="2600">
                <a:solidFill>
                  <a:schemeClr val="dk1"/>
                </a:solidFill>
              </a:rPr>
              <a:t>tokens obtained by keras tokenizer</a:t>
            </a:r>
            <a:endParaRPr sz="2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rgbClr val="000000"/>
                </a:solidFill>
              </a:rPr>
              <a:t>Basic Preliminary Processing</a:t>
            </a:r>
            <a:endParaRPr>
              <a:solidFill>
                <a:srgbClr val="000000"/>
              </a:solidFill>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it" sz="2400">
                <a:solidFill>
                  <a:srgbClr val="000000"/>
                </a:solidFill>
              </a:rPr>
              <a:t>represent labels by vectors of length 6 ([0,1,0,0,0,0] for label “1”)</a:t>
            </a:r>
            <a:endParaRPr sz="2400">
              <a:solidFill>
                <a:srgbClr val="000000"/>
              </a:solidFill>
            </a:endParaRPr>
          </a:p>
          <a:p>
            <a:pPr indent="-381000" lvl="0" marL="457200" rtl="0" algn="l">
              <a:spcBef>
                <a:spcPts val="0"/>
              </a:spcBef>
              <a:spcAft>
                <a:spcPts val="0"/>
              </a:spcAft>
              <a:buClr>
                <a:srgbClr val="000000"/>
              </a:buClr>
              <a:buSzPts val="2400"/>
              <a:buChar char="●"/>
            </a:pPr>
            <a:r>
              <a:rPr lang="it" sz="2400">
                <a:solidFill>
                  <a:srgbClr val="000000"/>
                </a:solidFill>
              </a:rPr>
              <a:t>reduced all </a:t>
            </a:r>
            <a:r>
              <a:rPr lang="it" sz="2400">
                <a:solidFill>
                  <a:srgbClr val="000000"/>
                </a:solidFill>
              </a:rPr>
              <a:t>letters</a:t>
            </a:r>
            <a:r>
              <a:rPr lang="it" sz="2400">
                <a:solidFill>
                  <a:srgbClr val="000000"/>
                </a:solidFill>
              </a:rPr>
              <a:t> to lowercase</a:t>
            </a:r>
            <a:endParaRPr sz="2400">
              <a:solidFill>
                <a:srgbClr val="000000"/>
              </a:solidFill>
            </a:endParaRPr>
          </a:p>
          <a:p>
            <a:pPr indent="-381000" lvl="0" marL="457200" rtl="0" algn="l">
              <a:spcBef>
                <a:spcPts val="0"/>
              </a:spcBef>
              <a:spcAft>
                <a:spcPts val="0"/>
              </a:spcAft>
              <a:buClr>
                <a:srgbClr val="000000"/>
              </a:buClr>
              <a:buSzPts val="2400"/>
              <a:buChar char="●"/>
            </a:pPr>
            <a:r>
              <a:rPr lang="it" sz="2400">
                <a:solidFill>
                  <a:srgbClr val="000000"/>
                </a:solidFill>
              </a:rPr>
              <a:t>stripped all sentences of punctuation</a:t>
            </a:r>
            <a:endParaRPr sz="2400">
              <a:solidFill>
                <a:srgbClr val="000000"/>
              </a:solidFill>
            </a:endParaRPr>
          </a:p>
          <a:p>
            <a:pPr indent="-381000" lvl="0" marL="457200" rtl="0" algn="l">
              <a:spcBef>
                <a:spcPts val="0"/>
              </a:spcBef>
              <a:spcAft>
                <a:spcPts val="0"/>
              </a:spcAft>
              <a:buClr>
                <a:srgbClr val="000000"/>
              </a:buClr>
              <a:buSzPts val="2400"/>
              <a:buChar char="●"/>
            </a:pPr>
            <a:r>
              <a:rPr lang="it" sz="2400">
                <a:solidFill>
                  <a:srgbClr val="000000"/>
                </a:solidFill>
              </a:rPr>
              <a:t>every word was added to a vocabulary and replaced by its index</a:t>
            </a:r>
            <a:endParaRPr sz="2400">
              <a:solidFill>
                <a:srgbClr val="000000"/>
              </a:solidFill>
            </a:endParaRPr>
          </a:p>
          <a:p>
            <a:pPr indent="-381000" lvl="0" marL="457200" rtl="0" algn="l">
              <a:spcBef>
                <a:spcPts val="0"/>
              </a:spcBef>
              <a:spcAft>
                <a:spcPts val="0"/>
              </a:spcAft>
              <a:buClr>
                <a:srgbClr val="000000"/>
              </a:buClr>
              <a:buSzPts val="2400"/>
              <a:buChar char="●"/>
            </a:pPr>
            <a:r>
              <a:rPr lang="it" sz="2400">
                <a:solidFill>
                  <a:srgbClr val="000000"/>
                </a:solidFill>
              </a:rPr>
              <a:t>padded every sentence (with zeros) to 33 (max sentence length)</a:t>
            </a:r>
            <a:endParaRPr sz="2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BASELINE MODELS: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2400">
                <a:solidFill>
                  <a:srgbClr val="000000"/>
                </a:solidFill>
              </a:rPr>
              <a:t>simple models created and trained to give a baseline for the actual candidate models:</a:t>
            </a:r>
            <a:endParaRPr sz="2400">
              <a:solidFill>
                <a:srgbClr val="000000"/>
              </a:solidFill>
            </a:endParaRPr>
          </a:p>
          <a:p>
            <a:pPr indent="0" lvl="0" marL="0" rtl="0" algn="l">
              <a:spcBef>
                <a:spcPts val="1200"/>
              </a:spcBef>
              <a:spcAft>
                <a:spcPts val="0"/>
              </a:spcAft>
              <a:buNone/>
            </a:pPr>
            <a:r>
              <a:rPr lang="it" sz="2400">
                <a:solidFill>
                  <a:srgbClr val="000000"/>
                </a:solidFill>
              </a:rPr>
              <a:t>1 B.O.W. + LR</a:t>
            </a:r>
            <a:endParaRPr sz="2400">
              <a:solidFill>
                <a:srgbClr val="000000"/>
              </a:solidFill>
            </a:endParaRPr>
          </a:p>
          <a:p>
            <a:pPr indent="0" lvl="0" marL="0" rtl="0" algn="l">
              <a:spcBef>
                <a:spcPts val="1200"/>
              </a:spcBef>
              <a:spcAft>
                <a:spcPts val="1200"/>
              </a:spcAft>
              <a:buNone/>
            </a:pPr>
            <a:r>
              <a:rPr lang="it" sz="2400">
                <a:solidFill>
                  <a:srgbClr val="000000"/>
                </a:solidFill>
              </a:rPr>
              <a:t>2 random embeddings + LR </a:t>
            </a:r>
            <a:endParaRPr sz="2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GloVe: Global Vectors for Word Representation</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it" sz="2800">
                <a:solidFill>
                  <a:schemeClr val="dk1"/>
                </a:solidFill>
              </a:rPr>
              <a:t>Both candidate models use this word representation </a:t>
            </a:r>
            <a:r>
              <a:rPr lang="it" sz="2800">
                <a:solidFill>
                  <a:schemeClr val="dk1"/>
                </a:solidFill>
              </a:rPr>
              <a:t>technique</a:t>
            </a:r>
            <a:r>
              <a:rPr lang="it" sz="2800">
                <a:solidFill>
                  <a:schemeClr val="dk1"/>
                </a:solidFill>
              </a:rPr>
              <a:t>.</a:t>
            </a:r>
            <a:endParaRPr sz="2800">
              <a:solidFill>
                <a:schemeClr val="dk1"/>
              </a:solidFill>
            </a:endParaRPr>
          </a:p>
          <a:p>
            <a:pPr indent="0" lvl="0" marL="0" rtl="0" algn="l">
              <a:spcBef>
                <a:spcPts val="1200"/>
              </a:spcBef>
              <a:spcAft>
                <a:spcPts val="0"/>
              </a:spcAft>
              <a:buNone/>
            </a:pPr>
            <a:r>
              <a:rPr lang="it" sz="2800">
                <a:solidFill>
                  <a:schemeClr val="dk1"/>
                </a:solidFill>
              </a:rPr>
              <a:t>Open source project by Stanford University.</a:t>
            </a:r>
            <a:endParaRPr sz="2800">
              <a:solidFill>
                <a:schemeClr val="dk1"/>
              </a:solidFill>
            </a:endParaRPr>
          </a:p>
          <a:p>
            <a:pPr indent="0" lvl="0" marL="0" rtl="0" algn="l">
              <a:spcBef>
                <a:spcPts val="1200"/>
              </a:spcBef>
              <a:spcAft>
                <a:spcPts val="0"/>
              </a:spcAft>
              <a:buNone/>
            </a:pPr>
            <a:r>
              <a:rPr lang="it" sz="2800">
                <a:solidFill>
                  <a:schemeClr val="dk1"/>
                </a:solidFill>
              </a:rPr>
              <a:t>Based on co-</a:t>
            </a:r>
            <a:r>
              <a:rPr lang="it" sz="2800">
                <a:solidFill>
                  <a:schemeClr val="dk1"/>
                </a:solidFill>
              </a:rPr>
              <a:t>occurrence</a:t>
            </a:r>
            <a:r>
              <a:rPr lang="it" sz="2800">
                <a:solidFill>
                  <a:schemeClr val="dk1"/>
                </a:solidFill>
              </a:rPr>
              <a:t> statistics: we expect the ratio of 2 word vectors to be close to 1 when they have the same co-occurence probability w.r.t the chosen context word.</a:t>
            </a:r>
            <a:endParaRPr sz="2800">
              <a:solidFill>
                <a:schemeClr val="dk1"/>
              </a:solidFill>
            </a:endParaRPr>
          </a:p>
          <a:p>
            <a:pPr indent="0" lvl="0" marL="0" rtl="0" algn="l">
              <a:spcBef>
                <a:spcPts val="1200"/>
              </a:spcBef>
              <a:spcAft>
                <a:spcPts val="1200"/>
              </a:spcAft>
              <a:buNone/>
            </a:pPr>
            <a:r>
              <a:rPr lang="it" sz="2800">
                <a:solidFill>
                  <a:schemeClr val="dk1"/>
                </a:solidFill>
              </a:rPr>
              <a:t>of the 8902 words in the vocabulary: 8450 found in GloVe</a:t>
            </a:r>
            <a:endParaRPr sz="2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