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1B5978-1C35-4502-A178-FE300A1D097C}">
  <a:tblStyle styleId="{901B5978-1C35-4502-A178-FE300A1D09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d891b9f9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d891b9f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213a34b4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6213a34b4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d891b9f9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bd891b9f9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d891b9f9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bd891b9f9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213a34b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6213a34b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Структура організації, Перелік основних команд,  P&amp;L, Unit Economics, ROI, ROMI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d891b9f9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bd891b9f9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Структура організації, Перелік основних команд,  P&amp;L, Unit Economics, ROI, ROMI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d891b9f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d891b9f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 Economics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Choose</a:t>
            </a:r>
            <a:r>
              <a:rPr lang="en-GB"/>
              <a:t> your product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Personal consultation for business (1 hour).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Step</a:t>
            </a:r>
            <a:r>
              <a:rPr lang="en-GB"/>
              <a:t> №1. Costs for product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lang="en-GB" sz="2800">
                <a:solidFill>
                  <a:schemeClr val="dk1"/>
                </a:solidFill>
              </a:rPr>
              <a:t>Describe Your Costs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367200" y="166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{901B5978-1C35-4502-A178-FE300A1D097C}</a:tableStyleId>
              </a:tblPr>
              <a:tblGrid>
                <a:gridCol w="8465100"/>
              </a:tblGrid>
              <a:tr h="290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For Service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GB"/>
                        <a:t>My time (1 hour for </a:t>
                      </a:r>
                      <a:r>
                        <a:rPr lang="en-GB"/>
                        <a:t>preparing</a:t>
                      </a:r>
                      <a:r>
                        <a:rPr lang="en-GB"/>
                        <a:t>, 1 hour for </a:t>
                      </a:r>
                      <a:r>
                        <a:rPr lang="en-GB"/>
                        <a:t>consultation</a:t>
                      </a:r>
                      <a:r>
                        <a:rPr lang="en-GB"/>
                        <a:t>, 1 hour for conclusions) 3 hour of my life.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GB"/>
                        <a:t>Techniks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GB"/>
                        <a:t>Internet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5000 $ per month. 160 hours for work in month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My time rate is 31,25.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Self costs for my service is 93.75.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-GB"/>
                        <a:t>6,25 for techniks and Internet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-GB"/>
                        <a:t>Total is 100 $ per hour.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Step №2. Costs for client </a:t>
            </a:r>
            <a:r>
              <a:rPr lang="en-GB"/>
              <a:t>acquisition</a:t>
            </a:r>
            <a:r>
              <a:rPr lang="en-GB"/>
              <a:t>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 sz="2800">
                <a:solidFill>
                  <a:schemeClr val="dk1"/>
                </a:solidFill>
              </a:rPr>
              <a:t>Describe Your Costs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367200" y="166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{901B5978-1C35-4502-A178-FE300A1D097C}</a:tableStyleId>
              </a:tblPr>
              <a:tblGrid>
                <a:gridCol w="8465100"/>
              </a:tblGrid>
              <a:tr h="290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For </a:t>
                      </a:r>
                      <a:r>
                        <a:rPr lang="en-GB"/>
                        <a:t>client acquisition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GB"/>
                        <a:t>SM </a:t>
                      </a:r>
                      <a:r>
                        <a:rPr lang="en-GB"/>
                        <a:t>advertising. Lead cost is 10 $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GB"/>
                        <a:t>I give a marketing seminar with conversion rate to client near 5%.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GB"/>
                        <a:t>My 1 client cost like: 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10 $/0.05 = 200$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Step №3. Take a price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 sz="2800">
                <a:solidFill>
                  <a:schemeClr val="dk1"/>
                </a:solidFill>
              </a:rPr>
              <a:t>Describe Your Costs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367200" y="166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{901B5978-1C35-4502-A178-FE300A1D097C}</a:tableStyleId>
              </a:tblPr>
              <a:tblGrid>
                <a:gridCol w="8465100"/>
              </a:tblGrid>
              <a:tr h="290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For product as 1 hour consultation</a:t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GB"/>
                        <a:t>(Price is costs (100$) + </a:t>
                      </a:r>
                      <a:r>
                        <a:rPr lang="en-GB"/>
                        <a:t>customer</a:t>
                      </a:r>
                      <a:r>
                        <a:rPr lang="en-GB"/>
                        <a:t> </a:t>
                      </a:r>
                      <a:r>
                        <a:rPr lang="en-GB"/>
                        <a:t>acquisition</a:t>
                      </a:r>
                      <a:r>
                        <a:rPr lang="en-GB"/>
                        <a:t> costs (CAC) (200$)) * (1+marginality ratio (0.2))= 300$*1.2 = </a:t>
                      </a:r>
                      <a:r>
                        <a:rPr b="1" lang="en-GB"/>
                        <a:t>360</a:t>
                      </a:r>
                      <a:r>
                        <a:rPr b="1" lang="en-GB">
                          <a:solidFill>
                            <a:schemeClr val="dk1"/>
                          </a:solidFill>
                        </a:rPr>
                        <a:t>$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 per 1 hour consultation.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For product as 10 hours for consultations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(Price is costs (1000$) + customer acquisition costs (CAC) (200$)) * (1+marginality ratio (0.2))= 1200$*1.2 = 1440$ per 10 hour consultation. = </a:t>
                      </a:r>
                      <a:r>
                        <a:rPr b="1" lang="en-GB">
                          <a:solidFill>
                            <a:schemeClr val="dk1"/>
                          </a:solidFill>
                        </a:rPr>
                        <a:t>144$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 per 1 hour consultation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0940"/>
              <a:buNone/>
            </a:pPr>
            <a:r>
              <a:rPr b="1" lang="en-GB" sz="1820"/>
              <a:t>Resourses</a:t>
            </a:r>
            <a:r>
              <a:rPr b="1" lang="en-GB" sz="1820"/>
              <a:t>: </a:t>
            </a:r>
            <a:r>
              <a:rPr b="1" lang="en-GB"/>
              <a:t>UNIT Economics (for low LTV)</a:t>
            </a:r>
            <a:endParaRPr b="1"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311700" y="125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{901B5978-1C35-4502-A178-FE300A1D097C}</a:tableStyleId>
              </a:tblPr>
              <a:tblGrid>
                <a:gridCol w="1463325"/>
                <a:gridCol w="1204000"/>
                <a:gridCol w="1437375"/>
                <a:gridCol w="1396225"/>
                <a:gridCol w="1104950"/>
                <a:gridCol w="1914750"/>
              </a:tblGrid>
              <a:tr h="109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Cost</a:t>
                      </a:r>
                      <a:r>
                        <a:rPr b="1" lang="en-GB" sz="1200"/>
                        <a:t>s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/>
                        <a:t>Customer acquisition cost</a:t>
                      </a:r>
                      <a:r>
                        <a:rPr b="1" lang="en-GB" sz="1200" u="none" cap="none" strike="noStrike"/>
                        <a:t> (CAC)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/>
                        <a:t>P</a:t>
                      </a:r>
                      <a:r>
                        <a:rPr b="1" lang="en-GB" sz="1400" u="none" cap="none" strike="noStrike"/>
                        <a:t>rice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Profit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9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For 1 product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300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/>
                        <a:t>360-100-200</a:t>
                      </a:r>
                      <a:r>
                        <a:rPr b="1" lang="en-GB" sz="1100" u="none" cap="none" strike="noStrike"/>
                        <a:t>=</a:t>
                      </a:r>
                      <a:r>
                        <a:rPr b="1" lang="en-GB" sz="1100"/>
                        <a:t>60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91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n products are made by 1 employee</a:t>
                      </a:r>
                      <a:br>
                        <a:rPr lang="en-GB"/>
                      </a:br>
                      <a:r>
                        <a:rPr lang="en-GB"/>
                        <a:t>Per week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=n*cost</a:t>
                      </a:r>
                      <a:br>
                        <a:rPr lang="en-GB" sz="1400" u="none" cap="none" strike="noStrike"/>
                      </a:br>
                      <a:r>
                        <a:rPr lang="en-GB" sz="700"/>
                        <a:t>(cost per 1 employee)</a:t>
                      </a:r>
                      <a:endParaRPr sz="7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700"/>
                        <a:t>1000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= n*CAC</a:t>
                      </a:r>
                      <a:br>
                        <a:rPr lang="en-GB" sz="1400" u="none" cap="none" strike="noStrike"/>
                      </a:b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(marketing and sales expenses per 1 employee)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700">
                          <a:solidFill>
                            <a:schemeClr val="dk1"/>
                          </a:solidFill>
                        </a:rPr>
                        <a:t>2000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=n*pice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(revenue of 1 employee)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700">
                          <a:solidFill>
                            <a:schemeClr val="dk1"/>
                          </a:solidFill>
                        </a:rPr>
                        <a:t>3600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=n*profit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(profit per 1 employee)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700">
                          <a:solidFill>
                            <a:schemeClr val="dk1"/>
                          </a:solidFill>
                        </a:rPr>
                        <a:t>600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91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There are k employees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=k*n*cost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(gross cost)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20000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= k*n*CAC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(gross marketing and sales expenses)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700">
                          <a:solidFill>
                            <a:schemeClr val="dk1"/>
                          </a:solidFill>
                        </a:rPr>
                        <a:t>40000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= k*n*CAC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(gross revenue)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700">
                          <a:solidFill>
                            <a:schemeClr val="dk1"/>
                          </a:solidFill>
                        </a:rPr>
                        <a:t>72000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=k*n*profit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(gross profit)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700" u="sng">
                          <a:solidFill>
                            <a:schemeClr val="dk1"/>
                          </a:solidFill>
                        </a:rPr>
                        <a:t>12000</a:t>
                      </a:r>
                      <a:endParaRPr b="1" sz="700" u="sng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0940"/>
              <a:buNone/>
            </a:pPr>
            <a:r>
              <a:rPr b="1" lang="en-GB" sz="1820"/>
              <a:t>Resourses: </a:t>
            </a:r>
            <a:r>
              <a:rPr b="1" lang="en-GB"/>
              <a:t>UNIT Economics (for high LTV)</a:t>
            </a:r>
            <a:endParaRPr b="1"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311700" y="125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{901B5978-1C35-4502-A178-FE300A1D097C}</a:tableStyleId>
              </a:tblPr>
              <a:tblGrid>
                <a:gridCol w="1463325"/>
                <a:gridCol w="1204000"/>
                <a:gridCol w="1437375"/>
                <a:gridCol w="1396225"/>
                <a:gridCol w="1104950"/>
                <a:gridCol w="1914750"/>
              </a:tblGrid>
              <a:tr h="109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Cost</a:t>
                      </a:r>
                      <a:r>
                        <a:rPr b="1" lang="en-GB" sz="1200"/>
                        <a:t>s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/>
                        <a:t>Customer acquisition cost</a:t>
                      </a:r>
                      <a:r>
                        <a:rPr b="1" lang="en-GB" sz="1200" u="none" cap="none" strike="noStrike"/>
                        <a:t> (CAC)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/>
                        <a:t>P</a:t>
                      </a:r>
                      <a:r>
                        <a:rPr b="1" lang="en-GB" sz="1400" u="none" cap="none" strike="noStrike"/>
                        <a:t>rice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Profit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9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For 1 product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1000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3600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/>
                        <a:t>3600</a:t>
                      </a:r>
                      <a:r>
                        <a:rPr b="1" lang="en-GB" sz="1100"/>
                        <a:t>-1000-200</a:t>
                      </a:r>
                      <a:r>
                        <a:rPr b="1" lang="en-GB" sz="1100" u="none" cap="none" strike="noStrike"/>
                        <a:t>=24</a:t>
                      </a:r>
                      <a:r>
                        <a:rPr b="1" lang="en-GB" sz="1100"/>
                        <a:t>0</a:t>
                      </a:r>
                      <a:r>
                        <a:rPr b="1" lang="en-GB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91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n products are made by 1 employee</a:t>
                      </a:r>
                      <a:br>
                        <a:rPr lang="en-GB"/>
                      </a:br>
                      <a:r>
                        <a:rPr lang="en-GB"/>
                        <a:t>Per week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=n*cost</a:t>
                      </a:r>
                      <a:br>
                        <a:rPr lang="en-GB" sz="1400" u="none" cap="none" strike="noStrike"/>
                      </a:br>
                      <a:r>
                        <a:rPr lang="en-GB" sz="700"/>
                        <a:t>(cost per 1 employee)</a:t>
                      </a:r>
                      <a:endParaRPr sz="7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700"/>
                        <a:t>3</a:t>
                      </a:r>
                      <a:r>
                        <a:rPr b="1" lang="en-GB" sz="700"/>
                        <a:t>000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= n*CAC</a:t>
                      </a:r>
                      <a:br>
                        <a:rPr lang="en-GB" sz="1400" u="none" cap="none" strike="noStrike"/>
                      </a:b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(marketing and sales expenses per 1 employee)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700">
                          <a:solidFill>
                            <a:schemeClr val="dk1"/>
                          </a:solidFill>
                        </a:rPr>
                        <a:t>2000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=n*pice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(revenue of 1 employee)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700">
                          <a:solidFill>
                            <a:schemeClr val="dk1"/>
                          </a:solidFill>
                        </a:rPr>
                        <a:t>102</a:t>
                      </a:r>
                      <a:r>
                        <a:rPr b="1" lang="en-GB" sz="700">
                          <a:solidFill>
                            <a:schemeClr val="dk1"/>
                          </a:solidFill>
                        </a:rPr>
                        <a:t>00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=n*profit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(profit per 1 employee)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700">
                          <a:solidFill>
                            <a:schemeClr val="dk1"/>
                          </a:solidFill>
                        </a:rPr>
                        <a:t>7200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91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There are k employees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=k*n*cost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(gross cost)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0000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= k*n*CAC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(gross marketing and sales expenses)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700">
                          <a:solidFill>
                            <a:schemeClr val="dk1"/>
                          </a:solidFill>
                        </a:rPr>
                        <a:t>40000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= k*n*CAC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(gross revenue)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700">
                          <a:solidFill>
                            <a:schemeClr val="dk1"/>
                          </a:solidFill>
                        </a:rPr>
                        <a:t>2040</a:t>
                      </a:r>
                      <a:r>
                        <a:rPr b="1" lang="en-GB" sz="700">
                          <a:solidFill>
                            <a:schemeClr val="dk1"/>
                          </a:solidFill>
                        </a:rPr>
                        <a:t>00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=k*n*profit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(gross profit)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700" u="sng">
                          <a:solidFill>
                            <a:schemeClr val="dk1"/>
                          </a:solidFill>
                        </a:rPr>
                        <a:t>144000</a:t>
                      </a:r>
                      <a:endParaRPr b="1" sz="700" u="sng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Calculation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Income per </a:t>
            </a:r>
            <a:r>
              <a:rPr b="1" lang="en-GB"/>
              <a:t>client </a:t>
            </a:r>
            <a:r>
              <a:rPr lang="en-GB"/>
              <a:t>= LT*average month income (price-costs)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Income per 1 product</a:t>
            </a:r>
            <a:r>
              <a:rPr lang="en-GB"/>
              <a:t> =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