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F59DEB-4E17-4CF8-AC6B-4AF4050AF74B}">
  <a:tblStyle styleId="{10F59DEB-4E17-4CF8-AC6B-4AF4050AF74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E33CC2E-8BA4-4B46-9A25-39D03E9994BA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B2D542F-1350-4BB6-A9E8-CB470F46A1FA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213a34b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6213a34b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Структура організації, Перелік основних команд,  P&amp;L, Unit Economics, ROI, ROMI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213a34b4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6213a34b4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Розклад зустрічей основних команд, розклад зустрічей 1 на 1, таск-трекер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213a34b4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26213a34b4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213a34b4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26213a34b4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060063d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060063d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90c0e07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90c0e07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12e99ff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12e99ff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90c0e072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90c0e072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90c0e07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90c0e07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90c0e072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90c0e072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Business-model Core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0940"/>
              <a:buNone/>
            </a:pPr>
            <a:r>
              <a:rPr b="1" lang="en-GB" sz="1820"/>
              <a:t>Resourses</a:t>
            </a:r>
            <a:r>
              <a:rPr b="1" lang="en-GB" sz="1820"/>
              <a:t>: </a:t>
            </a:r>
            <a:r>
              <a:rPr b="1" lang="en-GB"/>
              <a:t>UNIT Economics</a:t>
            </a:r>
            <a:endParaRPr b="1"/>
          </a:p>
        </p:txBody>
      </p:sp>
      <p:graphicFrame>
        <p:nvGraphicFramePr>
          <p:cNvPr id="107" name="Google Shape;107;p22"/>
          <p:cNvGraphicFramePr/>
          <p:nvPr/>
        </p:nvGraphicFramePr>
        <p:xfrm>
          <a:off x="311700" y="125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{10F59DEB-4E17-4CF8-AC6B-4AF4050AF74B}</a:tableStyleId>
              </a:tblPr>
              <a:tblGrid>
                <a:gridCol w="1463325"/>
                <a:gridCol w="1204000"/>
                <a:gridCol w="1437375"/>
                <a:gridCol w="1396225"/>
                <a:gridCol w="1104950"/>
                <a:gridCol w="1914750"/>
              </a:tblGrid>
              <a:tr h="109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Cost</a:t>
                      </a:r>
                      <a:r>
                        <a:rPr b="1" lang="en-GB" sz="1200"/>
                        <a:t>s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/>
                        <a:t>Customer acquisition cost</a:t>
                      </a:r>
                      <a:r>
                        <a:rPr b="1" lang="en-GB" sz="1200" u="none" cap="none" strike="noStrike"/>
                        <a:t> (CAC)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/>
                        <a:t>P</a:t>
                      </a:r>
                      <a:r>
                        <a:rPr b="1" lang="en-GB" sz="1400" u="none" cap="none" strike="noStrike"/>
                        <a:t>rice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Profit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9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For 1 product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95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140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/>
                        <a:t>140-22-95</a:t>
                      </a:r>
                      <a:r>
                        <a:rPr b="1" lang="en-GB" sz="1100" u="none" cap="none" strike="noStrike"/>
                        <a:t>=</a:t>
                      </a:r>
                      <a:r>
                        <a:rPr b="1" lang="en-GB" sz="1100"/>
                        <a:t>2</a:t>
                      </a:r>
                      <a:r>
                        <a:rPr b="1" lang="en-GB" sz="1100" u="none" cap="none" strike="noStrike"/>
                        <a:t>3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912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n products are made by 1 employee</a:t>
                      </a:r>
                      <a:br>
                        <a:rPr lang="en-GB"/>
                      </a:br>
                      <a:r>
                        <a:rPr lang="en-GB"/>
                        <a:t>Per week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=n*cost</a:t>
                      </a:r>
                      <a:br>
                        <a:rPr lang="en-GB" sz="1400" u="none" cap="none" strike="noStrike"/>
                      </a:br>
                      <a:r>
                        <a:rPr lang="en-GB" sz="700"/>
                        <a:t>(cost per 1 employee)</a:t>
                      </a:r>
                      <a:endParaRPr sz="7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700"/>
                        <a:t>380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= n*CAC</a:t>
                      </a:r>
                      <a:br>
                        <a:rPr lang="en-GB" sz="1400" u="none" cap="none" strike="noStrike"/>
                      </a:b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(marketing and sales expenses per 1 employee)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700">
                          <a:solidFill>
                            <a:schemeClr val="dk1"/>
                          </a:solidFill>
                        </a:rPr>
                        <a:t>88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=n*pice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(revenue of 1 employee)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700">
                          <a:solidFill>
                            <a:schemeClr val="dk1"/>
                          </a:solidFill>
                        </a:rPr>
                        <a:t>480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=n*profit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(profit per 1 employee)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700">
                          <a:solidFill>
                            <a:schemeClr val="dk1"/>
                          </a:solidFill>
                        </a:rPr>
                        <a:t>92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912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There are k employees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=k*n*cost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(gross cost)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760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= k*n*CAC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(gross marketing and sales expenses)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700">
                          <a:solidFill>
                            <a:schemeClr val="dk1"/>
                          </a:solidFill>
                        </a:rPr>
                        <a:t>178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= k*n*CAC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(gross revenue)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700">
                          <a:solidFill>
                            <a:schemeClr val="dk1"/>
                          </a:solidFill>
                        </a:rPr>
                        <a:t>960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=k*n*profit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(gross profit)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194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2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{AE33CC2E-8BA4-4B46-9A25-39D03E9994BA}</a:tableStyleId>
              </a:tblPr>
              <a:tblGrid>
                <a:gridCol w="4089150"/>
                <a:gridCol w="1795600"/>
                <a:gridCol w="1508900"/>
                <a:gridCol w="175032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500"/>
                        <a:t>Indication</a:t>
                      </a:r>
                      <a:r>
                        <a:rPr b="1" lang="en-GB" sz="1500" u="none" cap="none" strike="noStrike"/>
                        <a:t>:</a:t>
                      </a:r>
                      <a:r>
                        <a:rPr b="1" lang="en-GB" sz="1800" cap="none" strike="noStrike"/>
                        <a:t> </a:t>
                      </a:r>
                      <a:r>
                        <a:rPr b="1" lang="en-GB" sz="1800" u="sng"/>
                        <a:t>Dashboard</a:t>
                      </a:r>
                      <a:endParaRPr b="1" sz="1800" u="sng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500"/>
                        <a:t>Quartal Plan</a:t>
                      </a:r>
                      <a:endParaRPr b="1" sz="15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500"/>
                        <a:t>Month plan</a:t>
                      </a:r>
                      <a:endParaRPr b="1" sz="15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500"/>
                        <a:t>Weekly plan</a:t>
                      </a:r>
                      <a:endParaRPr b="1" sz="15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/>
                        <a:t>Sales</a:t>
                      </a:r>
                      <a:endParaRPr b="1"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/>
                        <a:t>Number of sales</a:t>
                      </a:r>
                      <a:endParaRPr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375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25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</a:rPr>
                        <a:t>Conversion rate (lead to sale) CR</a:t>
                      </a:r>
                      <a:endParaRPr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0.02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0.02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0.02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/>
                        <a:t>Number of leads</a:t>
                      </a:r>
                      <a:endParaRPr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15000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1250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/>
                        <a:t>Average sales price (5% of price)</a:t>
                      </a:r>
                      <a:endParaRPr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0.5*100=50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12,5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/>
                        <a:t>Costs</a:t>
                      </a:r>
                      <a:endParaRPr b="1"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/>
                        <a:t>Cost per unit (cost)</a:t>
                      </a:r>
                      <a:endParaRPr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135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140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/>
                        <a:t>Products for 1 employee have been created</a:t>
                      </a:r>
                      <a:endParaRPr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/>
                        <a:t>Number of employees (k)</a:t>
                      </a:r>
                      <a:endParaRPr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/>
                        <a:t>Finances result</a:t>
                      </a:r>
                      <a:endParaRPr b="1"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/>
                        <a:t>Profit/loss</a:t>
                      </a:r>
                      <a:endParaRPr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8625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575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/>
                        <a:t>Leading indicators (for travel blog)</a:t>
                      </a:r>
                      <a:endParaRPr b="1"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/>
                        <a:t>Indicator</a:t>
                      </a:r>
                      <a:r>
                        <a:rPr lang="en-GB" sz="1600" u="none" cap="none" strike="noStrike"/>
                        <a:t> 1 (time of </a:t>
                      </a:r>
                      <a:r>
                        <a:rPr lang="en-GB" sz="1600"/>
                        <a:t>recording</a:t>
                      </a:r>
                      <a:r>
                        <a:rPr lang="en-GB" sz="1600" u="none" cap="none" strike="noStrike"/>
                        <a:t>) </a:t>
                      </a:r>
                      <a:endParaRPr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48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4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</a:rPr>
                        <a:t>Indicator</a:t>
                      </a: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</a:rPr>
                        <a:t> 2 </a:t>
                      </a:r>
                      <a:r>
                        <a:rPr lang="en-GB" sz="1600">
                          <a:solidFill>
                            <a:schemeClr val="dk1"/>
                          </a:solidFill>
                        </a:rPr>
                        <a:t>(time of make up)</a:t>
                      </a:r>
                      <a:endParaRPr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144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48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12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</a:rPr>
                        <a:t>Indicator</a:t>
                      </a: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</a:rPr>
                        <a:t> 3 (number of comments)</a:t>
                      </a:r>
                      <a:endParaRPr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</a:rPr>
                        <a:t>Number of travels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</a:rPr>
                        <a:t>Number of publications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</a:rPr>
                        <a:t>Hours of </a:t>
                      </a:r>
                      <a:r>
                        <a:rPr lang="en-GB" sz="1600">
                          <a:solidFill>
                            <a:schemeClr val="dk1"/>
                          </a:solidFill>
                        </a:rPr>
                        <a:t>recording per 1 publication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Step</a:t>
            </a:r>
            <a:r>
              <a:rPr lang="en-GB"/>
              <a:t> №1. General description of project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Describe your project in 3-4 sentences.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367200" y="166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{10F59DEB-4E17-4CF8-AC6B-4AF4050AF74B}</a:tableStyleId>
              </a:tblPr>
              <a:tblGrid>
                <a:gridCol w="8465100"/>
              </a:tblGrid>
              <a:tr h="290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6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Step</a:t>
            </a:r>
            <a:r>
              <a:rPr lang="en-GB"/>
              <a:t> №2. Answer for 5 questions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152400" y="148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{AE33CC2E-8BA4-4B46-9A25-39D03E9994BA}</a:tableStyleId>
              </a:tblPr>
              <a:tblGrid>
                <a:gridCol w="4336075"/>
                <a:gridCol w="265575"/>
                <a:gridCol w="438995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/>
                        <a:t>What is the most promising direction of actions?</a:t>
                      </a:r>
                      <a:endParaRPr sz="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/>
                        <a:t>A</a:t>
                      </a:r>
                      <a:endParaRPr b="1"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Green tourism. Connection tourists and farmhouses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82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What do you want to </a:t>
                      </a: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achieve</a:t>
                      </a: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 in the nearest period of planning (week/month, quarter)?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S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It’s </a:t>
                      </a:r>
                      <a:r>
                        <a:rPr b="1" lang="en-GB">
                          <a:solidFill>
                            <a:schemeClr val="lt2"/>
                          </a:solidFill>
                        </a:rPr>
                        <a:t>something</a:t>
                      </a:r>
                      <a:r>
                        <a:rPr lang="en-GB">
                          <a:solidFill>
                            <a:schemeClr val="lt2"/>
                          </a:solidFill>
                        </a:rPr>
                        <a:t> that tourists can enjoy when they come here.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Discover what tourists program aere wxists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6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What value do you bring and to whom?</a:t>
                      </a:r>
                      <a:endParaRPr sz="12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Pi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2"/>
                          </a:solidFill>
                        </a:rPr>
                        <a:t>Clients:</a:t>
                      </a:r>
                      <a:r>
                        <a:rPr lang="en-GB">
                          <a:solidFill>
                            <a:schemeClr val="lt2"/>
                          </a:solidFill>
                        </a:rPr>
                        <a:t> </a:t>
                      </a:r>
                      <a:r>
                        <a:rPr lang="en-GB">
                          <a:solidFill>
                            <a:schemeClr val="lt2"/>
                          </a:solidFill>
                        </a:rPr>
                        <a:t>Citizens</a:t>
                      </a:r>
                      <a:r>
                        <a:rPr lang="en-GB">
                          <a:solidFill>
                            <a:schemeClr val="lt2"/>
                          </a:solidFill>
                        </a:rPr>
                        <a:t> of other cities.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2"/>
                          </a:solidFill>
                        </a:rPr>
                        <a:t>Value: </a:t>
                      </a:r>
                      <a:r>
                        <a:rPr lang="en-GB">
                          <a:solidFill>
                            <a:schemeClr val="lt2"/>
                          </a:solidFill>
                        </a:rPr>
                        <a:t>Come for leisure and </a:t>
                      </a:r>
                      <a:r>
                        <a:rPr lang="en-GB">
                          <a:solidFill>
                            <a:schemeClr val="lt2"/>
                          </a:solidFill>
                        </a:rPr>
                        <a:t>entertainment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Fishing, crayfish fishing, visiting the largest dam on the Asian plains, etc.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96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What resources must be spent to deliver value to your clients?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R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2"/>
                          </a:solidFill>
                        </a:rPr>
                        <a:t>Money:</a:t>
                      </a:r>
                      <a:r>
                        <a:rPr lang="en-GB">
                          <a:solidFill>
                            <a:schemeClr val="lt2"/>
                          </a:solidFill>
                        </a:rPr>
                        <a:t>1 million from </a:t>
                      </a:r>
                      <a:r>
                        <a:rPr lang="en-GB">
                          <a:solidFill>
                            <a:schemeClr val="lt2"/>
                          </a:solidFill>
                        </a:rPr>
                        <a:t>government</a:t>
                      </a:r>
                      <a:r>
                        <a:rPr lang="en-GB">
                          <a:solidFill>
                            <a:schemeClr val="lt2"/>
                          </a:solidFill>
                        </a:rPr>
                        <a:t> and  500,000 yuan from company</a:t>
                      </a:r>
                      <a:br>
                        <a:rPr lang="en-GB">
                          <a:solidFill>
                            <a:schemeClr val="lt2"/>
                          </a:solidFill>
                        </a:rPr>
                      </a:br>
                      <a:r>
                        <a:rPr b="1" lang="en-GB">
                          <a:solidFill>
                            <a:schemeClr val="lt2"/>
                          </a:solidFill>
                        </a:rPr>
                        <a:t>Staff: </a:t>
                      </a:r>
                      <a:r>
                        <a:rPr lang="en-GB">
                          <a:solidFill>
                            <a:schemeClr val="lt2"/>
                          </a:solidFill>
                        </a:rPr>
                        <a:t>10 people in the travel company, but the staff of the supporting restaurants are not included.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M</a:t>
                      </a:r>
                      <a:r>
                        <a:rPr lang="en-GB">
                          <a:solidFill>
                            <a:schemeClr val="lt2"/>
                          </a:solidFill>
                        </a:rPr>
                        <a:t>anagement operations, driving staff, reception staff</a:t>
                      </a:r>
                      <a:br>
                        <a:rPr b="1" lang="en-GB">
                          <a:solidFill>
                            <a:schemeClr val="lt2"/>
                          </a:solidFill>
                        </a:rPr>
                      </a:br>
                      <a:r>
                        <a:rPr b="1" lang="en-GB">
                          <a:solidFill>
                            <a:schemeClr val="lt2"/>
                          </a:solidFill>
                        </a:rPr>
                        <a:t>Technologies and other material resources you need</a:t>
                      </a:r>
                      <a:r>
                        <a:rPr b="1" lang="en-GB">
                          <a:solidFill>
                            <a:schemeClr val="lt2"/>
                          </a:solidFill>
                        </a:rPr>
                        <a:t>:  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Publicity effects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2"/>
                          </a:solidFill>
                        </a:rPr>
                        <a:t>Office</a:t>
                      </a:r>
                      <a:r>
                        <a:rPr b="1" lang="en-GB">
                          <a:solidFill>
                            <a:schemeClr val="lt2"/>
                          </a:solidFill>
                        </a:rPr>
                        <a:t>: </a:t>
                      </a:r>
                      <a:r>
                        <a:rPr lang="en-GB">
                          <a:solidFill>
                            <a:schemeClr val="lt2"/>
                          </a:solidFill>
                        </a:rPr>
                        <a:t>management and publicity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121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What indicators must be monitored to achieve success?</a:t>
                      </a:r>
                      <a:endParaRPr b="1" sz="2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In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Number of tourists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Revenue and expenses of each operating link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Visitor second visit rate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47" y="0"/>
            <a:ext cx="77455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-12" y="-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{FB2D542F-1350-4BB6-A9E8-CB470F46A1FA}</a:tableStyleId>
              </a:tblPr>
              <a:tblGrid>
                <a:gridCol w="1243450"/>
                <a:gridCol w="2239100"/>
                <a:gridCol w="2626175"/>
                <a:gridCol w="3035300"/>
              </a:tblGrid>
              <a:tr h="258375"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400"/>
                        <a:t>TOWS - </a:t>
                      </a:r>
                      <a:r>
                        <a:rPr b="1" lang="en-GB" sz="3400"/>
                        <a:t>analysis</a:t>
                      </a:r>
                      <a:endParaRPr b="1" sz="34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Strengths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Weaknesses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11842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Skills that you </a:t>
                      </a:r>
                      <a:r>
                        <a:rPr i="1" lang="en-GB"/>
                        <a:t>already</a:t>
                      </a:r>
                      <a:r>
                        <a:rPr i="1" lang="en-GB"/>
                        <a:t> have to realisation your project:</a:t>
                      </a:r>
                      <a:endParaRPr i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>
                          <a:solidFill>
                            <a:schemeClr val="dk1"/>
                          </a:solidFill>
                        </a:rPr>
                        <a:t>Skills that you don’t have </a:t>
                      </a:r>
                      <a:r>
                        <a:rPr b="1" i="1" lang="en-GB">
                          <a:solidFill>
                            <a:schemeClr val="dk1"/>
                          </a:solidFill>
                        </a:rPr>
                        <a:t>now, </a:t>
                      </a:r>
                      <a:r>
                        <a:rPr i="1" lang="en-GB">
                          <a:solidFill>
                            <a:schemeClr val="dk1"/>
                          </a:solidFill>
                        </a:rPr>
                        <a:t>but it would be better to realisation your project: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584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SO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WO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</a:tr>
              <a:tr h="1643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Opportunities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Outer r</a:t>
                      </a:r>
                      <a:r>
                        <a:rPr i="1" lang="en-GB"/>
                        <a:t>esources</a:t>
                      </a:r>
                      <a:r>
                        <a:rPr i="1" lang="en-GB"/>
                        <a:t>, that can get to realisation your project:</a:t>
                      </a:r>
                      <a:endParaRPr i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List of the most promising </a:t>
                      </a:r>
                      <a:r>
                        <a:rPr i="1" lang="en-GB"/>
                        <a:t>directions</a:t>
                      </a:r>
                      <a:endParaRPr i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List of development priority </a:t>
                      </a:r>
                      <a:endParaRPr i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(what to change)</a:t>
                      </a:r>
                      <a:endParaRPr i="1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</a:tr>
              <a:tr h="1536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Threats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Conditions, organisations and other factors, that don’t depends of you, but that can make a </a:t>
                      </a:r>
                      <a:r>
                        <a:rPr i="1" lang="en-GB"/>
                        <a:t>negative</a:t>
                      </a:r>
                      <a:r>
                        <a:rPr i="1" lang="en-GB"/>
                        <a:t> influence to your project:</a:t>
                      </a:r>
                      <a:endParaRPr i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Training plan </a:t>
                      </a:r>
                      <a:endParaRPr i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(list of actions)</a:t>
                      </a:r>
                      <a:endParaRPr i="1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Avoidance </a:t>
                      </a:r>
                      <a:endParaRPr i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(list of actions that you are </a:t>
                      </a:r>
                      <a:r>
                        <a:rPr i="1" lang="en-GB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i="1" lang="en-GB">
                          <a:solidFill>
                            <a:schemeClr val="dk1"/>
                          </a:solidFill>
                        </a:rPr>
                        <a:t>voidance ever)</a:t>
                      </a:r>
                      <a:endParaRPr i="1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26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ST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WT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829" y="0"/>
            <a:ext cx="52012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19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{FB2D542F-1350-4BB6-A9E8-CB470F46A1FA}</a:tableStyleId>
              </a:tblPr>
              <a:tblGrid>
                <a:gridCol w="3166225"/>
                <a:gridCol w="5825375"/>
              </a:tblGrid>
              <a:tr h="1352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/>
                        <a:t>Mission</a:t>
                      </a:r>
                      <a:r>
                        <a:rPr b="1" lang="en-GB" sz="2600"/>
                        <a:t> </a:t>
                      </a:r>
                      <a:br>
                        <a:rPr lang="en-GB"/>
                      </a:br>
                      <a:r>
                        <a:rPr lang="en-GB"/>
                        <a:t>(what is all this for?)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1180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/>
                        <a:t>Vision</a:t>
                      </a:r>
                      <a:r>
                        <a:rPr lang="en-GB"/>
                        <a:t> </a:t>
                      </a:r>
                      <a:br>
                        <a:rPr lang="en-GB"/>
                      </a:br>
                      <a:r>
                        <a:rPr lang="en-GB"/>
                        <a:t>(as you see the result in 5+ years)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253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/>
                        <a:t>Values</a:t>
                      </a:r>
                      <a:r>
                        <a:rPr b="1" lang="en-GB" sz="2600"/>
                        <a:t> </a:t>
                      </a:r>
                      <a:br>
                        <a:rPr lang="en-GB"/>
                      </a:br>
                      <a:r>
                        <a:rPr lang="en-GB"/>
                        <a:t>(what principles do you think are correct and they bring results)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1204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/>
                        <a:t>Strategy</a:t>
                      </a:r>
                      <a:r>
                        <a:rPr b="1" lang="en-GB" sz="2600"/>
                        <a:t> </a:t>
                      </a:r>
                      <a:br>
                        <a:rPr lang="en-GB"/>
                      </a:br>
                      <a:r>
                        <a:rPr lang="en-GB"/>
                        <a:t>(what is the sequence of stages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from vision to today)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20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{FB2D542F-1350-4BB6-A9E8-CB470F46A1FA}</a:tableStyleId>
              </a:tblPr>
              <a:tblGrid>
                <a:gridCol w="2751850"/>
                <a:gridCol w="6392150"/>
              </a:tblGrid>
              <a:tr h="796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/>
                        <a:t>Goal</a:t>
                      </a:r>
                      <a:r>
                        <a:rPr b="1" lang="en-GB" sz="2600"/>
                        <a:t> </a:t>
                      </a:r>
                      <a:br>
                        <a:rPr lang="en-GB" sz="1000"/>
                      </a:br>
                      <a:r>
                        <a:rPr lang="en-GB" sz="1000"/>
                        <a:t>(what to try to achieve at the first stage)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</a:tr>
              <a:tr h="90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/>
                        <a:t>S</a:t>
                      </a:r>
                      <a:r>
                        <a:rPr lang="en-GB" sz="2600"/>
                        <a:t> </a:t>
                      </a:r>
                      <a:endParaRPr sz="26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(specific: name a working analogue, what will be similar and what will differ)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86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/>
                        <a:t>M</a:t>
                      </a:r>
                      <a:r>
                        <a:rPr lang="en-GB" sz="1000"/>
                        <a:t> 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(Measurable: describe the goal in numbers)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841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/>
                        <a:t>A</a:t>
                      </a:r>
                      <a:r>
                        <a:rPr lang="en-GB" sz="2600"/>
                        <a:t> </a:t>
                      </a:r>
                      <a:endParaRPr sz="26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(</a:t>
                      </a:r>
                      <a:r>
                        <a:rPr lang="en-GB" sz="1000"/>
                        <a:t>Achievable</a:t>
                      </a:r>
                      <a:r>
                        <a:rPr lang="en-GB" sz="1000"/>
                        <a:t>: </a:t>
                      </a:r>
                      <a:r>
                        <a:rPr lang="en-GB" sz="1000"/>
                        <a:t>what actions must be taken to achieve</a:t>
                      </a:r>
                      <a:r>
                        <a:rPr lang="en-GB" sz="1000"/>
                        <a:t>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91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/>
                        <a:t>R</a:t>
                      </a:r>
                      <a:r>
                        <a:rPr lang="en-GB" sz="1000"/>
                        <a:t> 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(</a:t>
                      </a:r>
                      <a:r>
                        <a:rPr lang="en-GB" sz="1000"/>
                        <a:t>Relevant</a:t>
                      </a:r>
                      <a:r>
                        <a:rPr lang="en-GB" sz="1000"/>
                        <a:t>: </a:t>
                      </a:r>
                      <a:r>
                        <a:rPr lang="en-GB" sz="1000"/>
                        <a:t>name 2-3 more variants of possible goals that are possible but less valuable</a:t>
                      </a:r>
                      <a:r>
                        <a:rPr lang="en-GB" sz="1000"/>
                        <a:t>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814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/>
                        <a:t>T</a:t>
                      </a:r>
                      <a:r>
                        <a:rPr lang="en-GB" sz="2600"/>
                        <a:t> </a:t>
                      </a:r>
                      <a:endParaRPr sz="26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(Time-Bound: </a:t>
                      </a:r>
                      <a:r>
                        <a:rPr lang="en-GB" sz="1000"/>
                        <a:t>limit the achievement of the goal to a certain time</a:t>
                      </a:r>
                      <a:r>
                        <a:rPr lang="en-GB" sz="1000"/>
                        <a:t>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21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{FB2D542F-1350-4BB6-A9E8-CB470F46A1FA}</a:tableStyleId>
              </a:tblPr>
              <a:tblGrid>
                <a:gridCol w="628650"/>
                <a:gridCol w="1819275"/>
                <a:gridCol w="2167225"/>
                <a:gridCol w="2128550"/>
                <a:gridCol w="1444700"/>
                <a:gridCol w="946075"/>
              </a:tblGrid>
              <a:tr h="3143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Target audience</a:t>
                      </a:r>
                      <a:r>
                        <a:rPr b="1" lang="en-GB"/>
                        <a:t> (TA)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Pains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Pain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645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Customer</a:t>
                      </a:r>
                      <a:r>
                        <a:rPr b="1" lang="en-GB"/>
                        <a:t> jobs</a:t>
                      </a:r>
                      <a:r>
                        <a:rPr b="1" lang="en-GB">
                          <a:solidFill>
                            <a:schemeClr val="dk1"/>
                          </a:solidFill>
                        </a:rPr>
                        <a:t> 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Products</a:t>
                      </a:r>
                      <a:r>
                        <a:rPr b="1" lang="en-GB"/>
                        <a:t>&amp;</a:t>
                      </a:r>
                      <a:endParaRPr b="1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Services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20717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 vMerge="1"/>
                <a:tc vMerge="1"/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Gains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Генератори вигід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