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1" r:id="rId5"/>
    <p:sldId id="273" r:id="rId6"/>
    <p:sldId id="262" r:id="rId7"/>
    <p:sldId id="270" r:id="rId8"/>
    <p:sldId id="271" r:id="rId9"/>
    <p:sldId id="272" r:id="rId10"/>
    <p:sldId id="274" r:id="rId11"/>
    <p:sldId id="275" r:id="rId12"/>
    <p:sldId id="276" r:id="rId13"/>
    <p:sldId id="277" r:id="rId14"/>
    <p:sldId id="278" r:id="rId15"/>
    <p:sldId id="279" r:id="rId16"/>
    <p:sldId id="263" r:id="rId17"/>
    <p:sldId id="280" r:id="rId18"/>
    <p:sldId id="281" r:id="rId19"/>
    <p:sldId id="268" r:id="rId20"/>
    <p:sldId id="264" r:id="rId21"/>
    <p:sldId id="267" r:id="rId22"/>
    <p:sldId id="269" r:id="rId23"/>
    <p:sldId id="265"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73" d="100"/>
          <a:sy n="73" d="100"/>
        </p:scale>
        <p:origin x="8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655FE-6B10-4D63-B875-BFDF2205B974}" type="datetimeFigureOut">
              <a:rPr lang="en-US" smtClean="0"/>
              <a:t>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99A86-0DDE-4DFD-985F-FD4A31A7646E}" type="slidenum">
              <a:rPr lang="en-US" smtClean="0"/>
              <a:t>‹#›</a:t>
            </a:fld>
            <a:endParaRPr lang="en-US"/>
          </a:p>
        </p:txBody>
      </p:sp>
    </p:spTree>
    <p:extLst>
      <p:ext uri="{BB962C8B-B14F-4D97-AF65-F5344CB8AC3E}">
        <p14:creationId xmlns:p14="http://schemas.microsoft.com/office/powerpoint/2010/main" val="1444960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Before diving into social networks, define sparse recovery in general and how any signal has sparse characteristics</a:t>
            </a:r>
            <a:endParaRPr lang="en-US" b="0" dirty="0">
              <a:effectLst/>
            </a:endParaRPr>
          </a:p>
          <a:p>
            <a:pPr rtl="0"/>
            <a:r>
              <a:rPr lang="en-US" sz="1200" b="0" i="0" u="none" strike="noStrike" kern="1200" dirty="0">
                <a:solidFill>
                  <a:schemeClr val="tx1"/>
                </a:solidFill>
                <a:effectLst/>
                <a:latin typeface="+mn-lt"/>
                <a:ea typeface="+mn-ea"/>
                <a:cs typeface="+mn-cs"/>
              </a:rPr>
              <a:t>- Such sparse characteristics are easier to monitor, analyze and interpret as we want, rather</a:t>
            </a:r>
            <a:endParaRPr lang="en-US" b="0" dirty="0">
              <a:effectLst/>
            </a:endParaRPr>
          </a:p>
          <a:p>
            <a:pPr rtl="0"/>
            <a:r>
              <a:rPr lang="en-US" sz="1200" b="0" i="0" u="none" strike="noStrike" kern="1200" dirty="0">
                <a:solidFill>
                  <a:schemeClr val="tx1"/>
                </a:solidFill>
                <a:effectLst/>
                <a:latin typeface="+mn-lt"/>
                <a:ea typeface="+mn-ea"/>
                <a:cs typeface="+mn-cs"/>
              </a:rPr>
              <a:t>than looking at the whole</a:t>
            </a:r>
            <a:endParaRPr lang="en-US" b="0" dirty="0">
              <a:effectLst/>
            </a:endParaRPr>
          </a:p>
          <a:p>
            <a:pPr rtl="0"/>
            <a:r>
              <a:rPr lang="en-US" sz="1200" b="0" i="0" u="none" strike="noStrike" kern="1200" dirty="0">
                <a:solidFill>
                  <a:schemeClr val="tx1"/>
                </a:solidFill>
                <a:effectLst/>
                <a:latin typeface="+mn-lt"/>
                <a:ea typeface="+mn-ea"/>
                <a:cs typeface="+mn-cs"/>
              </a:rPr>
              <a:t>signal (an example might be helpful here)</a:t>
            </a:r>
            <a:endParaRPr lang="en-US" b="0" dirty="0">
              <a:effectLst/>
            </a:endParaRPr>
          </a:p>
          <a:p>
            <a:pPr rtl="0"/>
            <a:br>
              <a:rPr lang="en-US" b="0" dirty="0">
                <a:effectLst/>
              </a:rPr>
            </a:br>
            <a:endParaRPr lang="en-US" b="0" dirty="0">
              <a:effectLst/>
            </a:endParaRPr>
          </a:p>
          <a:p>
            <a:pPr rtl="0"/>
            <a:r>
              <a:rPr lang="en-US" sz="1200" b="0" i="0" u="none" strike="noStrike" kern="1200" dirty="0">
                <a:solidFill>
                  <a:schemeClr val="tx1"/>
                </a:solidFill>
                <a:effectLst/>
                <a:latin typeface="+mn-lt"/>
                <a:ea typeface="+mn-ea"/>
                <a:cs typeface="+mn-cs"/>
              </a:rPr>
              <a:t>- Going to social network analysis - large set of V and E. Difficult to interpret a graph as a signal, even more</a:t>
            </a:r>
            <a:endParaRPr lang="en-US" b="0" dirty="0">
              <a:effectLst/>
            </a:endParaRPr>
          </a:p>
          <a:p>
            <a:pPr rtl="0"/>
            <a:r>
              <a:rPr lang="en-US" sz="1200" b="0" i="0" u="none" strike="noStrike" kern="1200" dirty="0">
                <a:solidFill>
                  <a:schemeClr val="tx1"/>
                </a:solidFill>
                <a:effectLst/>
                <a:latin typeface="+mn-lt"/>
                <a:ea typeface="+mn-ea"/>
                <a:cs typeface="+mn-cs"/>
              </a:rPr>
              <a:t>difficult to analyze the entire graph (too many users, too many nodes)</a:t>
            </a:r>
            <a:endParaRPr lang="en-US" b="0" dirty="0">
              <a:effectLst/>
            </a:endParaRPr>
          </a:p>
          <a:p>
            <a:pPr rtl="0"/>
            <a:r>
              <a:rPr lang="en-US" sz="1200" b="0" i="0" u="none" strike="noStrike" kern="1200" dirty="0">
                <a:solidFill>
                  <a:schemeClr val="tx1"/>
                </a:solidFill>
                <a:effectLst/>
                <a:latin typeface="+mn-lt"/>
                <a:ea typeface="+mn-ea"/>
                <a:cs typeface="+mn-cs"/>
              </a:rPr>
              <a:t>- instead, detect some defining characteristics to group the nodes together, and analyzing </a:t>
            </a:r>
            <a:r>
              <a:rPr lang="en-US" sz="1200" b="0" i="0" u="none" strike="noStrike" kern="1200" dirty="0" err="1">
                <a:solidFill>
                  <a:schemeClr val="tx1"/>
                </a:solidFill>
                <a:effectLst/>
                <a:latin typeface="+mn-lt"/>
                <a:ea typeface="+mn-ea"/>
                <a:cs typeface="+mn-cs"/>
              </a:rPr>
              <a:t>gro</a:t>
            </a:r>
            <a:endParaRPr lang="en-US" b="0" dirty="0">
              <a:effectLst/>
            </a:endParaRPr>
          </a:p>
          <a:p>
            <a:pPr rtl="0"/>
            <a:r>
              <a:rPr lang="en-US" sz="1200" b="0" i="0" u="none" strike="noStrike" kern="1200" dirty="0">
                <a:solidFill>
                  <a:schemeClr val="tx1"/>
                </a:solidFill>
                <a:effectLst/>
                <a:latin typeface="+mn-lt"/>
                <a:ea typeface="+mn-ea"/>
                <a:cs typeface="+mn-cs"/>
              </a:rPr>
              <a:t>ups is much more practical</a:t>
            </a:r>
            <a:endParaRPr lang="en-US" b="0" dirty="0">
              <a:effectLst/>
            </a:endParaRPr>
          </a:p>
          <a:p>
            <a:pPr rtl="0"/>
            <a:r>
              <a:rPr lang="en-US" sz="1200" b="0" i="0" u="none" strike="noStrike" kern="1200" dirty="0">
                <a:solidFill>
                  <a:schemeClr val="tx1"/>
                </a:solidFill>
                <a:effectLst/>
                <a:latin typeface="+mn-lt"/>
                <a:ea typeface="+mn-ea"/>
                <a:cs typeface="+mn-cs"/>
              </a:rPr>
              <a:t>- various ways to group nodes, compressive sensing has challenging yet promising solutions </a:t>
            </a:r>
            <a:r>
              <a:rPr lang="en-US" sz="1200" b="0" i="0" u="none" strike="noStrike" kern="1200" dirty="0" err="1">
                <a:solidFill>
                  <a:schemeClr val="tx1"/>
                </a:solidFill>
                <a:effectLst/>
                <a:latin typeface="+mn-lt"/>
                <a:ea typeface="+mn-ea"/>
                <a:cs typeface="+mn-cs"/>
              </a:rPr>
              <a:t>lik</a:t>
            </a:r>
            <a:endParaRPr lang="en-US" b="0" dirty="0">
              <a:effectLst/>
            </a:endParaRPr>
          </a:p>
          <a:p>
            <a:pPr rtl="0"/>
            <a:r>
              <a:rPr lang="en-US" sz="1200" b="0" i="0" u="none" strike="noStrike" kern="1200" dirty="0">
                <a:solidFill>
                  <a:schemeClr val="tx1"/>
                </a:solidFill>
                <a:effectLst/>
                <a:latin typeface="+mn-lt"/>
                <a:ea typeface="+mn-ea"/>
                <a:cs typeface="+mn-cs"/>
              </a:rPr>
              <a:t>e the one we'll see later</a:t>
            </a:r>
            <a:endParaRPr lang="en-US" b="0" dirty="0">
              <a:effectLst/>
            </a:endParaRPr>
          </a:p>
          <a:p>
            <a:pPr rtl="0"/>
            <a:br>
              <a:rPr lang="en-US" b="0" dirty="0">
                <a:effectLst/>
              </a:rPr>
            </a:br>
            <a:endParaRPr lang="en-US" b="0" dirty="0">
              <a:effectLst/>
            </a:endParaRPr>
          </a:p>
          <a:p>
            <a:pPr rtl="0"/>
            <a:br>
              <a:rPr lang="en-US" b="0" dirty="0">
                <a:effectLst/>
              </a:rPr>
            </a:br>
            <a:endParaRPr lang="en-US" b="0" dirty="0">
              <a:effectLst/>
            </a:endParaRPr>
          </a:p>
          <a:p>
            <a:endParaRPr lang="en-US" dirty="0"/>
          </a:p>
        </p:txBody>
      </p:sp>
      <p:sp>
        <p:nvSpPr>
          <p:cNvPr id="4" name="Slide Number Placeholder 3"/>
          <p:cNvSpPr>
            <a:spLocks noGrp="1"/>
          </p:cNvSpPr>
          <p:nvPr>
            <p:ph type="sldNum" sz="quarter" idx="10"/>
          </p:nvPr>
        </p:nvSpPr>
        <p:spPr/>
        <p:txBody>
          <a:bodyPr/>
          <a:lstStyle/>
          <a:p>
            <a:fld id="{A6A99A86-0DDE-4DFD-985F-FD4A31A7646E}" type="slidenum">
              <a:rPr lang="en-US" smtClean="0"/>
              <a:t>3</a:t>
            </a:fld>
            <a:endParaRPr lang="en-US"/>
          </a:p>
        </p:txBody>
      </p:sp>
    </p:spTree>
    <p:extLst>
      <p:ext uri="{BB962C8B-B14F-4D97-AF65-F5344CB8AC3E}">
        <p14:creationId xmlns:p14="http://schemas.microsoft.com/office/powerpoint/2010/main" val="175341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defining current problem statement-</a:t>
            </a:r>
            <a:endParaRPr lang="en-US" b="0" dirty="0">
              <a:effectLst/>
            </a:endParaRPr>
          </a:p>
          <a:p>
            <a:pPr rtl="0"/>
            <a:r>
              <a:rPr lang="en-US" sz="1200" b="0" i="0" u="none" strike="noStrike" kern="1200" dirty="0">
                <a:solidFill>
                  <a:schemeClr val="tx1"/>
                </a:solidFill>
                <a:effectLst/>
                <a:latin typeface="+mn-lt"/>
                <a:ea typeface="+mn-ea"/>
                <a:cs typeface="+mn-cs"/>
              </a:rPr>
              <a:t>- given any graph G, find most relevant groups of nodes</a:t>
            </a:r>
            <a:endParaRPr lang="en-US" b="0" dirty="0">
              <a:effectLst/>
            </a:endParaRPr>
          </a:p>
          <a:p>
            <a:pPr rtl="0"/>
            <a:r>
              <a:rPr lang="en-US" sz="1200" b="0" i="0" u="none" strike="noStrike" kern="1200" dirty="0">
                <a:solidFill>
                  <a:schemeClr val="tx1"/>
                </a:solidFill>
                <a:effectLst/>
                <a:latin typeface="+mn-lt"/>
                <a:ea typeface="+mn-ea"/>
                <a:cs typeface="+mn-cs"/>
              </a:rPr>
              <a:t>- such groups are connected by a few edges belonging to set E</a:t>
            </a:r>
            <a:endParaRPr lang="en-US" b="0" dirty="0">
              <a:effectLst/>
            </a:endParaRPr>
          </a:p>
          <a:p>
            <a:pPr rtl="0"/>
            <a:r>
              <a:rPr lang="en-US" sz="1200" b="0" i="0" u="none" strike="noStrike" kern="1200" dirty="0">
                <a:solidFill>
                  <a:schemeClr val="tx1"/>
                </a:solidFill>
                <a:effectLst/>
                <a:latin typeface="+mn-lt"/>
                <a:ea typeface="+mn-ea"/>
                <a:cs typeface="+mn-cs"/>
              </a:rPr>
              <a:t>- in a vector x of dimension 1x|E|, only these few entries will be nonzero, rest all are zero</a:t>
            </a:r>
            <a:endParaRPr lang="en-US" b="0" dirty="0">
              <a:effectLst/>
            </a:endParaRPr>
          </a:p>
          <a:p>
            <a:pPr rtl="0"/>
            <a:r>
              <a:rPr lang="en-US" sz="1200" b="0" i="0" u="none" strike="noStrike" kern="1200" dirty="0">
                <a:solidFill>
                  <a:schemeClr val="tx1"/>
                </a:solidFill>
                <a:effectLst/>
                <a:latin typeface="+mn-lt"/>
                <a:ea typeface="+mn-ea"/>
                <a:cs typeface="+mn-cs"/>
              </a:rPr>
              <a:t>- meaning x is k-sparse = reducing a problem to known compressive sensing skeleton</a:t>
            </a:r>
            <a:endParaRPr lang="en-US" b="0" dirty="0">
              <a:effectLst/>
            </a:endParaRPr>
          </a:p>
          <a:p>
            <a:pPr rtl="0"/>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a:t>
            </a:r>
            <a:endParaRPr lang="en-US" b="0" dirty="0">
              <a:effectLst/>
            </a:endParaRPr>
          </a:p>
          <a:p>
            <a:pPr rtl="0"/>
            <a:br>
              <a:rPr lang="en-US" b="0" dirty="0">
                <a:effectLst/>
              </a:rPr>
            </a:br>
            <a:endParaRPr lang="en-US" b="0" dirty="0">
              <a:effectLst/>
            </a:endParaRPr>
          </a:p>
          <a:p>
            <a:endParaRPr lang="en-US" dirty="0"/>
          </a:p>
        </p:txBody>
      </p:sp>
      <p:sp>
        <p:nvSpPr>
          <p:cNvPr id="4" name="Slide Number Placeholder 3"/>
          <p:cNvSpPr>
            <a:spLocks noGrp="1"/>
          </p:cNvSpPr>
          <p:nvPr>
            <p:ph type="sldNum" sz="quarter" idx="10"/>
          </p:nvPr>
        </p:nvSpPr>
        <p:spPr/>
        <p:txBody>
          <a:bodyPr/>
          <a:lstStyle/>
          <a:p>
            <a:fld id="{A6A99A86-0DDE-4DFD-985F-FD4A31A7646E}" type="slidenum">
              <a:rPr lang="en-US" smtClean="0"/>
              <a:t>4</a:t>
            </a:fld>
            <a:endParaRPr lang="en-US"/>
          </a:p>
        </p:txBody>
      </p:sp>
    </p:spTree>
    <p:extLst>
      <p:ext uri="{BB962C8B-B14F-4D97-AF65-F5344CB8AC3E}">
        <p14:creationId xmlns:p14="http://schemas.microsoft.com/office/powerpoint/2010/main" val="163735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as we just saw, we've been trying to somehow bring compressive sensing and social networks together</a:t>
            </a:r>
            <a:endParaRPr lang="en-US" b="0" dirty="0">
              <a:effectLst/>
            </a:endParaRPr>
          </a:p>
          <a:p>
            <a:pPr rtl="0"/>
            <a:r>
              <a:rPr lang="en-US" sz="1200" b="0" i="0" u="none" strike="noStrike" kern="1200" dirty="0">
                <a:solidFill>
                  <a:schemeClr val="tx1"/>
                </a:solidFill>
                <a:effectLst/>
                <a:latin typeface="+mn-lt"/>
                <a:ea typeface="+mn-ea"/>
                <a:cs typeface="+mn-cs"/>
              </a:rPr>
              <a:t>- compressive sensing in early stages, focused on traditional sensory signals</a:t>
            </a:r>
            <a:endParaRPr lang="en-US" b="0" dirty="0">
              <a:effectLst/>
            </a:endParaRPr>
          </a:p>
          <a:p>
            <a:pPr rtl="0"/>
            <a:r>
              <a:rPr lang="en-US" sz="1200" b="0" i="0" u="none" strike="noStrike" kern="1200" dirty="0">
                <a:solidFill>
                  <a:schemeClr val="tx1"/>
                </a:solidFill>
                <a:effectLst/>
                <a:latin typeface="+mn-lt"/>
                <a:ea typeface="+mn-ea"/>
                <a:cs typeface="+mn-cs"/>
              </a:rPr>
              <a:t>- network to signal – not intuitive, has one missing hop</a:t>
            </a:r>
            <a:endParaRPr lang="en-US" b="0" dirty="0">
              <a:effectLst/>
            </a:endParaRPr>
          </a:p>
          <a:p>
            <a:pPr rtl="0"/>
            <a:r>
              <a:rPr lang="en-US" sz="1200" b="0" i="0" u="none" strike="noStrike" kern="1200" dirty="0">
                <a:solidFill>
                  <a:schemeClr val="tx1"/>
                </a:solidFill>
                <a:effectLst/>
                <a:latin typeface="+mn-lt"/>
                <a:ea typeface="+mn-ea"/>
                <a:cs typeface="+mn-cs"/>
              </a:rPr>
              <a:t>- decided to go with detecting community structures in graphs, and later we'll see real-world applications</a:t>
            </a:r>
            <a:endParaRPr lang="en-US" b="0" dirty="0">
              <a:effectLst/>
            </a:endParaRPr>
          </a:p>
          <a:p>
            <a:pPr rtl="0"/>
            <a:br>
              <a:rPr lang="en-US" b="0" dirty="0">
                <a:effectLst/>
              </a:rPr>
            </a:br>
            <a:endParaRPr lang="en-US" b="0" dirty="0">
              <a:effectLst/>
            </a:endParaRPr>
          </a:p>
          <a:p>
            <a:pPr rtl="0"/>
            <a:br>
              <a:rPr lang="en-US" b="0" dirty="0">
                <a:effectLst/>
              </a:rPr>
            </a:br>
            <a:endParaRPr lang="en-US" b="0" dirty="0">
              <a:effectLst/>
            </a:endParaRPr>
          </a:p>
          <a:p>
            <a:endParaRPr lang="en-US" dirty="0"/>
          </a:p>
        </p:txBody>
      </p:sp>
      <p:sp>
        <p:nvSpPr>
          <p:cNvPr id="4" name="Slide Number Placeholder 3"/>
          <p:cNvSpPr>
            <a:spLocks noGrp="1"/>
          </p:cNvSpPr>
          <p:nvPr>
            <p:ph type="sldNum" sz="quarter" idx="10"/>
          </p:nvPr>
        </p:nvSpPr>
        <p:spPr/>
        <p:txBody>
          <a:bodyPr/>
          <a:lstStyle/>
          <a:p>
            <a:fld id="{A6A99A86-0DDE-4DFD-985F-FD4A31A7646E}" type="slidenum">
              <a:rPr lang="en-US" smtClean="0"/>
              <a:t>6</a:t>
            </a:fld>
            <a:endParaRPr lang="en-US"/>
          </a:p>
        </p:txBody>
      </p:sp>
    </p:spTree>
    <p:extLst>
      <p:ext uri="{BB962C8B-B14F-4D97-AF65-F5344CB8AC3E}">
        <p14:creationId xmlns:p14="http://schemas.microsoft.com/office/powerpoint/2010/main" val="430100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 very few algorithms existed before  this paper to effectively build measurement matrix – UCS-WN [18], RW[16]</a:t>
            </a:r>
            <a:endParaRPr lang="en-US" b="0" dirty="0">
              <a:effectLst/>
            </a:endParaRPr>
          </a:p>
          <a:p>
            <a:pPr rtl="0"/>
            <a:r>
              <a:rPr lang="en-US" sz="1200" b="0" i="0" u="none" strike="noStrike" kern="1200" dirty="0">
                <a:solidFill>
                  <a:schemeClr val="tx1"/>
                </a:solidFill>
                <a:effectLst/>
                <a:latin typeface="+mn-lt"/>
                <a:ea typeface="+mn-ea"/>
                <a:cs typeface="+mn-cs"/>
              </a:rPr>
              <a:t>- but not in weighted networks</a:t>
            </a:r>
            <a:endParaRPr lang="en-US" b="0" dirty="0">
              <a:effectLst/>
            </a:endParaRPr>
          </a:p>
          <a:p>
            <a:pPr rtl="0"/>
            <a:r>
              <a:rPr lang="en-US" sz="1200" b="0" i="0" u="none" strike="noStrike" kern="1200" dirty="0">
                <a:solidFill>
                  <a:schemeClr val="tx1"/>
                </a:solidFill>
                <a:effectLst/>
                <a:latin typeface="+mn-lt"/>
                <a:ea typeface="+mn-ea"/>
                <a:cs typeface="+mn-cs"/>
              </a:rPr>
              <a:t>- Compressive sensing over graphs – Cornell </a:t>
            </a:r>
            <a:r>
              <a:rPr lang="en-US" sz="1200" b="0" i="0" u="none" strike="noStrike" kern="1200" dirty="0" err="1">
                <a:solidFill>
                  <a:schemeClr val="tx1"/>
                </a:solidFill>
                <a:effectLst/>
                <a:latin typeface="+mn-lt"/>
                <a:ea typeface="+mn-ea"/>
                <a:cs typeface="+mn-cs"/>
              </a:rPr>
              <a:t>Univ</a:t>
            </a:r>
            <a:r>
              <a:rPr lang="en-US" sz="1200" b="0" i="0" u="none" strike="noStrike" kern="1200" dirty="0">
                <a:solidFill>
                  <a:schemeClr val="tx1"/>
                </a:solidFill>
                <a:effectLst/>
                <a:latin typeface="+mn-lt"/>
                <a:ea typeface="+mn-ea"/>
                <a:cs typeface="+mn-cs"/>
              </a:rPr>
              <a:t>, detecting packet loss, monitor network links using indirect end-to-end measurements. Important in routing networks and compressive sensing provides tools for efficient solutions O(k.log(n)) measurements for k-sparse</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A6A99A86-0DDE-4DFD-985F-FD4A31A7646E}" type="slidenum">
              <a:rPr lang="en-US" smtClean="0"/>
              <a:t>7</a:t>
            </a:fld>
            <a:endParaRPr lang="en-US"/>
          </a:p>
        </p:txBody>
      </p:sp>
    </p:spTree>
    <p:extLst>
      <p:ext uri="{BB962C8B-B14F-4D97-AF65-F5344CB8AC3E}">
        <p14:creationId xmlns:p14="http://schemas.microsoft.com/office/powerpoint/2010/main" val="320003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due to the broad node degree distribution and topological weighted characterization of networks, the constructed measurement matrix has to provide the maximum information coverage using the minimum number of measurements while considering the needs for unbiasedness and lower total cost</a:t>
            </a:r>
            <a:endParaRPr lang="en-US" b="0" dirty="0">
              <a:effectLst/>
            </a:endParaRPr>
          </a:p>
          <a:p>
            <a:pPr rtl="0"/>
            <a:br>
              <a:rPr lang="en-US" b="0" dirty="0">
                <a:effectLst/>
              </a:rPr>
            </a:br>
            <a:endParaRPr lang="en-US" b="0" dirty="0">
              <a:effectLst/>
            </a:endParaRPr>
          </a:p>
          <a:p>
            <a:endParaRPr lang="en-US" dirty="0"/>
          </a:p>
        </p:txBody>
      </p:sp>
      <p:sp>
        <p:nvSpPr>
          <p:cNvPr id="4" name="Slide Number Placeholder 3"/>
          <p:cNvSpPr>
            <a:spLocks noGrp="1"/>
          </p:cNvSpPr>
          <p:nvPr>
            <p:ph type="sldNum" sz="quarter" idx="10"/>
          </p:nvPr>
        </p:nvSpPr>
        <p:spPr/>
        <p:txBody>
          <a:bodyPr/>
          <a:lstStyle/>
          <a:p>
            <a:fld id="{A6A99A86-0DDE-4DFD-985F-FD4A31A7646E}" type="slidenum">
              <a:rPr lang="en-US" smtClean="0"/>
              <a:t>8</a:t>
            </a:fld>
            <a:endParaRPr lang="en-US"/>
          </a:p>
        </p:txBody>
      </p:sp>
    </p:spTree>
    <p:extLst>
      <p:ext uri="{BB962C8B-B14F-4D97-AF65-F5344CB8AC3E}">
        <p14:creationId xmlns:p14="http://schemas.microsoft.com/office/powerpoint/2010/main" val="2900872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-After papers on CS-networks, CS-weighted networks, we look at this CS-social network</a:t>
            </a:r>
            <a:endParaRPr lang="en-US" b="0" dirty="0">
              <a:effectLst/>
            </a:endParaRPr>
          </a:p>
          <a:p>
            <a:pPr rtl="0"/>
            <a:r>
              <a:rPr lang="en-US" sz="1200" b="0" i="0" u="none" strike="noStrike" kern="1200" dirty="0">
                <a:solidFill>
                  <a:schemeClr val="tx1"/>
                </a:solidFill>
                <a:effectLst/>
                <a:latin typeface="+mn-lt"/>
                <a:ea typeface="+mn-ea"/>
                <a:cs typeface="+mn-cs"/>
              </a:rPr>
              <a:t>-We saw how sparse characteristics can be helpful</a:t>
            </a:r>
            <a:endParaRPr lang="en-US" b="0" dirty="0">
              <a:effectLst/>
            </a:endParaRPr>
          </a:p>
          <a:p>
            <a:pPr rtl="0"/>
            <a:br>
              <a:rPr lang="en-US" b="0" dirty="0">
                <a:effectLst/>
              </a:rPr>
            </a:br>
            <a:endParaRPr lang="en-US" b="0" dirty="0">
              <a:effectLst/>
            </a:endParaRPr>
          </a:p>
          <a:p>
            <a:endParaRPr lang="en-US" dirty="0"/>
          </a:p>
        </p:txBody>
      </p:sp>
      <p:sp>
        <p:nvSpPr>
          <p:cNvPr id="4" name="Slide Number Placeholder 3"/>
          <p:cNvSpPr>
            <a:spLocks noGrp="1"/>
          </p:cNvSpPr>
          <p:nvPr>
            <p:ph type="sldNum" sz="quarter" idx="10"/>
          </p:nvPr>
        </p:nvSpPr>
        <p:spPr/>
        <p:txBody>
          <a:bodyPr/>
          <a:lstStyle/>
          <a:p>
            <a:fld id="{A6A99A86-0DDE-4DFD-985F-FD4A31A7646E}" type="slidenum">
              <a:rPr lang="en-US" smtClean="0"/>
              <a:t>9</a:t>
            </a:fld>
            <a:endParaRPr lang="en-US"/>
          </a:p>
        </p:txBody>
      </p:sp>
    </p:spTree>
    <p:extLst>
      <p:ext uri="{BB962C8B-B14F-4D97-AF65-F5344CB8AC3E}">
        <p14:creationId xmlns:p14="http://schemas.microsoft.com/office/powerpoint/2010/main" val="449953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haven’t yet defined what the edges mean. edges =&gt; some relation in two nodes (users)</a:t>
            </a:r>
          </a:p>
          <a:p>
            <a:pPr rtl="0" fontAlgn="base"/>
            <a:r>
              <a:rPr lang="en-US" sz="1200" b="0" i="0" u="none" strike="noStrike" kern="1200" dirty="0">
                <a:solidFill>
                  <a:schemeClr val="tx1"/>
                </a:solidFill>
                <a:effectLst/>
                <a:latin typeface="+mn-lt"/>
                <a:ea typeface="+mn-ea"/>
                <a:cs typeface="+mn-cs"/>
              </a:rPr>
              <a:t>by using different relations, we get graphs with different meanings. e.g. friendship 1/0, mutual friends weighted, content accessed - ads, cookies, articles, news, photos</a:t>
            </a:r>
          </a:p>
        </p:txBody>
      </p:sp>
      <p:sp>
        <p:nvSpPr>
          <p:cNvPr id="4" name="Slide Number Placeholder 3"/>
          <p:cNvSpPr>
            <a:spLocks noGrp="1"/>
          </p:cNvSpPr>
          <p:nvPr>
            <p:ph type="sldNum" sz="quarter" idx="10"/>
          </p:nvPr>
        </p:nvSpPr>
        <p:spPr/>
        <p:txBody>
          <a:bodyPr/>
          <a:lstStyle/>
          <a:p>
            <a:fld id="{A6A99A86-0DDE-4DFD-985F-FD4A31A7646E}" type="slidenum">
              <a:rPr lang="en-US" smtClean="0"/>
              <a:t>15</a:t>
            </a:fld>
            <a:endParaRPr lang="en-US"/>
          </a:p>
        </p:txBody>
      </p:sp>
    </p:spTree>
    <p:extLst>
      <p:ext uri="{BB962C8B-B14F-4D97-AF65-F5344CB8AC3E}">
        <p14:creationId xmlns:p14="http://schemas.microsoft.com/office/powerpoint/2010/main" val="4100806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here are few real-world applications that use different types of edges to define various relationships between users</a:t>
            </a:r>
          </a:p>
          <a:p>
            <a:pPr rtl="0" fontAlgn="base"/>
            <a:r>
              <a:rPr lang="en-US" sz="1200" b="0" i="0" u="none" strike="noStrike" kern="1200" dirty="0">
                <a:solidFill>
                  <a:schemeClr val="tx1"/>
                </a:solidFill>
                <a:effectLst/>
                <a:latin typeface="+mn-lt"/>
                <a:ea typeface="+mn-ea"/>
                <a:cs typeface="+mn-cs"/>
              </a:rPr>
              <a:t>these networks give us different type of communities. this information can then be used in different ways</a:t>
            </a:r>
          </a:p>
        </p:txBody>
      </p:sp>
      <p:sp>
        <p:nvSpPr>
          <p:cNvPr id="4" name="Slide Number Placeholder 3"/>
          <p:cNvSpPr>
            <a:spLocks noGrp="1"/>
          </p:cNvSpPr>
          <p:nvPr>
            <p:ph type="sldNum" sz="quarter" idx="10"/>
          </p:nvPr>
        </p:nvSpPr>
        <p:spPr/>
        <p:txBody>
          <a:bodyPr/>
          <a:lstStyle/>
          <a:p>
            <a:fld id="{A6A99A86-0DDE-4DFD-985F-FD4A31A7646E}" type="slidenum">
              <a:rPr lang="en-US" smtClean="0"/>
              <a:t>16</a:t>
            </a:fld>
            <a:endParaRPr lang="en-US"/>
          </a:p>
        </p:txBody>
      </p:sp>
    </p:spTree>
    <p:extLst>
      <p:ext uri="{BB962C8B-B14F-4D97-AF65-F5344CB8AC3E}">
        <p14:creationId xmlns:p14="http://schemas.microsoft.com/office/powerpoint/2010/main" val="1772217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haven’t yet defined what the edges mean. edges =&gt; some relation in two nodes (users)</a:t>
            </a:r>
          </a:p>
          <a:p>
            <a:pPr rtl="0" fontAlgn="base"/>
            <a:r>
              <a:rPr lang="en-US" sz="1200" b="0" i="0" u="none" strike="noStrike" kern="1200" dirty="0">
                <a:solidFill>
                  <a:schemeClr val="tx1"/>
                </a:solidFill>
                <a:effectLst/>
                <a:latin typeface="+mn-lt"/>
                <a:ea typeface="+mn-ea"/>
                <a:cs typeface="+mn-cs"/>
              </a:rPr>
              <a:t>by using different relations, we get graphs with different meanings. e.g. friendship 1/0, mutual friends weighted, content accessed - ads, cookies, articles, news, photos</a:t>
            </a:r>
          </a:p>
        </p:txBody>
      </p:sp>
      <p:sp>
        <p:nvSpPr>
          <p:cNvPr id="4" name="Slide Number Placeholder 3"/>
          <p:cNvSpPr>
            <a:spLocks noGrp="1"/>
          </p:cNvSpPr>
          <p:nvPr>
            <p:ph type="sldNum" sz="quarter" idx="10"/>
          </p:nvPr>
        </p:nvSpPr>
        <p:spPr/>
        <p:txBody>
          <a:bodyPr/>
          <a:lstStyle/>
          <a:p>
            <a:fld id="{A6A99A86-0DDE-4DFD-985F-FD4A31A7646E}" type="slidenum">
              <a:rPr lang="en-US" smtClean="0"/>
              <a:t>18</a:t>
            </a:fld>
            <a:endParaRPr lang="en-US"/>
          </a:p>
        </p:txBody>
      </p:sp>
    </p:spTree>
    <p:extLst>
      <p:ext uri="{BB962C8B-B14F-4D97-AF65-F5344CB8AC3E}">
        <p14:creationId xmlns:p14="http://schemas.microsoft.com/office/powerpoint/2010/main" val="322125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806D55-2D34-4284-B189-E2234EAA2C6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326483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06D55-2D34-4284-B189-E2234EAA2C6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196698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06D55-2D34-4284-B189-E2234EAA2C6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147869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06D55-2D34-4284-B189-E2234EAA2C6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372165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806D55-2D34-4284-B189-E2234EAA2C62}"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416082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806D55-2D34-4284-B189-E2234EAA2C6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225581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806D55-2D34-4284-B189-E2234EAA2C62}"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131421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806D55-2D34-4284-B189-E2234EAA2C62}"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296852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06D55-2D34-4284-B189-E2234EAA2C62}" type="datetimeFigureOut">
              <a:rPr lang="en-US" smtClean="0"/>
              <a:t>12/7/2016</a:t>
            </a:fld>
            <a:endParaRPr lang="en-US"/>
          </a:p>
        </p:txBody>
      </p:sp>
      <p:sp>
        <p:nvSpPr>
          <p:cNvPr id="3" name="Footer Placeholder 2"/>
          <p:cNvSpPr>
            <a:spLocks noGrp="1"/>
          </p:cNvSpPr>
          <p:nvPr>
            <p:ph type="ftr" sz="quarter" idx="11"/>
          </p:nvPr>
        </p:nvSpPr>
        <p:spPr/>
        <p:txBody>
          <a:bodyPr/>
          <a:lstStyle/>
          <a:p>
            <a:r>
              <a:rPr lang="en-US" dirty="0"/>
              <a:t> </a:t>
            </a:r>
            <a:r>
              <a:rPr lang="en-US" b="1" dirty="0"/>
              <a:t>CS591 – Compressive Sensing</a:t>
            </a:r>
            <a:endParaRPr lang="en-US" dirty="0"/>
          </a:p>
        </p:txBody>
      </p:sp>
      <p:sp>
        <p:nvSpPr>
          <p:cNvPr id="4" name="Slide Number Placeholder 3"/>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240793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806D55-2D34-4284-B189-E2234EAA2C6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226959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806D55-2D34-4284-B189-E2234EAA2C62}"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FA056E-112F-49D8-A508-C808BFFA0D1E}" type="slidenum">
              <a:rPr lang="en-US" smtClean="0"/>
              <a:t>‹#›</a:t>
            </a:fld>
            <a:endParaRPr lang="en-US"/>
          </a:p>
        </p:txBody>
      </p:sp>
    </p:spTree>
    <p:extLst>
      <p:ext uri="{BB962C8B-B14F-4D97-AF65-F5344CB8AC3E}">
        <p14:creationId xmlns:p14="http://schemas.microsoft.com/office/powerpoint/2010/main" val="155058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8000" b="-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06D55-2D34-4284-B189-E2234EAA2C62}"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FA056E-112F-49D8-A508-C808BFFA0D1E}" type="slidenum">
              <a:rPr lang="en-US" smtClean="0"/>
              <a:t>‹#›</a:t>
            </a:fld>
            <a:endParaRPr lang="en-US"/>
          </a:p>
        </p:txBody>
      </p:sp>
    </p:spTree>
    <p:extLst>
      <p:ext uri="{BB962C8B-B14F-4D97-AF65-F5344CB8AC3E}">
        <p14:creationId xmlns:p14="http://schemas.microsoft.com/office/powerpoint/2010/main" val="209945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Social Networks Analysis using Compressive Sensing (SNACS)</a:t>
            </a:r>
            <a:endParaRPr lang="en-US" dirty="0"/>
          </a:p>
        </p:txBody>
      </p:sp>
      <p:sp>
        <p:nvSpPr>
          <p:cNvPr id="3" name="Subtitle 2"/>
          <p:cNvSpPr>
            <a:spLocks noGrp="1"/>
          </p:cNvSpPr>
          <p:nvPr>
            <p:ph type="subTitle" idx="1"/>
          </p:nvPr>
        </p:nvSpPr>
        <p:spPr/>
        <p:txBody>
          <a:bodyPr>
            <a:normAutofit lnSpcReduction="10000"/>
          </a:bodyPr>
          <a:lstStyle/>
          <a:p>
            <a:r>
              <a:rPr lang="en-US" dirty="0"/>
              <a:t>CS591 – Compressive Sensing -12/8/16</a:t>
            </a:r>
          </a:p>
          <a:p>
            <a:endParaRPr lang="en-US" dirty="0"/>
          </a:p>
          <a:p>
            <a:r>
              <a:rPr lang="en-US" dirty="0"/>
              <a:t>Mikhail Andreev, </a:t>
            </a:r>
            <a:r>
              <a:rPr lang="en-US" dirty="0" err="1"/>
              <a:t>Sahil</a:t>
            </a:r>
            <a:r>
              <a:rPr lang="en-US" dirty="0"/>
              <a:t> Deshpande, Stephanie </a:t>
            </a:r>
            <a:r>
              <a:rPr lang="en-US" dirty="0" err="1"/>
              <a:t>Chiao</a:t>
            </a:r>
            <a:r>
              <a:rPr lang="en-US" dirty="0"/>
              <a:t>, Alex Takahashi Chen</a:t>
            </a:r>
          </a:p>
        </p:txBody>
      </p:sp>
    </p:spTree>
    <p:extLst>
      <p:ext uri="{BB962C8B-B14F-4D97-AF65-F5344CB8AC3E}">
        <p14:creationId xmlns:p14="http://schemas.microsoft.com/office/powerpoint/2010/main" val="421008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3428"/>
            <a:ext cx="10515600" cy="1325563"/>
          </a:xfrm>
        </p:spPr>
        <p:txBody>
          <a:bodyPr/>
          <a:lstStyle/>
          <a:p>
            <a:pPr algn="ctr"/>
            <a:r>
              <a:rPr lang="en-US" dirty="0"/>
              <a:t>Algorithm</a:t>
            </a:r>
          </a:p>
        </p:txBody>
      </p:sp>
    </p:spTree>
    <p:extLst>
      <p:ext uri="{BB962C8B-B14F-4D97-AF65-F5344CB8AC3E}">
        <p14:creationId xmlns:p14="http://schemas.microsoft.com/office/powerpoint/2010/main" val="239612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LSR Algorithm</a:t>
            </a:r>
          </a:p>
        </p:txBody>
      </p:sp>
      <p:pic>
        <p:nvPicPr>
          <p:cNvPr id="1026" name="Picture 2" descr="https://lh5.googleusercontent.com/RzEvy7PihW4_n_j5X7gJppzOICjqWmHjVI8Ax2TUVsoS-hWef8ljWcTzxfdgdMuZl6_pY9Iif1Q6cHiqR7IgGOBkrf5eP98ARdR3fBwn93zizZpw8BInTniT0COYfEri7ijnrFZArJ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559" y="1333608"/>
            <a:ext cx="3695105" cy="56421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59c1zmfMlFlhbEHbG_QUOKdCrXwJwCnxgg07B5XJMGW0bfchAVJaaHX9gIzTtCwypwtfFPorglSrfkSBo-7zwg-nEjCHCCTytyx7aaHGrHA_gxmv7oWBEPOLinv0uMPYVYrzvWcGX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896" y="1891481"/>
            <a:ext cx="4779939" cy="3642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6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LSR Algorithm</a:t>
            </a:r>
          </a:p>
        </p:txBody>
      </p:sp>
      <p:sp>
        <p:nvSpPr>
          <p:cNvPr id="3" name="Content Placeholder 2"/>
          <p:cNvSpPr>
            <a:spLocks noGrp="1"/>
          </p:cNvSpPr>
          <p:nvPr>
            <p:ph idx="1"/>
          </p:nvPr>
        </p:nvSpPr>
        <p:spPr/>
        <p:txBody>
          <a:bodyPr/>
          <a:lstStyle/>
          <a:p>
            <a:r>
              <a:rPr lang="en-US" dirty="0"/>
              <a:t>Basic Model: </a:t>
            </a:r>
          </a:p>
          <a:p>
            <a:endParaRPr lang="en-US" dirty="0"/>
          </a:p>
          <a:p>
            <a:endParaRPr lang="en-US" dirty="0"/>
          </a:p>
          <a:p>
            <a:r>
              <a:rPr lang="en-US" dirty="0"/>
              <a:t>A matrix structure</a:t>
            </a:r>
            <a:endParaRPr lang="en-US" dirty="0"/>
          </a:p>
        </p:txBody>
      </p:sp>
      <p:pic>
        <p:nvPicPr>
          <p:cNvPr id="2052" name="Picture 4" descr="https://lh3.googleusercontent.com/aCLnHmrn6WNNRIk7odTm04NRuEJqv-vwPJchIZMjoTob03uoHfot8ZGGo85uJSpnoKgzccig1pUCz9smj3urMNij7bwAQ1rIDE_BM6AqJQfJjWeBBNwBT7vkcLShNEOi4fevZqNCSF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310" y="2567809"/>
            <a:ext cx="21526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6.googleusercontent.com/z4iYu6KbOJ3k92171Ry00qr9P9WI-J8KgFe3ONeCNRu3ICSzL7udkWIFqEG7fBn5JH2y6rPFgmd76AT9RhoeuXEuoiNZNEdygtC4K_fy6XxfttoD1vTGZmzjvptga6TgPKd0m3RhPU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484" y="4268530"/>
            <a:ext cx="5416440" cy="126383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lh3.googleusercontent.com/XCnpOeYvEsS4FUXIozl26LEsl4_ciEQllkGYwhOFt51PwsdsIdgLx3FgkX5cNDgMmpy5h2iyu_S0OACov7hiUv0IGT0RGwyZS3HF97FDJozK6cIMwDsHDEJIWEHyhQ6XgJJY8WQocE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025" y="1477361"/>
            <a:ext cx="42672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69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LSR Algorithm</a:t>
            </a:r>
          </a:p>
        </p:txBody>
      </p:sp>
      <p:sp>
        <p:nvSpPr>
          <p:cNvPr id="3" name="Content Placeholder 2"/>
          <p:cNvSpPr>
            <a:spLocks noGrp="1"/>
          </p:cNvSpPr>
          <p:nvPr>
            <p:ph idx="1"/>
          </p:nvPr>
        </p:nvSpPr>
        <p:spPr/>
        <p:txBody>
          <a:bodyPr/>
          <a:lstStyle/>
          <a:p>
            <a:r>
              <a:rPr lang="en-US" dirty="0"/>
              <a:t>Optimization stuff: (1)upper adjacency matrix in our case</a:t>
            </a:r>
          </a:p>
          <a:p>
            <a:pPr marL="0" indent="0">
              <a:buNone/>
            </a:pPr>
            <a:r>
              <a:rPr lang="en-US" dirty="0"/>
              <a:t>                                     (2)index of edge</a:t>
            </a:r>
          </a:p>
          <a:p>
            <a:endParaRPr lang="en-US" dirty="0"/>
          </a:p>
          <a:p>
            <a:endParaRPr lang="en-US" dirty="0"/>
          </a:p>
          <a:p>
            <a:r>
              <a:rPr lang="en-US" dirty="0"/>
              <a:t>Special cases:</a:t>
            </a:r>
          </a:p>
          <a:p>
            <a:pPr marL="0" indent="0">
              <a:buNone/>
            </a:pPr>
            <a:br>
              <a:rPr lang="en-US" dirty="0"/>
            </a:br>
            <a:endParaRPr lang="en-US" dirty="0"/>
          </a:p>
          <a:p>
            <a:endParaRPr lang="en-US" dirty="0"/>
          </a:p>
        </p:txBody>
      </p:sp>
      <p:pic>
        <p:nvPicPr>
          <p:cNvPr id="3074" name="Picture 2" descr="https://lh4.googleusercontent.com/BzzNqQUCIZrxWTovx_7VPrPt1QW8mVoQhT6cTwh1i_gIHjIBc-un5FsEYBbKBcLhMi35-GdjFsti3-9GRxrrzhWLByOOT8yWy9Eezn2x3IzQEPMmW70SinLwO_S1jyT5IzV5h7MxBz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8578" y="2621811"/>
            <a:ext cx="3678621" cy="27589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4FBYLxwFP3SG_F-F5EMcWopBIKzXah1uO9FQCBANnspI5pC2xzF3sY9vDQogFqCfQ_FjCavAoMj3fSIsRvKqty_OoEX8hQg4Mfc4rsV2-1czq4BnFFTCuuskN5Tg8NZRUSbaSXoPrm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6165" y="4351282"/>
            <a:ext cx="3090041" cy="231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63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LSR Algorithm</a:t>
            </a:r>
          </a:p>
        </p:txBody>
      </p:sp>
      <p:sp>
        <p:nvSpPr>
          <p:cNvPr id="3" name="Content Placeholder 2"/>
          <p:cNvSpPr>
            <a:spLocks noGrp="1"/>
          </p:cNvSpPr>
          <p:nvPr>
            <p:ph idx="1"/>
          </p:nvPr>
        </p:nvSpPr>
        <p:spPr>
          <a:xfrm>
            <a:off x="838200" y="1825625"/>
            <a:ext cx="10515600" cy="4858954"/>
          </a:xfrm>
        </p:spPr>
        <p:txBody>
          <a:bodyPr>
            <a:normAutofit fontScale="70000" lnSpcReduction="20000"/>
          </a:bodyPr>
          <a:lstStyle/>
          <a:p>
            <a:pPr marL="0" indent="0">
              <a:buNone/>
            </a:pPr>
            <a:r>
              <a:rPr lang="en-US" dirty="0"/>
              <a:t>LASSO Model(</a:t>
            </a:r>
            <a:r>
              <a:rPr lang="en-US" b="1" dirty="0"/>
              <a:t>least absolute shrinkage and selection operator</a:t>
            </a:r>
            <a:r>
              <a:rPr lang="en-US" dirty="0"/>
              <a:t>)</a:t>
            </a:r>
          </a:p>
          <a:p>
            <a:pPr marL="0" indent="0">
              <a:buNone/>
            </a:pPr>
            <a:r>
              <a:rPr lang="en-US" dirty="0"/>
              <a:t>           General form:</a:t>
            </a:r>
          </a:p>
          <a:p>
            <a:pPr marL="0" indent="0">
              <a:buNone/>
            </a:pPr>
            <a:br>
              <a:rPr lang="en-US" dirty="0"/>
            </a:br>
            <a:endParaRPr lang="en-US" dirty="0"/>
          </a:p>
          <a:p>
            <a:pPr marL="0" indent="0">
              <a:buNone/>
            </a:pPr>
            <a:r>
              <a:rPr lang="en-US" dirty="0"/>
              <a:t>Basis Pursuit Denoising:</a:t>
            </a:r>
          </a:p>
          <a:p>
            <a:pPr marL="0" indent="0">
              <a:buNone/>
            </a:pPr>
            <a:br>
              <a:rPr lang="en-US" dirty="0"/>
            </a:br>
            <a:endParaRPr lang="en-US" dirty="0"/>
          </a:p>
          <a:p>
            <a:pPr marL="0" indent="0">
              <a:buNone/>
            </a:pPr>
            <a:endParaRPr lang="en-US" dirty="0"/>
          </a:p>
          <a:p>
            <a:pPr marL="0" indent="0">
              <a:buNone/>
            </a:pPr>
            <a:r>
              <a:rPr lang="en-US" dirty="0"/>
              <a:t>Property: trade-off between sparsity and reconstruction fidelity</a:t>
            </a:r>
          </a:p>
          <a:p>
            <a:pPr marL="0" indent="0">
              <a:buNone/>
            </a:pPr>
            <a:br>
              <a:rPr lang="en-US" dirty="0"/>
            </a:br>
            <a:endParaRPr lang="en-US" dirty="0"/>
          </a:p>
          <a:p>
            <a:pPr marL="0" indent="0">
              <a:buNone/>
            </a:pPr>
            <a:endParaRPr lang="en-US" dirty="0"/>
          </a:p>
          <a:p>
            <a:pPr marL="0" indent="0">
              <a:buNone/>
            </a:pPr>
            <a:r>
              <a:rPr lang="en-US" dirty="0"/>
              <a:t>Special thanks to </a:t>
            </a:r>
            <a:r>
              <a:rPr lang="en-US" dirty="0" err="1"/>
              <a:t>Sahil</a:t>
            </a:r>
            <a:r>
              <a:rPr lang="en-US" dirty="0"/>
              <a:t> for spotting errors and debugging efforts!</a:t>
            </a:r>
          </a:p>
          <a:p>
            <a:pPr marL="0" indent="0">
              <a:buNone/>
            </a:pPr>
            <a:br>
              <a:rPr lang="en-US" dirty="0"/>
            </a:br>
            <a:endParaRPr lang="en-US" dirty="0"/>
          </a:p>
        </p:txBody>
      </p:sp>
      <p:pic>
        <p:nvPicPr>
          <p:cNvPr id="4098" name="Picture 2" descr="https://lh4.googleusercontent.com/DqQOvhuM1JlLq55W2Ny2u8vE3a5-oSNl_IYxsVEjG_wfbzhM46SG6LvktaZHr8FjuHmVlrpDUfwzHqbZqziddtLCUjlq5yiCIcnrnZn9CspGUiGIwPlydP2rR8h7WLApQr0dF7Rmtw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363" y="2217026"/>
            <a:ext cx="476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Sn1d-tiCTQILYQJRf7VW_p6gmWmCc2kaTUK7RSCT97l6EEmCV9J86nDacwByYbBLdJe5M8MSkh7rTvszg-bY-TsSycJrePutmVYsesbJKV6vKG7oIlkBO_NcAToOBujXKEalEPRnW9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201" y="3219998"/>
            <a:ext cx="3619500"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6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3428"/>
            <a:ext cx="10515600" cy="1325563"/>
          </a:xfrm>
        </p:spPr>
        <p:txBody>
          <a:bodyPr/>
          <a:lstStyle/>
          <a:p>
            <a:pPr algn="ctr"/>
            <a:r>
              <a:rPr lang="en-US" dirty="0"/>
              <a:t>Applications</a:t>
            </a:r>
          </a:p>
        </p:txBody>
      </p:sp>
    </p:spTree>
    <p:extLst>
      <p:ext uri="{BB962C8B-B14F-4D97-AF65-F5344CB8AC3E}">
        <p14:creationId xmlns:p14="http://schemas.microsoft.com/office/powerpoint/2010/main" val="56740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Applications</a:t>
            </a:r>
          </a:p>
        </p:txBody>
      </p:sp>
      <p:sp>
        <p:nvSpPr>
          <p:cNvPr id="3" name="Content Placeholder 2"/>
          <p:cNvSpPr>
            <a:spLocks noGrp="1"/>
          </p:cNvSpPr>
          <p:nvPr>
            <p:ph idx="1"/>
          </p:nvPr>
        </p:nvSpPr>
        <p:spPr/>
        <p:txBody>
          <a:bodyPr>
            <a:normAutofit/>
          </a:bodyPr>
          <a:lstStyle/>
          <a:p>
            <a:pPr fontAlgn="base"/>
            <a:r>
              <a:rPr lang="en-US" dirty="0"/>
              <a:t>Friend recommendations within communities</a:t>
            </a:r>
          </a:p>
          <a:p>
            <a:pPr lvl="1" fontAlgn="base"/>
            <a:r>
              <a:rPr lang="en-US" dirty="0"/>
              <a:t>Edges - friend relationship (weighted or unweighted)</a:t>
            </a:r>
          </a:p>
          <a:p>
            <a:pPr marL="0" indent="0">
              <a:buNone/>
            </a:pPr>
            <a:br>
              <a:rPr lang="en-US" dirty="0"/>
            </a:br>
            <a:endParaRPr lang="en-US" dirty="0"/>
          </a:p>
          <a:p>
            <a:pPr fontAlgn="base"/>
            <a:r>
              <a:rPr lang="en-US" dirty="0"/>
              <a:t>Advertising content within and across communities</a:t>
            </a:r>
          </a:p>
          <a:p>
            <a:pPr lvl="1" fontAlgn="base"/>
            <a:r>
              <a:rPr lang="en-US" dirty="0"/>
              <a:t>Edges - similarity of ads accessed</a:t>
            </a:r>
          </a:p>
          <a:p>
            <a:pPr marL="0" indent="0">
              <a:buNone/>
            </a:pPr>
            <a:br>
              <a:rPr lang="en-US" dirty="0"/>
            </a:br>
            <a:endParaRPr lang="en-US" b="0" dirty="0">
              <a:effectLst/>
            </a:endParaRPr>
          </a:p>
        </p:txBody>
      </p:sp>
    </p:spTree>
    <p:extLst>
      <p:ext uri="{BB962C8B-B14F-4D97-AF65-F5344CB8AC3E}">
        <p14:creationId xmlns:p14="http://schemas.microsoft.com/office/powerpoint/2010/main" val="9631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Applications (contd.)</a:t>
            </a:r>
          </a:p>
        </p:txBody>
      </p:sp>
      <p:sp>
        <p:nvSpPr>
          <p:cNvPr id="3" name="Content Placeholder 2"/>
          <p:cNvSpPr>
            <a:spLocks noGrp="1"/>
          </p:cNvSpPr>
          <p:nvPr>
            <p:ph idx="1"/>
          </p:nvPr>
        </p:nvSpPr>
        <p:spPr/>
        <p:txBody>
          <a:bodyPr/>
          <a:lstStyle/>
          <a:p>
            <a:pPr fontAlgn="base"/>
            <a:r>
              <a:rPr lang="en-US" dirty="0"/>
              <a:t>Detecting and popping ‘filter bubbles’</a:t>
            </a:r>
          </a:p>
          <a:p>
            <a:pPr lvl="1" fontAlgn="base"/>
            <a:r>
              <a:rPr lang="en-US" dirty="0"/>
              <a:t>Edges - similarity of accessed content</a:t>
            </a:r>
          </a:p>
          <a:p>
            <a:pPr marL="0" indent="0">
              <a:buNone/>
            </a:pPr>
            <a:br>
              <a:rPr lang="en-US" dirty="0"/>
            </a:br>
            <a:endParaRPr lang="en-US" dirty="0"/>
          </a:p>
          <a:p>
            <a:pPr fontAlgn="base"/>
            <a:r>
              <a:rPr lang="en-US" dirty="0"/>
              <a:t>Detecting false information from interactive users</a:t>
            </a:r>
          </a:p>
          <a:p>
            <a:pPr lvl="1" fontAlgn="base"/>
            <a:r>
              <a:rPr lang="en-US" dirty="0"/>
              <a:t>Edges - aggregate reports of false information across ‘social communities’</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4239161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13428"/>
            <a:ext cx="10515600" cy="1325563"/>
          </a:xfrm>
        </p:spPr>
        <p:txBody>
          <a:bodyPr/>
          <a:lstStyle/>
          <a:p>
            <a:pPr algn="ctr"/>
            <a:r>
              <a:rPr lang="en-US" dirty="0"/>
              <a:t>Visualization</a:t>
            </a:r>
          </a:p>
        </p:txBody>
      </p:sp>
    </p:spTree>
    <p:extLst>
      <p:ext uri="{BB962C8B-B14F-4D97-AF65-F5344CB8AC3E}">
        <p14:creationId xmlns:p14="http://schemas.microsoft.com/office/powerpoint/2010/main" val="1046408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Social Network</a:t>
            </a:r>
          </a:p>
        </p:txBody>
      </p:sp>
      <p:sp>
        <p:nvSpPr>
          <p:cNvPr id="3" name="Content Placeholder 2"/>
          <p:cNvSpPr>
            <a:spLocks noGrp="1"/>
          </p:cNvSpPr>
          <p:nvPr>
            <p:ph idx="1"/>
          </p:nvPr>
        </p:nvSpPr>
        <p:spPr/>
        <p:txBody>
          <a:bodyPr/>
          <a:lstStyle/>
          <a:p>
            <a:r>
              <a:rPr lang="en-US" dirty="0"/>
              <a:t>Gathered data about users of Reddit</a:t>
            </a:r>
          </a:p>
          <a:p>
            <a:pPr lvl="1"/>
            <a:r>
              <a:rPr lang="en-US" dirty="0"/>
              <a:t>easy to obtain information</a:t>
            </a:r>
          </a:p>
          <a:p>
            <a:endParaRPr lang="en-US" dirty="0"/>
          </a:p>
          <a:p>
            <a:r>
              <a:rPr lang="en-US" dirty="0"/>
              <a:t>Users and their topics of interest</a:t>
            </a:r>
          </a:p>
          <a:p>
            <a:endParaRPr lang="en-US" dirty="0"/>
          </a:p>
          <a:p>
            <a:r>
              <a:rPr lang="en-US" dirty="0"/>
              <a:t>Created graphs by matching users based on similar topics of interest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7046" y="1420210"/>
            <a:ext cx="2847975" cy="1600200"/>
          </a:xfrm>
          <a:prstGeom prst="rect">
            <a:avLst/>
          </a:prstGeom>
        </p:spPr>
      </p:pic>
    </p:spTree>
    <p:extLst>
      <p:ext uri="{BB962C8B-B14F-4D97-AF65-F5344CB8AC3E}">
        <p14:creationId xmlns:p14="http://schemas.microsoft.com/office/powerpoint/2010/main" val="115546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Background</a:t>
            </a:r>
          </a:p>
          <a:p>
            <a:r>
              <a:rPr lang="en-US" dirty="0"/>
              <a:t>Problem Statement</a:t>
            </a:r>
          </a:p>
          <a:p>
            <a:r>
              <a:rPr lang="en-US" dirty="0"/>
              <a:t>Related Work</a:t>
            </a:r>
          </a:p>
          <a:p>
            <a:r>
              <a:rPr lang="en-US" dirty="0"/>
              <a:t>LSR algorithm for weighted graphs</a:t>
            </a:r>
          </a:p>
          <a:p>
            <a:r>
              <a:rPr lang="en-US" dirty="0"/>
              <a:t>Real-world applications</a:t>
            </a:r>
          </a:p>
          <a:p>
            <a:r>
              <a:rPr lang="en-US" dirty="0"/>
              <a:t>Visualizing Results</a:t>
            </a:r>
          </a:p>
          <a:p>
            <a:r>
              <a:rPr lang="en-US" dirty="0"/>
              <a:t>Conclusion</a:t>
            </a:r>
          </a:p>
        </p:txBody>
      </p:sp>
    </p:spTree>
    <p:extLst>
      <p:ext uri="{BB962C8B-B14F-4D97-AF65-F5344CB8AC3E}">
        <p14:creationId xmlns:p14="http://schemas.microsoft.com/office/powerpoint/2010/main" val="3913953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Results</a:t>
            </a:r>
          </a:p>
        </p:txBody>
      </p:sp>
      <p:sp>
        <p:nvSpPr>
          <p:cNvPr id="3" name="Content Placeholder 2"/>
          <p:cNvSpPr>
            <a:spLocks noGrp="1"/>
          </p:cNvSpPr>
          <p:nvPr>
            <p:ph idx="1"/>
          </p:nvPr>
        </p:nvSpPr>
        <p:spPr/>
        <p:txBody>
          <a:bodyPr/>
          <a:lstStyle/>
          <a:p>
            <a:r>
              <a:rPr lang="en-US" dirty="0"/>
              <a:t>Visualization is done by mapping nodes into 3D space</a:t>
            </a:r>
          </a:p>
          <a:p>
            <a:endParaRPr lang="en-US" dirty="0"/>
          </a:p>
          <a:p>
            <a:r>
              <a:rPr lang="en-US" dirty="0"/>
              <a:t>Shows sparse representation</a:t>
            </a:r>
          </a:p>
          <a:p>
            <a:endParaRPr lang="en-US" dirty="0"/>
          </a:p>
          <a:p>
            <a:r>
              <a:rPr lang="en-US" dirty="0"/>
              <a:t>Nodes are grouped together using K-Means clustering</a:t>
            </a:r>
          </a:p>
          <a:p>
            <a:endParaRPr lang="en-US" dirty="0"/>
          </a:p>
          <a:p>
            <a:r>
              <a:rPr lang="en-US" dirty="0"/>
              <a:t>Graph is displayed through </a:t>
            </a:r>
            <a:r>
              <a:rPr lang="en-US" dirty="0" err="1"/>
              <a:t>Plotly</a:t>
            </a:r>
            <a:endParaRPr lang="en-US" dirty="0"/>
          </a:p>
        </p:txBody>
      </p:sp>
    </p:spTree>
    <p:extLst>
      <p:ext uri="{BB962C8B-B14F-4D97-AF65-F5344CB8AC3E}">
        <p14:creationId xmlns:p14="http://schemas.microsoft.com/office/powerpoint/2010/main" val="109173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7111" y="2485755"/>
            <a:ext cx="10515600" cy="1325563"/>
          </a:xfrm>
        </p:spPr>
        <p:txBody>
          <a:bodyPr/>
          <a:lstStyle/>
          <a:p>
            <a:pPr algn="ctr"/>
            <a:r>
              <a:rPr lang="en-US" dirty="0"/>
              <a:t>DEMO</a:t>
            </a:r>
          </a:p>
        </p:txBody>
      </p:sp>
    </p:spTree>
    <p:extLst>
      <p:ext uri="{BB962C8B-B14F-4D97-AF65-F5344CB8AC3E}">
        <p14:creationId xmlns:p14="http://schemas.microsoft.com/office/powerpoint/2010/main" val="312241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Future Work</a:t>
            </a:r>
          </a:p>
        </p:txBody>
      </p:sp>
      <p:sp>
        <p:nvSpPr>
          <p:cNvPr id="4" name="Content Placeholder 3"/>
          <p:cNvSpPr>
            <a:spLocks noGrp="1"/>
          </p:cNvSpPr>
          <p:nvPr>
            <p:ph idx="1"/>
          </p:nvPr>
        </p:nvSpPr>
        <p:spPr/>
        <p:txBody>
          <a:bodyPr/>
          <a:lstStyle/>
          <a:p>
            <a:r>
              <a:rPr lang="en-US" dirty="0"/>
              <a:t>Run algorithm on larger datasets (&gt;1000 nodes) and determine sparsity</a:t>
            </a:r>
          </a:p>
          <a:p>
            <a:endParaRPr lang="en-US" dirty="0"/>
          </a:p>
          <a:p>
            <a:r>
              <a:rPr lang="en-US" dirty="0"/>
              <a:t>Compare algorithm reconstruction with other algorithms</a:t>
            </a:r>
          </a:p>
          <a:p>
            <a:endParaRPr lang="en-US" dirty="0"/>
          </a:p>
          <a:p>
            <a:r>
              <a:rPr lang="en-US" dirty="0"/>
              <a:t>Attempt to fine tune for additional focus on inter-group connections</a:t>
            </a:r>
          </a:p>
        </p:txBody>
      </p:sp>
    </p:spTree>
    <p:extLst>
      <p:ext uri="{BB962C8B-B14F-4D97-AF65-F5344CB8AC3E}">
        <p14:creationId xmlns:p14="http://schemas.microsoft.com/office/powerpoint/2010/main" val="2635501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Given the complexity of a full network, using this algorithm can make analysis much easier to perform</a:t>
            </a:r>
          </a:p>
          <a:p>
            <a:pPr lvl="1"/>
            <a:r>
              <a:rPr lang="en-US" dirty="0"/>
              <a:t>Useful in social network analysis (Facebook &gt; 1.5 billion users)</a:t>
            </a:r>
          </a:p>
          <a:p>
            <a:pPr lvl="1"/>
            <a:endParaRPr lang="en-US" dirty="0"/>
          </a:p>
          <a:p>
            <a:r>
              <a:rPr lang="en-US" dirty="0"/>
              <a:t>Compressive Sensing in networks is a new and developing field</a:t>
            </a:r>
          </a:p>
          <a:p>
            <a:pPr marL="0" indent="0">
              <a:buNone/>
            </a:pPr>
            <a:endParaRPr lang="en-US" dirty="0"/>
          </a:p>
          <a:p>
            <a:r>
              <a:rPr lang="en-US" dirty="0"/>
              <a:t>Limitations</a:t>
            </a:r>
          </a:p>
          <a:p>
            <a:pPr lvl="1"/>
            <a:r>
              <a:rPr lang="en-US" dirty="0"/>
              <a:t>Coherence in very sparse graphs</a:t>
            </a:r>
          </a:p>
          <a:p>
            <a:endParaRPr lang="en-US" dirty="0"/>
          </a:p>
        </p:txBody>
      </p:sp>
    </p:spTree>
    <p:extLst>
      <p:ext uri="{BB962C8B-B14F-4D97-AF65-F5344CB8AC3E}">
        <p14:creationId xmlns:p14="http://schemas.microsoft.com/office/powerpoint/2010/main" val="16803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7111" y="2485755"/>
            <a:ext cx="10515600" cy="1325563"/>
          </a:xfrm>
        </p:spPr>
        <p:txBody>
          <a:bodyPr/>
          <a:lstStyle/>
          <a:p>
            <a:pPr algn="ctr"/>
            <a:r>
              <a:rPr lang="en-US" dirty="0"/>
              <a:t>Thank You!</a:t>
            </a:r>
          </a:p>
        </p:txBody>
      </p:sp>
    </p:spTree>
    <p:extLst>
      <p:ext uri="{BB962C8B-B14F-4D97-AF65-F5344CB8AC3E}">
        <p14:creationId xmlns:p14="http://schemas.microsoft.com/office/powerpoint/2010/main" val="321507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pPr fontAlgn="base"/>
            <a:r>
              <a:rPr lang="en-US" dirty="0"/>
              <a:t>Sparse recovery</a:t>
            </a:r>
          </a:p>
          <a:p>
            <a:pPr lvl="1" fontAlgn="base"/>
            <a:r>
              <a:rPr lang="en-US" dirty="0"/>
              <a:t>easier to monitor, analyze, and interpret a signal’s sparse characteristics</a:t>
            </a:r>
          </a:p>
          <a:p>
            <a:pPr fontAlgn="base"/>
            <a:r>
              <a:rPr lang="en-US" dirty="0"/>
              <a:t>Social networks and their structures</a:t>
            </a:r>
          </a:p>
          <a:p>
            <a:pPr fontAlgn="base"/>
            <a:r>
              <a:rPr lang="en-US" dirty="0"/>
              <a:t>Analyzing individual node is impractical</a:t>
            </a:r>
          </a:p>
          <a:p>
            <a:pPr fontAlgn="base"/>
            <a:r>
              <a:rPr lang="en-US" dirty="0"/>
              <a:t>Role of Compressive Sensing</a:t>
            </a:r>
          </a:p>
          <a:p>
            <a:pPr lvl="1" fontAlgn="base"/>
            <a:r>
              <a:rPr lang="en-US" dirty="0"/>
              <a:t>Group nodes together</a:t>
            </a:r>
          </a:p>
        </p:txBody>
      </p:sp>
    </p:spTree>
    <p:extLst>
      <p:ext uri="{BB962C8B-B14F-4D97-AF65-F5344CB8AC3E}">
        <p14:creationId xmlns:p14="http://schemas.microsoft.com/office/powerpoint/2010/main" val="124846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92500" lnSpcReduction="10000"/>
          </a:bodyPr>
          <a:lstStyle/>
          <a:p>
            <a:pPr fontAlgn="base"/>
            <a:r>
              <a:rPr lang="en-US" dirty="0"/>
              <a:t>Treating graphs as signals</a:t>
            </a:r>
          </a:p>
          <a:p>
            <a:pPr marL="0" indent="0">
              <a:buNone/>
            </a:pPr>
            <a:br>
              <a:rPr lang="en-US" dirty="0"/>
            </a:br>
            <a:endParaRPr lang="en-US" dirty="0"/>
          </a:p>
          <a:p>
            <a:pPr fontAlgn="base"/>
            <a:r>
              <a:rPr lang="en-US" dirty="0"/>
              <a:t>Representing graphs using sparse characteristics</a:t>
            </a:r>
          </a:p>
          <a:p>
            <a:pPr marL="0" indent="0">
              <a:buNone/>
            </a:pPr>
            <a:br>
              <a:rPr lang="en-US" dirty="0"/>
            </a:br>
            <a:endParaRPr lang="en-US" dirty="0"/>
          </a:p>
          <a:p>
            <a:pPr fontAlgn="base"/>
            <a:r>
              <a:rPr lang="en-US" dirty="0"/>
              <a:t>Analyzing collection of nodes is easier than looking at individual nodes</a:t>
            </a:r>
          </a:p>
          <a:p>
            <a:pPr marL="0" indent="0">
              <a:buNone/>
            </a:pPr>
            <a:br>
              <a:rPr lang="en-US" dirty="0"/>
            </a:br>
            <a:endParaRPr lang="en-US" dirty="0"/>
          </a:p>
          <a:p>
            <a:pPr fontAlgn="base"/>
            <a:r>
              <a:rPr lang="en-US" dirty="0"/>
              <a:t>Sparse characteristics are hidden in the form of few sparse edges</a:t>
            </a:r>
          </a:p>
        </p:txBody>
      </p:sp>
    </p:spTree>
    <p:extLst>
      <p:ext uri="{BB962C8B-B14F-4D97-AF65-F5344CB8AC3E}">
        <p14:creationId xmlns:p14="http://schemas.microsoft.com/office/powerpoint/2010/main" val="114109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3303" y="2824546"/>
            <a:ext cx="10515600" cy="1325563"/>
          </a:xfrm>
        </p:spPr>
        <p:txBody>
          <a:bodyPr/>
          <a:lstStyle/>
          <a:p>
            <a:pPr algn="ctr"/>
            <a:r>
              <a:rPr lang="en-US" dirty="0"/>
              <a:t>Related Work</a:t>
            </a:r>
          </a:p>
        </p:txBody>
      </p:sp>
    </p:spTree>
    <p:extLst>
      <p:ext uri="{BB962C8B-B14F-4D97-AF65-F5344CB8AC3E}">
        <p14:creationId xmlns:p14="http://schemas.microsoft.com/office/powerpoint/2010/main" val="148979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pPr fontAlgn="base"/>
            <a:r>
              <a:rPr lang="en-US" dirty="0"/>
              <a:t>Compressive sensing in networks is in relatively early stages</a:t>
            </a:r>
          </a:p>
          <a:p>
            <a:pPr lvl="1" fontAlgn="base"/>
            <a:r>
              <a:rPr lang="en-US" dirty="0"/>
              <a:t>Very few papers investigate Compressive Sensing in networks</a:t>
            </a:r>
          </a:p>
          <a:p>
            <a:pPr lvl="1" fontAlgn="base"/>
            <a:r>
              <a:rPr lang="en-US" dirty="0"/>
              <a:t>Theoretical restrictions on measurement matrix</a:t>
            </a:r>
          </a:p>
          <a:p>
            <a:pPr lvl="1" fontAlgn="base"/>
            <a:r>
              <a:rPr lang="en-US" dirty="0"/>
              <a:t>Network topology constraint on measurements</a:t>
            </a:r>
          </a:p>
          <a:p>
            <a:pPr marL="0" indent="0">
              <a:buNone/>
            </a:pPr>
            <a:endParaRPr lang="en-US" dirty="0"/>
          </a:p>
        </p:txBody>
      </p:sp>
    </p:spTree>
    <p:extLst>
      <p:ext uri="{BB962C8B-B14F-4D97-AF65-F5344CB8AC3E}">
        <p14:creationId xmlns:p14="http://schemas.microsoft.com/office/powerpoint/2010/main" val="390108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pPr fontAlgn="base"/>
            <a:r>
              <a:rPr lang="en-US" dirty="0"/>
              <a:t>Compressive sensing in networks is in relatively early stages</a:t>
            </a:r>
          </a:p>
          <a:p>
            <a:pPr lvl="1" fontAlgn="base"/>
            <a:r>
              <a:rPr lang="en-US" dirty="0"/>
              <a:t>Very few papers investigate Compressive Sensing in networks</a:t>
            </a:r>
          </a:p>
          <a:p>
            <a:pPr lvl="1" fontAlgn="base"/>
            <a:r>
              <a:rPr lang="en-US" dirty="0"/>
              <a:t>Theoretical restrictions on measurement matrix</a:t>
            </a:r>
          </a:p>
          <a:p>
            <a:pPr lvl="1" fontAlgn="base"/>
            <a:r>
              <a:rPr lang="en-US" dirty="0"/>
              <a:t>Network topology constraint on measurements</a:t>
            </a:r>
          </a:p>
          <a:p>
            <a:pPr fontAlgn="base"/>
            <a:r>
              <a:rPr lang="en-US" dirty="0"/>
              <a:t>RW: “Compressive Sensing over Graphs” from Cornell University</a:t>
            </a:r>
          </a:p>
          <a:p>
            <a:pPr lvl="1" fontAlgn="base"/>
            <a:r>
              <a:rPr lang="en-US" dirty="0"/>
              <a:t>Area of </a:t>
            </a:r>
            <a:r>
              <a:rPr lang="en-US" i="1" dirty="0"/>
              <a:t>network tomography</a:t>
            </a:r>
            <a:endParaRPr lang="en-US" dirty="0"/>
          </a:p>
          <a:p>
            <a:pPr lvl="1" fontAlgn="base"/>
            <a:r>
              <a:rPr lang="en-US" dirty="0"/>
              <a:t>States mandatory constraints</a:t>
            </a:r>
          </a:p>
          <a:p>
            <a:pPr lvl="1" fontAlgn="base"/>
            <a:r>
              <a:rPr lang="en-US" dirty="0"/>
              <a:t>Efficient network monitoring using </a:t>
            </a:r>
            <a:r>
              <a:rPr lang="en-US" b="1" i="1" dirty="0"/>
              <a:t>random walks</a:t>
            </a:r>
            <a:r>
              <a:rPr lang="en-US" b="1" dirty="0"/>
              <a:t> </a:t>
            </a:r>
            <a:r>
              <a:rPr lang="en-US" dirty="0"/>
              <a:t>– O(k.log(|V|))</a:t>
            </a:r>
          </a:p>
          <a:p>
            <a:endParaRPr lang="en-US" dirty="0"/>
          </a:p>
        </p:txBody>
      </p:sp>
    </p:spTree>
    <p:extLst>
      <p:ext uri="{BB962C8B-B14F-4D97-AF65-F5344CB8AC3E}">
        <p14:creationId xmlns:p14="http://schemas.microsoft.com/office/powerpoint/2010/main" val="57786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 (contd.)</a:t>
            </a:r>
          </a:p>
        </p:txBody>
      </p:sp>
      <p:sp>
        <p:nvSpPr>
          <p:cNvPr id="3" name="Content Placeholder 2"/>
          <p:cNvSpPr>
            <a:spLocks noGrp="1"/>
          </p:cNvSpPr>
          <p:nvPr>
            <p:ph idx="1"/>
          </p:nvPr>
        </p:nvSpPr>
        <p:spPr/>
        <p:txBody>
          <a:bodyPr/>
          <a:lstStyle/>
          <a:p>
            <a:pPr fontAlgn="base"/>
            <a:r>
              <a:rPr lang="en-US" dirty="0"/>
              <a:t>UCS-WN: Unbiased  Compressive Sensing  for Weighted Networks</a:t>
            </a:r>
          </a:p>
          <a:p>
            <a:pPr lvl="1" fontAlgn="base"/>
            <a:r>
              <a:rPr lang="en-US" dirty="0"/>
              <a:t>Random Walks causes significant bias towards high degree nodes</a:t>
            </a:r>
          </a:p>
          <a:p>
            <a:pPr lvl="1" fontAlgn="base"/>
            <a:r>
              <a:rPr lang="en-US" dirty="0"/>
              <a:t>Need to consider weights for correct measurements</a:t>
            </a:r>
          </a:p>
          <a:p>
            <a:pPr lvl="1" fontAlgn="base"/>
            <a:r>
              <a:rPr lang="en-US" dirty="0"/>
              <a:t>Takeaways</a:t>
            </a:r>
          </a:p>
          <a:p>
            <a:pPr lvl="2" fontAlgn="base"/>
            <a:r>
              <a:rPr lang="en-US" dirty="0"/>
              <a:t>Proves unbiased framework</a:t>
            </a:r>
          </a:p>
          <a:p>
            <a:pPr lvl="2" fontAlgn="base"/>
            <a:r>
              <a:rPr lang="en-US" dirty="0"/>
              <a:t>Proves efficiency – O(k.log(n))</a:t>
            </a:r>
          </a:p>
          <a:p>
            <a:pPr lvl="2" fontAlgn="base"/>
            <a:r>
              <a:rPr lang="en-US" dirty="0"/>
              <a:t>Proves null-space property of measurement matrix which guarantees correctness</a:t>
            </a:r>
          </a:p>
          <a:p>
            <a:pPr marL="0" indent="0">
              <a:buNone/>
            </a:pPr>
            <a:endParaRPr lang="en-US" dirty="0"/>
          </a:p>
        </p:txBody>
      </p:sp>
    </p:spTree>
    <p:extLst>
      <p:ext uri="{BB962C8B-B14F-4D97-AF65-F5344CB8AC3E}">
        <p14:creationId xmlns:p14="http://schemas.microsoft.com/office/powerpoint/2010/main" val="204218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 (contd.)</a:t>
            </a:r>
          </a:p>
        </p:txBody>
      </p:sp>
      <p:sp>
        <p:nvSpPr>
          <p:cNvPr id="3" name="Content Placeholder 2"/>
          <p:cNvSpPr>
            <a:spLocks noGrp="1"/>
          </p:cNvSpPr>
          <p:nvPr>
            <p:ph idx="1"/>
          </p:nvPr>
        </p:nvSpPr>
        <p:spPr/>
        <p:txBody>
          <a:bodyPr/>
          <a:lstStyle/>
          <a:p>
            <a:pPr fontAlgn="base"/>
            <a:r>
              <a:rPr lang="en-US" dirty="0"/>
              <a:t>CS-</a:t>
            </a:r>
            <a:r>
              <a:rPr lang="en-US" dirty="0" err="1"/>
              <a:t>ComDet</a:t>
            </a:r>
            <a:r>
              <a:rPr lang="en-US" dirty="0"/>
              <a:t>: Compressive sensing for inter-community detection in social networks</a:t>
            </a:r>
          </a:p>
          <a:p>
            <a:pPr lvl="1" fontAlgn="base"/>
            <a:r>
              <a:rPr lang="en-US" dirty="0"/>
              <a:t>Construct correct measurement matrix</a:t>
            </a:r>
            <a:r>
              <a:rPr lang="en-US" i="1" dirty="0"/>
              <a:t> A</a:t>
            </a:r>
            <a:endParaRPr lang="en-US" dirty="0"/>
          </a:p>
          <a:p>
            <a:pPr lvl="1" fontAlgn="base"/>
            <a:r>
              <a:rPr lang="en-US" dirty="0"/>
              <a:t>Optimize number of samples by identifying sub-graphs</a:t>
            </a:r>
          </a:p>
          <a:p>
            <a:pPr lvl="1" fontAlgn="base"/>
            <a:r>
              <a:rPr lang="en-US" dirty="0"/>
              <a:t>Direct comparison with RW</a:t>
            </a:r>
          </a:p>
          <a:p>
            <a:pPr fontAlgn="base"/>
            <a:r>
              <a:rPr lang="en-US" dirty="0"/>
              <a:t>Another </a:t>
            </a:r>
            <a:r>
              <a:rPr lang="en-US" i="1" dirty="0"/>
              <a:t>l1</a:t>
            </a:r>
            <a:r>
              <a:rPr lang="en-US" dirty="0"/>
              <a:t>-minimization technique called Lasso</a:t>
            </a:r>
          </a:p>
          <a:p>
            <a:pPr marL="0" indent="0">
              <a:buNone/>
            </a:pPr>
            <a:endParaRPr lang="en-US" dirty="0"/>
          </a:p>
        </p:txBody>
      </p:sp>
    </p:spTree>
    <p:extLst>
      <p:ext uri="{BB962C8B-B14F-4D97-AF65-F5344CB8AC3E}">
        <p14:creationId xmlns:p14="http://schemas.microsoft.com/office/powerpoint/2010/main" val="628344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1107</TotalTime>
  <Words>825</Words>
  <Application>Microsoft Office PowerPoint</Application>
  <PresentationFormat>Widescreen</PresentationFormat>
  <Paragraphs>180</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Social Networks Analysis using Compressive Sensing (SNACS)</vt:lpstr>
      <vt:lpstr>Overview</vt:lpstr>
      <vt:lpstr>Background</vt:lpstr>
      <vt:lpstr>Problem Statement</vt:lpstr>
      <vt:lpstr>Related Work</vt:lpstr>
      <vt:lpstr>Related Work</vt:lpstr>
      <vt:lpstr>Related Work</vt:lpstr>
      <vt:lpstr>Related Work (contd.)</vt:lpstr>
      <vt:lpstr>Related Work (contd.)</vt:lpstr>
      <vt:lpstr>Algorithm</vt:lpstr>
      <vt:lpstr>LSR Algorithm</vt:lpstr>
      <vt:lpstr>LSR Algorithm</vt:lpstr>
      <vt:lpstr>LSR Algorithm</vt:lpstr>
      <vt:lpstr>LSR Algorithm</vt:lpstr>
      <vt:lpstr>Applications</vt:lpstr>
      <vt:lpstr>Real-world Applications</vt:lpstr>
      <vt:lpstr>Real-world Applications (contd.)</vt:lpstr>
      <vt:lpstr>Visualization</vt:lpstr>
      <vt:lpstr>Real-world Social Network</vt:lpstr>
      <vt:lpstr>Visualizing Results</vt:lpstr>
      <vt:lpstr>DEMO</vt:lpstr>
      <vt:lpstr>Future Work</vt:lpstr>
      <vt:lpstr>Conclusion</vt:lpstr>
      <vt:lpstr>Thank You!</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Deshpande, Sahil, Sanjay</dc:creator>
  <cp:lastModifiedBy>Mikhail Andreev</cp:lastModifiedBy>
  <cp:revision>19</cp:revision>
  <dcterms:created xsi:type="dcterms:W3CDTF">2016-12-07T21:18:27Z</dcterms:created>
  <dcterms:modified xsi:type="dcterms:W3CDTF">2016-12-08T19:15:24Z</dcterms:modified>
</cp:coreProperties>
</file>