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3" r:id="rId4"/>
    <p:sldId id="258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59" r:id="rId23"/>
    <p:sldId id="288" r:id="rId24"/>
    <p:sldId id="289" r:id="rId25"/>
    <p:sldId id="260" r:id="rId26"/>
    <p:sldId id="285" r:id="rId27"/>
    <p:sldId id="287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5B97-D6AF-45F2-A71F-FC5AC6AA833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F5C40-53E2-4CE1-8CD5-26083BAA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F012-D2CB-431D-A160-2CD2EF5FC83C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319-5B75-4F87-B234-7923F7357C84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6A7-0E85-41DA-AE79-DB427DD03534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375-56BB-478B-ABD9-0E66FCBBF632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4D7F-1440-4847-BB4E-F41E9C30210E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F0EC-0CF9-42A8-999C-CB04B7EFB7C1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E27-185D-4109-81A1-BFB51D1F72CD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58FE-0F24-47DE-8692-98699B127B61}" type="datetime1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35F0-C8EC-4F2F-81DB-35DA9B043FAF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B7B72E-A715-493E-8DBC-900075B78C61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8592-8FAC-4EE5-A7F2-33F29E13A719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D7BE5E-ACD5-46A0-92CD-E9A59A556A0A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C20BC3-3149-4FE9-AEFC-CEDF8D842E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EC500 Learning from data</a:t>
            </a:r>
          </a:p>
          <a:p>
            <a:r>
              <a:rPr lang="en-US" dirty="0" smtClean="0"/>
              <a:t>Mikhail </a:t>
            </a:r>
            <a:r>
              <a:rPr lang="en-US" dirty="0" err="1" smtClean="0"/>
              <a:t>andreev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Several activation functions which determine the non-linear nature of the neural network</a:t>
            </a:r>
          </a:p>
          <a:p>
            <a:pPr lvl="2"/>
            <a:r>
              <a:rPr lang="en-US" dirty="0" smtClean="0"/>
              <a:t>Typical activation functions: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Usually for input and output layers, linear activation is used, and for hidden layers, sigmoid or hyperbolic is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11" y="2426974"/>
            <a:ext cx="275310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Central feature to learning in a neural network.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After you have computed the output values, you get the error from the real value, and calculate the change in weight to minimize that error.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384048" lvl="2" indent="0">
              <a:buNone/>
            </a:pPr>
            <a:endParaRPr lang="en-US" dirty="0"/>
          </a:p>
          <a:p>
            <a:pPr lvl="2"/>
            <a:r>
              <a:rPr lang="en-US" dirty="0" smtClean="0"/>
              <a:t>With this error term, you calculate the partial derivatives with respect to the weight, and use this to obtain the needed change in weight.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This is Gradient Descent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3066848"/>
            <a:ext cx="480127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The output and hidden layers have slightly different delta values: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93" y="2328051"/>
            <a:ext cx="4429743" cy="724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78" y="3709398"/>
            <a:ext cx="4839375" cy="107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3040" y="2505385"/>
            <a:ext cx="15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 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1512" y="4062969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365077" y="2772127"/>
            <a:ext cx="1047403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71036" y="3601024"/>
            <a:ext cx="874695" cy="56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95591" y="2987949"/>
            <a:ext cx="1430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 of </a:t>
            </a:r>
          </a:p>
          <a:p>
            <a:r>
              <a:rPr lang="en-US" dirty="0" smtClean="0"/>
              <a:t>activation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83528" y="2987949"/>
            <a:ext cx="1388225" cy="33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5907" y="3130680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term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22619" y="4785873"/>
            <a:ext cx="337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Weighted sum of next layer deltas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644342" y="4432301"/>
            <a:ext cx="0" cy="2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These are used to calculate the new weights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27" y="2811641"/>
            <a:ext cx="3496163" cy="7525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929447" y="3416531"/>
            <a:ext cx="266008" cy="80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3972" y="3350029"/>
            <a:ext cx="425435" cy="118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97587" y="2328051"/>
            <a:ext cx="1027987" cy="59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758247" y="3350029"/>
            <a:ext cx="1471353" cy="80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5495" y="4222865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weight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84346" y="4553279"/>
            <a:ext cx="117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Learning </a:t>
            </a:r>
          </a:p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51621" y="2072649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layer delta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7908" y="4154912"/>
            <a:ext cx="255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layer activations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Classify different handwritten numbers using neural networks.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 data is from the MNIST Database of handwritten digits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1" t="30565" r="40605" b="40113"/>
          <a:stretch/>
        </p:blipFill>
        <p:spPr>
          <a:xfrm>
            <a:off x="1230284" y="2319249"/>
            <a:ext cx="1995055" cy="214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2" t="31103" r="40105" b="40939"/>
          <a:stretch/>
        </p:blipFill>
        <p:spPr>
          <a:xfrm>
            <a:off x="3358343" y="2319249"/>
            <a:ext cx="2128368" cy="207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9" t="32472" r="40736" b="41616"/>
          <a:stretch/>
        </p:blipFill>
        <p:spPr>
          <a:xfrm>
            <a:off x="5721731" y="2452006"/>
            <a:ext cx="1944933" cy="1944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1" t="31784" r="40605" b="40939"/>
          <a:stretch/>
        </p:blipFill>
        <p:spPr>
          <a:xfrm>
            <a:off x="7832919" y="2415637"/>
            <a:ext cx="2017663" cy="20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Learning parameter determines how fast network learns correct weights.</a:t>
            </a:r>
          </a:p>
          <a:p>
            <a:pPr lvl="3"/>
            <a:r>
              <a:rPr lang="en-US" dirty="0" smtClean="0"/>
              <a:t>If its small, correct weights will be learned, but it will take a long time</a:t>
            </a:r>
          </a:p>
          <a:p>
            <a:pPr lvl="3"/>
            <a:r>
              <a:rPr lang="en-US" dirty="0" smtClean="0"/>
              <a:t>If it is large, weights might diverge</a:t>
            </a:r>
          </a:p>
          <a:p>
            <a:pPr lvl="3"/>
            <a:endParaRPr lang="en-US" dirty="0"/>
          </a:p>
          <a:p>
            <a:pPr lvl="2"/>
            <a:r>
              <a:rPr lang="en-US" dirty="0" smtClean="0"/>
              <a:t>Learning by pattern vs Learning by epoch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Advanced versions:</a:t>
            </a:r>
          </a:p>
          <a:p>
            <a:pPr lvl="3"/>
            <a:r>
              <a:rPr lang="en-US" dirty="0" smtClean="0"/>
              <a:t>Gradient descent with momentum</a:t>
            </a:r>
          </a:p>
          <a:p>
            <a:pPr lvl="3"/>
            <a:r>
              <a:rPr lang="en-US" dirty="0" smtClean="0"/>
              <a:t>Adaptive learning rate</a:t>
            </a:r>
          </a:p>
          <a:p>
            <a:pPr lvl="3"/>
            <a:r>
              <a:rPr lang="en-US" dirty="0" smtClean="0"/>
              <a:t>Independent step length</a:t>
            </a:r>
          </a:p>
          <a:p>
            <a:pPr lvl="3"/>
            <a:r>
              <a:rPr lang="en-US" dirty="0" smtClean="0"/>
              <a:t>Newton’s method (2</a:t>
            </a:r>
            <a:r>
              <a:rPr lang="en-US" baseline="30000" dirty="0" smtClean="0"/>
              <a:t>nd</a:t>
            </a:r>
            <a:r>
              <a:rPr lang="en-US" dirty="0" smtClean="0"/>
              <a:t>-order Taylor)</a:t>
            </a:r>
          </a:p>
          <a:p>
            <a:pPr lvl="3"/>
            <a:r>
              <a:rPr lang="en-US" dirty="0" err="1"/>
              <a:t>Quickprop</a:t>
            </a:r>
            <a:r>
              <a:rPr lang="en-US" dirty="0"/>
              <a:t> (approximated Newton’s method</a:t>
            </a:r>
            <a:r>
              <a:rPr lang="en-US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MLP Neural Networks ignore the proximity of pixels, treating all pixels as the same relative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difficult to find internal structure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Convolutional Neural Networks designed to find internal patterns based on local patches in images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Using these internal patterns, predict classification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be used for more complicated images to find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Neural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Local Receptive Fields – Instead of each input layer connecting to each hidden layer neuron, use localization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Shared Weights and biases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Features map to several feature maps, each detecting different internal patterns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Pooling Layers – Simplify convolutional layer output (ex. Max-pooling)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Pooling layers lead to output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use multiple sets of convolutional/pooling layers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Neural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Convolutional Neural Network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9783" y="2635135"/>
            <a:ext cx="1263534" cy="25803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0604" y="2369127"/>
            <a:ext cx="1255221" cy="246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22866" y="2144684"/>
            <a:ext cx="1321724" cy="2377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40138" y="2859578"/>
            <a:ext cx="1030778" cy="989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90509" y="3075709"/>
            <a:ext cx="980902" cy="964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66066" y="3300153"/>
            <a:ext cx="947650" cy="10224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58895" y="2302625"/>
            <a:ext cx="590203" cy="59020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58895" y="3487189"/>
            <a:ext cx="581890" cy="581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67206" y="4663440"/>
            <a:ext cx="573579" cy="57357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77345" y="3354185"/>
            <a:ext cx="105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9033" y="3665913"/>
            <a:ext cx="1105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77345" y="4039985"/>
            <a:ext cx="105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508989" y="2635135"/>
            <a:ext cx="1241840" cy="4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78735" y="3256118"/>
            <a:ext cx="1163781" cy="40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33510" y="4069079"/>
            <a:ext cx="1375754" cy="69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08989" y="2855422"/>
            <a:ext cx="1283402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578735" y="3008809"/>
            <a:ext cx="1388224" cy="5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520545" y="3414253"/>
            <a:ext cx="1230284" cy="39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487295" y="3637757"/>
            <a:ext cx="1255221" cy="3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478982" y="3886199"/>
            <a:ext cx="1338348" cy="7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287790" y="4193770"/>
            <a:ext cx="1313410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38330" y="5399997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 Layers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33062" y="4609992"/>
            <a:ext cx="151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Layers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93133" y="5504549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491" y="5110886"/>
            <a:ext cx="46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Generated with 3 categories, 300 samples each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8" y="2716927"/>
            <a:ext cx="9150280" cy="1329407"/>
          </a:xfrm>
        </p:spPr>
      </p:pic>
    </p:spTree>
    <p:extLst>
      <p:ext uri="{BB962C8B-B14F-4D97-AF65-F5344CB8AC3E}">
        <p14:creationId xmlns:p14="http://schemas.microsoft.com/office/powerpoint/2010/main" val="25286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54" y="1970002"/>
            <a:ext cx="5686057" cy="4264543"/>
          </a:xfrm>
        </p:spPr>
      </p:pic>
    </p:spTree>
    <p:extLst>
      <p:ext uri="{BB962C8B-B14F-4D97-AF65-F5344CB8AC3E}">
        <p14:creationId xmlns:p14="http://schemas.microsoft.com/office/powerpoint/2010/main" val="22761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34" y="1857625"/>
            <a:ext cx="5342857" cy="4000000"/>
          </a:xfrm>
        </p:spPr>
      </p:pic>
    </p:spTree>
    <p:extLst>
      <p:ext uri="{BB962C8B-B14F-4D97-AF65-F5344CB8AC3E}">
        <p14:creationId xmlns:p14="http://schemas.microsoft.com/office/powerpoint/2010/main" val="1682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Neural Networks can be very powerful in classifying images.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Convolutional neural networks especially can be used to find complex hidden patterns in images.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there are lots of hyper-parameters to discover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Large, deep networks require a lot of time and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1000 images for each of the digits 0 through 9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Images are 28x28 pixels of greyscale values.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Images are normalized so values fall between 0 and 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Goal of neural network is to be able to output the value represented by image.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Same techniques can be applied to other image datasets.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of Neural Network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used to perform regression or classification.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Two phases in neural network:</a:t>
            </a:r>
          </a:p>
          <a:p>
            <a:pPr lvl="2"/>
            <a:r>
              <a:rPr lang="en-US" dirty="0" smtClean="0"/>
              <a:t>Feed-Forward</a:t>
            </a:r>
          </a:p>
          <a:p>
            <a:pPr lvl="2"/>
            <a:r>
              <a:rPr lang="en-US" dirty="0" smtClean="0"/>
              <a:t>Back-</a:t>
            </a:r>
            <a:r>
              <a:rPr lang="en-US" dirty="0" err="1" smtClean="0"/>
              <a:t>Propogation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These two phases are repeated for the examples</a:t>
            </a:r>
            <a:r>
              <a:rPr lang="en-US" dirty="0"/>
              <a:t> </a:t>
            </a:r>
            <a:r>
              <a:rPr lang="en-US" dirty="0" smtClean="0"/>
              <a:t>or epochs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Pass an example into the network</a:t>
            </a:r>
          </a:p>
          <a:p>
            <a:pPr lvl="2"/>
            <a:r>
              <a:rPr lang="en-US" dirty="0" smtClean="0"/>
              <a:t>The example moves into the input layer, and propagates through each following layer</a:t>
            </a:r>
          </a:p>
          <a:p>
            <a:pPr lvl="2"/>
            <a:r>
              <a:rPr lang="en-US" dirty="0" smtClean="0"/>
              <a:t>Each neuron gets the values of the previous layer, multiplied by a weight vector and passed through an activation function.</a:t>
            </a:r>
          </a:p>
          <a:p>
            <a:pPr lvl="2"/>
            <a:r>
              <a:rPr lang="en-US" dirty="0" smtClean="0"/>
              <a:t>The values at the end of the output layer form the output.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384048" lvl="2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49" y="3466407"/>
            <a:ext cx="3392423" cy="1313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2" y="4704081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of node j in layer 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00647" y="4256116"/>
            <a:ext cx="1047404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1258" y="5519651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128953" y="4314305"/>
            <a:ext cx="99752" cy="10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279472" y="3940233"/>
            <a:ext cx="1008317" cy="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7789" y="3618098"/>
            <a:ext cx="255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Weighted sum of </a:t>
            </a:r>
          </a:p>
          <a:p>
            <a:r>
              <a:rPr lang="en-US" dirty="0" smtClean="0"/>
              <a:t>previous layer activations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Multi-Layer Perceptron Network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5607" y="213637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25607" y="3009207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25607" y="3959629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5606" y="4910051"/>
            <a:ext cx="581891" cy="581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2982" y="2563091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098" y="4153591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8293" y="4619105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40357" y="256309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4087" y="3571700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4087" y="4558145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16015" y="2895598"/>
            <a:ext cx="581891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4847" y="3591098"/>
            <a:ext cx="581891" cy="5818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91098" y="2452255"/>
            <a:ext cx="841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1098" y="2563090"/>
            <a:ext cx="773084" cy="11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5633" y="2718262"/>
            <a:ext cx="888549" cy="2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6185" y="3009207"/>
            <a:ext cx="677997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8163" y="3433157"/>
            <a:ext cx="756019" cy="3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7497" y="3571700"/>
            <a:ext cx="821339" cy="129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40028" y="3144981"/>
            <a:ext cx="807754" cy="10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8228" y="4043554"/>
            <a:ext cx="797818" cy="2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7263" y="4461162"/>
            <a:ext cx="661556" cy="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7389" y="3237217"/>
            <a:ext cx="922966" cy="18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6185" y="4181008"/>
            <a:ext cx="851728" cy="101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87262" y="5113123"/>
            <a:ext cx="801014" cy="27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980" y="2848199"/>
            <a:ext cx="683018" cy="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36106" y="2996149"/>
            <a:ext cx="804251" cy="7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1230" y="3114501"/>
            <a:ext cx="902892" cy="15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04241" y="3114501"/>
            <a:ext cx="827439" cy="63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14838" y="3875314"/>
            <a:ext cx="789284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4241" y="4005941"/>
            <a:ext cx="836116" cy="74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50184" y="3299566"/>
            <a:ext cx="917668" cy="14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26755" y="4125296"/>
            <a:ext cx="873886" cy="6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46290" y="4910050"/>
            <a:ext cx="757832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95" y="2913804"/>
            <a:ext cx="1138843" cy="2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30607" y="3057109"/>
            <a:ext cx="1257913" cy="11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40925" y="3358342"/>
            <a:ext cx="1081599" cy="3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4655" y="3902431"/>
            <a:ext cx="1092683" cy="4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2213" y="3554483"/>
            <a:ext cx="1293802" cy="11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715738" y="4619105"/>
            <a:ext cx="1081600" cy="2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53549" y="3167447"/>
            <a:ext cx="1030778" cy="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95113" y="4461162"/>
            <a:ext cx="10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74149" y="55677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0298" y="5408417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2770" y="50307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447" y="2302625"/>
            <a:ext cx="1180408" cy="3084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7484" y="2427316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37607" y="3358342"/>
            <a:ext cx="1072342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87484" y="4250574"/>
            <a:ext cx="104740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87484" y="5215450"/>
            <a:ext cx="1122218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58153" y="35910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</TotalTime>
  <Words>775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Neural Network </vt:lpstr>
      <vt:lpstr>Introduction</vt:lpstr>
      <vt:lpstr>Database Statistics</vt:lpstr>
      <vt:lpstr>Multi-Layer Perceptron Network</vt:lpstr>
      <vt:lpstr>Multi-Layer Perceptron Network</vt:lpstr>
      <vt:lpstr>Feed-Forward</vt:lpstr>
      <vt:lpstr>Feed-Forward</vt:lpstr>
      <vt:lpstr>Feed-Forward</vt:lpstr>
      <vt:lpstr>Feed-Forward</vt:lpstr>
      <vt:lpstr>Feed-Forward</vt:lpstr>
      <vt:lpstr>Feed-Forward</vt:lpstr>
      <vt:lpstr>Activation Functions</vt:lpstr>
      <vt:lpstr>Back-Propagation</vt:lpstr>
      <vt:lpstr>Back-Propagation</vt:lpstr>
      <vt:lpstr>Back-Propagation</vt:lpstr>
      <vt:lpstr>Back-Propagation</vt:lpstr>
      <vt:lpstr>Back-Propagation</vt:lpstr>
      <vt:lpstr>Back-Propagation</vt:lpstr>
      <vt:lpstr>Back-Propagation</vt:lpstr>
      <vt:lpstr>Back-Propagation</vt:lpstr>
      <vt:lpstr>Learning Considerations</vt:lpstr>
      <vt:lpstr>Convolutional Neural Network</vt:lpstr>
      <vt:lpstr>Convolutional Neural Network</vt:lpstr>
      <vt:lpstr>Convolutional Neural Network</vt:lpstr>
      <vt:lpstr>Results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Mikhail Andreev</dc:creator>
  <cp:lastModifiedBy>Mikhail Andreev</cp:lastModifiedBy>
  <cp:revision>32</cp:revision>
  <dcterms:created xsi:type="dcterms:W3CDTF">2015-12-11T01:07:50Z</dcterms:created>
  <dcterms:modified xsi:type="dcterms:W3CDTF">2015-12-11T20:42:04Z</dcterms:modified>
</cp:coreProperties>
</file>