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1844" r:id="rId15"/>
    <p:sldId id="1848" r:id="rId16"/>
    <p:sldId id="1837" r:id="rId17"/>
    <p:sldId id="1839" r:id="rId18"/>
    <p:sldId id="1840" r:id="rId19"/>
    <p:sldId id="1841" r:id="rId20"/>
    <p:sldId id="1847" r:id="rId21"/>
    <p:sldId id="18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45C177-24B2-4D8F-9EDC-7EBD17EB4288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6AA59-4284-44BA-A252-AFF02FDF7C9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388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6AA59-4284-44BA-A252-AFF02FDF7C92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649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436C-8D64-8252-1F01-99E112A1D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62233-3F8E-C39F-93AF-A17DA44B79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3F715-FFD1-6029-41DD-D98FECBE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9693A-FFDA-C3E9-1DE7-8030A9EA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BB1D3-356E-44EF-A1DB-973839D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5351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4D72-E70B-F278-CDCD-94E2D98E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D914C-B24A-9D89-FA73-3DD83D2BA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63BE-8F46-3174-97E8-CEEF40810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56124-A0E4-3C76-DCFC-FEF74AFB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EF1A-4E5B-CB51-9EFD-F3803DFD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602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8EBBD3-1F35-E287-7CD9-D917D5FD9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1FBA1-56A6-3102-B125-623CB33CB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359C6-0F2A-72C2-2084-CD001127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EA79-229B-34E3-DEAB-6FD3672B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FCBC9-6960-4ABC-075F-8D39D16F2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2042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6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269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436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06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845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433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298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0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0FCE-3723-3CCE-F449-8F5F6D6D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9357-5E25-8BE0-E72C-515F0E525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72AC4-DD51-C55F-367B-6AA110AC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F1B72-EF2F-A949-F3F4-0C646C95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B46A-7E5E-D200-8B6D-A1267949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78909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0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39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887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156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39B85-1E0A-E77A-C6A4-02B34F0D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9A1D6-8C0D-1F4A-5047-AF9ACA0C2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7A4F9-4F1C-2688-4BDC-8C014035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8A3AD-D5A9-7765-49A4-090566AD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AFF3F-A472-55D7-F333-02A8C366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1345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5DFC-A221-A749-F6FA-A9120387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33707-523F-77AA-724C-394B1C2F8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372FB-DDAC-8EB8-6E4A-60B35B99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E8AF0-365F-4050-744F-9E84C541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B835D-21DC-E85E-7120-2B00C9C18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ACA72-785D-07DE-9E3F-5B48268C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2791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BB66-9CA4-28F5-C105-76D0E32A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5CA3A-22EB-65F7-C4FC-5E3ED9B96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5D5FA-B57E-61A4-7EFD-D46B9FF31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D03A3-5552-4992-D518-CF4758B0C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C6E17-7B50-0DE8-3B30-A3620E8E9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2EA9A-755E-FCD9-7F7E-3DD5A719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8A2DA-5CBD-BAD0-B31D-8E3B1E8F1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5558C-BFE1-846C-1CB4-C904421E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0299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B58B-5351-7417-F7F4-2AF97C95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92BF0-643F-832F-3A44-2E08A34B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CCAC8-E39A-4C0A-9D05-EA20D7E4F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1C9DB-24D8-B0FB-8D4F-D1856AE94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8926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22879-161D-F65B-9970-4A7224A6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42A91-9697-6989-A3C6-CEDB0D09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C5C0E-C596-F112-3AAC-003894BE0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980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B1B4-A1A0-F171-31B8-3B0ADF86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AFFCD-BC7A-27A2-7D32-AF3B7B02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412F8-4095-96D7-66EA-8B5445FFB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934A1-D21C-4831-27A4-70FFDCAA6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ADA0F-5577-7C9F-EA73-F92BC8E3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9F710-ADF5-5FE1-2D00-1B59307F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469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FD74D-A286-DD47-7CDD-4AC2F12B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ED2E5-224B-3B15-0C03-7B792932DE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8583F-4E15-3188-7D31-2FE25D1DE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7D552-A662-9944-8306-C4FD05AB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D2AE-E406-A0C7-7124-8A9B3D5B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93195-7810-56A4-A93F-364C149E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9350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7B5EA-869F-72CD-560A-F1C644D84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F8518-95BF-1B9D-8F55-EBD1E0500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C3F7-0D75-B201-D7DF-00D071288F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266B0-328E-4ACA-83D7-9D31DF41F38D}" type="datetimeFigureOut">
              <a:rPr lang="en-ID" smtClean="0"/>
              <a:t>02/10/2025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626E-3EE9-C2FC-06F2-515CF580A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EB1E2-8DCF-EAD1-01F3-D1612497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6492-3E3F-4B4C-AAE4-26190A92BC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288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9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9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2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0.svg"/><Relationship Id="rId22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9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2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0.svg"/><Relationship Id="rId22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9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2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0.svg"/><Relationship Id="rId22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9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28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7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30.svg"/><Relationship Id="rId22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5" Type="http://schemas.openxmlformats.org/officeDocument/2006/relationships/image" Target="../media/image37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24" Type="http://schemas.openxmlformats.org/officeDocument/2006/relationships/image" Target="../media/image39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6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17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24" Type="http://schemas.openxmlformats.org/officeDocument/2006/relationships/image" Target="../media/image37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9.pn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2DF2D-C1C9-1F96-8126-B0A6F84DEEC1}"/>
              </a:ext>
            </a:extLst>
          </p:cNvPr>
          <p:cNvSpPr txBox="1"/>
          <p:nvPr/>
        </p:nvSpPr>
        <p:spPr>
          <a:xfrm>
            <a:off x="332509" y="563418"/>
            <a:ext cx="62799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1 = TARGET FISIK DAN KEUANGAN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0232C4-6168-6853-61C8-25E850A1DE85}"/>
              </a:ext>
            </a:extLst>
          </p:cNvPr>
          <p:cNvSpPr txBox="1"/>
          <p:nvPr/>
        </p:nvSpPr>
        <p:spPr>
          <a:xfrm>
            <a:off x="332509" y="1040471"/>
            <a:ext cx="421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MASTER DATA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640229-CEB8-DC7C-ADD2-82A726B08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196049"/>
            <a:ext cx="6701454" cy="37736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840727-C481-25F7-7B11-2AFA453A07D5}"/>
              </a:ext>
            </a:extLst>
          </p:cNvPr>
          <p:cNvSpPr txBox="1"/>
          <p:nvPr/>
        </p:nvSpPr>
        <p:spPr>
          <a:xfrm>
            <a:off x="7366000" y="2505670"/>
            <a:ext cx="4054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pergeseran</a:t>
            </a:r>
            <a:r>
              <a:rPr lang="en-US" dirty="0"/>
              <a:t> dan </a:t>
            </a:r>
            <a:r>
              <a:rPr lang="en-US" dirty="0" err="1"/>
              <a:t>perubahan</a:t>
            </a:r>
            <a:endParaRPr lang="en-US" dirty="0"/>
          </a:p>
          <a:p>
            <a:r>
              <a:rPr lang="en-US" dirty="0"/>
              <a:t>Tidak </a:t>
            </a:r>
            <a:r>
              <a:rPr lang="en-US" dirty="0" err="1"/>
              <a:t>bisa</a:t>
            </a:r>
            <a:r>
              <a:rPr lang="en-US" dirty="0"/>
              <a:t> save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2049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1BA7A-D6D6-7894-14DF-032710F6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C875B-F453-352F-38B3-D2B7E4693CA3}"/>
              </a:ext>
            </a:extLst>
          </p:cNvPr>
          <p:cNvSpPr txBox="1"/>
          <p:nvPr/>
        </p:nvSpPr>
        <p:spPr>
          <a:xfrm>
            <a:off x="332509" y="563418"/>
            <a:ext cx="4725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4 = INDIKATOR KINERJA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913DE-5380-76FF-4F7D-757C24115EB0}"/>
              </a:ext>
            </a:extLst>
          </p:cNvPr>
          <p:cNvSpPr txBox="1"/>
          <p:nvPr/>
        </p:nvSpPr>
        <p:spPr>
          <a:xfrm>
            <a:off x="332509" y="1040471"/>
            <a:ext cx="5627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– META DATA INDIKATOR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33B526-FCE2-E2DD-61FF-4D57E3BF75C6}"/>
              </a:ext>
            </a:extLst>
          </p:cNvPr>
          <p:cNvSpPr txBox="1"/>
          <p:nvPr/>
        </p:nvSpPr>
        <p:spPr>
          <a:xfrm>
            <a:off x="244345" y="5790584"/>
            <a:ext cx="2500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upload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FB528B-B42F-6CB7-006A-1642A305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68" y="1768702"/>
            <a:ext cx="5145578" cy="37854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70B9886-CB5A-0793-ACC4-A3752F48D124}"/>
              </a:ext>
            </a:extLst>
          </p:cNvPr>
          <p:cNvSpPr/>
          <p:nvPr/>
        </p:nvSpPr>
        <p:spPr>
          <a:xfrm>
            <a:off x="230909" y="2743199"/>
            <a:ext cx="6119091" cy="16274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78109-A531-3551-833A-9E76D5870859}"/>
              </a:ext>
            </a:extLst>
          </p:cNvPr>
          <p:cNvSpPr txBox="1"/>
          <p:nvPr/>
        </p:nvSpPr>
        <p:spPr>
          <a:xfrm>
            <a:off x="637768" y="2523066"/>
            <a:ext cx="1289135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dirty="0">
                <a:solidFill>
                  <a:srgbClr val="FF0000"/>
                </a:solidFill>
              </a:rPr>
              <a:t>X</a:t>
            </a:r>
            <a:endParaRPr lang="en-ID" sz="166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EB132C-18E0-E137-3B76-7586E66E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3561" y="1328587"/>
            <a:ext cx="5009267" cy="30420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D9AF621-95DE-FEAD-DDED-D43AC8EA9274}"/>
              </a:ext>
            </a:extLst>
          </p:cNvPr>
          <p:cNvSpPr txBox="1"/>
          <p:nvPr/>
        </p:nvSpPr>
        <p:spPr>
          <a:xfrm>
            <a:off x="6763679" y="4528588"/>
            <a:ext cx="39862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view </a:t>
            </a:r>
            <a:r>
              <a:rPr lang="en-US" dirty="0" err="1"/>
              <a:t>langsung</a:t>
            </a:r>
            <a:r>
              <a:rPr lang="en-US" dirty="0"/>
              <a:t> view </a:t>
            </a:r>
            <a:r>
              <a:rPr lang="en-US" dirty="0" err="1"/>
              <a:t>hasil</a:t>
            </a:r>
            <a:r>
              <a:rPr lang="en-US" dirty="0"/>
              <a:t> upload </a:t>
            </a:r>
            <a:r>
              <a:rPr lang="en-US" dirty="0" err="1"/>
              <a:t>saja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5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CFEC4-82EA-6CDB-D554-594ADD27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FAB245-FCED-1C30-228F-6FFD9BCC2D5F}"/>
              </a:ext>
            </a:extLst>
          </p:cNvPr>
          <p:cNvSpPr txBox="1"/>
          <p:nvPr/>
        </p:nvSpPr>
        <p:spPr>
          <a:xfrm>
            <a:off x="332509" y="563418"/>
            <a:ext cx="4725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4 = INDIKATOR KINERJA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1B63E-7357-00F1-A78F-16B21D58D0F9}"/>
              </a:ext>
            </a:extLst>
          </p:cNvPr>
          <p:cNvSpPr txBox="1"/>
          <p:nvPr/>
        </p:nvSpPr>
        <p:spPr>
          <a:xfrm>
            <a:off x="332509" y="1040471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INPUT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8DC4F1-5F95-F2B3-7C52-FC42D1B31BE2}"/>
              </a:ext>
            </a:extLst>
          </p:cNvPr>
          <p:cNvSpPr txBox="1"/>
          <p:nvPr/>
        </p:nvSpPr>
        <p:spPr>
          <a:xfrm>
            <a:off x="7636933" y="1761228"/>
            <a:ext cx="3957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format </a:t>
            </a:r>
            <a:r>
              <a:rPr lang="en-US" dirty="0" err="1"/>
              <a:t>contoh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8A47E7-EBF3-A037-0273-FC90AE100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994578"/>
            <a:ext cx="7382933" cy="4744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10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654E4-9B48-0B65-B2AD-5E6F27E8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3380A5-3ECF-AF57-3734-453C90A7FA90}"/>
              </a:ext>
            </a:extLst>
          </p:cNvPr>
          <p:cNvSpPr txBox="1"/>
          <p:nvPr/>
        </p:nvSpPr>
        <p:spPr>
          <a:xfrm>
            <a:off x="332509" y="563418"/>
            <a:ext cx="4725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4 = INDIKATOR KINERJA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49E8F-275E-8687-848A-56BD288A3643}"/>
              </a:ext>
            </a:extLst>
          </p:cNvPr>
          <p:cNvSpPr txBox="1"/>
          <p:nvPr/>
        </p:nvSpPr>
        <p:spPr>
          <a:xfrm>
            <a:off x="332509" y="1040471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REKAP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107A4-28B4-0D3B-CA68-81F51B8A1024}"/>
              </a:ext>
            </a:extLst>
          </p:cNvPr>
          <p:cNvSpPr txBox="1"/>
          <p:nvPr/>
        </p:nvSpPr>
        <p:spPr>
          <a:xfrm>
            <a:off x="6031230" y="535376"/>
            <a:ext cx="6110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Di menu input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review pdf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perlu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898604-3E7D-2645-08DB-92C2D56BF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99" y="1935759"/>
            <a:ext cx="9635067" cy="461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13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2AB98-DA69-42EB-EF60-5D06FFD0E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BC5A352-B0CE-21DD-E23B-ADD7ECD86AA8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F7CBAD3-17F3-F788-6899-F5EAA484E5FC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9885F6E-C1C9-7101-BA15-8C7DB0512C39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3991F90-4BC1-7490-A782-AE442FD56633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DAE6AA54-E7F4-10B8-24C5-D72CAC4ED7BB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07BA39C-0803-4B63-90E4-B4B5F01ED236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F566431C-C81C-FC31-B392-CF2D359AF784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7CAD8EA-BA30-1986-F437-F7B805D5499A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739FCEF-6089-9803-20E4-464D32A282A1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8F0C51B9-7D57-65C7-FBA4-F572742E41C1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92B96D0-2359-D35F-710C-0EC71D472443}"/>
              </a:ext>
            </a:extLst>
          </p:cNvPr>
          <p:cNvSpPr/>
          <p:nvPr/>
        </p:nvSpPr>
        <p:spPr>
          <a:xfrm>
            <a:off x="9144000" y="2283749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185BA82-DF43-0353-E671-C07EE81FA973}"/>
              </a:ext>
            </a:extLst>
          </p:cNvPr>
          <p:cNvSpPr/>
          <p:nvPr/>
        </p:nvSpPr>
        <p:spPr>
          <a:xfrm>
            <a:off x="3485957" y="814733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C790E57D-F160-225D-16AE-2992CB90AC62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7FFE87A2-9D82-2E9A-3F31-1729E16ECA17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8869DB93-5DBF-3196-C916-0A20C70216EE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Kinerja		&gt;</a:t>
            </a: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24C870B7-96CD-9498-9BAA-D2182E94DE32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213A7364-559A-B4FE-6E61-301C5192DAD6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F972C3-ABA2-1754-A117-2795DD484298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333" b="1" dirty="0">
                <a:solidFill>
                  <a:prstClr val="white"/>
                </a:solidFill>
                <a:latin typeface="Lucida Sans Unicode"/>
                <a:cs typeface="Lucida Sans Unicode"/>
              </a:rPr>
              <a:t>KALDERA ESDM      &gt;&gt; </a:t>
            </a:r>
            <a:endParaRPr lang="en-ID" sz="1333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7F916C82-631F-A606-7096-2F29BB35A1BD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36F4AE-48E5-3FA0-B900-048F2CE7840F}"/>
              </a:ext>
            </a:extLst>
          </p:cNvPr>
          <p:cNvSpPr txBox="1"/>
          <p:nvPr/>
        </p:nvSpPr>
        <p:spPr>
          <a:xfrm>
            <a:off x="3802253" y="1178016"/>
            <a:ext cx="3654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200" b="1" dirty="0" err="1">
                <a:solidFill>
                  <a:srgbClr val="181C32"/>
                </a:solidFill>
                <a:latin typeface="Poppins" panose="00000500000000000000" pitchFamily="2" charset="0"/>
              </a:rPr>
              <a:t>Indikator</a:t>
            </a:r>
            <a:r>
              <a:rPr lang="en-ID" sz="1200" b="1" dirty="0">
                <a:solidFill>
                  <a:srgbClr val="181C32"/>
                </a:solidFill>
                <a:latin typeface="Poppins" panose="00000500000000000000" pitchFamily="2" charset="0"/>
              </a:rPr>
              <a:t> Kinerja- 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A9B2DE-A8DB-827B-98B9-3365FC12CBCF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US" sz="933" b="1" dirty="0">
                <a:solidFill>
                  <a:srgbClr val="181C32"/>
                </a:solidFill>
                <a:latin typeface="Poppins" panose="00000500000000000000" pitchFamily="2" charset="0"/>
              </a:rPr>
              <a:t>K</a:t>
            </a:r>
            <a:r>
              <a:rPr lang="en-ID" sz="933" b="1" dirty="0" err="1">
                <a:solidFill>
                  <a:srgbClr val="181C32"/>
                </a:solidFill>
                <a:latin typeface="Poppins" panose="00000500000000000000" pitchFamily="2" charset="0"/>
              </a:rPr>
              <a:t>asha</a:t>
            </a:r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, ST, M.Sc.</a:t>
            </a:r>
          </a:p>
          <a:p>
            <a:pPr defTabSz="609630"/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8657DAED-4D65-C058-5733-FAC8AC416914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114556F5-2494-E9C6-59EF-B7F825526131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3733"/>
              </a:lnSpc>
            </a:pP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lang="en-US" sz="2133" b="1" i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1D66EB98-DE64-9847-1387-76D61D9AC567}"/>
              </a:ext>
            </a:extLst>
          </p:cNvPr>
          <p:cNvSpPr txBox="1"/>
          <p:nvPr/>
        </p:nvSpPr>
        <p:spPr>
          <a:xfrm>
            <a:off x="966768" y="3410561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E30A5-85C4-3E34-01C2-53ECE57F5E6D}"/>
              </a:ext>
            </a:extLst>
          </p:cNvPr>
          <p:cNvSpPr txBox="1"/>
          <p:nvPr/>
        </p:nvSpPr>
        <p:spPr>
          <a:xfrm>
            <a:off x="-66867" y="5982259"/>
            <a:ext cx="3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FFFF00"/>
                </a:highlight>
              </a:rPr>
              <a:t>4</a:t>
            </a:r>
            <a:endParaRPr lang="en-ID" sz="5400" dirty="0">
              <a:highlight>
                <a:srgbClr val="FFFF00"/>
              </a:highlight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04EE3B63-1501-FCA9-FEFC-889FCB189B99}"/>
              </a:ext>
            </a:extLst>
          </p:cNvPr>
          <p:cNvSpPr txBox="1"/>
          <p:nvPr/>
        </p:nvSpPr>
        <p:spPr>
          <a:xfrm>
            <a:off x="1169863" y="3752008"/>
            <a:ext cx="2698215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Tujuan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Sasaran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Program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Sub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E21777-F65B-3305-5009-F5458E4446BD}"/>
              </a:ext>
            </a:extLst>
          </p:cNvPr>
          <p:cNvSpPr/>
          <p:nvPr/>
        </p:nvSpPr>
        <p:spPr>
          <a:xfrm>
            <a:off x="1127723" y="3742483"/>
            <a:ext cx="1805977" cy="25006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253156-3F64-507D-216A-62DE373DFC4D}"/>
              </a:ext>
            </a:extLst>
          </p:cNvPr>
          <p:cNvCxnSpPr/>
          <p:nvPr/>
        </p:nvCxnSpPr>
        <p:spPr>
          <a:xfrm>
            <a:off x="2759945" y="3921672"/>
            <a:ext cx="1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0D1B25-EE27-91A4-1364-6FA0053FB053}"/>
              </a:ext>
            </a:extLst>
          </p:cNvPr>
          <p:cNvSpPr txBox="1"/>
          <p:nvPr/>
        </p:nvSpPr>
        <p:spPr>
          <a:xfrm>
            <a:off x="3618138" y="1610857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Triwulan</a:t>
            </a:r>
            <a:r>
              <a:rPr lang="en-US" dirty="0"/>
              <a:t> I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C69934-CE51-DF7D-51AC-541ECB459B85}"/>
              </a:ext>
            </a:extLst>
          </p:cNvPr>
          <p:cNvSpPr/>
          <p:nvPr/>
        </p:nvSpPr>
        <p:spPr>
          <a:xfrm>
            <a:off x="3618138" y="1601946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2318B-1006-A2D5-324C-9AF2C89DD031}"/>
              </a:ext>
            </a:extLst>
          </p:cNvPr>
          <p:cNvSpPr txBox="1"/>
          <p:nvPr/>
        </p:nvSpPr>
        <p:spPr>
          <a:xfrm>
            <a:off x="3725565" y="2047707"/>
            <a:ext cx="13370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tombol</a:t>
            </a:r>
            <a:r>
              <a:rPr lang="en-US" sz="1400" dirty="0"/>
              <a:t> </a:t>
            </a:r>
            <a:r>
              <a:rPr lang="en-US" sz="1400" dirty="0" err="1"/>
              <a:t>pilihan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III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IV</a:t>
            </a:r>
            <a:endParaRPr lang="en-ID" sz="1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388AD-6504-33CD-AFC6-382116AEF196}"/>
              </a:ext>
            </a:extLst>
          </p:cNvPr>
          <p:cNvSpPr/>
          <p:nvPr/>
        </p:nvSpPr>
        <p:spPr>
          <a:xfrm>
            <a:off x="415234" y="3675787"/>
            <a:ext cx="3034897" cy="1324838"/>
          </a:xfrm>
          <a:prstGeom prst="ellipse">
            <a:avLst/>
          </a:pr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1">
            <a:extLst>
              <a:ext uri="{FF2B5EF4-FFF2-40B4-BE49-F238E27FC236}">
                <a16:creationId xmlns:a16="http://schemas.microsoft.com/office/drawing/2014/main" id="{F0EF3E14-A260-C1AE-8967-5A9EE2D0FFEE}"/>
              </a:ext>
            </a:extLst>
          </p:cNvPr>
          <p:cNvSpPr txBox="1"/>
          <p:nvPr/>
        </p:nvSpPr>
        <p:spPr>
          <a:xfrm>
            <a:off x="926424" y="5010150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Rekap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sp>
        <p:nvSpPr>
          <p:cNvPr id="33" name="TextBox 21">
            <a:extLst>
              <a:ext uri="{FF2B5EF4-FFF2-40B4-BE49-F238E27FC236}">
                <a16:creationId xmlns:a16="http://schemas.microsoft.com/office/drawing/2014/main" id="{2FDAB933-27B9-83F1-2628-407DC465BC54}"/>
              </a:ext>
            </a:extLst>
          </p:cNvPr>
          <p:cNvSpPr txBox="1"/>
          <p:nvPr/>
        </p:nvSpPr>
        <p:spPr>
          <a:xfrm>
            <a:off x="1129519" y="5351597"/>
            <a:ext cx="2698215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Tujuan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Sasaran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Program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Sub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CFEA412-DA0C-18A7-90F9-521EED4EE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73284"/>
              </p:ext>
            </p:extLst>
          </p:nvPr>
        </p:nvGraphicFramePr>
        <p:xfrm>
          <a:off x="5788266" y="2053174"/>
          <a:ext cx="5394003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83">
                  <a:extLst>
                    <a:ext uri="{9D8B030D-6E8A-4147-A177-3AD203B41FA5}">
                      <a16:colId xmlns:a16="http://schemas.microsoft.com/office/drawing/2014/main" val="293936226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983675576"/>
                    </a:ext>
                  </a:extLst>
                </a:gridCol>
                <a:gridCol w="870769">
                  <a:extLst>
                    <a:ext uri="{9D8B030D-6E8A-4147-A177-3AD203B41FA5}">
                      <a16:colId xmlns:a16="http://schemas.microsoft.com/office/drawing/2014/main" val="1804329281"/>
                    </a:ext>
                  </a:extLst>
                </a:gridCol>
                <a:gridCol w="804673">
                  <a:extLst>
                    <a:ext uri="{9D8B030D-6E8A-4147-A177-3AD203B41FA5}">
                      <a16:colId xmlns:a16="http://schemas.microsoft.com/office/drawing/2014/main" val="3844392141"/>
                    </a:ext>
                  </a:extLst>
                </a:gridCol>
                <a:gridCol w="552819">
                  <a:extLst>
                    <a:ext uri="{9D8B030D-6E8A-4147-A177-3AD203B41FA5}">
                      <a16:colId xmlns:a16="http://schemas.microsoft.com/office/drawing/2014/main" val="2679712087"/>
                    </a:ext>
                  </a:extLst>
                </a:gridCol>
                <a:gridCol w="552819">
                  <a:extLst>
                    <a:ext uri="{9D8B030D-6E8A-4147-A177-3AD203B41FA5}">
                      <a16:colId xmlns:a16="http://schemas.microsoft.com/office/drawing/2014/main" val="648179193"/>
                    </a:ext>
                  </a:extLst>
                </a:gridCol>
              </a:tblGrid>
              <a:tr h="2286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endParaRPr lang="en-ID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accent2"/>
                          </a:solidFill>
                        </a:rPr>
                        <a:t>Upload Data</a:t>
                      </a:r>
                      <a:endParaRPr lang="en-ID" sz="1200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</a:t>
                      </a:r>
                      <a:endParaRPr lang="en-ID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Aksi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9472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Verifikasi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Bidang</a:t>
                      </a:r>
                      <a:endParaRPr lang="en-ID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>
                          <a:solidFill>
                            <a:schemeClr val="accent2"/>
                          </a:solidFill>
                        </a:rPr>
                        <a:t>Hasil </a:t>
                      </a:r>
                      <a:r>
                        <a:rPr lang="en-US" sz="1050" i="1" dirty="0" err="1">
                          <a:solidFill>
                            <a:schemeClr val="accent2"/>
                          </a:solidFill>
                        </a:rPr>
                        <a:t>Tindak</a:t>
                      </a:r>
                      <a:r>
                        <a:rPr lang="en-US" sz="1050" i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050" i="1" dirty="0" err="1">
                          <a:solidFill>
                            <a:schemeClr val="accent2"/>
                          </a:solidFill>
                        </a:rPr>
                        <a:t>Lanjut</a:t>
                      </a:r>
                      <a:endParaRPr lang="en-ID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Cetak</a:t>
                      </a:r>
                      <a:r>
                        <a:rPr lang="en-US" sz="12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(excel, Pdf)</a:t>
                      </a:r>
                      <a:endParaRPr lang="en-ID" sz="12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pPr algn="ctr"/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95363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Tujuan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Sasaran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Program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Kegiatan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Sub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Kegiatan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92459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0F9D6F6F-D1B9-7197-2E72-0254776CE09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61686" y="3181906"/>
            <a:ext cx="483231" cy="23441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48795A0-7504-1EEB-4B4B-4B243CAADA6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3526226"/>
            <a:ext cx="483231" cy="2344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243592B-B558-7CF5-AF82-AAFA395F1C8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3896889"/>
            <a:ext cx="483231" cy="23441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2F1D42D3-EDC2-917D-48C9-22A8A9E716D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4248573"/>
            <a:ext cx="483231" cy="23441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DC95B9D-8426-4553-9D87-B8A25206783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61687" y="4614131"/>
            <a:ext cx="483231" cy="234413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AB84F596-1E3B-6084-D75B-52B009DE454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82971" y="3195145"/>
            <a:ext cx="234168" cy="224561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5D0EEF2B-232A-4B71-9D2F-041B93AF7BB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76359" y="3525350"/>
            <a:ext cx="234168" cy="224561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8F05AB5B-68C0-2E01-B7DA-D4F8764745E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95671" y="3895375"/>
            <a:ext cx="234168" cy="224561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17E3DAE6-F1C7-43BB-9FBB-F8514EA0AAF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85516" y="4263643"/>
            <a:ext cx="234168" cy="224561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E4C93606-5E9F-2AE9-0F4C-7554E8DFD3A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70239" y="4622277"/>
            <a:ext cx="234168" cy="224561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8B84B940-50BD-B848-8E66-2A909CF7B21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80565" y="3159520"/>
            <a:ext cx="266700" cy="260142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B49C4BF1-AD33-CD92-4F9B-6544EDB68B7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53245" y="3479821"/>
            <a:ext cx="266700" cy="260142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D38C73B0-34F9-45BE-2F7C-B34F6CD5F8C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65945" y="3859794"/>
            <a:ext cx="266700" cy="260142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66FF80EF-46C4-76B2-3411-0C752F9CC17C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65945" y="4245852"/>
            <a:ext cx="266700" cy="260142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5E7A5EB8-7132-217D-CF74-B4DB20A5C2A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53245" y="4603660"/>
            <a:ext cx="266700" cy="260142"/>
          </a:xfrm>
          <a:prstGeom prst="rect">
            <a:avLst/>
          </a:prstGeom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B0BBA7FC-6088-C18B-2F3F-DA703CAF1DB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836818" y="3180447"/>
            <a:ext cx="280618" cy="253956"/>
          </a:xfrm>
          <a:prstGeom prst="rect">
            <a:avLst/>
          </a:prstGeom>
        </p:spPr>
      </p:pic>
      <p:pic>
        <p:nvPicPr>
          <p:cNvPr id="1037" name="Picture 1036">
            <a:extLst>
              <a:ext uri="{FF2B5EF4-FFF2-40B4-BE49-F238E27FC236}">
                <a16:creationId xmlns:a16="http://schemas.microsoft.com/office/drawing/2014/main" id="{E1476EF4-CACF-0B50-9B82-143361845CB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828146" y="3510652"/>
            <a:ext cx="280618" cy="253956"/>
          </a:xfrm>
          <a:prstGeom prst="rect">
            <a:avLst/>
          </a:prstGeom>
        </p:spPr>
      </p:pic>
      <p:pic>
        <p:nvPicPr>
          <p:cNvPr id="1038" name="Picture 1037">
            <a:extLst>
              <a:ext uri="{FF2B5EF4-FFF2-40B4-BE49-F238E27FC236}">
                <a16:creationId xmlns:a16="http://schemas.microsoft.com/office/drawing/2014/main" id="{BD4AD37F-ADE5-A897-FC50-126A27161E9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829318" y="3866454"/>
            <a:ext cx="280618" cy="253956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02F066CC-43D6-7D37-A3CB-17E9D26E564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836818" y="4229030"/>
            <a:ext cx="280618" cy="253956"/>
          </a:xfrm>
          <a:prstGeom prst="rect">
            <a:avLst/>
          </a:prstGeom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4FA4B704-DF40-D97A-6DCC-979DCA5F0C0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828146" y="4609846"/>
            <a:ext cx="280618" cy="253956"/>
          </a:xfrm>
          <a:prstGeom prst="rect">
            <a:avLst/>
          </a:prstGeom>
        </p:spPr>
      </p:pic>
      <p:pic>
        <p:nvPicPr>
          <p:cNvPr id="1057" name="Picture 1056">
            <a:extLst>
              <a:ext uri="{FF2B5EF4-FFF2-40B4-BE49-F238E27FC236}">
                <a16:creationId xmlns:a16="http://schemas.microsoft.com/office/drawing/2014/main" id="{AAF2164D-9066-32CE-5476-5849E37F14F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11478380" y="3140085"/>
            <a:ext cx="283664" cy="287002"/>
          </a:xfrm>
          <a:prstGeom prst="rect">
            <a:avLst/>
          </a:prstGeom>
        </p:spPr>
      </p:pic>
      <p:pic>
        <p:nvPicPr>
          <p:cNvPr id="1058" name="Picture 1057">
            <a:extLst>
              <a:ext uri="{FF2B5EF4-FFF2-40B4-BE49-F238E27FC236}">
                <a16:creationId xmlns:a16="http://schemas.microsoft.com/office/drawing/2014/main" id="{6985C9E1-D9DF-485A-1E82-493FABB169F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11478380" y="3501516"/>
            <a:ext cx="283664" cy="287002"/>
          </a:xfrm>
          <a:prstGeom prst="rect">
            <a:avLst/>
          </a:prstGeom>
        </p:spPr>
      </p:pic>
      <p:pic>
        <p:nvPicPr>
          <p:cNvPr id="1059" name="Picture 1058">
            <a:extLst>
              <a:ext uri="{FF2B5EF4-FFF2-40B4-BE49-F238E27FC236}">
                <a16:creationId xmlns:a16="http://schemas.microsoft.com/office/drawing/2014/main" id="{0309FD18-22D0-7E3C-D249-98C0CCCDAE5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11489132" y="3885232"/>
            <a:ext cx="283664" cy="287002"/>
          </a:xfrm>
          <a:prstGeom prst="rect">
            <a:avLst/>
          </a:prstGeom>
        </p:spPr>
      </p:pic>
      <p:pic>
        <p:nvPicPr>
          <p:cNvPr id="1060" name="Picture 1059">
            <a:extLst>
              <a:ext uri="{FF2B5EF4-FFF2-40B4-BE49-F238E27FC236}">
                <a16:creationId xmlns:a16="http://schemas.microsoft.com/office/drawing/2014/main" id="{D03DA3BD-70FA-094D-970D-C3AB9894229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11486499" y="4244763"/>
            <a:ext cx="283664" cy="287002"/>
          </a:xfrm>
          <a:prstGeom prst="rect">
            <a:avLst/>
          </a:prstGeom>
        </p:spPr>
      </p:pic>
      <p:pic>
        <p:nvPicPr>
          <p:cNvPr id="1061" name="Picture 1060">
            <a:extLst>
              <a:ext uri="{FF2B5EF4-FFF2-40B4-BE49-F238E27FC236}">
                <a16:creationId xmlns:a16="http://schemas.microsoft.com/office/drawing/2014/main" id="{737A2474-69ED-65D3-1789-9BE05EC4056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11486498" y="4585730"/>
            <a:ext cx="283664" cy="28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E07FC0-198C-ACDD-6B45-13BFFB87AC37}"/>
              </a:ext>
            </a:extLst>
          </p:cNvPr>
          <p:cNvSpPr txBox="1"/>
          <p:nvPr/>
        </p:nvSpPr>
        <p:spPr>
          <a:xfrm>
            <a:off x="3802253" y="872949"/>
            <a:ext cx="661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Metode : </a:t>
            </a:r>
            <a:r>
              <a:rPr lang="en-ID" sz="1800" i="1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Upload</a:t>
            </a:r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manual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D" dirty="0"/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DC441CDA-43D3-58CE-0D0B-F0EAEF122794}"/>
              </a:ext>
            </a:extLst>
          </p:cNvPr>
          <p:cNvSpPr txBox="1"/>
          <p:nvPr/>
        </p:nvSpPr>
        <p:spPr>
          <a:xfrm>
            <a:off x="952808" y="2051326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Metadata</a:t>
            </a:r>
          </a:p>
        </p:txBody>
      </p:sp>
      <p:sp>
        <p:nvSpPr>
          <p:cNvPr id="27" name="TextBox 21">
            <a:extLst>
              <a:ext uri="{FF2B5EF4-FFF2-40B4-BE49-F238E27FC236}">
                <a16:creationId xmlns:a16="http://schemas.microsoft.com/office/drawing/2014/main" id="{7487674E-6140-7523-D2DA-97E794C71013}"/>
              </a:ext>
            </a:extLst>
          </p:cNvPr>
          <p:cNvSpPr txBox="1"/>
          <p:nvPr/>
        </p:nvSpPr>
        <p:spPr>
          <a:xfrm>
            <a:off x="1155903" y="2392773"/>
            <a:ext cx="2698215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Tujuan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Sasaran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Program</a:t>
            </a: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85750" indent="-285750" defTabSz="609630">
              <a:buFont typeface="Arial" panose="020B0604020202020204" pitchFamily="34" charset="0"/>
              <a:buChar char="•"/>
            </a:pP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Sub </a:t>
            </a:r>
            <a:r>
              <a:rPr lang="en-US" sz="1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Kegiatan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745192-EB18-91C1-EC65-505B7A16F910}"/>
              </a:ext>
            </a:extLst>
          </p:cNvPr>
          <p:cNvCxnSpPr/>
          <p:nvPr/>
        </p:nvCxnSpPr>
        <p:spPr>
          <a:xfrm flipH="1">
            <a:off x="7583055" y="3283586"/>
            <a:ext cx="2576945" cy="1904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25B855E8-253F-1973-331F-88CA62B12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266333"/>
              </p:ext>
            </p:extLst>
          </p:nvPr>
        </p:nvGraphicFramePr>
        <p:xfrm>
          <a:off x="3914787" y="5106073"/>
          <a:ext cx="4283529" cy="21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46">
                  <a:extLst>
                    <a:ext uri="{9D8B030D-6E8A-4147-A177-3AD203B41FA5}">
                      <a16:colId xmlns:a16="http://schemas.microsoft.com/office/drawing/2014/main" val="2939362262"/>
                    </a:ext>
                  </a:extLst>
                </a:gridCol>
                <a:gridCol w="955690">
                  <a:extLst>
                    <a:ext uri="{9D8B030D-6E8A-4147-A177-3AD203B41FA5}">
                      <a16:colId xmlns:a16="http://schemas.microsoft.com/office/drawing/2014/main" val="1983675576"/>
                    </a:ext>
                  </a:extLst>
                </a:gridCol>
                <a:gridCol w="1070693">
                  <a:extLst>
                    <a:ext uri="{9D8B030D-6E8A-4147-A177-3AD203B41FA5}">
                      <a16:colId xmlns:a16="http://schemas.microsoft.com/office/drawing/2014/main" val="18043292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Verifikator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Hasil </a:t>
                      </a:r>
                      <a:r>
                        <a:rPr lang="en-US" sz="1050" i="1" dirty="0" err="1"/>
                        <a:t>Verifikasi</a:t>
                      </a:r>
                      <a:endParaRPr lang="en-ID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Rencana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Tindak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Lanjut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Sekretariat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Minerba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GAT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EBT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Gatrik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92459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B18E20F6-60FE-BFF3-4191-A800D3754A2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5557106"/>
            <a:ext cx="280618" cy="253956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E8BEAB-8B59-423E-1BB5-70A1AA758184}"/>
              </a:ext>
            </a:extLst>
          </p:cNvPr>
          <p:cNvCxnSpPr>
            <a:cxnSpLocks/>
            <a:stCxn id="1031" idx="1"/>
          </p:cNvCxnSpPr>
          <p:nvPr/>
        </p:nvCxnSpPr>
        <p:spPr>
          <a:xfrm flipH="1">
            <a:off x="10046325" y="3289591"/>
            <a:ext cx="234240" cy="179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3" name="Table 1042">
            <a:extLst>
              <a:ext uri="{FF2B5EF4-FFF2-40B4-BE49-F238E27FC236}">
                <a16:creationId xmlns:a16="http://schemas.microsoft.com/office/drawing/2014/main" id="{68422F7B-7EAA-D50F-0DE1-B91ED3844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313299"/>
              </p:ext>
            </p:extLst>
          </p:nvPr>
        </p:nvGraphicFramePr>
        <p:xfrm>
          <a:off x="8735093" y="5236184"/>
          <a:ext cx="3212836" cy="21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46">
                  <a:extLst>
                    <a:ext uri="{9D8B030D-6E8A-4147-A177-3AD203B41FA5}">
                      <a16:colId xmlns:a16="http://schemas.microsoft.com/office/drawing/2014/main" val="2939362262"/>
                    </a:ext>
                  </a:extLst>
                </a:gridCol>
                <a:gridCol w="955690">
                  <a:extLst>
                    <a:ext uri="{9D8B030D-6E8A-4147-A177-3AD203B41FA5}">
                      <a16:colId xmlns:a16="http://schemas.microsoft.com/office/drawing/2014/main" val="198367557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Verifikator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Hasil </a:t>
                      </a:r>
                      <a:r>
                        <a:rPr lang="en-US" sz="1050" i="1" dirty="0" err="1"/>
                        <a:t>Tindak</a:t>
                      </a:r>
                      <a:r>
                        <a:rPr lang="en-US" sz="1050" i="1" dirty="0"/>
                        <a:t> </a:t>
                      </a:r>
                      <a:r>
                        <a:rPr lang="en-US" sz="1050" i="1" dirty="0" err="1"/>
                        <a:t>Lanjut</a:t>
                      </a:r>
                      <a:endParaRPr lang="en-ID" sz="105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Sekretariat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Minerba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GAT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EBT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Gatrik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92459"/>
                  </a:ext>
                </a:extLst>
              </a:tr>
            </a:tbl>
          </a:graphicData>
        </a:graphic>
      </p:graphicFrame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49013FDE-5D7C-D02C-6009-3F85FBEEA7A0}"/>
              </a:ext>
            </a:extLst>
          </p:cNvPr>
          <p:cNvCxnSpPr>
            <a:cxnSpLocks/>
            <a:stCxn id="1057" idx="1"/>
          </p:cNvCxnSpPr>
          <p:nvPr/>
        </p:nvCxnSpPr>
        <p:spPr>
          <a:xfrm flipH="1" flipV="1">
            <a:off x="9504059" y="1705652"/>
            <a:ext cx="1974321" cy="157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9" name="TextBox 1068">
            <a:extLst>
              <a:ext uri="{FF2B5EF4-FFF2-40B4-BE49-F238E27FC236}">
                <a16:creationId xmlns:a16="http://schemas.microsoft.com/office/drawing/2014/main" id="{27D48CBD-A462-1ECD-5338-CDB99B129155}"/>
              </a:ext>
            </a:extLst>
          </p:cNvPr>
          <p:cNvSpPr txBox="1"/>
          <p:nvPr/>
        </p:nvSpPr>
        <p:spPr>
          <a:xfrm>
            <a:off x="8645623" y="1188967"/>
            <a:ext cx="1635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Menyediakan</a:t>
            </a:r>
            <a:r>
              <a:rPr lang="en-US" sz="1200" dirty="0"/>
              <a:t> preview :</a:t>
            </a:r>
          </a:p>
          <a:p>
            <a:r>
              <a:rPr lang="en-US" sz="1200" dirty="0" err="1"/>
              <a:t>Indikator</a:t>
            </a:r>
            <a:endParaRPr lang="en-US" sz="1200" dirty="0"/>
          </a:p>
          <a:p>
            <a:r>
              <a:rPr lang="en-US" sz="1200" dirty="0" err="1"/>
              <a:t>Verifikasi</a:t>
            </a:r>
            <a:endParaRPr lang="en-US" sz="1200" dirty="0"/>
          </a:p>
          <a:p>
            <a:r>
              <a:rPr lang="en-US" sz="1200" dirty="0" err="1"/>
              <a:t>Tindak</a:t>
            </a:r>
            <a:r>
              <a:rPr lang="en-US" sz="1200" dirty="0"/>
              <a:t> </a:t>
            </a:r>
            <a:r>
              <a:rPr lang="en-US" sz="1200" dirty="0" err="1"/>
              <a:t>lanjut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55B3D5-A962-7777-CF72-BBB72561D841}"/>
              </a:ext>
            </a:extLst>
          </p:cNvPr>
          <p:cNvSpPr/>
          <p:nvPr/>
        </p:nvSpPr>
        <p:spPr>
          <a:xfrm>
            <a:off x="6631708" y="1178016"/>
            <a:ext cx="1929977" cy="748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FD90C9-1C73-D056-298E-D12847C55727}"/>
              </a:ext>
            </a:extLst>
          </p:cNvPr>
          <p:cNvSpPr txBox="1"/>
          <p:nvPr/>
        </p:nvSpPr>
        <p:spPr>
          <a:xfrm>
            <a:off x="6583646" y="1370785"/>
            <a:ext cx="654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Indikator</a:t>
            </a:r>
            <a:endParaRPr lang="en-ID" sz="1000" dirty="0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7552CC80-5049-2158-02B1-58539D3734E0}"/>
              </a:ext>
            </a:extLst>
          </p:cNvPr>
          <p:cNvSpPr txBox="1"/>
          <p:nvPr/>
        </p:nvSpPr>
        <p:spPr>
          <a:xfrm>
            <a:off x="7143970" y="1377137"/>
            <a:ext cx="6591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Verifikasi</a:t>
            </a:r>
            <a:endParaRPr lang="en-ID" sz="1000" dirty="0"/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D0932465-40AB-62C1-888F-668F36C2F97D}"/>
              </a:ext>
            </a:extLst>
          </p:cNvPr>
          <p:cNvSpPr txBox="1"/>
          <p:nvPr/>
        </p:nvSpPr>
        <p:spPr>
          <a:xfrm>
            <a:off x="7729299" y="1380874"/>
            <a:ext cx="8274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Tindaklanjut</a:t>
            </a:r>
            <a:endParaRPr lang="en-ID" sz="1000" dirty="0"/>
          </a:p>
        </p:txBody>
      </p:sp>
      <p:pic>
        <p:nvPicPr>
          <p:cNvPr id="1042" name="Picture 1041">
            <a:extLst>
              <a:ext uri="{FF2B5EF4-FFF2-40B4-BE49-F238E27FC236}">
                <a16:creationId xmlns:a16="http://schemas.microsoft.com/office/drawing/2014/main" id="{AE68FD55-1EEF-4714-843F-D9299384F71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6782376" y="1603198"/>
            <a:ext cx="283664" cy="287002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041DE8EB-DB1B-F5CC-835A-BA66C1FBA27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7382251" y="1592853"/>
            <a:ext cx="283664" cy="287002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F62B09AB-AD06-535F-4ABF-D61024162F3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4686" t="63722" r="12987" b="32093"/>
          <a:stretch>
            <a:fillRect/>
          </a:stretch>
        </p:blipFill>
        <p:spPr>
          <a:xfrm>
            <a:off x="7990516" y="1584308"/>
            <a:ext cx="283664" cy="287002"/>
          </a:xfrm>
          <a:prstGeom prst="rect">
            <a:avLst/>
          </a:prstGeom>
        </p:spPr>
      </p:pic>
      <p:pic>
        <p:nvPicPr>
          <p:cNvPr id="1046" name="Picture 1045">
            <a:extLst>
              <a:ext uri="{FF2B5EF4-FFF2-40B4-BE49-F238E27FC236}">
                <a16:creationId xmlns:a16="http://schemas.microsoft.com/office/drawing/2014/main" id="{7F599F08-9422-E645-30A1-AE94CFB0052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5544017"/>
            <a:ext cx="297453" cy="270090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B986C8C6-A794-4510-CE54-0BC9950D0EB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5546680"/>
            <a:ext cx="280618" cy="253956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B8391B51-82B6-0CF6-6BBA-0BB1A7AFBCAC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5533591"/>
            <a:ext cx="297453" cy="270090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6D2890A2-823F-8A52-9989-C42DCF7D702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317918" y="5919181"/>
            <a:ext cx="280618" cy="253956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A7963EDE-5B6E-D555-CD1F-E612CBC0BA8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701358" y="5906092"/>
            <a:ext cx="297453" cy="27009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EFA0097A-43C0-0D9B-51DA-8ECEBFA205B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324245" y="5908755"/>
            <a:ext cx="280618" cy="253956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C7DC7B99-A3E6-B248-C919-3471B9258D1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707685" y="5895666"/>
            <a:ext cx="297453" cy="270090"/>
          </a:xfrm>
          <a:prstGeom prst="rect">
            <a:avLst/>
          </a:prstGeom>
        </p:spPr>
      </p:pic>
      <p:pic>
        <p:nvPicPr>
          <p:cNvPr id="1055" name="Picture 1054">
            <a:extLst>
              <a:ext uri="{FF2B5EF4-FFF2-40B4-BE49-F238E27FC236}">
                <a16:creationId xmlns:a16="http://schemas.microsoft.com/office/drawing/2014/main" id="{5172835F-F2FE-B7B4-5F54-0F044A4B54D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6253969"/>
            <a:ext cx="280618" cy="253956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3BE74174-732A-FE6A-080D-91BA2ED75C0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6240880"/>
            <a:ext cx="297453" cy="27009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035D3708-AA03-72D3-B143-A367B2696F8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6243543"/>
            <a:ext cx="280618" cy="253956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7D7D2CA9-4EB5-34D2-7330-40C05BAA3C5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6230454"/>
            <a:ext cx="297453" cy="270090"/>
          </a:xfrm>
          <a:prstGeom prst="rect">
            <a:avLst/>
          </a:prstGeom>
        </p:spPr>
      </p:pic>
      <p:pic>
        <p:nvPicPr>
          <p:cNvPr id="1067" name="Picture 1066">
            <a:extLst>
              <a:ext uri="{FF2B5EF4-FFF2-40B4-BE49-F238E27FC236}">
                <a16:creationId xmlns:a16="http://schemas.microsoft.com/office/drawing/2014/main" id="{BDF45F97-5294-D955-64B9-EBD956069E4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6616359"/>
            <a:ext cx="280618" cy="253956"/>
          </a:xfrm>
          <a:prstGeom prst="rect">
            <a:avLst/>
          </a:prstGeom>
        </p:spPr>
      </p:pic>
      <p:pic>
        <p:nvPicPr>
          <p:cNvPr id="1070" name="Picture 1069">
            <a:extLst>
              <a:ext uri="{FF2B5EF4-FFF2-40B4-BE49-F238E27FC236}">
                <a16:creationId xmlns:a16="http://schemas.microsoft.com/office/drawing/2014/main" id="{B914B040-41BB-5C21-4ED2-EBBB3E95606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6603270"/>
            <a:ext cx="297453" cy="270090"/>
          </a:xfrm>
          <a:prstGeom prst="rect">
            <a:avLst/>
          </a:prstGeom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CCB43162-794E-BE00-3309-AA2B3017126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6605933"/>
            <a:ext cx="280618" cy="253956"/>
          </a:xfrm>
          <a:prstGeom prst="rect">
            <a:avLst/>
          </a:prstGeom>
        </p:spPr>
      </p:pic>
      <p:pic>
        <p:nvPicPr>
          <p:cNvPr id="1072" name="Picture 1071">
            <a:extLst>
              <a:ext uri="{FF2B5EF4-FFF2-40B4-BE49-F238E27FC236}">
                <a16:creationId xmlns:a16="http://schemas.microsoft.com/office/drawing/2014/main" id="{225935E5-9F9F-D86F-4D14-672445CD79C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6592844"/>
            <a:ext cx="297453" cy="270090"/>
          </a:xfrm>
          <a:prstGeom prst="rect">
            <a:avLst/>
          </a:prstGeom>
        </p:spPr>
      </p:pic>
      <p:pic>
        <p:nvPicPr>
          <p:cNvPr id="1073" name="Picture 1072">
            <a:extLst>
              <a:ext uri="{FF2B5EF4-FFF2-40B4-BE49-F238E27FC236}">
                <a16:creationId xmlns:a16="http://schemas.microsoft.com/office/drawing/2014/main" id="{FFE023E3-73A0-0D9B-E205-32D7F8EB1F44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98324" y="6991901"/>
            <a:ext cx="280618" cy="253956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id="{F7AF8AA6-29C4-1872-5A10-41A9DC4B3BE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81764" y="6978812"/>
            <a:ext cx="297453" cy="270090"/>
          </a:xfrm>
          <a:prstGeom prst="rect">
            <a:avLst/>
          </a:prstGeom>
        </p:spPr>
      </p:pic>
      <p:pic>
        <p:nvPicPr>
          <p:cNvPr id="1075" name="Picture 1074">
            <a:extLst>
              <a:ext uri="{FF2B5EF4-FFF2-40B4-BE49-F238E27FC236}">
                <a16:creationId xmlns:a16="http://schemas.microsoft.com/office/drawing/2014/main" id="{A3A2A9D6-AC2D-12E5-A450-8E3543BAF7C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304651" y="6981475"/>
            <a:ext cx="280618" cy="253956"/>
          </a:xfrm>
          <a:prstGeom prst="rect">
            <a:avLst/>
          </a:prstGeom>
        </p:spPr>
      </p:pic>
      <p:pic>
        <p:nvPicPr>
          <p:cNvPr id="1076" name="Picture 1075">
            <a:extLst>
              <a:ext uri="{FF2B5EF4-FFF2-40B4-BE49-F238E27FC236}">
                <a16:creationId xmlns:a16="http://schemas.microsoft.com/office/drawing/2014/main" id="{3C368C74-F9EE-0340-0388-89D0BB97A7E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88091" y="6968386"/>
            <a:ext cx="297453" cy="270090"/>
          </a:xfrm>
          <a:prstGeom prst="rect">
            <a:avLst/>
          </a:prstGeom>
        </p:spPr>
      </p:pic>
      <p:pic>
        <p:nvPicPr>
          <p:cNvPr id="1077" name="Picture 1076">
            <a:extLst>
              <a:ext uri="{FF2B5EF4-FFF2-40B4-BE49-F238E27FC236}">
                <a16:creationId xmlns:a16="http://schemas.microsoft.com/office/drawing/2014/main" id="{AE353C3F-545F-9AAC-D71E-66F317C2DBC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6147" y="5672280"/>
            <a:ext cx="280618" cy="253956"/>
          </a:xfrm>
          <a:prstGeom prst="rect">
            <a:avLst/>
          </a:prstGeom>
        </p:spPr>
      </p:pic>
      <p:pic>
        <p:nvPicPr>
          <p:cNvPr id="1078" name="Picture 1077">
            <a:extLst>
              <a:ext uri="{FF2B5EF4-FFF2-40B4-BE49-F238E27FC236}">
                <a16:creationId xmlns:a16="http://schemas.microsoft.com/office/drawing/2014/main" id="{64161C8A-F18A-7DF9-1F8A-D18665FDAE0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9587" y="5659191"/>
            <a:ext cx="297453" cy="270090"/>
          </a:xfrm>
          <a:prstGeom prst="rect">
            <a:avLst/>
          </a:prstGeom>
        </p:spPr>
      </p:pic>
      <p:pic>
        <p:nvPicPr>
          <p:cNvPr id="1079" name="Picture 1078">
            <a:extLst>
              <a:ext uri="{FF2B5EF4-FFF2-40B4-BE49-F238E27FC236}">
                <a16:creationId xmlns:a16="http://schemas.microsoft.com/office/drawing/2014/main" id="{DBC8372D-660A-A11F-2181-C46C719D945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3931" y="6014543"/>
            <a:ext cx="280618" cy="253956"/>
          </a:xfrm>
          <a:prstGeom prst="rect">
            <a:avLst/>
          </a:prstGeom>
        </p:spPr>
      </p:pic>
      <p:pic>
        <p:nvPicPr>
          <p:cNvPr id="1080" name="Picture 1079">
            <a:extLst>
              <a:ext uri="{FF2B5EF4-FFF2-40B4-BE49-F238E27FC236}">
                <a16:creationId xmlns:a16="http://schemas.microsoft.com/office/drawing/2014/main" id="{6A52A74F-AAB1-5CCF-F401-DE7A7BD7AC6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7371" y="6001454"/>
            <a:ext cx="297453" cy="270090"/>
          </a:xfrm>
          <a:prstGeom prst="rect">
            <a:avLst/>
          </a:prstGeom>
        </p:spPr>
      </p:pic>
      <p:pic>
        <p:nvPicPr>
          <p:cNvPr id="1081" name="Picture 1080">
            <a:extLst>
              <a:ext uri="{FF2B5EF4-FFF2-40B4-BE49-F238E27FC236}">
                <a16:creationId xmlns:a16="http://schemas.microsoft.com/office/drawing/2014/main" id="{BE711C46-DCA0-F8E3-AFB6-35419F19C6B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7266" y="6333720"/>
            <a:ext cx="280618" cy="253956"/>
          </a:xfrm>
          <a:prstGeom prst="rect">
            <a:avLst/>
          </a:prstGeom>
        </p:spPr>
      </p:pic>
      <p:pic>
        <p:nvPicPr>
          <p:cNvPr id="1082" name="Picture 1081">
            <a:extLst>
              <a:ext uri="{FF2B5EF4-FFF2-40B4-BE49-F238E27FC236}">
                <a16:creationId xmlns:a16="http://schemas.microsoft.com/office/drawing/2014/main" id="{1814F133-FC28-D776-D3E7-DA4C86466E9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500706" y="6320631"/>
            <a:ext cx="297453" cy="270090"/>
          </a:xfrm>
          <a:prstGeom prst="rect">
            <a:avLst/>
          </a:prstGeom>
        </p:spPr>
      </p:pic>
      <p:pic>
        <p:nvPicPr>
          <p:cNvPr id="1083" name="Picture 1082">
            <a:extLst>
              <a:ext uri="{FF2B5EF4-FFF2-40B4-BE49-F238E27FC236}">
                <a16:creationId xmlns:a16="http://schemas.microsoft.com/office/drawing/2014/main" id="{B867A806-C4AB-5B0A-01C9-F1F69A11EFE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41547" y="6781451"/>
            <a:ext cx="280618" cy="253956"/>
          </a:xfrm>
          <a:prstGeom prst="rect">
            <a:avLst/>
          </a:prstGeom>
        </p:spPr>
      </p:pic>
      <p:pic>
        <p:nvPicPr>
          <p:cNvPr id="1084" name="Picture 1083">
            <a:extLst>
              <a:ext uri="{FF2B5EF4-FFF2-40B4-BE49-F238E27FC236}">
                <a16:creationId xmlns:a16="http://schemas.microsoft.com/office/drawing/2014/main" id="{2566928B-410B-C363-AFB4-E58CF27C97F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524987" y="6768362"/>
            <a:ext cx="297453" cy="270090"/>
          </a:xfrm>
          <a:prstGeom prst="rect">
            <a:avLst/>
          </a:prstGeom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id="{CB8C7C5B-DCAA-A272-C87D-9BBB5745687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6147" y="7132643"/>
            <a:ext cx="280618" cy="253956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id="{F3AD0E8F-6456-1BB0-BD56-C2CDD136AF1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9587" y="7119554"/>
            <a:ext cx="297453" cy="2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3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845A-15AF-B3AE-9319-073C128D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73F6A81-0BD4-AC36-8A0E-7B8F1217A7A2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EEAFE923-AACF-E181-BA11-68B8E42ABDD3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4CFC4C58-E4B2-FAC6-E611-F9213FF95233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1F76447-10EF-5545-4B7C-C801E4C781ED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0AA1D0CA-35AE-0777-72CA-FC9969185574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210C28C-8061-4382-49EF-5A05DCB65A3D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8AA221C0-93BC-43F8-36BF-883B12CF4461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ADFB1E4C-4236-E188-8866-131957944E5E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D49A67E-21BA-06C2-0E74-151FD749F00E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8BD4D2D2-6D6B-19E0-B4FA-9FB8799FFDBC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719C72BD-3C60-5C49-DEEC-B147BD94158C}"/>
              </a:ext>
            </a:extLst>
          </p:cNvPr>
          <p:cNvSpPr/>
          <p:nvPr/>
        </p:nvSpPr>
        <p:spPr>
          <a:xfrm>
            <a:off x="9144000" y="2283749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D8E86E31-D48A-B0AF-E0B1-F233BB442BA6}"/>
              </a:ext>
            </a:extLst>
          </p:cNvPr>
          <p:cNvSpPr/>
          <p:nvPr/>
        </p:nvSpPr>
        <p:spPr>
          <a:xfrm>
            <a:off x="3485957" y="814733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97F5574-EAE1-FE67-F6BE-EF380995DB42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5A11DCC-CB65-046D-8EA1-58AF09F3F946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2DAA2263-FDA6-83AA-5414-8405ABCCEE04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Indikator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Kinerja		&gt;</a:t>
            </a: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D79DD3A6-6016-AE3B-7F06-2AEDB99B9FE3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DF981491-9EE8-CF0D-53FD-D68500CEF0B4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52DF6B-8E6B-1851-8359-AEF3AFD56533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333" b="1" dirty="0">
                <a:solidFill>
                  <a:prstClr val="white"/>
                </a:solidFill>
                <a:latin typeface="Lucida Sans Unicode"/>
                <a:cs typeface="Lucida Sans Unicode"/>
              </a:rPr>
              <a:t>KALDERA ESDM      &gt;&gt; </a:t>
            </a:r>
            <a:endParaRPr lang="en-ID" sz="1333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6BAC3E1D-DF09-68E2-61D7-047AD8A6B45C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4ECA444-9E10-2864-33AB-407F8FB4A4DB}"/>
              </a:ext>
            </a:extLst>
          </p:cNvPr>
          <p:cNvSpPr txBox="1"/>
          <p:nvPr/>
        </p:nvSpPr>
        <p:spPr>
          <a:xfrm>
            <a:off x="3802253" y="1178016"/>
            <a:ext cx="36546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200" b="1" dirty="0" err="1">
                <a:solidFill>
                  <a:srgbClr val="181C32"/>
                </a:solidFill>
                <a:latin typeface="Poppins" panose="00000500000000000000" pitchFamily="2" charset="0"/>
              </a:rPr>
              <a:t>Indikator</a:t>
            </a:r>
            <a:r>
              <a:rPr lang="en-ID" sz="1200" b="1" dirty="0">
                <a:solidFill>
                  <a:srgbClr val="181C32"/>
                </a:solidFill>
                <a:latin typeface="Poppins" panose="00000500000000000000" pitchFamily="2" charset="0"/>
              </a:rPr>
              <a:t> Kinerja- 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F09CCC-1C87-E96C-F4FC-5384099BB8AA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US" sz="933" b="1" dirty="0">
                <a:solidFill>
                  <a:srgbClr val="181C32"/>
                </a:solidFill>
                <a:latin typeface="Poppins" panose="00000500000000000000" pitchFamily="2" charset="0"/>
              </a:rPr>
              <a:t>K</a:t>
            </a:r>
            <a:r>
              <a:rPr lang="en-ID" sz="933" b="1" dirty="0" err="1">
                <a:solidFill>
                  <a:srgbClr val="181C32"/>
                </a:solidFill>
                <a:latin typeface="Poppins" panose="00000500000000000000" pitchFamily="2" charset="0"/>
              </a:rPr>
              <a:t>asha</a:t>
            </a:r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, ST, M.Sc.</a:t>
            </a:r>
          </a:p>
          <a:p>
            <a:pPr defTabSz="609630"/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696097AD-E04B-CEBC-8F55-7BD06EB06733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547848D5-D511-D53E-154C-90E191F3F846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3733"/>
              </a:lnSpc>
            </a:pP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lang="en-US" sz="2133" b="1" i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B972238E-C447-5B2D-DC26-41F5A7B2E29C}"/>
              </a:ext>
            </a:extLst>
          </p:cNvPr>
          <p:cNvSpPr txBox="1"/>
          <p:nvPr/>
        </p:nvSpPr>
        <p:spPr>
          <a:xfrm>
            <a:off x="966768" y="3410561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96375C-3484-7A71-2AF5-966C55B81F3E}"/>
              </a:ext>
            </a:extLst>
          </p:cNvPr>
          <p:cNvSpPr txBox="1"/>
          <p:nvPr/>
        </p:nvSpPr>
        <p:spPr>
          <a:xfrm>
            <a:off x="3618138" y="1610857"/>
            <a:ext cx="109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Triwulan</a:t>
            </a:r>
            <a:r>
              <a:rPr lang="en-US" dirty="0"/>
              <a:t> I</a:t>
            </a:r>
            <a:endParaRPr lang="en-ID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39E18E-5143-CE10-7A7E-F2A5B7AD5130}"/>
              </a:ext>
            </a:extLst>
          </p:cNvPr>
          <p:cNvSpPr/>
          <p:nvPr/>
        </p:nvSpPr>
        <p:spPr>
          <a:xfrm>
            <a:off x="3618138" y="1601946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21B3DB-FA8A-CA13-2CD6-D53A28CA1C9A}"/>
              </a:ext>
            </a:extLst>
          </p:cNvPr>
          <p:cNvSpPr txBox="1"/>
          <p:nvPr/>
        </p:nvSpPr>
        <p:spPr>
          <a:xfrm>
            <a:off x="3725565" y="2047707"/>
            <a:ext cx="133709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</a:t>
            </a:r>
            <a:r>
              <a:rPr lang="en-US" sz="1400" dirty="0" err="1"/>
              <a:t>tombol</a:t>
            </a:r>
            <a:r>
              <a:rPr lang="en-US" sz="1400" dirty="0"/>
              <a:t> </a:t>
            </a:r>
            <a:r>
              <a:rPr lang="en-US" sz="1400" dirty="0" err="1"/>
              <a:t>pilihan</a:t>
            </a:r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III</a:t>
            </a:r>
          </a:p>
          <a:p>
            <a:pPr marL="285750" indent="-285750">
              <a:buFontTx/>
              <a:buChar char="-"/>
            </a:pPr>
            <a:r>
              <a:rPr lang="en-US" sz="1400" dirty="0" err="1"/>
              <a:t>Triwulan</a:t>
            </a:r>
            <a:r>
              <a:rPr lang="en-US" sz="1400" dirty="0"/>
              <a:t> IV</a:t>
            </a:r>
            <a:endParaRPr lang="en-ID" sz="1400" dirty="0"/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AAE417F8-376B-7E5D-D590-69916391A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59803"/>
              </p:ext>
            </p:extLst>
          </p:nvPr>
        </p:nvGraphicFramePr>
        <p:xfrm>
          <a:off x="5788266" y="2053174"/>
          <a:ext cx="4841184" cy="29562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683">
                  <a:extLst>
                    <a:ext uri="{9D8B030D-6E8A-4147-A177-3AD203B41FA5}">
                      <a16:colId xmlns:a16="http://schemas.microsoft.com/office/drawing/2014/main" val="293936226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983675576"/>
                    </a:ext>
                  </a:extLst>
                </a:gridCol>
                <a:gridCol w="870769">
                  <a:extLst>
                    <a:ext uri="{9D8B030D-6E8A-4147-A177-3AD203B41FA5}">
                      <a16:colId xmlns:a16="http://schemas.microsoft.com/office/drawing/2014/main" val="1804329281"/>
                    </a:ext>
                  </a:extLst>
                </a:gridCol>
                <a:gridCol w="804673">
                  <a:extLst>
                    <a:ext uri="{9D8B030D-6E8A-4147-A177-3AD203B41FA5}">
                      <a16:colId xmlns:a16="http://schemas.microsoft.com/office/drawing/2014/main" val="3844392141"/>
                    </a:ext>
                  </a:extLst>
                </a:gridCol>
                <a:gridCol w="552819">
                  <a:extLst>
                    <a:ext uri="{9D8B030D-6E8A-4147-A177-3AD203B41FA5}">
                      <a16:colId xmlns:a16="http://schemas.microsoft.com/office/drawing/2014/main" val="2679712087"/>
                    </a:ext>
                  </a:extLst>
                </a:gridCol>
              </a:tblGrid>
              <a:tr h="401229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endParaRPr lang="en-ID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i="1" dirty="0">
                          <a:solidFill>
                            <a:schemeClr val="accent2"/>
                          </a:solidFill>
                        </a:rPr>
                        <a:t>Upload Data</a:t>
                      </a:r>
                      <a:endParaRPr lang="en-ID" sz="1200" i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Status</a:t>
                      </a:r>
                      <a:endParaRPr lang="en-ID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Aksi</a:t>
                      </a:r>
                      <a:endParaRPr lang="en-ID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9472"/>
                  </a:ext>
                </a:extLst>
              </a:tr>
              <a:tr h="626920"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Verifikasi</a:t>
                      </a:r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Bidang</a:t>
                      </a:r>
                      <a:endParaRPr lang="en-ID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>
                          <a:solidFill>
                            <a:schemeClr val="accent2"/>
                          </a:solidFill>
                        </a:rPr>
                        <a:t>Hasil </a:t>
                      </a:r>
                      <a:r>
                        <a:rPr lang="en-US" sz="1050" i="1" dirty="0" err="1">
                          <a:solidFill>
                            <a:schemeClr val="accent2"/>
                          </a:solidFill>
                        </a:rPr>
                        <a:t>Tindak</a:t>
                      </a:r>
                      <a:r>
                        <a:rPr lang="en-US" sz="1050" i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1050" i="1" dirty="0" err="1">
                          <a:solidFill>
                            <a:schemeClr val="accent2"/>
                          </a:solidFill>
                        </a:rPr>
                        <a:t>Lanjut</a:t>
                      </a:r>
                      <a:endParaRPr lang="en-ID" sz="105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95363"/>
                  </a:ext>
                </a:extLst>
              </a:tr>
              <a:tr h="300922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Tujuan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396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Sasaran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52032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Program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5126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Kegiatan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33110"/>
                  </a:ext>
                </a:extLst>
              </a:tr>
              <a:tr h="406802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Indikator</a:t>
                      </a:r>
                      <a:r>
                        <a:rPr lang="en-US" sz="1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Sub </a:t>
                      </a:r>
                      <a:r>
                        <a:rPr lang="en-US" sz="10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Kegiatan</a:t>
                      </a:r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92459"/>
                  </a:ext>
                </a:extLst>
              </a:tr>
            </a:tbl>
          </a:graphicData>
        </a:graphic>
      </p:graphicFrame>
      <p:pic>
        <p:nvPicPr>
          <p:cNvPr id="46" name="Picture 45">
            <a:extLst>
              <a:ext uri="{FF2B5EF4-FFF2-40B4-BE49-F238E27FC236}">
                <a16:creationId xmlns:a16="http://schemas.microsoft.com/office/drawing/2014/main" id="{70F93E4D-4090-814E-E571-89E4D974A32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61686" y="3181906"/>
            <a:ext cx="483231" cy="23441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EE06145-B59B-322B-4D21-F70F2EF8C7F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3526226"/>
            <a:ext cx="483231" cy="23441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C62AEFDF-919D-6D88-6228-ACC381E1E9B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3896889"/>
            <a:ext cx="483231" cy="23441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23B519B-A4EA-477C-62F1-DA8012C638C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73716" y="4248573"/>
            <a:ext cx="483231" cy="234413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FAA2067B-1147-1ADD-72EA-E3281589307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63825" t="63088" r="32212" b="33494"/>
          <a:stretch>
            <a:fillRect/>
          </a:stretch>
        </p:blipFill>
        <p:spPr>
          <a:xfrm>
            <a:off x="8561687" y="4614131"/>
            <a:ext cx="483231" cy="234413"/>
          </a:xfrm>
          <a:prstGeom prst="rect">
            <a:avLst/>
          </a:prstGeom>
        </p:spPr>
      </p:pic>
      <p:pic>
        <p:nvPicPr>
          <p:cNvPr id="1025" name="Picture 1024">
            <a:extLst>
              <a:ext uri="{FF2B5EF4-FFF2-40B4-BE49-F238E27FC236}">
                <a16:creationId xmlns:a16="http://schemas.microsoft.com/office/drawing/2014/main" id="{D2131607-92E1-58DF-165E-DB5E0FD7CB2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82971" y="3195145"/>
            <a:ext cx="234168" cy="224561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5F68E848-70B9-1D3B-B133-097510F90EF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76359" y="3525350"/>
            <a:ext cx="234168" cy="224561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E07411CA-E62A-2728-6935-6D4855061D0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95671" y="3895375"/>
            <a:ext cx="234168" cy="224561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63E2AE48-2967-4B52-3BAD-0B0C3CA5E10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85516" y="4263643"/>
            <a:ext cx="234168" cy="224561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6419FAD2-6A6E-5659-00D4-AC96F0B3117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8376" t="64302" r="19703" b="32425"/>
          <a:stretch>
            <a:fillRect/>
          </a:stretch>
        </p:blipFill>
        <p:spPr>
          <a:xfrm>
            <a:off x="9570239" y="4622277"/>
            <a:ext cx="234168" cy="224561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1B7B79D5-6AC7-01A2-2DEA-85A2B8A375B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80565" y="3159520"/>
            <a:ext cx="266700" cy="260142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8BAF8162-C0BB-9B5E-5795-07AB09A16C4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53245" y="3479821"/>
            <a:ext cx="266700" cy="260142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C01C140E-6CEE-75AE-BD2D-403148AE005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65945" y="3859794"/>
            <a:ext cx="266700" cy="260142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A13D4369-ED79-949E-1618-A1733391716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65945" y="4245852"/>
            <a:ext cx="266700" cy="260142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60A7B66E-356C-1CF4-3296-99442ECCECC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2541" t="63783" r="15271" b="32425"/>
          <a:stretch>
            <a:fillRect/>
          </a:stretch>
        </p:blipFill>
        <p:spPr>
          <a:xfrm>
            <a:off x="10253245" y="4603660"/>
            <a:ext cx="266700" cy="2601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B1B52F-7802-1CFD-FF0E-403C6A1C39BB}"/>
              </a:ext>
            </a:extLst>
          </p:cNvPr>
          <p:cNvSpPr txBox="1"/>
          <p:nvPr/>
        </p:nvSpPr>
        <p:spPr>
          <a:xfrm>
            <a:off x="3802253" y="872949"/>
            <a:ext cx="661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Metode : </a:t>
            </a:r>
            <a:r>
              <a:rPr lang="en-ID" sz="1800" i="1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Upload</a:t>
            </a:r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manual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D" dirty="0"/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B85D1C91-EA44-8928-801C-EECEA2822ABF}"/>
              </a:ext>
            </a:extLst>
          </p:cNvPr>
          <p:cNvSpPr txBox="1"/>
          <p:nvPr/>
        </p:nvSpPr>
        <p:spPr>
          <a:xfrm>
            <a:off x="952808" y="2051326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Metadata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26CEF7-CF0B-72B7-2A50-DBFB1B43E33A}"/>
              </a:ext>
            </a:extLst>
          </p:cNvPr>
          <p:cNvCxnSpPr>
            <a:cxnSpLocks/>
            <a:stCxn id="1025" idx="0"/>
          </p:cNvCxnSpPr>
          <p:nvPr/>
        </p:nvCxnSpPr>
        <p:spPr>
          <a:xfrm flipH="1">
            <a:off x="7583055" y="3195145"/>
            <a:ext cx="2117000" cy="199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F90583A-BB1B-E165-1845-E726384DEF3B}"/>
              </a:ext>
            </a:extLst>
          </p:cNvPr>
          <p:cNvGraphicFramePr>
            <a:graphicFrameLocks noGrp="1"/>
          </p:cNvGraphicFramePr>
          <p:nvPr/>
        </p:nvGraphicFramePr>
        <p:xfrm>
          <a:off x="3914787" y="5106073"/>
          <a:ext cx="4283529" cy="21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46">
                  <a:extLst>
                    <a:ext uri="{9D8B030D-6E8A-4147-A177-3AD203B41FA5}">
                      <a16:colId xmlns:a16="http://schemas.microsoft.com/office/drawing/2014/main" val="2939362262"/>
                    </a:ext>
                  </a:extLst>
                </a:gridCol>
                <a:gridCol w="955690">
                  <a:extLst>
                    <a:ext uri="{9D8B030D-6E8A-4147-A177-3AD203B41FA5}">
                      <a16:colId xmlns:a16="http://schemas.microsoft.com/office/drawing/2014/main" val="1983675576"/>
                    </a:ext>
                  </a:extLst>
                </a:gridCol>
                <a:gridCol w="1070693">
                  <a:extLst>
                    <a:ext uri="{9D8B030D-6E8A-4147-A177-3AD203B41FA5}">
                      <a16:colId xmlns:a16="http://schemas.microsoft.com/office/drawing/2014/main" val="18043292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Verifikator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Hasil </a:t>
                      </a:r>
                      <a:r>
                        <a:rPr lang="en-US" sz="1050" i="1" dirty="0" err="1"/>
                        <a:t>Verifikasi</a:t>
                      </a:r>
                      <a:endParaRPr lang="en-ID" sz="105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Rencana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Tindak</a:t>
                      </a:r>
                      <a:r>
                        <a:rPr lang="en-US" sz="1050" dirty="0"/>
                        <a:t> </a:t>
                      </a:r>
                      <a:r>
                        <a:rPr lang="en-US" sz="1050" dirty="0" err="1"/>
                        <a:t>Lanjut</a:t>
                      </a:r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Sekretariat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Minerba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GAT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EBT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Gatrik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92459"/>
                  </a:ext>
                </a:extLst>
              </a:tr>
            </a:tbl>
          </a:graphicData>
        </a:graphic>
      </p:graphicFrame>
      <p:pic>
        <p:nvPicPr>
          <p:cNvPr id="38" name="Picture 37">
            <a:extLst>
              <a:ext uri="{FF2B5EF4-FFF2-40B4-BE49-F238E27FC236}">
                <a16:creationId xmlns:a16="http://schemas.microsoft.com/office/drawing/2014/main" id="{43C14D40-E8B2-5816-782B-515004B247D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5557106"/>
            <a:ext cx="280618" cy="253956"/>
          </a:xfrm>
          <a:prstGeom prst="rect">
            <a:avLst/>
          </a:prstGeom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47494B0-02AE-4F22-43FE-AFF21C9BF72E}"/>
              </a:ext>
            </a:extLst>
          </p:cNvPr>
          <p:cNvCxnSpPr>
            <a:cxnSpLocks/>
            <a:stCxn id="1031" idx="1"/>
          </p:cNvCxnSpPr>
          <p:nvPr/>
        </p:nvCxnSpPr>
        <p:spPr>
          <a:xfrm flipH="1">
            <a:off x="10046325" y="3289591"/>
            <a:ext cx="234240" cy="179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3" name="Table 1042">
            <a:extLst>
              <a:ext uri="{FF2B5EF4-FFF2-40B4-BE49-F238E27FC236}">
                <a16:creationId xmlns:a16="http://schemas.microsoft.com/office/drawing/2014/main" id="{AFC34442-4A47-A086-5069-F8DD3F0CD4A2}"/>
              </a:ext>
            </a:extLst>
          </p:cNvPr>
          <p:cNvGraphicFramePr>
            <a:graphicFrameLocks noGrp="1"/>
          </p:cNvGraphicFramePr>
          <p:nvPr/>
        </p:nvGraphicFramePr>
        <p:xfrm>
          <a:off x="8735093" y="5236184"/>
          <a:ext cx="3212836" cy="2192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146">
                  <a:extLst>
                    <a:ext uri="{9D8B030D-6E8A-4147-A177-3AD203B41FA5}">
                      <a16:colId xmlns:a16="http://schemas.microsoft.com/office/drawing/2014/main" val="2939362262"/>
                    </a:ext>
                  </a:extLst>
                </a:gridCol>
                <a:gridCol w="955690">
                  <a:extLst>
                    <a:ext uri="{9D8B030D-6E8A-4147-A177-3AD203B41FA5}">
                      <a16:colId xmlns:a16="http://schemas.microsoft.com/office/drawing/2014/main" val="198367557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Verifikator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i="1" dirty="0"/>
                        <a:t>Hasil </a:t>
                      </a:r>
                      <a:r>
                        <a:rPr lang="en-US" sz="1050" i="1" dirty="0" err="1"/>
                        <a:t>Tindak</a:t>
                      </a:r>
                      <a:r>
                        <a:rPr lang="en-US" sz="1050" i="1" dirty="0"/>
                        <a:t> </a:t>
                      </a:r>
                      <a:r>
                        <a:rPr lang="en-US" sz="1050" i="1" dirty="0" err="1"/>
                        <a:t>Lanjut</a:t>
                      </a:r>
                      <a:endParaRPr lang="en-ID" sz="105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Sekretariat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Minerba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65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GAT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8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EBT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63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Bidang</a:t>
                      </a:r>
                      <a:r>
                        <a:rPr lang="en-US" sz="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 </a:t>
                      </a:r>
                      <a:r>
                        <a:rPr lang="en-US" sz="8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Gatrik</a:t>
                      </a:r>
                      <a:endParaRPr lang="en-ID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92459"/>
                  </a:ext>
                </a:extLst>
              </a:tr>
            </a:tbl>
          </a:graphicData>
        </a:graphic>
      </p:graphicFrame>
      <p:pic>
        <p:nvPicPr>
          <p:cNvPr id="1046" name="Picture 1045">
            <a:extLst>
              <a:ext uri="{FF2B5EF4-FFF2-40B4-BE49-F238E27FC236}">
                <a16:creationId xmlns:a16="http://schemas.microsoft.com/office/drawing/2014/main" id="{B0900E6E-597F-2AFC-55E1-648934B0E9F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5544017"/>
            <a:ext cx="297453" cy="270090"/>
          </a:xfrm>
          <a:prstGeom prst="rect">
            <a:avLst/>
          </a:prstGeom>
        </p:spPr>
      </p:pic>
      <p:pic>
        <p:nvPicPr>
          <p:cNvPr id="1047" name="Picture 1046">
            <a:extLst>
              <a:ext uri="{FF2B5EF4-FFF2-40B4-BE49-F238E27FC236}">
                <a16:creationId xmlns:a16="http://schemas.microsoft.com/office/drawing/2014/main" id="{84B3985A-1590-5D13-59B3-E447375CFDC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5546680"/>
            <a:ext cx="280618" cy="253956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F4539163-D2B7-C9CD-C102-6F03E2222CC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5533591"/>
            <a:ext cx="297453" cy="270090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026556D0-D8B1-AD83-ED85-408F1A11AB4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317918" y="5919181"/>
            <a:ext cx="280618" cy="253956"/>
          </a:xfrm>
          <a:prstGeom prst="rect">
            <a:avLst/>
          </a:prstGeom>
        </p:spPr>
      </p:pic>
      <p:pic>
        <p:nvPicPr>
          <p:cNvPr id="1051" name="Picture 1050">
            <a:extLst>
              <a:ext uri="{FF2B5EF4-FFF2-40B4-BE49-F238E27FC236}">
                <a16:creationId xmlns:a16="http://schemas.microsoft.com/office/drawing/2014/main" id="{61199DE0-A6A3-9E76-8BE4-323A87EB738C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701358" y="5906092"/>
            <a:ext cx="297453" cy="270090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5F338E99-5E4B-4514-2805-1B028C8BD15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324245" y="5908755"/>
            <a:ext cx="280618" cy="253956"/>
          </a:xfrm>
          <a:prstGeom prst="rect">
            <a:avLst/>
          </a:prstGeom>
        </p:spPr>
      </p:pic>
      <p:pic>
        <p:nvPicPr>
          <p:cNvPr id="1054" name="Picture 1053">
            <a:extLst>
              <a:ext uri="{FF2B5EF4-FFF2-40B4-BE49-F238E27FC236}">
                <a16:creationId xmlns:a16="http://schemas.microsoft.com/office/drawing/2014/main" id="{D3F55D3A-059E-616E-8548-CA085E609B4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707685" y="5895666"/>
            <a:ext cx="297453" cy="270090"/>
          </a:xfrm>
          <a:prstGeom prst="rect">
            <a:avLst/>
          </a:prstGeom>
        </p:spPr>
      </p:pic>
      <p:pic>
        <p:nvPicPr>
          <p:cNvPr id="1055" name="Picture 1054">
            <a:extLst>
              <a:ext uri="{FF2B5EF4-FFF2-40B4-BE49-F238E27FC236}">
                <a16:creationId xmlns:a16="http://schemas.microsoft.com/office/drawing/2014/main" id="{DB08F082-2EEF-4F0F-769E-F5DE0623AE9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6253969"/>
            <a:ext cx="280618" cy="253956"/>
          </a:xfrm>
          <a:prstGeom prst="rect">
            <a:avLst/>
          </a:prstGeom>
        </p:spPr>
      </p:pic>
      <p:pic>
        <p:nvPicPr>
          <p:cNvPr id="1062" name="Picture 1061">
            <a:extLst>
              <a:ext uri="{FF2B5EF4-FFF2-40B4-BE49-F238E27FC236}">
                <a16:creationId xmlns:a16="http://schemas.microsoft.com/office/drawing/2014/main" id="{E10DB00D-C780-792D-BE4E-B3E38B603F2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6240880"/>
            <a:ext cx="297453" cy="270090"/>
          </a:xfrm>
          <a:prstGeom prst="rect">
            <a:avLst/>
          </a:prstGeom>
        </p:spPr>
      </p:pic>
      <p:pic>
        <p:nvPicPr>
          <p:cNvPr id="1064" name="Picture 1063">
            <a:extLst>
              <a:ext uri="{FF2B5EF4-FFF2-40B4-BE49-F238E27FC236}">
                <a16:creationId xmlns:a16="http://schemas.microsoft.com/office/drawing/2014/main" id="{7492CE71-DC35-F377-3746-F30F9E78D6B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6243543"/>
            <a:ext cx="280618" cy="253956"/>
          </a:xfrm>
          <a:prstGeom prst="rect">
            <a:avLst/>
          </a:prstGeom>
        </p:spPr>
      </p:pic>
      <p:pic>
        <p:nvPicPr>
          <p:cNvPr id="1066" name="Picture 1065">
            <a:extLst>
              <a:ext uri="{FF2B5EF4-FFF2-40B4-BE49-F238E27FC236}">
                <a16:creationId xmlns:a16="http://schemas.microsoft.com/office/drawing/2014/main" id="{8EC3170A-6108-94E1-CE5C-9ECE42E65F0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6230454"/>
            <a:ext cx="297453" cy="270090"/>
          </a:xfrm>
          <a:prstGeom prst="rect">
            <a:avLst/>
          </a:prstGeom>
        </p:spPr>
      </p:pic>
      <p:pic>
        <p:nvPicPr>
          <p:cNvPr id="1067" name="Picture 1066">
            <a:extLst>
              <a:ext uri="{FF2B5EF4-FFF2-40B4-BE49-F238E27FC236}">
                <a16:creationId xmlns:a16="http://schemas.microsoft.com/office/drawing/2014/main" id="{5B2B29D8-0D1D-1471-A2E7-AE0F7B1BC14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89652" y="6616359"/>
            <a:ext cx="280618" cy="253956"/>
          </a:xfrm>
          <a:prstGeom prst="rect">
            <a:avLst/>
          </a:prstGeom>
        </p:spPr>
      </p:pic>
      <p:pic>
        <p:nvPicPr>
          <p:cNvPr id="1070" name="Picture 1069">
            <a:extLst>
              <a:ext uri="{FF2B5EF4-FFF2-40B4-BE49-F238E27FC236}">
                <a16:creationId xmlns:a16="http://schemas.microsoft.com/office/drawing/2014/main" id="{74547937-9CF3-36BA-9305-36313A5D9C8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73092" y="6603270"/>
            <a:ext cx="297453" cy="270090"/>
          </a:xfrm>
          <a:prstGeom prst="rect">
            <a:avLst/>
          </a:prstGeom>
        </p:spPr>
      </p:pic>
      <p:pic>
        <p:nvPicPr>
          <p:cNvPr id="1071" name="Picture 1070">
            <a:extLst>
              <a:ext uri="{FF2B5EF4-FFF2-40B4-BE49-F238E27FC236}">
                <a16:creationId xmlns:a16="http://schemas.microsoft.com/office/drawing/2014/main" id="{3F63EC94-F1AE-65F0-7708-DCBD18AF401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295979" y="6605933"/>
            <a:ext cx="280618" cy="253956"/>
          </a:xfrm>
          <a:prstGeom prst="rect">
            <a:avLst/>
          </a:prstGeom>
        </p:spPr>
      </p:pic>
      <p:pic>
        <p:nvPicPr>
          <p:cNvPr id="1072" name="Picture 1071">
            <a:extLst>
              <a:ext uri="{FF2B5EF4-FFF2-40B4-BE49-F238E27FC236}">
                <a16:creationId xmlns:a16="http://schemas.microsoft.com/office/drawing/2014/main" id="{A60C25C1-D055-49A6-2AF8-00AC29555D9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79419" y="6592844"/>
            <a:ext cx="297453" cy="270090"/>
          </a:xfrm>
          <a:prstGeom prst="rect">
            <a:avLst/>
          </a:prstGeom>
        </p:spPr>
      </p:pic>
      <p:pic>
        <p:nvPicPr>
          <p:cNvPr id="1073" name="Picture 1072">
            <a:extLst>
              <a:ext uri="{FF2B5EF4-FFF2-40B4-BE49-F238E27FC236}">
                <a16:creationId xmlns:a16="http://schemas.microsoft.com/office/drawing/2014/main" id="{901AA6E9-865F-E083-027F-F106939E8A1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298324" y="6991901"/>
            <a:ext cx="280618" cy="253956"/>
          </a:xfrm>
          <a:prstGeom prst="rect">
            <a:avLst/>
          </a:prstGeom>
        </p:spPr>
      </p:pic>
      <p:pic>
        <p:nvPicPr>
          <p:cNvPr id="1074" name="Picture 1073">
            <a:extLst>
              <a:ext uri="{FF2B5EF4-FFF2-40B4-BE49-F238E27FC236}">
                <a16:creationId xmlns:a16="http://schemas.microsoft.com/office/drawing/2014/main" id="{4EFC93D8-9837-EDBE-7E0C-0CCFC75906E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6681764" y="6978812"/>
            <a:ext cx="297453" cy="270090"/>
          </a:xfrm>
          <a:prstGeom prst="rect">
            <a:avLst/>
          </a:prstGeom>
        </p:spPr>
      </p:pic>
      <p:pic>
        <p:nvPicPr>
          <p:cNvPr id="1075" name="Picture 1074">
            <a:extLst>
              <a:ext uri="{FF2B5EF4-FFF2-40B4-BE49-F238E27FC236}">
                <a16:creationId xmlns:a16="http://schemas.microsoft.com/office/drawing/2014/main" id="{92A30890-4C5D-9FBB-B8F1-7107E696336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304651" y="6981475"/>
            <a:ext cx="280618" cy="253956"/>
          </a:xfrm>
          <a:prstGeom prst="rect">
            <a:avLst/>
          </a:prstGeom>
        </p:spPr>
      </p:pic>
      <p:pic>
        <p:nvPicPr>
          <p:cNvPr id="1076" name="Picture 1075">
            <a:extLst>
              <a:ext uri="{FF2B5EF4-FFF2-40B4-BE49-F238E27FC236}">
                <a16:creationId xmlns:a16="http://schemas.microsoft.com/office/drawing/2014/main" id="{07C8FA60-E183-F0FB-49D5-FD2F9D636FFC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7688091" y="6968386"/>
            <a:ext cx="297453" cy="270090"/>
          </a:xfrm>
          <a:prstGeom prst="rect">
            <a:avLst/>
          </a:prstGeom>
        </p:spPr>
      </p:pic>
      <p:pic>
        <p:nvPicPr>
          <p:cNvPr id="1077" name="Picture 1076">
            <a:extLst>
              <a:ext uri="{FF2B5EF4-FFF2-40B4-BE49-F238E27FC236}">
                <a16:creationId xmlns:a16="http://schemas.microsoft.com/office/drawing/2014/main" id="{F710BCF8-E36A-B87B-8EFA-8425668F98E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6147" y="5672280"/>
            <a:ext cx="280618" cy="253956"/>
          </a:xfrm>
          <a:prstGeom prst="rect">
            <a:avLst/>
          </a:prstGeom>
        </p:spPr>
      </p:pic>
      <p:pic>
        <p:nvPicPr>
          <p:cNvPr id="1078" name="Picture 1077">
            <a:extLst>
              <a:ext uri="{FF2B5EF4-FFF2-40B4-BE49-F238E27FC236}">
                <a16:creationId xmlns:a16="http://schemas.microsoft.com/office/drawing/2014/main" id="{1835D9F7-EF16-A0DF-4468-A673FB4DD9E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9587" y="5659191"/>
            <a:ext cx="297453" cy="270090"/>
          </a:xfrm>
          <a:prstGeom prst="rect">
            <a:avLst/>
          </a:prstGeom>
        </p:spPr>
      </p:pic>
      <p:pic>
        <p:nvPicPr>
          <p:cNvPr id="1079" name="Picture 1078">
            <a:extLst>
              <a:ext uri="{FF2B5EF4-FFF2-40B4-BE49-F238E27FC236}">
                <a16:creationId xmlns:a16="http://schemas.microsoft.com/office/drawing/2014/main" id="{A998917B-EC96-13AA-8C07-73B9A70B07CA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3931" y="6014543"/>
            <a:ext cx="280618" cy="253956"/>
          </a:xfrm>
          <a:prstGeom prst="rect">
            <a:avLst/>
          </a:prstGeom>
        </p:spPr>
      </p:pic>
      <p:pic>
        <p:nvPicPr>
          <p:cNvPr id="1080" name="Picture 1079">
            <a:extLst>
              <a:ext uri="{FF2B5EF4-FFF2-40B4-BE49-F238E27FC236}">
                <a16:creationId xmlns:a16="http://schemas.microsoft.com/office/drawing/2014/main" id="{68E5205B-EB7B-814D-9465-84FAE4F6291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7371" y="6001454"/>
            <a:ext cx="297453" cy="270090"/>
          </a:xfrm>
          <a:prstGeom prst="rect">
            <a:avLst/>
          </a:prstGeom>
        </p:spPr>
      </p:pic>
      <p:pic>
        <p:nvPicPr>
          <p:cNvPr id="1081" name="Picture 1080">
            <a:extLst>
              <a:ext uri="{FF2B5EF4-FFF2-40B4-BE49-F238E27FC236}">
                <a16:creationId xmlns:a16="http://schemas.microsoft.com/office/drawing/2014/main" id="{5FFF8521-C50C-F479-6A93-F702DD13A35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7266" y="6333720"/>
            <a:ext cx="280618" cy="253956"/>
          </a:xfrm>
          <a:prstGeom prst="rect">
            <a:avLst/>
          </a:prstGeom>
        </p:spPr>
      </p:pic>
      <p:pic>
        <p:nvPicPr>
          <p:cNvPr id="1082" name="Picture 1081">
            <a:extLst>
              <a:ext uri="{FF2B5EF4-FFF2-40B4-BE49-F238E27FC236}">
                <a16:creationId xmlns:a16="http://schemas.microsoft.com/office/drawing/2014/main" id="{2CA9D72E-8F96-293F-B562-0A5FC2AAAA1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500706" y="6320631"/>
            <a:ext cx="297453" cy="270090"/>
          </a:xfrm>
          <a:prstGeom prst="rect">
            <a:avLst/>
          </a:prstGeom>
        </p:spPr>
      </p:pic>
      <p:pic>
        <p:nvPicPr>
          <p:cNvPr id="1083" name="Picture 1082">
            <a:extLst>
              <a:ext uri="{FF2B5EF4-FFF2-40B4-BE49-F238E27FC236}">
                <a16:creationId xmlns:a16="http://schemas.microsoft.com/office/drawing/2014/main" id="{721BC991-B5A3-DED6-135F-A6CF882B6E01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41547" y="6781451"/>
            <a:ext cx="280618" cy="253956"/>
          </a:xfrm>
          <a:prstGeom prst="rect">
            <a:avLst/>
          </a:prstGeom>
        </p:spPr>
      </p:pic>
      <p:pic>
        <p:nvPicPr>
          <p:cNvPr id="1084" name="Picture 1083">
            <a:extLst>
              <a:ext uri="{FF2B5EF4-FFF2-40B4-BE49-F238E27FC236}">
                <a16:creationId xmlns:a16="http://schemas.microsoft.com/office/drawing/2014/main" id="{F07F2E51-DEE2-F319-DD35-383D8B3CF0B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524987" y="6768362"/>
            <a:ext cx="297453" cy="270090"/>
          </a:xfrm>
          <a:prstGeom prst="rect">
            <a:avLst/>
          </a:prstGeom>
        </p:spPr>
      </p:pic>
      <p:pic>
        <p:nvPicPr>
          <p:cNvPr id="1085" name="Picture 1084">
            <a:extLst>
              <a:ext uri="{FF2B5EF4-FFF2-40B4-BE49-F238E27FC236}">
                <a16:creationId xmlns:a16="http://schemas.microsoft.com/office/drawing/2014/main" id="{C81AE4C2-1541-D6F3-7AC4-2EBE0F1817D2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11116147" y="7132643"/>
            <a:ext cx="280618" cy="253956"/>
          </a:xfrm>
          <a:prstGeom prst="rect">
            <a:avLst/>
          </a:prstGeom>
        </p:spPr>
      </p:pic>
      <p:pic>
        <p:nvPicPr>
          <p:cNvPr id="1086" name="Picture 1085">
            <a:extLst>
              <a:ext uri="{FF2B5EF4-FFF2-40B4-BE49-F238E27FC236}">
                <a16:creationId xmlns:a16="http://schemas.microsoft.com/office/drawing/2014/main" id="{D6FDFF93-2E65-5C73-F531-45D4C8A9BF2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11499587" y="7119554"/>
            <a:ext cx="297453" cy="27009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4CF91CD-23BD-7DAE-A824-6D7B4ABAA1E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680634" y="3080560"/>
            <a:ext cx="280618" cy="25395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438C1F5-A13E-E508-5ADE-25DB9FD714CF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8064074" y="3067471"/>
            <a:ext cx="297453" cy="27009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73ADC74-15BC-E679-12A8-CF9871277F1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676491" y="3503638"/>
            <a:ext cx="280618" cy="2539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42BF8D17-DF03-DEB7-2599-E3A391A632F7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8059931" y="3490549"/>
            <a:ext cx="297453" cy="27009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5B9F947-EE19-B87C-CBB8-2E48D5F54E0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706758" y="3883377"/>
            <a:ext cx="280618" cy="25395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FC1A194-4DE3-C17D-3B17-764C667A5B3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8090198" y="3870288"/>
            <a:ext cx="297453" cy="27009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E1DA0EBB-E425-524A-B5E5-67AEB992C7F3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679130" y="4251607"/>
            <a:ext cx="280618" cy="25395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851FD4F-0CB0-8A47-72D6-7EB8AD08C870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8062570" y="4238518"/>
            <a:ext cx="297453" cy="2700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40B3EAA-AF71-01BA-65AB-F30D21538526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7727137" y="4658398"/>
            <a:ext cx="280618" cy="25395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BAD061B-9C3E-8A6A-6038-7A93399E369D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75864" t="63637" r="21696" b="32425"/>
          <a:stretch>
            <a:fillRect/>
          </a:stretch>
        </p:blipFill>
        <p:spPr>
          <a:xfrm>
            <a:off x="8110577" y="4645309"/>
            <a:ext cx="297453" cy="27009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DA6621B-1D32-56A6-0D45-931A7A837F6F}"/>
              </a:ext>
            </a:extLst>
          </p:cNvPr>
          <p:cNvCxnSpPr/>
          <p:nvPr/>
        </p:nvCxnSpPr>
        <p:spPr>
          <a:xfrm>
            <a:off x="1803400" y="3525350"/>
            <a:ext cx="192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A5641065-3D0A-1F9A-6FFB-ADCEAAC7B459}"/>
              </a:ext>
            </a:extLst>
          </p:cNvPr>
          <p:cNvSpPr/>
          <p:nvPr/>
        </p:nvSpPr>
        <p:spPr>
          <a:xfrm>
            <a:off x="-762000" y="3181906"/>
            <a:ext cx="3461341" cy="8517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EC9A6153-EECA-C667-5999-1C8E64EFE479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7130473" y="1705652"/>
            <a:ext cx="550161" cy="1501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C765E692-25B5-CCCD-4376-D6EE3E9E5DFA}"/>
              </a:ext>
            </a:extLst>
          </p:cNvPr>
          <p:cNvCxnSpPr>
            <a:cxnSpLocks/>
          </p:cNvCxnSpPr>
          <p:nvPr/>
        </p:nvCxnSpPr>
        <p:spPr>
          <a:xfrm flipV="1">
            <a:off x="8175567" y="1467372"/>
            <a:ext cx="461952" cy="1670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326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B7F5-7F9E-5864-3DAD-1CAB809FF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3BB961A-45A0-B5DA-D813-21D19588458D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E475459-31DD-7B15-C034-682AD486A823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1B72F18-920C-248B-18AF-C1CFE1D7ABEF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3EEBF34-7BA3-AFC5-E6AD-86F7FF8A0574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F7C1A88-7764-3D29-4F39-F5AB8C4D93F4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0989F83-14C0-6425-4959-A9D7052EEE79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8FBCB218-BE0A-6631-4DE2-2924F0C4C59C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8C22973-4595-6FAF-6DAF-9ECAD4632C43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0E306119-2C97-DA2F-F757-1793390084D5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13C0E93-75AF-F856-A830-0100FA4909F7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37A41E59-FB08-D077-7D32-1981BEA72522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10CDDA1-3CD5-F5D1-C1B5-D484CBF0A7C6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BE4F9621-20A7-90D7-0778-E9F7E66FD036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0F56E0F3-4E81-2560-DACB-8FE475533552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37A13FCD-A254-D15E-8091-B36233D00713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EE413D-9A00-2C06-8FDC-86A78EC53272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3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KALDERA ESDM      &gt;&gt; </a:t>
            </a:r>
            <a:endParaRPr kumimoji="0" lang="en-ID" sz="13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D35F6C6A-4E73-D633-125B-EC57B7E409CB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85DFA1-BE08-9227-1510-06A960414D2D}"/>
              </a:ext>
            </a:extLst>
          </p:cNvPr>
          <p:cNvSpPr txBox="1"/>
          <p:nvPr/>
        </p:nvSpPr>
        <p:spPr>
          <a:xfrm>
            <a:off x="3802253" y="1178016"/>
            <a:ext cx="3942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– Sektor Minerba - Input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srgbClr val="181C32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7C0711-8003-5B04-1985-07079122B936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K</a:t>
            </a:r>
            <a:r>
              <a:rPr kumimoji="0" lang="en-ID" sz="933" b="1" i="0" u="none" strike="noStrike" kern="1200" cap="none" spc="0" normalizeH="0" baseline="0" noProof="0" dirty="0" err="1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asha</a:t>
            </a: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, ST, M.Sc.</a:t>
            </a:r>
          </a:p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D6D3E902-0AA1-DA23-4A56-8F28261AA4D1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0F83D354-1709-10B6-E5E8-E18DAFCE965C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kumimoji="0" 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75E4A-FEF3-773C-E536-77C03383FFC2}"/>
              </a:ext>
            </a:extLst>
          </p:cNvPr>
          <p:cNvSpPr txBox="1"/>
          <p:nvPr/>
        </p:nvSpPr>
        <p:spPr>
          <a:xfrm>
            <a:off x="-65845" y="5982259"/>
            <a:ext cx="101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ID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D6A2F4E0-3F0E-6CFC-F1EB-D0311552A97C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     	&gt;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C828FBB3-2713-FEE2-F029-08D35DB78555}"/>
              </a:ext>
            </a:extLst>
          </p:cNvPr>
          <p:cNvSpPr txBox="1"/>
          <p:nvPr/>
        </p:nvSpPr>
        <p:spPr>
          <a:xfrm>
            <a:off x="1028264" y="2303875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237E01DD-A871-DD2B-1A71-77DD6AC149F4}"/>
              </a:ext>
            </a:extLst>
          </p:cNvPr>
          <p:cNvSpPr txBox="1"/>
          <p:nvPr/>
        </p:nvSpPr>
        <p:spPr>
          <a:xfrm>
            <a:off x="1028264" y="2619180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Rekap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152EFA-F436-9AB5-1BE3-B9133DDD5FC1}"/>
              </a:ext>
            </a:extLst>
          </p:cNvPr>
          <p:cNvCxnSpPr/>
          <p:nvPr/>
        </p:nvCxnSpPr>
        <p:spPr>
          <a:xfrm>
            <a:off x="2468251" y="2510276"/>
            <a:ext cx="1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E2B9995-FE79-B9C4-E355-8FBEA12B98F4}"/>
              </a:ext>
            </a:extLst>
          </p:cNvPr>
          <p:cNvSpPr/>
          <p:nvPr/>
        </p:nvSpPr>
        <p:spPr>
          <a:xfrm>
            <a:off x="920323" y="2380628"/>
            <a:ext cx="1805977" cy="25006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6E4B9F-96AE-7FD8-F007-51CDF07C31A8}"/>
              </a:ext>
            </a:extLst>
          </p:cNvPr>
          <p:cNvSpPr txBox="1"/>
          <p:nvPr/>
        </p:nvSpPr>
        <p:spPr>
          <a:xfrm>
            <a:off x="3510935" y="151308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Bulan 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4D7BA9-53FB-FA78-033A-DCB85B438EFF}"/>
              </a:ext>
            </a:extLst>
          </p:cNvPr>
          <p:cNvSpPr/>
          <p:nvPr/>
        </p:nvSpPr>
        <p:spPr>
          <a:xfrm>
            <a:off x="4143933" y="1518580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DB39D8-4F40-9B3C-2F5D-F256FA2E71E5}"/>
              </a:ext>
            </a:extLst>
          </p:cNvPr>
          <p:cNvSpPr txBox="1"/>
          <p:nvPr/>
        </p:nvSpPr>
        <p:spPr>
          <a:xfrm>
            <a:off x="3503899" y="1872302"/>
            <a:ext cx="1558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tombol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pilihan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Agustus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September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Oktober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Desember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s.d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6863E5B-0D76-720B-B85E-3921C34EE666}"/>
              </a:ext>
            </a:extLst>
          </p:cNvPr>
          <p:cNvSpPr txBox="1"/>
          <p:nvPr/>
        </p:nvSpPr>
        <p:spPr>
          <a:xfrm>
            <a:off x="4299370" y="14934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34E7F9-0590-C20D-17C8-2B5D7B6A060A}"/>
              </a:ext>
            </a:extLst>
          </p:cNvPr>
          <p:cNvGraphicFramePr>
            <a:graphicFrameLocks noGrp="1"/>
          </p:cNvGraphicFramePr>
          <p:nvPr/>
        </p:nvGraphicFramePr>
        <p:xfrm>
          <a:off x="5026280" y="2197547"/>
          <a:ext cx="7079915" cy="3229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6453">
                  <a:extLst>
                    <a:ext uri="{9D8B030D-6E8A-4147-A177-3AD203B41FA5}">
                      <a16:colId xmlns:a16="http://schemas.microsoft.com/office/drawing/2014/main" val="3567555540"/>
                    </a:ext>
                  </a:extLst>
                </a:gridCol>
                <a:gridCol w="1623669">
                  <a:extLst>
                    <a:ext uri="{9D8B030D-6E8A-4147-A177-3AD203B41FA5}">
                      <a16:colId xmlns:a16="http://schemas.microsoft.com/office/drawing/2014/main" val="850424413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val="2212234135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2937788936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408310975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84154902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155810876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866725386"/>
                    </a:ext>
                  </a:extLst>
                </a:gridCol>
              </a:tblGrid>
              <a:tr h="4992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No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UNIT KERJA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PERMOHONAN MASUK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MASIH PROSES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DISETUJUI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DIKEMBALIKAN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DITOLAK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KETERANGAN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4506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Muria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Data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sama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dg 2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bulan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lalu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130717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2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84693058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3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Utara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3929611531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4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Tengah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40881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  <a:latin typeface="Bahnschrift Light" panose="020B0502040204020203" pitchFamily="34" charset="0"/>
                        </a:rPr>
                        <a:t>Cabdin Wil. Serayu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152922167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6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Solo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44614583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7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 err="1">
                          <a:effectLst/>
                          <a:latin typeface="Bahnschrift Light" panose="020B0502040204020203" pitchFamily="34" charset="0"/>
                        </a:rPr>
                        <a:t>Dst</a:t>
                      </a:r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.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634809959"/>
                  </a:ext>
                </a:extLst>
              </a:tr>
              <a:tr h="309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JUMLAH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438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414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90181727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35872FB9-FD2B-E33C-4174-F61C3C82E059}"/>
              </a:ext>
            </a:extLst>
          </p:cNvPr>
          <p:cNvSpPr txBox="1"/>
          <p:nvPr/>
        </p:nvSpPr>
        <p:spPr>
          <a:xfrm>
            <a:off x="3102131" y="860391"/>
            <a:ext cx="66101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 : Input manual</a:t>
            </a:r>
            <a:endParaRPr kumimoji="0" lang="en-ID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DDDEC6A8-2970-D4D1-8C74-C6C7BAB03CD0}"/>
              </a:ext>
            </a:extLst>
          </p:cNvPr>
          <p:cNvSpPr txBox="1"/>
          <p:nvPr/>
        </p:nvSpPr>
        <p:spPr>
          <a:xfrm>
            <a:off x="750240" y="2130944"/>
            <a:ext cx="2698215" cy="1435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Minerba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GAT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</a:t>
            </a:r>
            <a:r>
              <a:rPr kumimoji="0" lang="en-US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Gatrik</a:t>
            </a: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EBT	</a:t>
            </a:r>
          </a:p>
        </p:txBody>
      </p:sp>
      <p:pic>
        <p:nvPicPr>
          <p:cNvPr id="26" name="Picture 2" descr="Pencil - Free education icons">
            <a:extLst>
              <a:ext uri="{FF2B5EF4-FFF2-40B4-BE49-F238E27FC236}">
                <a16:creationId xmlns:a16="http://schemas.microsoft.com/office/drawing/2014/main" id="{5980CFAC-FB68-FE18-73B2-1398D959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29594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encil - Free education icons">
            <a:extLst>
              <a:ext uri="{FF2B5EF4-FFF2-40B4-BE49-F238E27FC236}">
                <a16:creationId xmlns:a16="http://schemas.microsoft.com/office/drawing/2014/main" id="{3AE645BB-1768-DCCD-E4C5-8C261C79C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32204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encil - Free education icons">
            <a:extLst>
              <a:ext uri="{FF2B5EF4-FFF2-40B4-BE49-F238E27FC236}">
                <a16:creationId xmlns:a16="http://schemas.microsoft.com/office/drawing/2014/main" id="{D87C0652-5A1C-DA37-0310-D774F0A4C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69455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encil - Free education icons">
            <a:extLst>
              <a:ext uri="{FF2B5EF4-FFF2-40B4-BE49-F238E27FC236}">
                <a16:creationId xmlns:a16="http://schemas.microsoft.com/office/drawing/2014/main" id="{2EC47836-5E21-89E1-CCB2-47933C80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40353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encil - Free education icons">
            <a:extLst>
              <a:ext uri="{FF2B5EF4-FFF2-40B4-BE49-F238E27FC236}">
                <a16:creationId xmlns:a16="http://schemas.microsoft.com/office/drawing/2014/main" id="{7F1CB3C3-6278-7C80-5560-54B1F49EF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290907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encil - Free education icons">
            <a:extLst>
              <a:ext uri="{FF2B5EF4-FFF2-40B4-BE49-F238E27FC236}">
                <a16:creationId xmlns:a16="http://schemas.microsoft.com/office/drawing/2014/main" id="{96426135-E223-8CD6-1B8C-EF121CEEC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66341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encil - Free education icons">
            <a:extLst>
              <a:ext uri="{FF2B5EF4-FFF2-40B4-BE49-F238E27FC236}">
                <a16:creationId xmlns:a16="http://schemas.microsoft.com/office/drawing/2014/main" id="{43C5CDEC-9884-010A-FBDF-42CB0FE1C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80" y="497049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encil - Free education icons">
            <a:extLst>
              <a:ext uri="{FF2B5EF4-FFF2-40B4-BE49-F238E27FC236}">
                <a16:creationId xmlns:a16="http://schemas.microsoft.com/office/drawing/2014/main" id="{7A482EA4-36C4-6D5E-6F65-D96CD444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ncil - Free education icons">
            <a:extLst>
              <a:ext uri="{FF2B5EF4-FFF2-40B4-BE49-F238E27FC236}">
                <a16:creationId xmlns:a16="http://schemas.microsoft.com/office/drawing/2014/main" id="{7F14A216-D95D-FEF6-6121-2B6F8A6C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ncil - Free education icons">
            <a:extLst>
              <a:ext uri="{FF2B5EF4-FFF2-40B4-BE49-F238E27FC236}">
                <a16:creationId xmlns:a16="http://schemas.microsoft.com/office/drawing/2014/main" id="{BD39DCF5-B6D7-BD04-609E-57C1FBEF3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encil - Free education icons">
            <a:extLst>
              <a:ext uri="{FF2B5EF4-FFF2-40B4-BE49-F238E27FC236}">
                <a16:creationId xmlns:a16="http://schemas.microsoft.com/office/drawing/2014/main" id="{4F587572-CDAB-FB0E-1DE2-AD2071909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ncil - Free education icons">
            <a:extLst>
              <a:ext uri="{FF2B5EF4-FFF2-40B4-BE49-F238E27FC236}">
                <a16:creationId xmlns:a16="http://schemas.microsoft.com/office/drawing/2014/main" id="{E3856ADE-E978-9A78-38B5-4B60FCD6D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ncil - Free education icons">
            <a:extLst>
              <a:ext uri="{FF2B5EF4-FFF2-40B4-BE49-F238E27FC236}">
                <a16:creationId xmlns:a16="http://schemas.microsoft.com/office/drawing/2014/main" id="{C2377946-5CC0-E1D4-CAB0-44442FB95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encil - Free education icons">
            <a:extLst>
              <a:ext uri="{FF2B5EF4-FFF2-40B4-BE49-F238E27FC236}">
                <a16:creationId xmlns:a16="http://schemas.microsoft.com/office/drawing/2014/main" id="{52264C3D-4454-F11A-F089-652BE4578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5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ncil - Free education icons">
            <a:extLst>
              <a:ext uri="{FF2B5EF4-FFF2-40B4-BE49-F238E27FC236}">
                <a16:creationId xmlns:a16="http://schemas.microsoft.com/office/drawing/2014/main" id="{5A1C3F4E-8420-B490-A7AD-64FDA8D4D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292272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Pencil - Free education icons">
            <a:extLst>
              <a:ext uri="{FF2B5EF4-FFF2-40B4-BE49-F238E27FC236}">
                <a16:creationId xmlns:a16="http://schemas.microsoft.com/office/drawing/2014/main" id="{23239B77-FC90-30C6-367C-3E6DBAFE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28531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Pencil - Free education icons">
            <a:extLst>
              <a:ext uri="{FF2B5EF4-FFF2-40B4-BE49-F238E27FC236}">
                <a16:creationId xmlns:a16="http://schemas.microsoft.com/office/drawing/2014/main" id="{B1AC5212-B107-9673-C4CD-F30F82F9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65782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Pencil - Free education icons">
            <a:extLst>
              <a:ext uri="{FF2B5EF4-FFF2-40B4-BE49-F238E27FC236}">
                <a16:creationId xmlns:a16="http://schemas.microsoft.com/office/drawing/2014/main" id="{AC7D8581-A95C-FA27-A262-279A5E168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9986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Pencil - Free education icons">
            <a:extLst>
              <a:ext uri="{FF2B5EF4-FFF2-40B4-BE49-F238E27FC236}">
                <a16:creationId xmlns:a16="http://schemas.microsoft.com/office/drawing/2014/main" id="{AD4D6F09-53EF-1804-72C2-25A2E239E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2541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encil - Free education icons">
            <a:extLst>
              <a:ext uri="{FF2B5EF4-FFF2-40B4-BE49-F238E27FC236}">
                <a16:creationId xmlns:a16="http://schemas.microsoft.com/office/drawing/2014/main" id="{80247CAA-D920-65C5-F9C5-58C3DA5AE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626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Pencil - Free education icons">
            <a:extLst>
              <a:ext uri="{FF2B5EF4-FFF2-40B4-BE49-F238E27FC236}">
                <a16:creationId xmlns:a16="http://schemas.microsoft.com/office/drawing/2014/main" id="{2FC07001-DC83-2FCB-0EA4-D3FE2D69E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242" y="493376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Pencil - Free education icons">
            <a:extLst>
              <a:ext uri="{FF2B5EF4-FFF2-40B4-BE49-F238E27FC236}">
                <a16:creationId xmlns:a16="http://schemas.microsoft.com/office/drawing/2014/main" id="{C8EA1897-C8A3-CBD1-7A2A-ACEF47721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Pencil - Free education icons">
            <a:extLst>
              <a:ext uri="{FF2B5EF4-FFF2-40B4-BE49-F238E27FC236}">
                <a16:creationId xmlns:a16="http://schemas.microsoft.com/office/drawing/2014/main" id="{8B709B08-7E0D-501C-BD98-4906EB7E5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Pencil - Free education icons">
            <a:extLst>
              <a:ext uri="{FF2B5EF4-FFF2-40B4-BE49-F238E27FC236}">
                <a16:creationId xmlns:a16="http://schemas.microsoft.com/office/drawing/2014/main" id="{FFBF45BD-95F0-615C-11C8-AA2C338C6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Pencil - Free education icons">
            <a:extLst>
              <a:ext uri="{FF2B5EF4-FFF2-40B4-BE49-F238E27FC236}">
                <a16:creationId xmlns:a16="http://schemas.microsoft.com/office/drawing/2014/main" id="{9D16FEE7-C600-10EB-A8B8-855ECC59B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Pencil - Free education icons">
            <a:extLst>
              <a:ext uri="{FF2B5EF4-FFF2-40B4-BE49-F238E27FC236}">
                <a16:creationId xmlns:a16="http://schemas.microsoft.com/office/drawing/2014/main" id="{42372D26-9519-007E-4921-72CC70D60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Pencil - Free education icons">
            <a:extLst>
              <a:ext uri="{FF2B5EF4-FFF2-40B4-BE49-F238E27FC236}">
                <a16:creationId xmlns:a16="http://schemas.microsoft.com/office/drawing/2014/main" id="{8D8AF764-645C-73C6-09C2-C472DAD6C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Pencil - Free education icons">
            <a:extLst>
              <a:ext uri="{FF2B5EF4-FFF2-40B4-BE49-F238E27FC236}">
                <a16:creationId xmlns:a16="http://schemas.microsoft.com/office/drawing/2014/main" id="{52CD7590-C759-EE91-5C71-1BCC74E73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9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Pencil - Free education icons">
            <a:extLst>
              <a:ext uri="{FF2B5EF4-FFF2-40B4-BE49-F238E27FC236}">
                <a16:creationId xmlns:a16="http://schemas.microsoft.com/office/drawing/2014/main" id="{FD3AED4B-6B9C-A24A-B837-B237B286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299984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Pencil - Free education icons">
            <a:extLst>
              <a:ext uri="{FF2B5EF4-FFF2-40B4-BE49-F238E27FC236}">
                <a16:creationId xmlns:a16="http://schemas.microsoft.com/office/drawing/2014/main" id="{8D608EE7-5C1F-4C3A-7474-3321642F2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3624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Pencil - Free education icons">
            <a:extLst>
              <a:ext uri="{FF2B5EF4-FFF2-40B4-BE49-F238E27FC236}">
                <a16:creationId xmlns:a16="http://schemas.microsoft.com/office/drawing/2014/main" id="{CD6FB1DB-F27F-C382-0060-34D210E5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734944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Pencil - Free education icons">
            <a:extLst>
              <a:ext uri="{FF2B5EF4-FFF2-40B4-BE49-F238E27FC236}">
                <a16:creationId xmlns:a16="http://schemas.microsoft.com/office/drawing/2014/main" id="{21F287EE-1703-6C26-1046-F3CFE090F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407577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Pencil - Free education icons">
            <a:extLst>
              <a:ext uri="{FF2B5EF4-FFF2-40B4-BE49-F238E27FC236}">
                <a16:creationId xmlns:a16="http://schemas.microsoft.com/office/drawing/2014/main" id="{DC114E72-9AE8-74FC-EB18-7CD05BE15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3312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Pencil - Free education icons">
            <a:extLst>
              <a:ext uri="{FF2B5EF4-FFF2-40B4-BE49-F238E27FC236}">
                <a16:creationId xmlns:a16="http://schemas.microsoft.com/office/drawing/2014/main" id="{219FD697-13C3-511F-EBFB-43A7FE71F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70380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Pencil - Free education icons">
            <a:extLst>
              <a:ext uri="{FF2B5EF4-FFF2-40B4-BE49-F238E27FC236}">
                <a16:creationId xmlns:a16="http://schemas.microsoft.com/office/drawing/2014/main" id="{358C8DBA-B84F-2E70-2FDD-70E4B17B56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39" y="501088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Pencil - Free education icons">
            <a:extLst>
              <a:ext uri="{FF2B5EF4-FFF2-40B4-BE49-F238E27FC236}">
                <a16:creationId xmlns:a16="http://schemas.microsoft.com/office/drawing/2014/main" id="{938B5643-3D03-1EC4-D1DD-5E1FA31B6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295393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Pencil - Free education icons">
            <a:extLst>
              <a:ext uri="{FF2B5EF4-FFF2-40B4-BE49-F238E27FC236}">
                <a16:creationId xmlns:a16="http://schemas.microsoft.com/office/drawing/2014/main" id="{3063B45B-9C01-7367-9E04-6F221DD60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31653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Pencil - Free education icons">
            <a:extLst>
              <a:ext uri="{FF2B5EF4-FFF2-40B4-BE49-F238E27FC236}">
                <a16:creationId xmlns:a16="http://schemas.microsoft.com/office/drawing/2014/main" id="{2E0EC25F-A8BE-2AAE-DA35-4E97A3B34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6890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Pencil - Free education icons">
            <a:extLst>
              <a:ext uri="{FF2B5EF4-FFF2-40B4-BE49-F238E27FC236}">
                <a16:creationId xmlns:a16="http://schemas.microsoft.com/office/drawing/2014/main" id="{738FA0D6-C2FC-880A-73C7-4C97CDFA5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402986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Pencil - Free education icons">
            <a:extLst>
              <a:ext uri="{FF2B5EF4-FFF2-40B4-BE49-F238E27FC236}">
                <a16:creationId xmlns:a16="http://schemas.microsoft.com/office/drawing/2014/main" id="{6F8BC74D-3B80-F0EB-3900-A9B467E53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28539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Pencil - Free education icons">
            <a:extLst>
              <a:ext uri="{FF2B5EF4-FFF2-40B4-BE49-F238E27FC236}">
                <a16:creationId xmlns:a16="http://schemas.microsoft.com/office/drawing/2014/main" id="{7109F7F3-E085-C3E0-A882-030CB6690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6578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Pencil - Free education icons">
            <a:extLst>
              <a:ext uri="{FF2B5EF4-FFF2-40B4-BE49-F238E27FC236}">
                <a16:creationId xmlns:a16="http://schemas.microsoft.com/office/drawing/2014/main" id="{D938E804-D15B-27D0-84D9-7F479B76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982" y="49649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5057E5F4-B18F-0F83-9C34-F5C51D46C42A}"/>
              </a:ext>
            </a:extLst>
          </p:cNvPr>
          <p:cNvSpPr txBox="1"/>
          <p:nvPr/>
        </p:nvSpPr>
        <p:spPr>
          <a:xfrm>
            <a:off x="10874359" y="55409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Simpan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00C1259-15D0-4C3D-AFC2-31921E86B98C}"/>
              </a:ext>
            </a:extLst>
          </p:cNvPr>
          <p:cNvSpPr/>
          <p:nvPr/>
        </p:nvSpPr>
        <p:spPr>
          <a:xfrm>
            <a:off x="10760059" y="5532043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25">
            <a:extLst>
              <a:ext uri="{FF2B5EF4-FFF2-40B4-BE49-F238E27FC236}">
                <a16:creationId xmlns:a16="http://schemas.microsoft.com/office/drawing/2014/main" id="{2DE9FF5E-CE77-507F-7A26-A9E0E7DA0D5F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609630" rtl="0" eaLnBrk="1" fontAlgn="auto" latinLnBrk="0" hangingPunct="1">
              <a:lnSpc>
                <a:spcPts val="18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5" b="1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313F11-5014-7BAC-57E0-62D6F5836A7D}"/>
              </a:ext>
            </a:extLst>
          </p:cNvPr>
          <p:cNvCxnSpPr>
            <a:cxnSpLocks/>
          </p:cNvCxnSpPr>
          <p:nvPr/>
        </p:nvCxnSpPr>
        <p:spPr>
          <a:xfrm flipH="1">
            <a:off x="4777698" y="5299250"/>
            <a:ext cx="410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B56646F-F2D2-F847-6FE6-E3221F8459E2}"/>
              </a:ext>
            </a:extLst>
          </p:cNvPr>
          <p:cNvSpPr/>
          <p:nvPr/>
        </p:nvSpPr>
        <p:spPr>
          <a:xfrm>
            <a:off x="1394694" y="5040976"/>
            <a:ext cx="3383004" cy="60898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34A5FA08-879E-F730-5CCC-A518818F2E26}"/>
              </a:ext>
            </a:extLst>
          </p:cNvPr>
          <p:cNvSpPr txBox="1"/>
          <p:nvPr/>
        </p:nvSpPr>
        <p:spPr>
          <a:xfrm>
            <a:off x="1508658" y="5034034"/>
            <a:ext cx="841763" cy="311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Rumus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FAF4DE-91F6-4596-D77A-C76E9FD8B29F}"/>
              </a:ext>
            </a:extLst>
          </p:cNvPr>
          <p:cNvSpPr txBox="1"/>
          <p:nvPr/>
        </p:nvSpPr>
        <p:spPr>
          <a:xfrm>
            <a:off x="1416667" y="5287877"/>
            <a:ext cx="351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masing-masing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kolom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672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B2519-90FC-22BA-5A84-F3ADCBDCC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EEBAEAD-4BE6-F1A4-2F9F-7F16C379BEC7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6378352-5883-591F-EE3B-51B6356CAFD5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8F3BE55A-5D82-850F-49C4-A17486256AF2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59BA2D7-B15B-BBD3-0E1F-91F8ECA11420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6EB56ED-2C37-3547-D060-D297668F79B3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FE5482E-D64A-3C6C-F78F-A20878AAA308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BB691D7E-20BC-2430-2CA5-F32A0C28EF5D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32A85AF-4D36-989C-0699-2518131F2935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3637789-4ACF-0676-CEA4-CA0C8E4C9510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3CD67198-C731-9FEB-5553-BD8302ED0D70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C9AEC31A-FF7C-D16E-AFFE-E53556BED1CD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E430B2B-D451-23A4-DA5F-81E3A291F6E1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A9D53215-822C-C00A-6AA7-4B1C9D46375C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A2E1981C-8F65-E33C-D911-F6C5AD804A1F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F347F13A-77EB-4281-E7AB-E3E1F4D9E324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0D1AFE-6638-346A-6656-5C4C88E180F0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3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KALDERA ESDM      &gt;&gt; </a:t>
            </a:r>
            <a:endParaRPr kumimoji="0" lang="en-ID" sz="13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6A5A9AC6-A293-AB3B-CC53-504FF765D8F7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C80FDE-7EE3-0F1C-8B36-B9205056E6DD}"/>
              </a:ext>
            </a:extLst>
          </p:cNvPr>
          <p:cNvSpPr txBox="1"/>
          <p:nvPr/>
        </p:nvSpPr>
        <p:spPr>
          <a:xfrm>
            <a:off x="3802253" y="1178016"/>
            <a:ext cx="3942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– Sektor GAT - Input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srgbClr val="181C32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BBA70BA-BEB7-26C7-EEE7-96CC992ED637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K</a:t>
            </a:r>
            <a:r>
              <a:rPr kumimoji="0" lang="en-ID" sz="933" b="1" i="0" u="none" strike="noStrike" kern="1200" cap="none" spc="0" normalizeH="0" baseline="0" noProof="0" dirty="0" err="1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asha</a:t>
            </a: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, ST, M.Sc.</a:t>
            </a:r>
          </a:p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4F95818B-9AA6-71EA-F919-D99AAA2B6BD9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4DD206FE-1358-6391-DDA0-D29E24AAF2D2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kumimoji="0" 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5D6F68-207B-516C-CE3F-E11A9B1282CB}"/>
              </a:ext>
            </a:extLst>
          </p:cNvPr>
          <p:cNvSpPr txBox="1"/>
          <p:nvPr/>
        </p:nvSpPr>
        <p:spPr>
          <a:xfrm>
            <a:off x="-65845" y="5982259"/>
            <a:ext cx="101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ID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BFC927EE-5139-CACA-1FD0-4EBF30291D07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     	&gt;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898857F2-8158-D6E4-5549-375038EE7633}"/>
              </a:ext>
            </a:extLst>
          </p:cNvPr>
          <p:cNvSpPr txBox="1"/>
          <p:nvPr/>
        </p:nvSpPr>
        <p:spPr>
          <a:xfrm>
            <a:off x="1044754" y="2479863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3FF90821-AB62-0892-0895-0FF75083A579}"/>
              </a:ext>
            </a:extLst>
          </p:cNvPr>
          <p:cNvSpPr txBox="1"/>
          <p:nvPr/>
        </p:nvSpPr>
        <p:spPr>
          <a:xfrm>
            <a:off x="1044754" y="2795168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Rekap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FCD891-2D0E-F6D3-052C-2B3BD50F1533}"/>
              </a:ext>
            </a:extLst>
          </p:cNvPr>
          <p:cNvCxnSpPr/>
          <p:nvPr/>
        </p:nvCxnSpPr>
        <p:spPr>
          <a:xfrm>
            <a:off x="2484741" y="2686264"/>
            <a:ext cx="1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E4D51D1-518D-87D2-3044-678638AAA3C6}"/>
              </a:ext>
            </a:extLst>
          </p:cNvPr>
          <p:cNvSpPr/>
          <p:nvPr/>
        </p:nvSpPr>
        <p:spPr>
          <a:xfrm>
            <a:off x="936813" y="2556616"/>
            <a:ext cx="1805977" cy="25006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2527B-2AA3-3E74-7DCB-9ADC7D739B4F}"/>
              </a:ext>
            </a:extLst>
          </p:cNvPr>
          <p:cNvSpPr txBox="1"/>
          <p:nvPr/>
        </p:nvSpPr>
        <p:spPr>
          <a:xfrm>
            <a:off x="3510935" y="151308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Bulan 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FEFF6B-3EF0-4F31-1705-108F15F0999A}"/>
              </a:ext>
            </a:extLst>
          </p:cNvPr>
          <p:cNvSpPr/>
          <p:nvPr/>
        </p:nvSpPr>
        <p:spPr>
          <a:xfrm>
            <a:off x="4143933" y="1518580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20960F-D74D-5E97-E758-3BA13BDC50F1}"/>
              </a:ext>
            </a:extLst>
          </p:cNvPr>
          <p:cNvSpPr txBox="1"/>
          <p:nvPr/>
        </p:nvSpPr>
        <p:spPr>
          <a:xfrm>
            <a:off x="3503899" y="1872302"/>
            <a:ext cx="1558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tombol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pilihan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Agustus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September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Oktober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Desember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s.d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4C7B-FEB5-4663-8603-F3BC187B9561}"/>
              </a:ext>
            </a:extLst>
          </p:cNvPr>
          <p:cNvSpPr txBox="1"/>
          <p:nvPr/>
        </p:nvSpPr>
        <p:spPr>
          <a:xfrm>
            <a:off x="4299370" y="14934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201B13F-BEB8-C725-9FE9-5EA5E6C73E9A}"/>
              </a:ext>
            </a:extLst>
          </p:cNvPr>
          <p:cNvGraphicFramePr>
            <a:graphicFrameLocks noGrp="1"/>
          </p:cNvGraphicFramePr>
          <p:nvPr/>
        </p:nvGraphicFramePr>
        <p:xfrm>
          <a:off x="5026280" y="2197547"/>
          <a:ext cx="7079915" cy="3229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6453">
                  <a:extLst>
                    <a:ext uri="{9D8B030D-6E8A-4147-A177-3AD203B41FA5}">
                      <a16:colId xmlns:a16="http://schemas.microsoft.com/office/drawing/2014/main" val="3567555540"/>
                    </a:ext>
                  </a:extLst>
                </a:gridCol>
                <a:gridCol w="1623669">
                  <a:extLst>
                    <a:ext uri="{9D8B030D-6E8A-4147-A177-3AD203B41FA5}">
                      <a16:colId xmlns:a16="http://schemas.microsoft.com/office/drawing/2014/main" val="850424413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val="2212234135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2937788936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408310975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84154902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155810876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866725386"/>
                    </a:ext>
                  </a:extLst>
                </a:gridCol>
              </a:tblGrid>
              <a:tr h="4992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No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UNIT KERJA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PERMOHONAN MASUK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MASIH PROSES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DISETUJUI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DIKEMBALIKAN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DITOLAK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KETERANGAN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4506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Muria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Data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sama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dg 2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bulan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lalu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130717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2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84693058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3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Utara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3929611531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4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Tengah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40881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  <a:latin typeface="Bahnschrift Light" panose="020B0502040204020203" pitchFamily="34" charset="0"/>
                        </a:rPr>
                        <a:t>Cabdin Wil. Serayu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152922167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6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Solo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44614583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7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 err="1">
                          <a:effectLst/>
                          <a:latin typeface="Bahnschrift Light" panose="020B0502040204020203" pitchFamily="34" charset="0"/>
                        </a:rPr>
                        <a:t>Dst</a:t>
                      </a:r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.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634809959"/>
                  </a:ext>
                </a:extLst>
              </a:tr>
              <a:tr h="309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JUMLAH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438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414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90181727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50F34DF8-8BCE-E632-8BB6-5440EB852FD9}"/>
              </a:ext>
            </a:extLst>
          </p:cNvPr>
          <p:cNvSpPr txBox="1"/>
          <p:nvPr/>
        </p:nvSpPr>
        <p:spPr>
          <a:xfrm>
            <a:off x="3102131" y="860391"/>
            <a:ext cx="66101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 : Input manual</a:t>
            </a:r>
            <a:endParaRPr kumimoji="0" lang="en-ID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CCA244C0-6DDA-76ED-8CFC-54DF1CAD76AF}"/>
              </a:ext>
            </a:extLst>
          </p:cNvPr>
          <p:cNvSpPr txBox="1"/>
          <p:nvPr/>
        </p:nvSpPr>
        <p:spPr>
          <a:xfrm>
            <a:off x="781898" y="2124616"/>
            <a:ext cx="2698215" cy="1435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Minerba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GAT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</a:t>
            </a:r>
            <a:r>
              <a:rPr kumimoji="0" lang="en-US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Gatrik</a:t>
            </a: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EBT	</a:t>
            </a:r>
          </a:p>
        </p:txBody>
      </p:sp>
      <p:pic>
        <p:nvPicPr>
          <p:cNvPr id="26" name="Picture 2" descr="Pencil - Free education icons">
            <a:extLst>
              <a:ext uri="{FF2B5EF4-FFF2-40B4-BE49-F238E27FC236}">
                <a16:creationId xmlns:a16="http://schemas.microsoft.com/office/drawing/2014/main" id="{75C5F55A-C64E-E879-D1B6-CE5C659A9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29594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encil - Free education icons">
            <a:extLst>
              <a:ext uri="{FF2B5EF4-FFF2-40B4-BE49-F238E27FC236}">
                <a16:creationId xmlns:a16="http://schemas.microsoft.com/office/drawing/2014/main" id="{66921E37-0778-6270-470A-A7DF1A27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32204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encil - Free education icons">
            <a:extLst>
              <a:ext uri="{FF2B5EF4-FFF2-40B4-BE49-F238E27FC236}">
                <a16:creationId xmlns:a16="http://schemas.microsoft.com/office/drawing/2014/main" id="{E2BC999A-0EC7-2E6C-28C8-73D3DCE76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69455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encil - Free education icons">
            <a:extLst>
              <a:ext uri="{FF2B5EF4-FFF2-40B4-BE49-F238E27FC236}">
                <a16:creationId xmlns:a16="http://schemas.microsoft.com/office/drawing/2014/main" id="{09CB3AF4-CE8E-0DD4-C122-AE6BF7E50D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40353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encil - Free education icons">
            <a:extLst>
              <a:ext uri="{FF2B5EF4-FFF2-40B4-BE49-F238E27FC236}">
                <a16:creationId xmlns:a16="http://schemas.microsoft.com/office/drawing/2014/main" id="{9B3D32E4-BAD3-D093-5170-B54C2B70D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290907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encil - Free education icons">
            <a:extLst>
              <a:ext uri="{FF2B5EF4-FFF2-40B4-BE49-F238E27FC236}">
                <a16:creationId xmlns:a16="http://schemas.microsoft.com/office/drawing/2014/main" id="{1C2CAC4C-011F-FDA7-8705-E9FD93866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66341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encil - Free education icons">
            <a:extLst>
              <a:ext uri="{FF2B5EF4-FFF2-40B4-BE49-F238E27FC236}">
                <a16:creationId xmlns:a16="http://schemas.microsoft.com/office/drawing/2014/main" id="{DEEFAC24-CBC9-50BC-474C-C3598C16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80" y="497049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encil - Free education icons">
            <a:extLst>
              <a:ext uri="{FF2B5EF4-FFF2-40B4-BE49-F238E27FC236}">
                <a16:creationId xmlns:a16="http://schemas.microsoft.com/office/drawing/2014/main" id="{EEF044FD-2614-0A75-BEBF-A42F5FB77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ncil - Free education icons">
            <a:extLst>
              <a:ext uri="{FF2B5EF4-FFF2-40B4-BE49-F238E27FC236}">
                <a16:creationId xmlns:a16="http://schemas.microsoft.com/office/drawing/2014/main" id="{45B11BA8-FB2D-F91C-8239-22A875DE3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ncil - Free education icons">
            <a:extLst>
              <a:ext uri="{FF2B5EF4-FFF2-40B4-BE49-F238E27FC236}">
                <a16:creationId xmlns:a16="http://schemas.microsoft.com/office/drawing/2014/main" id="{D14A6301-2A49-E445-4CF2-94F23BC11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encil - Free education icons">
            <a:extLst>
              <a:ext uri="{FF2B5EF4-FFF2-40B4-BE49-F238E27FC236}">
                <a16:creationId xmlns:a16="http://schemas.microsoft.com/office/drawing/2014/main" id="{8FCE1EFB-91CB-9FFB-7D52-83C23AF0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ncil - Free education icons">
            <a:extLst>
              <a:ext uri="{FF2B5EF4-FFF2-40B4-BE49-F238E27FC236}">
                <a16:creationId xmlns:a16="http://schemas.microsoft.com/office/drawing/2014/main" id="{4A569BAE-4DF4-46EF-9816-D17F6FC8F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ncil - Free education icons">
            <a:extLst>
              <a:ext uri="{FF2B5EF4-FFF2-40B4-BE49-F238E27FC236}">
                <a16:creationId xmlns:a16="http://schemas.microsoft.com/office/drawing/2014/main" id="{73F3B28E-6EE4-F0DE-E83A-DD4586E5F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encil - Free education icons">
            <a:extLst>
              <a:ext uri="{FF2B5EF4-FFF2-40B4-BE49-F238E27FC236}">
                <a16:creationId xmlns:a16="http://schemas.microsoft.com/office/drawing/2014/main" id="{63DB1A06-8B5D-C94F-CF65-B0D1C648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5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ncil - Free education icons">
            <a:extLst>
              <a:ext uri="{FF2B5EF4-FFF2-40B4-BE49-F238E27FC236}">
                <a16:creationId xmlns:a16="http://schemas.microsoft.com/office/drawing/2014/main" id="{45692FEE-13C2-7656-9008-10BEEC82B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292272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Pencil - Free education icons">
            <a:extLst>
              <a:ext uri="{FF2B5EF4-FFF2-40B4-BE49-F238E27FC236}">
                <a16:creationId xmlns:a16="http://schemas.microsoft.com/office/drawing/2014/main" id="{F091B490-DAC6-9145-1503-33314C93F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28531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Pencil - Free education icons">
            <a:extLst>
              <a:ext uri="{FF2B5EF4-FFF2-40B4-BE49-F238E27FC236}">
                <a16:creationId xmlns:a16="http://schemas.microsoft.com/office/drawing/2014/main" id="{70545BB7-4DE2-5512-40C3-BF2BBFE44A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65782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Pencil - Free education icons">
            <a:extLst>
              <a:ext uri="{FF2B5EF4-FFF2-40B4-BE49-F238E27FC236}">
                <a16:creationId xmlns:a16="http://schemas.microsoft.com/office/drawing/2014/main" id="{5A46F83D-344E-7A20-47CB-DB6842DC2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9986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Pencil - Free education icons">
            <a:extLst>
              <a:ext uri="{FF2B5EF4-FFF2-40B4-BE49-F238E27FC236}">
                <a16:creationId xmlns:a16="http://schemas.microsoft.com/office/drawing/2014/main" id="{1DF957DD-55C3-3542-5A22-F44AA7696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2541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encil - Free education icons">
            <a:extLst>
              <a:ext uri="{FF2B5EF4-FFF2-40B4-BE49-F238E27FC236}">
                <a16:creationId xmlns:a16="http://schemas.microsoft.com/office/drawing/2014/main" id="{A81EEE50-B5F0-E0A3-CD6A-769A1964D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626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Pencil - Free education icons">
            <a:extLst>
              <a:ext uri="{FF2B5EF4-FFF2-40B4-BE49-F238E27FC236}">
                <a16:creationId xmlns:a16="http://schemas.microsoft.com/office/drawing/2014/main" id="{04D382E8-B27B-4644-5508-B69CEDD34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242" y="493376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Pencil - Free education icons">
            <a:extLst>
              <a:ext uri="{FF2B5EF4-FFF2-40B4-BE49-F238E27FC236}">
                <a16:creationId xmlns:a16="http://schemas.microsoft.com/office/drawing/2014/main" id="{556F707A-614F-A5C9-6497-B07BEB99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Pencil - Free education icons">
            <a:extLst>
              <a:ext uri="{FF2B5EF4-FFF2-40B4-BE49-F238E27FC236}">
                <a16:creationId xmlns:a16="http://schemas.microsoft.com/office/drawing/2014/main" id="{E07D0A0F-3892-44A7-FBBD-106398DF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Pencil - Free education icons">
            <a:extLst>
              <a:ext uri="{FF2B5EF4-FFF2-40B4-BE49-F238E27FC236}">
                <a16:creationId xmlns:a16="http://schemas.microsoft.com/office/drawing/2014/main" id="{3EA6D55C-F7D2-179A-4AFA-EF4506990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Pencil - Free education icons">
            <a:extLst>
              <a:ext uri="{FF2B5EF4-FFF2-40B4-BE49-F238E27FC236}">
                <a16:creationId xmlns:a16="http://schemas.microsoft.com/office/drawing/2014/main" id="{F68B3CD8-FE2A-08C1-6EC4-871703789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Pencil - Free education icons">
            <a:extLst>
              <a:ext uri="{FF2B5EF4-FFF2-40B4-BE49-F238E27FC236}">
                <a16:creationId xmlns:a16="http://schemas.microsoft.com/office/drawing/2014/main" id="{6BC38D07-63E6-384E-497B-CA08F3B32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Pencil - Free education icons">
            <a:extLst>
              <a:ext uri="{FF2B5EF4-FFF2-40B4-BE49-F238E27FC236}">
                <a16:creationId xmlns:a16="http://schemas.microsoft.com/office/drawing/2014/main" id="{AEBF608F-6109-76B1-0E57-66C74BCA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Pencil - Free education icons">
            <a:extLst>
              <a:ext uri="{FF2B5EF4-FFF2-40B4-BE49-F238E27FC236}">
                <a16:creationId xmlns:a16="http://schemas.microsoft.com/office/drawing/2014/main" id="{8075A20B-B578-0076-4E3B-A2C089BF9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9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Pencil - Free education icons">
            <a:extLst>
              <a:ext uri="{FF2B5EF4-FFF2-40B4-BE49-F238E27FC236}">
                <a16:creationId xmlns:a16="http://schemas.microsoft.com/office/drawing/2014/main" id="{8FF7091D-CD7F-6638-D7D9-0752A68A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299984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Pencil - Free education icons">
            <a:extLst>
              <a:ext uri="{FF2B5EF4-FFF2-40B4-BE49-F238E27FC236}">
                <a16:creationId xmlns:a16="http://schemas.microsoft.com/office/drawing/2014/main" id="{FEFE768B-ED88-40D6-EF89-E5C19DFCF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3624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Pencil - Free education icons">
            <a:extLst>
              <a:ext uri="{FF2B5EF4-FFF2-40B4-BE49-F238E27FC236}">
                <a16:creationId xmlns:a16="http://schemas.microsoft.com/office/drawing/2014/main" id="{9A36AA90-CAD7-72CB-77F6-DBF41FBAE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734944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Pencil - Free education icons">
            <a:extLst>
              <a:ext uri="{FF2B5EF4-FFF2-40B4-BE49-F238E27FC236}">
                <a16:creationId xmlns:a16="http://schemas.microsoft.com/office/drawing/2014/main" id="{B4068E12-90A2-943F-F759-AA2CA7280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407577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Pencil - Free education icons">
            <a:extLst>
              <a:ext uri="{FF2B5EF4-FFF2-40B4-BE49-F238E27FC236}">
                <a16:creationId xmlns:a16="http://schemas.microsoft.com/office/drawing/2014/main" id="{5B4C6F7E-CC93-C0E7-0061-6D36FEA8A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3312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Pencil - Free education icons">
            <a:extLst>
              <a:ext uri="{FF2B5EF4-FFF2-40B4-BE49-F238E27FC236}">
                <a16:creationId xmlns:a16="http://schemas.microsoft.com/office/drawing/2014/main" id="{27C2B4BC-B2F6-5E1E-34AB-8E554600D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70380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Pencil - Free education icons">
            <a:extLst>
              <a:ext uri="{FF2B5EF4-FFF2-40B4-BE49-F238E27FC236}">
                <a16:creationId xmlns:a16="http://schemas.microsoft.com/office/drawing/2014/main" id="{AC642DD8-0779-B547-CB36-BC6A2D75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39" y="501088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Pencil - Free education icons">
            <a:extLst>
              <a:ext uri="{FF2B5EF4-FFF2-40B4-BE49-F238E27FC236}">
                <a16:creationId xmlns:a16="http://schemas.microsoft.com/office/drawing/2014/main" id="{19244EA9-2A88-A509-FF81-23E8A0BB3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295393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Pencil - Free education icons">
            <a:extLst>
              <a:ext uri="{FF2B5EF4-FFF2-40B4-BE49-F238E27FC236}">
                <a16:creationId xmlns:a16="http://schemas.microsoft.com/office/drawing/2014/main" id="{E11C2ACE-CA0B-C969-B422-F86DC110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31653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Pencil - Free education icons">
            <a:extLst>
              <a:ext uri="{FF2B5EF4-FFF2-40B4-BE49-F238E27FC236}">
                <a16:creationId xmlns:a16="http://schemas.microsoft.com/office/drawing/2014/main" id="{F803A01F-A62C-89AF-DD9B-68E0277F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6890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Pencil - Free education icons">
            <a:extLst>
              <a:ext uri="{FF2B5EF4-FFF2-40B4-BE49-F238E27FC236}">
                <a16:creationId xmlns:a16="http://schemas.microsoft.com/office/drawing/2014/main" id="{84438204-A3C7-92F1-3AA5-4ED31762A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402986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Pencil - Free education icons">
            <a:extLst>
              <a:ext uri="{FF2B5EF4-FFF2-40B4-BE49-F238E27FC236}">
                <a16:creationId xmlns:a16="http://schemas.microsoft.com/office/drawing/2014/main" id="{0DE83B6F-540E-ACB9-70E1-02969E0DB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28539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Pencil - Free education icons">
            <a:extLst>
              <a:ext uri="{FF2B5EF4-FFF2-40B4-BE49-F238E27FC236}">
                <a16:creationId xmlns:a16="http://schemas.microsoft.com/office/drawing/2014/main" id="{9F31A853-7D06-DB82-51A0-E32E9B91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6578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Pencil - Free education icons">
            <a:extLst>
              <a:ext uri="{FF2B5EF4-FFF2-40B4-BE49-F238E27FC236}">
                <a16:creationId xmlns:a16="http://schemas.microsoft.com/office/drawing/2014/main" id="{85AD508E-D8EF-5CC5-E320-DC8A58AB7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982" y="49649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1CD99B-96DA-8DB4-FEF8-F70C0DED9FF5}"/>
              </a:ext>
            </a:extLst>
          </p:cNvPr>
          <p:cNvSpPr txBox="1"/>
          <p:nvPr/>
        </p:nvSpPr>
        <p:spPr>
          <a:xfrm>
            <a:off x="10874359" y="55409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Simpan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D4C495-3FB0-078A-3E6A-88FB00E3FD3A}"/>
              </a:ext>
            </a:extLst>
          </p:cNvPr>
          <p:cNvSpPr/>
          <p:nvPr/>
        </p:nvSpPr>
        <p:spPr>
          <a:xfrm>
            <a:off x="10760059" y="5532043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CCEF7925-9DCE-D2CE-840C-B52E33EC34BF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609630" rtl="0" eaLnBrk="1" fontAlgn="auto" latinLnBrk="0" hangingPunct="1">
              <a:lnSpc>
                <a:spcPts val="18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5" b="1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ED9959B-C2D5-959A-0E35-CE363024A70E}"/>
              </a:ext>
            </a:extLst>
          </p:cNvPr>
          <p:cNvCxnSpPr>
            <a:cxnSpLocks/>
          </p:cNvCxnSpPr>
          <p:nvPr/>
        </p:nvCxnSpPr>
        <p:spPr>
          <a:xfrm flipH="1">
            <a:off x="4777698" y="5299250"/>
            <a:ext cx="410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150093A-E32B-5E88-D523-C04161D3FE58}"/>
              </a:ext>
            </a:extLst>
          </p:cNvPr>
          <p:cNvSpPr/>
          <p:nvPr/>
        </p:nvSpPr>
        <p:spPr>
          <a:xfrm>
            <a:off x="1394694" y="5040976"/>
            <a:ext cx="3383004" cy="60898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410AD0D9-0F00-D02D-BE39-E2F01B440CFA}"/>
              </a:ext>
            </a:extLst>
          </p:cNvPr>
          <p:cNvSpPr txBox="1"/>
          <p:nvPr/>
        </p:nvSpPr>
        <p:spPr>
          <a:xfrm>
            <a:off x="1508658" y="5034034"/>
            <a:ext cx="841763" cy="311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Rumus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CCAB20-870E-B30C-E154-F76F55A0440E}"/>
              </a:ext>
            </a:extLst>
          </p:cNvPr>
          <p:cNvSpPr txBox="1"/>
          <p:nvPr/>
        </p:nvSpPr>
        <p:spPr>
          <a:xfrm>
            <a:off x="1416667" y="5287877"/>
            <a:ext cx="351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masing-masing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kolom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3369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673A6-77A9-6EEE-D20B-03640D702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85C6392-17A3-4C0A-B1F0-8C739C1FB74B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54B6FD1-2BA1-84D3-E8EC-B719E1010D58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0DBFE8A9-E1AB-CDB8-6D87-62FCFF434A99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68F40596-BEB4-DF9C-ACFA-CCE71C0953D2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5219839-686A-B9FA-681D-6E7368E4732F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D493CB8-FFCA-3FE8-4919-BA127E2EC7CD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3702D2EB-7651-F796-B60B-1168AB270D25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37A7EF6-F24C-DF48-87C2-379183D0D555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FB7C952F-E520-A327-B7FB-77ADF24306E9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BFF3547-CFEC-17CC-5712-C6ACAD23DFAA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3F0A2011-7DAC-D371-6622-BB68F5443ECB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1BE38DE5-A067-A059-C3C7-D7A22988F015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4D5231D2-07A7-6E8F-9F56-5F024CC4ABF0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ACE48CB4-6A7C-E2F6-AE4F-CB253C0DEF8D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DAFBC70B-7259-5EEB-973B-F493EA89884C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308316-E410-0680-033D-CA7CE48B3553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3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KALDERA ESDM      &gt;&gt; </a:t>
            </a:r>
            <a:endParaRPr kumimoji="0" lang="en-ID" sz="13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3CFB413F-31AC-A681-8CEC-D4AD9D91D249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3B139A7-9767-111E-8193-57E93EB7E160}"/>
              </a:ext>
            </a:extLst>
          </p:cNvPr>
          <p:cNvSpPr txBox="1"/>
          <p:nvPr/>
        </p:nvSpPr>
        <p:spPr>
          <a:xfrm>
            <a:off x="3802253" y="1178016"/>
            <a:ext cx="3942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– Sektor GATRIK - Input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srgbClr val="181C32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25AFDF4-0D7F-280F-C31B-400474542E36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K</a:t>
            </a:r>
            <a:r>
              <a:rPr kumimoji="0" lang="en-ID" sz="933" b="1" i="0" u="none" strike="noStrike" kern="1200" cap="none" spc="0" normalizeH="0" baseline="0" noProof="0" dirty="0" err="1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asha</a:t>
            </a: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, ST, M.Sc.</a:t>
            </a:r>
          </a:p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4C00659D-B631-5C0E-FF15-BBCB06132BE0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758DCFA8-0258-706C-37C2-879518D24908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kumimoji="0" 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C5D1A4-0ACE-D52E-F93B-A96F1CCE28E4}"/>
              </a:ext>
            </a:extLst>
          </p:cNvPr>
          <p:cNvSpPr txBox="1"/>
          <p:nvPr/>
        </p:nvSpPr>
        <p:spPr>
          <a:xfrm>
            <a:off x="-65845" y="5982259"/>
            <a:ext cx="101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ID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F73AF688-C524-2676-DB3C-A330ED085CE2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     	&gt;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33A1B23A-1848-F366-7DCE-18B43A2230C5}"/>
              </a:ext>
            </a:extLst>
          </p:cNvPr>
          <p:cNvSpPr txBox="1"/>
          <p:nvPr/>
        </p:nvSpPr>
        <p:spPr>
          <a:xfrm>
            <a:off x="1037585" y="267967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3D487ABF-2D02-22BB-E35E-51F2E01E971F}"/>
              </a:ext>
            </a:extLst>
          </p:cNvPr>
          <p:cNvSpPr txBox="1"/>
          <p:nvPr/>
        </p:nvSpPr>
        <p:spPr>
          <a:xfrm>
            <a:off x="1037585" y="2994977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Rekap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D14A7F1-46E2-B2FF-146D-D0255F91D97E}"/>
              </a:ext>
            </a:extLst>
          </p:cNvPr>
          <p:cNvCxnSpPr/>
          <p:nvPr/>
        </p:nvCxnSpPr>
        <p:spPr>
          <a:xfrm>
            <a:off x="2477572" y="2886073"/>
            <a:ext cx="1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4290744-5D46-5918-4591-5C39E9D3F208}"/>
              </a:ext>
            </a:extLst>
          </p:cNvPr>
          <p:cNvSpPr/>
          <p:nvPr/>
        </p:nvSpPr>
        <p:spPr>
          <a:xfrm>
            <a:off x="929644" y="2756425"/>
            <a:ext cx="1805977" cy="25006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9B5408-1D4E-A406-9B5E-E5A49218E7A1}"/>
              </a:ext>
            </a:extLst>
          </p:cNvPr>
          <p:cNvSpPr txBox="1"/>
          <p:nvPr/>
        </p:nvSpPr>
        <p:spPr>
          <a:xfrm>
            <a:off x="3510935" y="151308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Bulan 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75844E-B307-B2F3-6597-7C9D7B0C94E1}"/>
              </a:ext>
            </a:extLst>
          </p:cNvPr>
          <p:cNvSpPr/>
          <p:nvPr/>
        </p:nvSpPr>
        <p:spPr>
          <a:xfrm>
            <a:off x="4143933" y="1518580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AFA499-9491-826A-ECE5-A155F2768EEE}"/>
              </a:ext>
            </a:extLst>
          </p:cNvPr>
          <p:cNvSpPr txBox="1"/>
          <p:nvPr/>
        </p:nvSpPr>
        <p:spPr>
          <a:xfrm>
            <a:off x="3503899" y="1872302"/>
            <a:ext cx="1558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tombol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pilihan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Agustus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September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Oktober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Desember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s.d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07EA346-34D2-3F42-F754-24D099A41B83}"/>
              </a:ext>
            </a:extLst>
          </p:cNvPr>
          <p:cNvSpPr txBox="1"/>
          <p:nvPr/>
        </p:nvSpPr>
        <p:spPr>
          <a:xfrm>
            <a:off x="4299370" y="14934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5FE93A-CDDA-4550-B4A3-02C08BFC9DE7}"/>
              </a:ext>
            </a:extLst>
          </p:cNvPr>
          <p:cNvGraphicFramePr>
            <a:graphicFrameLocks noGrp="1"/>
          </p:cNvGraphicFramePr>
          <p:nvPr/>
        </p:nvGraphicFramePr>
        <p:xfrm>
          <a:off x="5026280" y="2197547"/>
          <a:ext cx="7079915" cy="3229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6453">
                  <a:extLst>
                    <a:ext uri="{9D8B030D-6E8A-4147-A177-3AD203B41FA5}">
                      <a16:colId xmlns:a16="http://schemas.microsoft.com/office/drawing/2014/main" val="3567555540"/>
                    </a:ext>
                  </a:extLst>
                </a:gridCol>
                <a:gridCol w="1623669">
                  <a:extLst>
                    <a:ext uri="{9D8B030D-6E8A-4147-A177-3AD203B41FA5}">
                      <a16:colId xmlns:a16="http://schemas.microsoft.com/office/drawing/2014/main" val="850424413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val="2212234135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2937788936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408310975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84154902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155810876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866725386"/>
                    </a:ext>
                  </a:extLst>
                </a:gridCol>
              </a:tblGrid>
              <a:tr h="4992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No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UNIT KERJA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PERMOHONAN MASUK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MASIH PROSES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DISETUJUI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DIKEMBALIKAN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DITOLAK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KETERANGAN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4506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Muria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Data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sama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dg 2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bulan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lalu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130717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2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84693058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3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Utara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3929611531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4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Tengah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40881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  <a:latin typeface="Bahnschrift Light" panose="020B0502040204020203" pitchFamily="34" charset="0"/>
                        </a:rPr>
                        <a:t>Cabdin Wil. Serayu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152922167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6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Solo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44614583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7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 err="1">
                          <a:effectLst/>
                          <a:latin typeface="Bahnschrift Light" panose="020B0502040204020203" pitchFamily="34" charset="0"/>
                        </a:rPr>
                        <a:t>Dst</a:t>
                      </a:r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.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634809959"/>
                  </a:ext>
                </a:extLst>
              </a:tr>
              <a:tr h="309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JUMLAH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438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414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90181727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EA3ECB0-198F-6FE7-854F-4F9D2D7BA857}"/>
              </a:ext>
            </a:extLst>
          </p:cNvPr>
          <p:cNvSpPr txBox="1"/>
          <p:nvPr/>
        </p:nvSpPr>
        <p:spPr>
          <a:xfrm>
            <a:off x="3102131" y="860391"/>
            <a:ext cx="66101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 : Input manual</a:t>
            </a:r>
            <a:endParaRPr kumimoji="0" lang="en-ID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73F0A544-21B6-DC5C-3405-CCACEE97A38B}"/>
              </a:ext>
            </a:extLst>
          </p:cNvPr>
          <p:cNvSpPr txBox="1"/>
          <p:nvPr/>
        </p:nvSpPr>
        <p:spPr>
          <a:xfrm>
            <a:off x="779001" y="2113942"/>
            <a:ext cx="2698215" cy="1435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Minerba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GAT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</a:t>
            </a:r>
            <a:r>
              <a:rPr kumimoji="0" lang="en-US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Gatrik</a:t>
            </a: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EBT	</a:t>
            </a:r>
          </a:p>
        </p:txBody>
      </p:sp>
      <p:pic>
        <p:nvPicPr>
          <p:cNvPr id="26" name="Picture 2" descr="Pencil - Free education icons">
            <a:extLst>
              <a:ext uri="{FF2B5EF4-FFF2-40B4-BE49-F238E27FC236}">
                <a16:creationId xmlns:a16="http://schemas.microsoft.com/office/drawing/2014/main" id="{6420D2EB-9477-9E45-F7DA-3EF44523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29594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encil - Free education icons">
            <a:extLst>
              <a:ext uri="{FF2B5EF4-FFF2-40B4-BE49-F238E27FC236}">
                <a16:creationId xmlns:a16="http://schemas.microsoft.com/office/drawing/2014/main" id="{7CB1C98D-07BC-4554-3343-FF51206AD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32204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encil - Free education icons">
            <a:extLst>
              <a:ext uri="{FF2B5EF4-FFF2-40B4-BE49-F238E27FC236}">
                <a16:creationId xmlns:a16="http://schemas.microsoft.com/office/drawing/2014/main" id="{3EEA03F6-262D-F500-2CFA-F07C48B73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69455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encil - Free education icons">
            <a:extLst>
              <a:ext uri="{FF2B5EF4-FFF2-40B4-BE49-F238E27FC236}">
                <a16:creationId xmlns:a16="http://schemas.microsoft.com/office/drawing/2014/main" id="{B996DB1C-3443-878B-C7B2-A2F659A1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40353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encil - Free education icons">
            <a:extLst>
              <a:ext uri="{FF2B5EF4-FFF2-40B4-BE49-F238E27FC236}">
                <a16:creationId xmlns:a16="http://schemas.microsoft.com/office/drawing/2014/main" id="{54CDE4CC-60C0-AF88-B8D1-EC44E69BF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290907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encil - Free education icons">
            <a:extLst>
              <a:ext uri="{FF2B5EF4-FFF2-40B4-BE49-F238E27FC236}">
                <a16:creationId xmlns:a16="http://schemas.microsoft.com/office/drawing/2014/main" id="{F4570C76-2280-5798-5D4E-A15FF4021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66341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encil - Free education icons">
            <a:extLst>
              <a:ext uri="{FF2B5EF4-FFF2-40B4-BE49-F238E27FC236}">
                <a16:creationId xmlns:a16="http://schemas.microsoft.com/office/drawing/2014/main" id="{A6E710A9-F46B-C8FB-BF0E-079FB4684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80" y="497049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encil - Free education icons">
            <a:extLst>
              <a:ext uri="{FF2B5EF4-FFF2-40B4-BE49-F238E27FC236}">
                <a16:creationId xmlns:a16="http://schemas.microsoft.com/office/drawing/2014/main" id="{2272FDD1-7B3D-E369-6FA8-96B09DF36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ncil - Free education icons">
            <a:extLst>
              <a:ext uri="{FF2B5EF4-FFF2-40B4-BE49-F238E27FC236}">
                <a16:creationId xmlns:a16="http://schemas.microsoft.com/office/drawing/2014/main" id="{31A4D531-B59C-1B6A-D01D-56DA6662E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ncil - Free education icons">
            <a:extLst>
              <a:ext uri="{FF2B5EF4-FFF2-40B4-BE49-F238E27FC236}">
                <a16:creationId xmlns:a16="http://schemas.microsoft.com/office/drawing/2014/main" id="{9241FD22-DD89-F74C-2DE6-8C4D15742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encil - Free education icons">
            <a:extLst>
              <a:ext uri="{FF2B5EF4-FFF2-40B4-BE49-F238E27FC236}">
                <a16:creationId xmlns:a16="http://schemas.microsoft.com/office/drawing/2014/main" id="{E08F4B54-4485-DE46-EE27-3EC3F029D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ncil - Free education icons">
            <a:extLst>
              <a:ext uri="{FF2B5EF4-FFF2-40B4-BE49-F238E27FC236}">
                <a16:creationId xmlns:a16="http://schemas.microsoft.com/office/drawing/2014/main" id="{51889A36-1E46-C094-2811-0C29E1FB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ncil - Free education icons">
            <a:extLst>
              <a:ext uri="{FF2B5EF4-FFF2-40B4-BE49-F238E27FC236}">
                <a16:creationId xmlns:a16="http://schemas.microsoft.com/office/drawing/2014/main" id="{0441F449-62DE-BF9A-90E8-2129DFEE8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encil - Free education icons">
            <a:extLst>
              <a:ext uri="{FF2B5EF4-FFF2-40B4-BE49-F238E27FC236}">
                <a16:creationId xmlns:a16="http://schemas.microsoft.com/office/drawing/2014/main" id="{ED7E1819-620A-8C82-C37D-4EEDA85FB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5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ncil - Free education icons">
            <a:extLst>
              <a:ext uri="{FF2B5EF4-FFF2-40B4-BE49-F238E27FC236}">
                <a16:creationId xmlns:a16="http://schemas.microsoft.com/office/drawing/2014/main" id="{0888E24A-B9FC-5186-BE9D-C0790F13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292272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Pencil - Free education icons">
            <a:extLst>
              <a:ext uri="{FF2B5EF4-FFF2-40B4-BE49-F238E27FC236}">
                <a16:creationId xmlns:a16="http://schemas.microsoft.com/office/drawing/2014/main" id="{E418D2DC-2E61-C51C-8B42-522C7866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28531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Pencil - Free education icons">
            <a:extLst>
              <a:ext uri="{FF2B5EF4-FFF2-40B4-BE49-F238E27FC236}">
                <a16:creationId xmlns:a16="http://schemas.microsoft.com/office/drawing/2014/main" id="{431B87C2-A566-8CC0-B6ED-F7A1211BC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65782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Pencil - Free education icons">
            <a:extLst>
              <a:ext uri="{FF2B5EF4-FFF2-40B4-BE49-F238E27FC236}">
                <a16:creationId xmlns:a16="http://schemas.microsoft.com/office/drawing/2014/main" id="{7DB90BE9-A594-F459-C680-BE192680F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9986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Pencil - Free education icons">
            <a:extLst>
              <a:ext uri="{FF2B5EF4-FFF2-40B4-BE49-F238E27FC236}">
                <a16:creationId xmlns:a16="http://schemas.microsoft.com/office/drawing/2014/main" id="{64C1D75C-42C1-F39E-DDA5-577991BD3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2541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encil - Free education icons">
            <a:extLst>
              <a:ext uri="{FF2B5EF4-FFF2-40B4-BE49-F238E27FC236}">
                <a16:creationId xmlns:a16="http://schemas.microsoft.com/office/drawing/2014/main" id="{268CB35B-6A0A-F444-1B63-730939869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626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Pencil - Free education icons">
            <a:extLst>
              <a:ext uri="{FF2B5EF4-FFF2-40B4-BE49-F238E27FC236}">
                <a16:creationId xmlns:a16="http://schemas.microsoft.com/office/drawing/2014/main" id="{8B5B749F-19C2-9519-88A1-E0D1522D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242" y="493376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Pencil - Free education icons">
            <a:extLst>
              <a:ext uri="{FF2B5EF4-FFF2-40B4-BE49-F238E27FC236}">
                <a16:creationId xmlns:a16="http://schemas.microsoft.com/office/drawing/2014/main" id="{EA91CCE9-A394-5662-2B2C-4D336DDBC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Pencil - Free education icons">
            <a:extLst>
              <a:ext uri="{FF2B5EF4-FFF2-40B4-BE49-F238E27FC236}">
                <a16:creationId xmlns:a16="http://schemas.microsoft.com/office/drawing/2014/main" id="{A13B1CBA-4FE6-02FF-FA17-C25B15681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Pencil - Free education icons">
            <a:extLst>
              <a:ext uri="{FF2B5EF4-FFF2-40B4-BE49-F238E27FC236}">
                <a16:creationId xmlns:a16="http://schemas.microsoft.com/office/drawing/2014/main" id="{E835C73B-B238-DA90-1A58-8221D86C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Pencil - Free education icons">
            <a:extLst>
              <a:ext uri="{FF2B5EF4-FFF2-40B4-BE49-F238E27FC236}">
                <a16:creationId xmlns:a16="http://schemas.microsoft.com/office/drawing/2014/main" id="{FE86146D-A359-292A-0E60-BA14EFCE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Pencil - Free education icons">
            <a:extLst>
              <a:ext uri="{FF2B5EF4-FFF2-40B4-BE49-F238E27FC236}">
                <a16:creationId xmlns:a16="http://schemas.microsoft.com/office/drawing/2014/main" id="{B9778690-F336-2AED-6870-3C38A52A6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Pencil - Free education icons">
            <a:extLst>
              <a:ext uri="{FF2B5EF4-FFF2-40B4-BE49-F238E27FC236}">
                <a16:creationId xmlns:a16="http://schemas.microsoft.com/office/drawing/2014/main" id="{76CB7979-AD56-EE51-3817-C49E67AAE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Pencil - Free education icons">
            <a:extLst>
              <a:ext uri="{FF2B5EF4-FFF2-40B4-BE49-F238E27FC236}">
                <a16:creationId xmlns:a16="http://schemas.microsoft.com/office/drawing/2014/main" id="{1F367DC1-5BF5-F3F0-B058-7337CF74C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9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Pencil - Free education icons">
            <a:extLst>
              <a:ext uri="{FF2B5EF4-FFF2-40B4-BE49-F238E27FC236}">
                <a16:creationId xmlns:a16="http://schemas.microsoft.com/office/drawing/2014/main" id="{4E2E86F1-F966-7A9F-C2E3-689E76DBA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299984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Pencil - Free education icons">
            <a:extLst>
              <a:ext uri="{FF2B5EF4-FFF2-40B4-BE49-F238E27FC236}">
                <a16:creationId xmlns:a16="http://schemas.microsoft.com/office/drawing/2014/main" id="{A13CFA8B-E41C-0338-6DF2-0FA92AA4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3624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Pencil - Free education icons">
            <a:extLst>
              <a:ext uri="{FF2B5EF4-FFF2-40B4-BE49-F238E27FC236}">
                <a16:creationId xmlns:a16="http://schemas.microsoft.com/office/drawing/2014/main" id="{6717A440-402C-1EC0-74C1-1107A2426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734944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Pencil - Free education icons">
            <a:extLst>
              <a:ext uri="{FF2B5EF4-FFF2-40B4-BE49-F238E27FC236}">
                <a16:creationId xmlns:a16="http://schemas.microsoft.com/office/drawing/2014/main" id="{03D85619-15FF-9457-616B-3C40CFF39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407577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Pencil - Free education icons">
            <a:extLst>
              <a:ext uri="{FF2B5EF4-FFF2-40B4-BE49-F238E27FC236}">
                <a16:creationId xmlns:a16="http://schemas.microsoft.com/office/drawing/2014/main" id="{03C3CD84-8F49-C250-084D-3A9E9F7DE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3312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Pencil - Free education icons">
            <a:extLst>
              <a:ext uri="{FF2B5EF4-FFF2-40B4-BE49-F238E27FC236}">
                <a16:creationId xmlns:a16="http://schemas.microsoft.com/office/drawing/2014/main" id="{AC9B96D1-45F7-BA02-232B-430A8B29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70380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Pencil - Free education icons">
            <a:extLst>
              <a:ext uri="{FF2B5EF4-FFF2-40B4-BE49-F238E27FC236}">
                <a16:creationId xmlns:a16="http://schemas.microsoft.com/office/drawing/2014/main" id="{4735AA59-231D-767E-5017-CE417F0B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39" y="501088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Pencil - Free education icons">
            <a:extLst>
              <a:ext uri="{FF2B5EF4-FFF2-40B4-BE49-F238E27FC236}">
                <a16:creationId xmlns:a16="http://schemas.microsoft.com/office/drawing/2014/main" id="{A0534AC4-8DD5-7C3B-9F82-F998FC1B1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295393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Pencil - Free education icons">
            <a:extLst>
              <a:ext uri="{FF2B5EF4-FFF2-40B4-BE49-F238E27FC236}">
                <a16:creationId xmlns:a16="http://schemas.microsoft.com/office/drawing/2014/main" id="{AAEFCC57-FC06-7BE8-815E-B2F754A5A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31653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Pencil - Free education icons">
            <a:extLst>
              <a:ext uri="{FF2B5EF4-FFF2-40B4-BE49-F238E27FC236}">
                <a16:creationId xmlns:a16="http://schemas.microsoft.com/office/drawing/2014/main" id="{ACB439BB-982C-474F-F840-512E75694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6890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Pencil - Free education icons">
            <a:extLst>
              <a:ext uri="{FF2B5EF4-FFF2-40B4-BE49-F238E27FC236}">
                <a16:creationId xmlns:a16="http://schemas.microsoft.com/office/drawing/2014/main" id="{060704FD-E67E-C4C8-E9FC-BF5A2BCC9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402986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Pencil - Free education icons">
            <a:extLst>
              <a:ext uri="{FF2B5EF4-FFF2-40B4-BE49-F238E27FC236}">
                <a16:creationId xmlns:a16="http://schemas.microsoft.com/office/drawing/2014/main" id="{82CCDDFD-D7F9-2EE4-56E7-57F780463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28539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Pencil - Free education icons">
            <a:extLst>
              <a:ext uri="{FF2B5EF4-FFF2-40B4-BE49-F238E27FC236}">
                <a16:creationId xmlns:a16="http://schemas.microsoft.com/office/drawing/2014/main" id="{62AEEA31-1053-7CB6-5969-2FD15EA0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6578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Pencil - Free education icons">
            <a:extLst>
              <a:ext uri="{FF2B5EF4-FFF2-40B4-BE49-F238E27FC236}">
                <a16:creationId xmlns:a16="http://schemas.microsoft.com/office/drawing/2014/main" id="{CD7BE032-09A4-3E7C-3BF1-B5EE1960B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982" y="49649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158A94F-45B7-D716-A484-523AFBB9CBA3}"/>
              </a:ext>
            </a:extLst>
          </p:cNvPr>
          <p:cNvSpPr txBox="1"/>
          <p:nvPr/>
        </p:nvSpPr>
        <p:spPr>
          <a:xfrm>
            <a:off x="10874359" y="55409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Simpan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2C1CF-00C1-3DA4-229C-EAB3D3C89E95}"/>
              </a:ext>
            </a:extLst>
          </p:cNvPr>
          <p:cNvSpPr/>
          <p:nvPr/>
        </p:nvSpPr>
        <p:spPr>
          <a:xfrm>
            <a:off x="10760059" y="5532043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DDE3E3F0-8E9A-3BDC-F752-7192DE1BD63A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609630" rtl="0" eaLnBrk="1" fontAlgn="auto" latinLnBrk="0" hangingPunct="1">
              <a:lnSpc>
                <a:spcPts val="18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5" b="1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A16B25-6A73-4279-13C2-EE75A329C526}"/>
              </a:ext>
            </a:extLst>
          </p:cNvPr>
          <p:cNvCxnSpPr>
            <a:cxnSpLocks/>
          </p:cNvCxnSpPr>
          <p:nvPr/>
        </p:nvCxnSpPr>
        <p:spPr>
          <a:xfrm flipH="1">
            <a:off x="4777698" y="5299250"/>
            <a:ext cx="410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B47A7FA-59CA-59BE-4535-AA08F2824E26}"/>
              </a:ext>
            </a:extLst>
          </p:cNvPr>
          <p:cNvSpPr/>
          <p:nvPr/>
        </p:nvSpPr>
        <p:spPr>
          <a:xfrm>
            <a:off x="1394694" y="5040976"/>
            <a:ext cx="3383004" cy="60898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B9A54263-550D-DF45-49E0-EC6AFCCD99FD}"/>
              </a:ext>
            </a:extLst>
          </p:cNvPr>
          <p:cNvSpPr txBox="1"/>
          <p:nvPr/>
        </p:nvSpPr>
        <p:spPr>
          <a:xfrm>
            <a:off x="1508658" y="5034034"/>
            <a:ext cx="841763" cy="311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Rumus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6571EB-52B0-333C-E29C-FBCB31C40CAD}"/>
              </a:ext>
            </a:extLst>
          </p:cNvPr>
          <p:cNvSpPr txBox="1"/>
          <p:nvPr/>
        </p:nvSpPr>
        <p:spPr>
          <a:xfrm>
            <a:off x="1416667" y="5287877"/>
            <a:ext cx="351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masing-masing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kolom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828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258D1-C412-2269-C93F-809309433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63FBFA9-882E-C1ED-AD9F-7F5E01C7AB3D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43E52CA-5C38-0546-8B43-35B09933F0F4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40F67F6-63D5-EDAB-18C9-16BD1C2C47BE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F1C6BA00-57F9-5140-875A-11D4F35C20C5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5E7F791-19C4-B021-7BEA-CE84431D08D8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57EF46CE-5538-D85A-42D1-5F108DE24889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60963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D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C551AB61-379D-2F91-8D58-9A29BC69DF8A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12E8F06-CC6E-59A7-6DE1-468A94499584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8B5E8FC-0C1F-AACB-3675-C03E01F390F7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AB578EE0-E612-BF26-62CA-1ADDE1BA3FC3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2F0FBD04-A78E-0434-D7C1-22B4232F0D41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E23D245-9B8C-5052-BB09-7BD38A0D841C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4AD1D29-302D-7342-F3A0-BB2E79654165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61726DEA-C315-9285-75E4-17C7B990A482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931C1CE4-8F49-CAF0-972E-8245E3D810F5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2353F5-7D9D-2B62-0E79-0AC5982E7DB9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333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ucida Sans Unicode"/>
                <a:ea typeface="+mn-ea"/>
                <a:cs typeface="Lucida Sans Unicode"/>
              </a:rPr>
              <a:t>KALDERA ESDM      &gt;&gt; </a:t>
            </a:r>
            <a:endParaRPr kumimoji="0" lang="en-ID" sz="1333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99AC688F-AE32-AD86-3721-9F8F9A16DAA8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6955BB-FD85-FCDA-9E04-84713BEB5375}"/>
              </a:ext>
            </a:extLst>
          </p:cNvPr>
          <p:cNvSpPr txBox="1"/>
          <p:nvPr/>
        </p:nvSpPr>
        <p:spPr>
          <a:xfrm>
            <a:off x="3802253" y="1178016"/>
            <a:ext cx="3942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– Sektor EBT - Input</a:t>
            </a:r>
            <a:endParaRPr kumimoji="0" lang="en-ID" sz="1200" b="1" i="0" u="none" strike="noStrike" kern="1200" cap="none" spc="0" normalizeH="0" baseline="0" noProof="0" dirty="0">
              <a:ln>
                <a:noFill/>
              </a:ln>
              <a:solidFill>
                <a:srgbClr val="181C32"/>
              </a:solidFill>
              <a:effectLst/>
              <a:uLnTx/>
              <a:uFillTx/>
              <a:latin typeface="Poppins" panose="00000500000000000000" pitchFamily="2" charset="0"/>
              <a:ea typeface="+mn-ea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355E14-A881-6396-660E-15F58512C658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K</a:t>
            </a:r>
            <a:r>
              <a:rPr kumimoji="0" lang="en-ID" sz="933" b="1" i="0" u="none" strike="noStrike" kern="1200" cap="none" spc="0" normalizeH="0" baseline="0" noProof="0" dirty="0" err="1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asha</a:t>
            </a: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, ST, M.Sc.</a:t>
            </a:r>
          </a:p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933" b="1" i="0" u="none" strike="noStrike" kern="1200" cap="none" spc="0" normalizeH="0" baseline="0" noProof="0" dirty="0">
                <a:ln>
                  <a:noFill/>
                </a:ln>
                <a:solidFill>
                  <a:srgbClr val="181C32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+mn-cs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40F37D2E-33F2-FC3D-163C-B6270A9E61B4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0279AE22-E5AE-BCE2-9157-EDCAD8E58F5C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73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kumimoji="0" lang="en-US" sz="2133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8DDD3B-ADEA-02D8-FED0-E29A3C97087D}"/>
              </a:ext>
            </a:extLst>
          </p:cNvPr>
          <p:cNvSpPr txBox="1"/>
          <p:nvPr/>
        </p:nvSpPr>
        <p:spPr>
          <a:xfrm>
            <a:off x="-65845" y="5982259"/>
            <a:ext cx="101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+mn-ea"/>
                <a:cs typeface="+mn-cs"/>
              </a:rPr>
              <a:t>8</a:t>
            </a:r>
            <a:endParaRPr kumimoji="0" lang="en-ID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21">
            <a:extLst>
              <a:ext uri="{FF2B5EF4-FFF2-40B4-BE49-F238E27FC236}">
                <a16:creationId xmlns:a16="http://schemas.microsoft.com/office/drawing/2014/main" id="{13A3A9FA-5A23-E954-E378-2162892D6175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Persetujuan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Teknis      	&gt;</a:t>
            </a:r>
          </a:p>
        </p:txBody>
      </p:sp>
      <p:sp>
        <p:nvSpPr>
          <p:cNvPr id="45" name="TextBox 21">
            <a:extLst>
              <a:ext uri="{FF2B5EF4-FFF2-40B4-BE49-F238E27FC236}">
                <a16:creationId xmlns:a16="http://schemas.microsoft.com/office/drawing/2014/main" id="{003ADA5F-9EB1-6D67-A8D6-77E694637D25}"/>
              </a:ext>
            </a:extLst>
          </p:cNvPr>
          <p:cNvSpPr txBox="1"/>
          <p:nvPr/>
        </p:nvSpPr>
        <p:spPr>
          <a:xfrm>
            <a:off x="1091811" y="2889569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46" name="TextBox 21">
            <a:extLst>
              <a:ext uri="{FF2B5EF4-FFF2-40B4-BE49-F238E27FC236}">
                <a16:creationId xmlns:a16="http://schemas.microsoft.com/office/drawing/2014/main" id="{7C930609-04A7-1270-44F2-9927B1A40074}"/>
              </a:ext>
            </a:extLst>
          </p:cNvPr>
          <p:cNvSpPr txBox="1"/>
          <p:nvPr/>
        </p:nvSpPr>
        <p:spPr>
          <a:xfrm>
            <a:off x="1091811" y="3204874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Rekap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F0695F6-BE73-428E-17B4-4529D0398415}"/>
              </a:ext>
            </a:extLst>
          </p:cNvPr>
          <p:cNvCxnSpPr/>
          <p:nvPr/>
        </p:nvCxnSpPr>
        <p:spPr>
          <a:xfrm>
            <a:off x="2531798" y="3095970"/>
            <a:ext cx="1258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9554899-4BAF-0AAB-E351-F0E770F0504B}"/>
              </a:ext>
            </a:extLst>
          </p:cNvPr>
          <p:cNvSpPr/>
          <p:nvPr/>
        </p:nvSpPr>
        <p:spPr>
          <a:xfrm>
            <a:off x="983870" y="2966322"/>
            <a:ext cx="1805977" cy="250065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38B0B8-4797-39EA-AF91-1F92DE763310}"/>
              </a:ext>
            </a:extLst>
          </p:cNvPr>
          <p:cNvSpPr txBox="1"/>
          <p:nvPr/>
        </p:nvSpPr>
        <p:spPr>
          <a:xfrm>
            <a:off x="3510935" y="1513083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Bulan :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913CC61-AE8A-1F05-FDCA-ED93E0082245}"/>
              </a:ext>
            </a:extLst>
          </p:cNvPr>
          <p:cNvSpPr/>
          <p:nvPr/>
        </p:nvSpPr>
        <p:spPr>
          <a:xfrm>
            <a:off x="4143933" y="1518580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9E9B6F-87AC-E49A-B213-DFEB2E63DA1C}"/>
              </a:ext>
            </a:extLst>
          </p:cNvPr>
          <p:cNvSpPr txBox="1"/>
          <p:nvPr/>
        </p:nvSpPr>
        <p:spPr>
          <a:xfrm>
            <a:off x="3503899" y="1872302"/>
            <a:ext cx="155844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*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tombol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pilihan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Feb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Maret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Juni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Juli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Agustus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September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Oktober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November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Desember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s.d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Des</a:t>
            </a:r>
            <a:endParaRPr kumimoji="0" lang="en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328369-FA63-5666-88E5-18AEE853B43D}"/>
              </a:ext>
            </a:extLst>
          </p:cNvPr>
          <p:cNvSpPr txBox="1"/>
          <p:nvPr/>
        </p:nvSpPr>
        <p:spPr>
          <a:xfrm>
            <a:off x="4299370" y="149341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Januari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336E464-0D87-5361-B143-BB88DA9E37A6}"/>
              </a:ext>
            </a:extLst>
          </p:cNvPr>
          <p:cNvGraphicFramePr>
            <a:graphicFrameLocks noGrp="1"/>
          </p:cNvGraphicFramePr>
          <p:nvPr/>
        </p:nvGraphicFramePr>
        <p:xfrm>
          <a:off x="5026280" y="2197547"/>
          <a:ext cx="7079915" cy="322917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6453">
                  <a:extLst>
                    <a:ext uri="{9D8B030D-6E8A-4147-A177-3AD203B41FA5}">
                      <a16:colId xmlns:a16="http://schemas.microsoft.com/office/drawing/2014/main" val="3567555540"/>
                    </a:ext>
                  </a:extLst>
                </a:gridCol>
                <a:gridCol w="1623669">
                  <a:extLst>
                    <a:ext uri="{9D8B030D-6E8A-4147-A177-3AD203B41FA5}">
                      <a16:colId xmlns:a16="http://schemas.microsoft.com/office/drawing/2014/main" val="850424413"/>
                    </a:ext>
                  </a:extLst>
                </a:gridCol>
                <a:gridCol w="936434">
                  <a:extLst>
                    <a:ext uri="{9D8B030D-6E8A-4147-A177-3AD203B41FA5}">
                      <a16:colId xmlns:a16="http://schemas.microsoft.com/office/drawing/2014/main" val="2212234135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2937788936"/>
                    </a:ext>
                  </a:extLst>
                </a:gridCol>
                <a:gridCol w="903383">
                  <a:extLst>
                    <a:ext uri="{9D8B030D-6E8A-4147-A177-3AD203B41FA5}">
                      <a16:colId xmlns:a16="http://schemas.microsoft.com/office/drawing/2014/main" val="2408310975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84154902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1558108762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866725386"/>
                    </a:ext>
                  </a:extLst>
                </a:gridCol>
              </a:tblGrid>
              <a:tr h="499210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No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UNIT KERJA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PERMOHONAN MASUK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MASIH PROSES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DISETUJUI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DIKEMBALIKAN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DITOLAK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KETERANGAN</a:t>
                      </a:r>
                      <a:endParaRPr lang="en-ID" sz="90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marL="84834" marR="84834" marT="42417" marB="42417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04506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Muria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44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Data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sama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dg 2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bulan</a:t>
                      </a:r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 </a:t>
                      </a:r>
                      <a:r>
                        <a:rPr lang="en-US" sz="900" b="0" dirty="0" err="1">
                          <a:effectLst/>
                          <a:latin typeface="Bahnschrift Light" panose="020B0502040204020203" pitchFamily="34" charset="0"/>
                        </a:rPr>
                        <a:t>lalu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130717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2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Kendeng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17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846930580"/>
                  </a:ext>
                </a:extLst>
              </a:tr>
              <a:tr h="428977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3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Utara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33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D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3929611531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4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</a:t>
                      </a:r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Serayu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Tengah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19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408819689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>
                          <a:effectLst/>
                          <a:latin typeface="Bahnschrift Light" panose="020B0502040204020203" pitchFamily="34" charset="0"/>
                        </a:rPr>
                        <a:t>Cabdin Wil. Serayu Selatan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1529221674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6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D" sz="900" dirty="0" err="1">
                          <a:effectLst/>
                          <a:latin typeface="Bahnschrift Light" panose="020B0502040204020203" pitchFamily="34" charset="0"/>
                        </a:rPr>
                        <a:t>Cabdin</a:t>
                      </a:r>
                      <a:r>
                        <a:rPr lang="en-ID" sz="900" dirty="0">
                          <a:effectLst/>
                          <a:latin typeface="Bahnschrift Light" panose="020B0502040204020203" pitchFamily="34" charset="0"/>
                        </a:rPr>
                        <a:t> Wil. Solo</a:t>
                      </a: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34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0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32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244614583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7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900" dirty="0" err="1">
                          <a:effectLst/>
                          <a:latin typeface="Bahnschrift Light" panose="020B0502040204020203" pitchFamily="34" charset="0"/>
                        </a:rPr>
                        <a:t>Dst</a:t>
                      </a:r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.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0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b="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634809959"/>
                  </a:ext>
                </a:extLst>
              </a:tr>
              <a:tr h="309026">
                <a:tc gridSpan="2">
                  <a:txBody>
                    <a:bodyPr/>
                    <a:lstStyle/>
                    <a:p>
                      <a:pPr algn="ctr"/>
                      <a:r>
                        <a:rPr lang="en-US" sz="900">
                          <a:latin typeface="Bahnschrift Light" panose="020B0502040204020203" pitchFamily="34" charset="0"/>
                        </a:rPr>
                        <a:t>JUMLAH</a:t>
                      </a:r>
                      <a:endParaRPr lang="en-ID" sz="900">
                        <a:latin typeface="Bahnschrift Light" panose="020B0502040204020203" pitchFamily="34" charset="0"/>
                      </a:endParaRPr>
                    </a:p>
                  </a:txBody>
                  <a:tcPr marL="84834" marR="84834" marT="42417" marB="42417" anchor="ctr"/>
                </a:tc>
                <a:tc hMerge="1">
                  <a:txBody>
                    <a:bodyPr/>
                    <a:lstStyle/>
                    <a:p>
                      <a:endParaRPr lang="en-ID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438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5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414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18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dirty="0">
                          <a:effectLst/>
                          <a:latin typeface="Bahnschrift Light" panose="020B0502040204020203" pitchFamily="34" charset="0"/>
                        </a:rPr>
                        <a:t>1</a:t>
                      </a:r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tc>
                  <a:txBody>
                    <a:bodyPr/>
                    <a:lstStyle/>
                    <a:p>
                      <a:pPr algn="ctr" rtl="0" fontAlgn="b"/>
                      <a:endParaRPr lang="en-ID" sz="900" dirty="0">
                        <a:effectLst/>
                        <a:latin typeface="Bahnschrift Light" panose="020B0502040204020203" pitchFamily="34" charset="0"/>
                      </a:endParaRPr>
                    </a:p>
                  </a:txBody>
                  <a:tcPr marL="26511" marR="26511" marT="17674" marB="17674" anchor="ctr"/>
                </a:tc>
                <a:extLst>
                  <a:ext uri="{0D108BD9-81ED-4DB2-BD59-A6C34878D82A}">
                    <a16:rowId xmlns:a16="http://schemas.microsoft.com/office/drawing/2014/main" val="90181727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0AFF4165-065D-2449-2DE0-0112C07365AA}"/>
              </a:ext>
            </a:extLst>
          </p:cNvPr>
          <p:cNvSpPr txBox="1"/>
          <p:nvPr/>
        </p:nvSpPr>
        <p:spPr>
          <a:xfrm>
            <a:off x="3102131" y="860391"/>
            <a:ext cx="6610120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ID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00FF00"/>
                </a:highlight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Metode : Input manual</a:t>
            </a:r>
            <a:endParaRPr kumimoji="0" lang="en-ID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1">
            <a:extLst>
              <a:ext uri="{FF2B5EF4-FFF2-40B4-BE49-F238E27FC236}">
                <a16:creationId xmlns:a16="http://schemas.microsoft.com/office/drawing/2014/main" id="{2B09423B-6E93-2CBA-3002-F3B9760F2660}"/>
              </a:ext>
            </a:extLst>
          </p:cNvPr>
          <p:cNvSpPr txBox="1"/>
          <p:nvPr/>
        </p:nvSpPr>
        <p:spPr>
          <a:xfrm>
            <a:off x="779001" y="2113942"/>
            <a:ext cx="2698215" cy="820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Minerba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GAT</a:t>
            </a: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</a:t>
            </a:r>
            <a:r>
              <a:rPr kumimoji="0" lang="en-US" sz="1333" b="1" i="0" u="none" strike="noStrike" kern="1200" cap="none" spc="0" normalizeH="0" baseline="0" noProof="0" dirty="0" err="1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Gatrik</a:t>
            </a:r>
            <a:endParaRPr kumimoji="0" lang="en-US" sz="1333" b="1" i="0" u="none" strike="noStrike" kern="1200" cap="none" spc="0" normalizeH="0" baseline="0" noProof="0" dirty="0">
              <a:ln>
                <a:noFill/>
              </a:ln>
              <a:solidFill>
                <a:srgbClr val="EEECE1">
                  <a:lumMod val="50000"/>
                </a:srgbClr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  <a:p>
            <a:pPr marL="228611" marR="0" lvl="0" indent="-22861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333" b="1" i="0" u="none" strike="noStrike" kern="1200" cap="none" spc="0" normalizeH="0" baseline="0" noProof="0" dirty="0">
                <a:ln>
                  <a:noFill/>
                </a:ln>
                <a:solidFill>
                  <a:srgbClr val="EEECE1">
                    <a:lumMod val="50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Sektor EBT	</a:t>
            </a:r>
          </a:p>
        </p:txBody>
      </p:sp>
      <p:pic>
        <p:nvPicPr>
          <p:cNvPr id="26" name="Picture 2" descr="Pencil - Free education icons">
            <a:extLst>
              <a:ext uri="{FF2B5EF4-FFF2-40B4-BE49-F238E27FC236}">
                <a16:creationId xmlns:a16="http://schemas.microsoft.com/office/drawing/2014/main" id="{8229D052-66F2-7E48-B972-8A3E1AFF8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29594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encil - Free education icons">
            <a:extLst>
              <a:ext uri="{FF2B5EF4-FFF2-40B4-BE49-F238E27FC236}">
                <a16:creationId xmlns:a16="http://schemas.microsoft.com/office/drawing/2014/main" id="{9FADF1DD-BB53-29C4-A288-86D697757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32204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Pencil - Free education icons">
            <a:extLst>
              <a:ext uri="{FF2B5EF4-FFF2-40B4-BE49-F238E27FC236}">
                <a16:creationId xmlns:a16="http://schemas.microsoft.com/office/drawing/2014/main" id="{060989D0-4876-E788-C160-98EB49076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369455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Pencil - Free education icons">
            <a:extLst>
              <a:ext uri="{FF2B5EF4-FFF2-40B4-BE49-F238E27FC236}">
                <a16:creationId xmlns:a16="http://schemas.microsoft.com/office/drawing/2014/main" id="{B926B69A-54FB-080A-525E-5DEE1FDA9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01" y="40353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Pencil - Free education icons">
            <a:extLst>
              <a:ext uri="{FF2B5EF4-FFF2-40B4-BE49-F238E27FC236}">
                <a16:creationId xmlns:a16="http://schemas.microsoft.com/office/drawing/2014/main" id="{9BEC272F-C78A-75B5-3BFF-48BA60919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290907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Pencil - Free education icons">
            <a:extLst>
              <a:ext uri="{FF2B5EF4-FFF2-40B4-BE49-F238E27FC236}">
                <a16:creationId xmlns:a16="http://schemas.microsoft.com/office/drawing/2014/main" id="{F9ABEB7E-1577-818D-0CD8-586565E23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0359" y="466341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Pencil - Free education icons">
            <a:extLst>
              <a:ext uri="{FF2B5EF4-FFF2-40B4-BE49-F238E27FC236}">
                <a16:creationId xmlns:a16="http://schemas.microsoft.com/office/drawing/2014/main" id="{E7FDA374-FE5C-3B6E-87A0-F70F34EB3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180" y="497049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Pencil - Free education icons">
            <a:extLst>
              <a:ext uri="{FF2B5EF4-FFF2-40B4-BE49-F238E27FC236}">
                <a16:creationId xmlns:a16="http://schemas.microsoft.com/office/drawing/2014/main" id="{0A985C3E-73C3-BFAA-8720-E423F16F3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Pencil - Free education icons">
            <a:extLst>
              <a:ext uri="{FF2B5EF4-FFF2-40B4-BE49-F238E27FC236}">
                <a16:creationId xmlns:a16="http://schemas.microsoft.com/office/drawing/2014/main" id="{E140BE8E-4753-446C-8964-668851F8D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Pencil - Free education icons">
            <a:extLst>
              <a:ext uri="{FF2B5EF4-FFF2-40B4-BE49-F238E27FC236}">
                <a16:creationId xmlns:a16="http://schemas.microsoft.com/office/drawing/2014/main" id="{EEBD4BC6-570A-26EB-C737-2BE478F5D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Pencil - Free education icons">
            <a:extLst>
              <a:ext uri="{FF2B5EF4-FFF2-40B4-BE49-F238E27FC236}">
                <a16:creationId xmlns:a16="http://schemas.microsoft.com/office/drawing/2014/main" id="{C42F2924-13C5-89BC-E929-BCA91D455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288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encil - Free education icons">
            <a:extLst>
              <a:ext uri="{FF2B5EF4-FFF2-40B4-BE49-F238E27FC236}">
                <a16:creationId xmlns:a16="http://schemas.microsoft.com/office/drawing/2014/main" id="{9E6C8673-0ED0-FCCD-0930-EDF8FD777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encil - Free education icons">
            <a:extLst>
              <a:ext uri="{FF2B5EF4-FFF2-40B4-BE49-F238E27FC236}">
                <a16:creationId xmlns:a16="http://schemas.microsoft.com/office/drawing/2014/main" id="{8659F0A4-7CDA-AE02-EB80-3C1584621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83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encil - Free education icons">
            <a:extLst>
              <a:ext uri="{FF2B5EF4-FFF2-40B4-BE49-F238E27FC236}">
                <a16:creationId xmlns:a16="http://schemas.microsoft.com/office/drawing/2014/main" id="{B36E9D38-A787-8F99-2193-60354D6C0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65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Pencil - Free education icons">
            <a:extLst>
              <a:ext uri="{FF2B5EF4-FFF2-40B4-BE49-F238E27FC236}">
                <a16:creationId xmlns:a16="http://schemas.microsoft.com/office/drawing/2014/main" id="{250424A1-5ED3-1D33-7D5B-B4216FE57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292272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2" descr="Pencil - Free education icons">
            <a:extLst>
              <a:ext uri="{FF2B5EF4-FFF2-40B4-BE49-F238E27FC236}">
                <a16:creationId xmlns:a16="http://schemas.microsoft.com/office/drawing/2014/main" id="{DC542804-EC08-C45F-D430-5DAA7A1C8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28531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2" descr="Pencil - Free education icons">
            <a:extLst>
              <a:ext uri="{FF2B5EF4-FFF2-40B4-BE49-F238E27FC236}">
                <a16:creationId xmlns:a16="http://schemas.microsoft.com/office/drawing/2014/main" id="{C3B95229-DA80-717E-8CC0-046FBBCEF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65782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" descr="Pencil - Free education icons">
            <a:extLst>
              <a:ext uri="{FF2B5EF4-FFF2-40B4-BE49-F238E27FC236}">
                <a16:creationId xmlns:a16="http://schemas.microsoft.com/office/drawing/2014/main" id="{1B8C46B2-65EF-FA96-3A7C-4F1A9655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6463" y="399865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Pencil - Free education icons">
            <a:extLst>
              <a:ext uri="{FF2B5EF4-FFF2-40B4-BE49-F238E27FC236}">
                <a16:creationId xmlns:a16="http://schemas.microsoft.com/office/drawing/2014/main" id="{C94BE584-11A2-96A5-9152-E486B448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254180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encil - Free education icons">
            <a:extLst>
              <a:ext uri="{FF2B5EF4-FFF2-40B4-BE49-F238E27FC236}">
                <a16:creationId xmlns:a16="http://schemas.microsoft.com/office/drawing/2014/main" id="{F2590CCD-972A-9C38-FB38-7D0557C25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421" y="4626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2" descr="Pencil - Free education icons">
            <a:extLst>
              <a:ext uri="{FF2B5EF4-FFF2-40B4-BE49-F238E27FC236}">
                <a16:creationId xmlns:a16="http://schemas.microsoft.com/office/drawing/2014/main" id="{FF5F1AD1-6D6E-BB53-80A0-46EA58636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242" y="493376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2" descr="Pencil - Free education icons">
            <a:extLst>
              <a:ext uri="{FF2B5EF4-FFF2-40B4-BE49-F238E27FC236}">
                <a16:creationId xmlns:a16="http://schemas.microsoft.com/office/drawing/2014/main" id="{B62E2DB0-4EA6-CBE0-090D-53B52CD98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297964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Pencil - Free education icons">
            <a:extLst>
              <a:ext uri="{FF2B5EF4-FFF2-40B4-BE49-F238E27FC236}">
                <a16:creationId xmlns:a16="http://schemas.microsoft.com/office/drawing/2014/main" id="{B567CC13-001D-5755-264E-6CAE0634D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34224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2" descr="Pencil - Free education icons">
            <a:extLst>
              <a:ext uri="{FF2B5EF4-FFF2-40B4-BE49-F238E27FC236}">
                <a16:creationId xmlns:a16="http://schemas.microsoft.com/office/drawing/2014/main" id="{981EF651-2793-7DD4-57D6-29CF6C64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371474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Picture 2" descr="Pencil - Free education icons">
            <a:extLst>
              <a:ext uri="{FF2B5EF4-FFF2-40B4-BE49-F238E27FC236}">
                <a16:creationId xmlns:a16="http://schemas.microsoft.com/office/drawing/2014/main" id="{DAAA2816-E730-5047-2068-0B61F76D6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820" y="40555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9" name="Picture 2" descr="Pencil - Free education icons">
            <a:extLst>
              <a:ext uri="{FF2B5EF4-FFF2-40B4-BE49-F238E27FC236}">
                <a16:creationId xmlns:a16="http://schemas.microsoft.com/office/drawing/2014/main" id="{D8E0B4CF-7642-7E08-9B03-41B7F1FFB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31110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2" descr="Pencil - Free education icons">
            <a:extLst>
              <a:ext uri="{FF2B5EF4-FFF2-40B4-BE49-F238E27FC236}">
                <a16:creationId xmlns:a16="http://schemas.microsoft.com/office/drawing/2014/main" id="{C241EFE1-C382-8E79-5C65-3C9B99CB4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78" y="468360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2" descr="Pencil - Free education icons">
            <a:extLst>
              <a:ext uri="{FF2B5EF4-FFF2-40B4-BE49-F238E27FC236}">
                <a16:creationId xmlns:a16="http://schemas.microsoft.com/office/drawing/2014/main" id="{E94C66FA-D2CE-2832-19F9-B2C50F6E8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599" y="499068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2" descr="Pencil - Free education icons">
            <a:extLst>
              <a:ext uri="{FF2B5EF4-FFF2-40B4-BE49-F238E27FC236}">
                <a16:creationId xmlns:a16="http://schemas.microsoft.com/office/drawing/2014/main" id="{FE3FAB5D-2D05-4C97-4C4D-D2B9CD552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299984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2" descr="Pencil - Free education icons">
            <a:extLst>
              <a:ext uri="{FF2B5EF4-FFF2-40B4-BE49-F238E27FC236}">
                <a16:creationId xmlns:a16="http://schemas.microsoft.com/office/drawing/2014/main" id="{13E3388A-F857-181A-9883-2FB523F06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3624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" descr="Pencil - Free education icons">
            <a:extLst>
              <a:ext uri="{FF2B5EF4-FFF2-40B4-BE49-F238E27FC236}">
                <a16:creationId xmlns:a16="http://schemas.microsoft.com/office/drawing/2014/main" id="{F3C21936-E247-DD26-3E88-448CCAFBE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3734944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2" descr="Pencil - Free education icons">
            <a:extLst>
              <a:ext uri="{FF2B5EF4-FFF2-40B4-BE49-F238E27FC236}">
                <a16:creationId xmlns:a16="http://schemas.microsoft.com/office/drawing/2014/main" id="{E1CC6D5C-E71B-EA25-19EC-F47B5B6E9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960" y="407577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" name="Picture 2" descr="Pencil - Free education icons">
            <a:extLst>
              <a:ext uri="{FF2B5EF4-FFF2-40B4-BE49-F238E27FC236}">
                <a16:creationId xmlns:a16="http://schemas.microsoft.com/office/drawing/2014/main" id="{FE4D69CD-EEBB-900C-EC4B-B0FCD6718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3312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Pencil - Free education icons">
            <a:extLst>
              <a:ext uri="{FF2B5EF4-FFF2-40B4-BE49-F238E27FC236}">
                <a16:creationId xmlns:a16="http://schemas.microsoft.com/office/drawing/2014/main" id="{68239851-B0B9-F423-0EFC-E706F69F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918" y="4703805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Pencil - Free education icons">
            <a:extLst>
              <a:ext uri="{FF2B5EF4-FFF2-40B4-BE49-F238E27FC236}">
                <a16:creationId xmlns:a16="http://schemas.microsoft.com/office/drawing/2014/main" id="{0633C680-9525-11C2-FEE2-6D7A0721B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739" y="501088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2" descr="Pencil - Free education icons">
            <a:extLst>
              <a:ext uri="{FF2B5EF4-FFF2-40B4-BE49-F238E27FC236}">
                <a16:creationId xmlns:a16="http://schemas.microsoft.com/office/drawing/2014/main" id="{C5947119-DE7E-A415-A5DD-33A0F0A91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295393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" descr="Pencil - Free education icons">
            <a:extLst>
              <a:ext uri="{FF2B5EF4-FFF2-40B4-BE49-F238E27FC236}">
                <a16:creationId xmlns:a16="http://schemas.microsoft.com/office/drawing/2014/main" id="{8C32F75A-01F2-33F9-3CD3-59A1C2F47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316532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2" descr="Pencil - Free education icons">
            <a:extLst>
              <a:ext uri="{FF2B5EF4-FFF2-40B4-BE49-F238E27FC236}">
                <a16:creationId xmlns:a16="http://schemas.microsoft.com/office/drawing/2014/main" id="{F3EADC59-187E-6776-A3CC-9EA14B9CA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3689038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2" descr="Pencil - Free education icons">
            <a:extLst>
              <a:ext uri="{FF2B5EF4-FFF2-40B4-BE49-F238E27FC236}">
                <a16:creationId xmlns:a16="http://schemas.microsoft.com/office/drawing/2014/main" id="{798B50EB-1C22-1555-0190-FA847FA2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203" y="402986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2" descr="Pencil - Free education icons">
            <a:extLst>
              <a:ext uri="{FF2B5EF4-FFF2-40B4-BE49-F238E27FC236}">
                <a16:creationId xmlns:a16="http://schemas.microsoft.com/office/drawing/2014/main" id="{777B923C-2C77-402E-27AB-F37DCB6A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285393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2" descr="Pencil - Free education icons">
            <a:extLst>
              <a:ext uri="{FF2B5EF4-FFF2-40B4-BE49-F238E27FC236}">
                <a16:creationId xmlns:a16="http://schemas.microsoft.com/office/drawing/2014/main" id="{772E7DF2-E7CF-A435-7F54-9EF89D3E9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5161" y="4657899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Pencil - Free education icons">
            <a:extLst>
              <a:ext uri="{FF2B5EF4-FFF2-40B4-BE49-F238E27FC236}">
                <a16:creationId xmlns:a16="http://schemas.microsoft.com/office/drawing/2014/main" id="{DD2E2FA9-BAED-FBE7-83E8-206575E19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982" y="4964976"/>
            <a:ext cx="136018" cy="13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1B278B-1450-D910-BF34-326C04552D21}"/>
              </a:ext>
            </a:extLst>
          </p:cNvPr>
          <p:cNvSpPr txBox="1"/>
          <p:nvPr/>
        </p:nvSpPr>
        <p:spPr>
          <a:xfrm>
            <a:off x="10874359" y="55409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Simpan</a:t>
            </a: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ABA4B0-D45C-9891-DC32-73D81A989D92}"/>
              </a:ext>
            </a:extLst>
          </p:cNvPr>
          <p:cNvSpPr/>
          <p:nvPr/>
        </p:nvSpPr>
        <p:spPr>
          <a:xfrm>
            <a:off x="10760059" y="5532043"/>
            <a:ext cx="1098506" cy="378243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193186C3-7485-DDDC-1327-13EE0CEAD1EB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609630" rtl="0" eaLnBrk="1" fontAlgn="auto" latinLnBrk="0" hangingPunct="1">
              <a:lnSpc>
                <a:spcPts val="18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5" b="1" i="0" u="none" strike="noStrike" kern="1200" cap="none" spc="13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C265F7-45DA-9CE6-BA0B-BCC9BDE66A51}"/>
              </a:ext>
            </a:extLst>
          </p:cNvPr>
          <p:cNvCxnSpPr>
            <a:cxnSpLocks/>
          </p:cNvCxnSpPr>
          <p:nvPr/>
        </p:nvCxnSpPr>
        <p:spPr>
          <a:xfrm flipH="1">
            <a:off x="4777698" y="5299250"/>
            <a:ext cx="410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0198CBD-DC83-F7F7-CEF4-07B6215D4E76}"/>
              </a:ext>
            </a:extLst>
          </p:cNvPr>
          <p:cNvSpPr/>
          <p:nvPr/>
        </p:nvSpPr>
        <p:spPr>
          <a:xfrm>
            <a:off x="1394694" y="5040976"/>
            <a:ext cx="3383004" cy="608980"/>
          </a:xfrm>
          <a:prstGeom prst="rect">
            <a:avLst/>
          </a:prstGeom>
          <a:noFill/>
          <a:ln w="63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21">
            <a:extLst>
              <a:ext uri="{FF2B5EF4-FFF2-40B4-BE49-F238E27FC236}">
                <a16:creationId xmlns:a16="http://schemas.microsoft.com/office/drawing/2014/main" id="{79053E91-B223-BAD0-006B-03DA33647C3C}"/>
              </a:ext>
            </a:extLst>
          </p:cNvPr>
          <p:cNvSpPr txBox="1"/>
          <p:nvPr/>
        </p:nvSpPr>
        <p:spPr>
          <a:xfrm>
            <a:off x="1508658" y="5034034"/>
            <a:ext cx="841763" cy="3114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60963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Rumus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F81E4A-1489-A696-8543-4DEB58254649}"/>
              </a:ext>
            </a:extLst>
          </p:cNvPr>
          <p:cNvSpPr txBox="1"/>
          <p:nvPr/>
        </p:nvSpPr>
        <p:spPr>
          <a:xfrm>
            <a:off x="1416667" y="5287877"/>
            <a:ext cx="35198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Jumlah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pada masing-masing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kolom</a:t>
            </a:r>
            <a:endParaRPr kumimoji="0" lang="en-ID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10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025C6-E0DF-0C02-DD45-DF34B486B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5C4DE45-745E-62E5-0913-0B65112A81EA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FF096EE-4A52-A690-910B-0810C12F8011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20A23745-7703-21F7-A701-857EEC319369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CE33F7B-D861-B2FE-2DE7-6F10843344F3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380D26BE-F83F-1A34-87CA-DD3D7888553A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2491E1A-16BE-6937-F0B2-7A26A89A40B7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341B418D-E218-E249-36FB-F9B38333208C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61458F1-A857-A888-6CC0-9AFDA2C629B2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B52A296F-7061-D522-6C67-E83123C9FE6E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5B7ABD0-45E6-694D-2924-E6BB658DC6AB}"/>
              </a:ext>
            </a:extLst>
          </p:cNvPr>
          <p:cNvSpPr txBox="1"/>
          <p:nvPr/>
        </p:nvSpPr>
        <p:spPr>
          <a:xfrm>
            <a:off x="8062857" y="6409722"/>
            <a:ext cx="3869373" cy="22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609630">
              <a:lnSpc>
                <a:spcPts val="1867"/>
              </a:lnSpc>
            </a:pPr>
            <a:r>
              <a:rPr lang="en-US" sz="1333" b="1" spc="13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    12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176EBAF-DB46-1AB5-1E89-66563CFE69A8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C7F59921-7E06-7C38-D0EC-62EEA91ACBB1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65927391-7622-B059-83CB-5D0C99D7F506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769C267C-2C7D-41E6-D52D-41129297C731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33D6CE3E-EBA7-8420-29D4-D6112D5E54F1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77AA0F5-139E-B27F-0C03-9E7987F1104D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Progres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</a:t>
            </a: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Konsultansi</a:t>
            </a:r>
            <a:endParaRPr lang="en-US" sz="1600" b="1" dirty="0">
              <a:solidFill>
                <a:srgbClr val="C0504D">
                  <a:lumMod val="7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Times New Roman Bold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DA2A2857-5907-A843-4065-9EDD8B29A463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609630">
              <a:lnSpc>
                <a:spcPts val="1897"/>
              </a:lnSpc>
            </a:pPr>
            <a:r>
              <a:rPr lang="en-US" sz="1355" b="1" spc="135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C0524732-EAF5-3B2F-9E17-619D537D7238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FBC81D8C-FAAC-DA94-2A31-E8B8212BA569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C18005-4069-3DBE-CE1A-F9B40F1C84CE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333" b="1" dirty="0">
                <a:solidFill>
                  <a:prstClr val="white"/>
                </a:solidFill>
                <a:latin typeface="Lucida Sans Unicode"/>
                <a:cs typeface="Lucida Sans Unicode"/>
              </a:rPr>
              <a:t>KALDERA ESDM      &gt;&gt; </a:t>
            </a:r>
            <a:endParaRPr lang="en-ID" sz="1333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F46A6D17-F825-EF37-526C-DB421AB1A584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035E4A3-AB64-3A3D-CFE1-27763DFB7543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US" sz="933" b="1" dirty="0">
                <a:solidFill>
                  <a:srgbClr val="181C32"/>
                </a:solidFill>
                <a:latin typeface="Poppins" panose="00000500000000000000" pitchFamily="2" charset="0"/>
              </a:rPr>
              <a:t>K</a:t>
            </a:r>
            <a:r>
              <a:rPr lang="en-ID" sz="933" b="1" dirty="0" err="1">
                <a:solidFill>
                  <a:srgbClr val="181C32"/>
                </a:solidFill>
                <a:latin typeface="Poppins" panose="00000500000000000000" pitchFamily="2" charset="0"/>
              </a:rPr>
              <a:t>asha</a:t>
            </a:r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, ST, M.Sc.</a:t>
            </a:r>
          </a:p>
          <a:p>
            <a:pPr defTabSz="609630"/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024054AB-79AD-BA2C-5439-0B62EF81AAF0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DE5C3A96-F145-0836-6082-22652C5162A2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3733"/>
              </a:lnSpc>
            </a:pP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lang="en-US" sz="2133" b="1" i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1203AF16-28E3-322A-28E1-E76699188730}"/>
              </a:ext>
            </a:extLst>
          </p:cNvPr>
          <p:cNvSpPr txBox="1"/>
          <p:nvPr/>
        </p:nvSpPr>
        <p:spPr>
          <a:xfrm>
            <a:off x="966768" y="2038961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06B33-31B0-E2A6-48FE-97E3B846C0AC}"/>
              </a:ext>
            </a:extLst>
          </p:cNvPr>
          <p:cNvSpPr txBox="1"/>
          <p:nvPr/>
        </p:nvSpPr>
        <p:spPr>
          <a:xfrm>
            <a:off x="-66867" y="5982259"/>
            <a:ext cx="3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FFFF00"/>
                </a:highlight>
              </a:rPr>
              <a:t>6</a:t>
            </a:r>
            <a:endParaRPr lang="en-ID" sz="5400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B867D7-6495-D600-A169-5F2EE170C0D1}"/>
              </a:ext>
            </a:extLst>
          </p:cNvPr>
          <p:cNvSpPr txBox="1"/>
          <p:nvPr/>
        </p:nvSpPr>
        <p:spPr>
          <a:xfrm>
            <a:off x="3802253" y="872949"/>
            <a:ext cx="661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Metode : </a:t>
            </a:r>
            <a:r>
              <a:rPr lang="en-ID" sz="1800" i="1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Upload</a:t>
            </a:r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manual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D" dirty="0"/>
          </a:p>
        </p:txBody>
      </p:sp>
      <p:sp>
        <p:nvSpPr>
          <p:cNvPr id="48" name="Freeform 14">
            <a:extLst>
              <a:ext uri="{FF2B5EF4-FFF2-40B4-BE49-F238E27FC236}">
                <a16:creationId xmlns:a16="http://schemas.microsoft.com/office/drawing/2014/main" id="{AB63A8E8-6B73-535C-66D1-ABB73F630259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CA2441A4-0A12-CDB9-0989-5A22706D4A8E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1A9A280-F25A-83EA-90FE-BF0912775CE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r="65334"/>
          <a:stretch>
            <a:fillRect/>
          </a:stretch>
        </p:blipFill>
        <p:spPr>
          <a:xfrm>
            <a:off x="3675422" y="1705652"/>
            <a:ext cx="2163069" cy="895475"/>
          </a:xfrm>
          <a:prstGeom prst="rect">
            <a:avLst/>
          </a:prstGeom>
        </p:spPr>
      </p:pic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0CB6CB3-1529-6999-A412-6C5A9F30A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3399601"/>
              </p:ext>
            </p:extLst>
          </p:nvPr>
        </p:nvGraphicFramePr>
        <p:xfrm>
          <a:off x="3675422" y="2881074"/>
          <a:ext cx="594936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86">
                  <a:extLst>
                    <a:ext uri="{9D8B030D-6E8A-4147-A177-3AD203B41FA5}">
                      <a16:colId xmlns:a16="http://schemas.microsoft.com/office/drawing/2014/main" val="1983675576"/>
                    </a:ext>
                  </a:extLst>
                </a:gridCol>
                <a:gridCol w="2472237">
                  <a:extLst>
                    <a:ext uri="{9D8B030D-6E8A-4147-A177-3AD203B41FA5}">
                      <a16:colId xmlns:a16="http://schemas.microsoft.com/office/drawing/2014/main" val="1804329281"/>
                    </a:ext>
                  </a:extLst>
                </a:gridCol>
                <a:gridCol w="2653946">
                  <a:extLst>
                    <a:ext uri="{9D8B030D-6E8A-4147-A177-3AD203B41FA5}">
                      <a16:colId xmlns:a16="http://schemas.microsoft.com/office/drawing/2014/main" val="224401903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Upload Data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Laporan</a:t>
                      </a:r>
                      <a:r>
                        <a:rPr lang="en-US" dirty="0"/>
                        <a:t> Hasil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(input link </a:t>
                      </a:r>
                      <a:r>
                        <a:rPr lang="en-US" dirty="0" err="1"/>
                        <a:t>aja</a:t>
                      </a:r>
                      <a:r>
                        <a:rPr lang="en-US" dirty="0"/>
                        <a:t>) = bit.ly/….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396"/>
                  </a:ext>
                </a:extLst>
              </a:tr>
            </a:tbl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2E6AFAFD-CC23-BBC2-5197-F625A3BC15AE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l="80283" t="63873" r="17414" b="32425"/>
          <a:stretch>
            <a:fillRect/>
          </a:stretch>
        </p:blipFill>
        <p:spPr>
          <a:xfrm>
            <a:off x="3964560" y="3325758"/>
            <a:ext cx="280618" cy="25395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503D6EB-3686-C47E-C3F2-88AEB63CAFA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341378" y="3298917"/>
            <a:ext cx="1162212" cy="352474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6ECCC9-2958-577E-6BB6-077E04127C81}"/>
              </a:ext>
            </a:extLst>
          </p:cNvPr>
          <p:cNvCxnSpPr/>
          <p:nvPr/>
        </p:nvCxnSpPr>
        <p:spPr>
          <a:xfrm flipH="1">
            <a:off x="4826159" y="3598190"/>
            <a:ext cx="655781" cy="127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2BB6BC-F49A-16E7-D058-75E5CE402F8D}"/>
              </a:ext>
            </a:extLst>
          </p:cNvPr>
          <p:cNvCxnSpPr>
            <a:stCxn id="32" idx="2"/>
          </p:cNvCxnSpPr>
          <p:nvPr/>
        </p:nvCxnSpPr>
        <p:spPr>
          <a:xfrm flipH="1">
            <a:off x="5706114" y="3651391"/>
            <a:ext cx="216370" cy="130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A10842B-2B35-8965-BB82-81D49B190414}"/>
              </a:ext>
            </a:extLst>
          </p:cNvPr>
          <p:cNvCxnSpPr/>
          <p:nvPr/>
        </p:nvCxnSpPr>
        <p:spPr>
          <a:xfrm flipH="1">
            <a:off x="6294740" y="3580052"/>
            <a:ext cx="73891" cy="129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1F0A659-A210-35C2-F176-195AD9F3BA28}"/>
              </a:ext>
            </a:extLst>
          </p:cNvPr>
          <p:cNvSpPr txBox="1"/>
          <p:nvPr/>
        </p:nvSpPr>
        <p:spPr>
          <a:xfrm>
            <a:off x="4360560" y="4830107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Preview</a:t>
            </a:r>
            <a:endParaRPr lang="en-ID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30201B-2D4B-AC78-C16C-D637E07E36E5}"/>
              </a:ext>
            </a:extLst>
          </p:cNvPr>
          <p:cNvSpPr txBox="1"/>
          <p:nvPr/>
        </p:nvSpPr>
        <p:spPr>
          <a:xfrm>
            <a:off x="5205758" y="4951092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Download</a:t>
            </a:r>
            <a:endParaRPr lang="en-ID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FF0766-A0DC-3BD0-61F5-8E22FD7A120C}"/>
              </a:ext>
            </a:extLst>
          </p:cNvPr>
          <p:cNvSpPr txBox="1"/>
          <p:nvPr/>
        </p:nvSpPr>
        <p:spPr>
          <a:xfrm>
            <a:off x="6191987" y="4845192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Hapus</a:t>
            </a:r>
            <a:endParaRPr lang="en-ID" sz="1200" dirty="0"/>
          </a:p>
        </p:txBody>
      </p:sp>
      <p:pic>
        <p:nvPicPr>
          <p:cNvPr id="45" name="Picture 2" descr="Pencil - Free education icons">
            <a:extLst>
              <a:ext uri="{FF2B5EF4-FFF2-40B4-BE49-F238E27FC236}">
                <a16:creationId xmlns:a16="http://schemas.microsoft.com/office/drawing/2014/main" id="{0108B36A-F188-F1E7-00E9-D0D1D7D39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095" y="3325758"/>
            <a:ext cx="218568" cy="2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00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5C020-30FF-41A7-3D67-DB813E631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5A3A92-5D3F-58C4-07C4-DD3F62948D08}"/>
              </a:ext>
            </a:extLst>
          </p:cNvPr>
          <p:cNvSpPr txBox="1"/>
          <p:nvPr/>
        </p:nvSpPr>
        <p:spPr>
          <a:xfrm>
            <a:off x="332509" y="563418"/>
            <a:ext cx="62799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1 = TARGET FISIK DAN KEUANGAN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944B6-8502-A35C-6593-749796FFE63A}"/>
              </a:ext>
            </a:extLst>
          </p:cNvPr>
          <p:cNvSpPr txBox="1"/>
          <p:nvPr/>
        </p:nvSpPr>
        <p:spPr>
          <a:xfrm>
            <a:off x="332509" y="1040471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INPUT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B06F84-7E2E-7DE4-B439-81710A541754}"/>
              </a:ext>
            </a:extLst>
          </p:cNvPr>
          <p:cNvSpPr txBox="1"/>
          <p:nvPr/>
        </p:nvSpPr>
        <p:spPr>
          <a:xfrm>
            <a:off x="7275176" y="603166"/>
            <a:ext cx="449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Target </a:t>
            </a:r>
            <a:r>
              <a:rPr lang="en-US" dirty="0" err="1"/>
              <a:t>fisik</a:t>
            </a:r>
            <a:r>
              <a:rPr lang="en-US" dirty="0"/>
              <a:t> </a:t>
            </a:r>
            <a:r>
              <a:rPr lang="en-US" dirty="0" err="1"/>
              <a:t>disamakan</a:t>
            </a:r>
            <a:r>
              <a:rPr lang="en-US" dirty="0"/>
              <a:t>, dua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 </a:t>
            </a:r>
            <a:r>
              <a:rPr lang="en-US" dirty="0" err="1"/>
              <a:t>koma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Ada menu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ganda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FFCF9-DD59-2F85-DD52-C78B82FA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080494"/>
            <a:ext cx="6610158" cy="421408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61D03-25AD-216F-32D9-51E9652A749B}"/>
              </a:ext>
            </a:extLst>
          </p:cNvPr>
          <p:cNvSpPr/>
          <p:nvPr/>
        </p:nvSpPr>
        <p:spPr>
          <a:xfrm>
            <a:off x="0" y="3268133"/>
            <a:ext cx="7179733" cy="523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1F4E75-D1A8-5F93-AD84-25A6BF5ED770}"/>
              </a:ext>
            </a:extLst>
          </p:cNvPr>
          <p:cNvSpPr/>
          <p:nvPr/>
        </p:nvSpPr>
        <p:spPr>
          <a:xfrm>
            <a:off x="2506133" y="2505670"/>
            <a:ext cx="2387600" cy="7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B6BA6-03BE-053E-3E39-75227365B8DE}"/>
              </a:ext>
            </a:extLst>
          </p:cNvPr>
          <p:cNvSpPr/>
          <p:nvPr/>
        </p:nvSpPr>
        <p:spPr>
          <a:xfrm>
            <a:off x="1850713" y="2930846"/>
            <a:ext cx="5091954" cy="7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6905A80-885B-D8CD-46E3-2F0D3A1D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266" y="1950045"/>
            <a:ext cx="3833725" cy="30272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B594B0-F9DC-10AB-9856-7ED3752B5BA7}"/>
              </a:ext>
            </a:extLst>
          </p:cNvPr>
          <p:cNvSpPr txBox="1"/>
          <p:nvPr/>
        </p:nvSpPr>
        <p:spPr>
          <a:xfrm>
            <a:off x="7366000" y="5158233"/>
            <a:ext cx="449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r>
              <a:rPr lang="en-US" dirty="0" err="1"/>
              <a:t>Disave</a:t>
            </a:r>
            <a:r>
              <a:rPr lang="en-US" dirty="0"/>
              <a:t> – target </a:t>
            </a:r>
            <a:r>
              <a:rPr lang="en-US" dirty="0" err="1"/>
              <a:t>malah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403E6E4-3032-6803-9219-065D4A5C2698}"/>
              </a:ext>
            </a:extLst>
          </p:cNvPr>
          <p:cNvCxnSpPr/>
          <p:nvPr/>
        </p:nvCxnSpPr>
        <p:spPr>
          <a:xfrm flipH="1" flipV="1">
            <a:off x="8805333" y="2930846"/>
            <a:ext cx="363795" cy="2183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EB847D-32AF-7BAE-632C-C91713E85148}"/>
              </a:ext>
            </a:extLst>
          </p:cNvPr>
          <p:cNvCxnSpPr/>
          <p:nvPr/>
        </p:nvCxnSpPr>
        <p:spPr>
          <a:xfrm flipH="1">
            <a:off x="6096000" y="1517525"/>
            <a:ext cx="1439333" cy="1413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04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30FF8-D153-58DD-AE23-892458BAF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F2B9D5E-734D-671D-00BB-A067D95E7605}"/>
              </a:ext>
            </a:extLst>
          </p:cNvPr>
          <p:cNvGrpSpPr/>
          <p:nvPr/>
        </p:nvGrpSpPr>
        <p:grpSpPr>
          <a:xfrm>
            <a:off x="1593576" y="177800"/>
            <a:ext cx="1422400" cy="726462"/>
            <a:chOff x="0" y="0"/>
            <a:chExt cx="2844800" cy="1452924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6632F79-D1A2-26FF-3CF8-F7B99DEEA1CC}"/>
                </a:ext>
              </a:extLst>
            </p:cNvPr>
            <p:cNvSpPr/>
            <p:nvPr/>
          </p:nvSpPr>
          <p:spPr>
            <a:xfrm>
              <a:off x="0" y="0"/>
              <a:ext cx="2844800" cy="1452880"/>
            </a:xfrm>
            <a:custGeom>
              <a:avLst/>
              <a:gdLst/>
              <a:ahLst/>
              <a:cxnLst/>
              <a:rect l="l" t="t" r="r" b="b"/>
              <a:pathLst>
                <a:path w="2844800" h="1452880">
                  <a:moveTo>
                    <a:pt x="0" y="0"/>
                  </a:moveTo>
                  <a:lnTo>
                    <a:pt x="2844800" y="0"/>
                  </a:lnTo>
                  <a:lnTo>
                    <a:pt x="2844800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190" b="-19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CB624CAD-5365-FF6B-481C-DFB102654823}"/>
              </a:ext>
            </a:extLst>
          </p:cNvPr>
          <p:cNvGrpSpPr/>
          <p:nvPr/>
        </p:nvGrpSpPr>
        <p:grpSpPr>
          <a:xfrm>
            <a:off x="566453" y="177800"/>
            <a:ext cx="765264" cy="726462"/>
            <a:chOff x="0" y="0"/>
            <a:chExt cx="1530528" cy="1452924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0AAFCA7-AF7F-2C92-1B2D-CDF0E2F57249}"/>
                </a:ext>
              </a:extLst>
            </p:cNvPr>
            <p:cNvSpPr/>
            <p:nvPr/>
          </p:nvSpPr>
          <p:spPr>
            <a:xfrm>
              <a:off x="0" y="0"/>
              <a:ext cx="1530477" cy="1452880"/>
            </a:xfrm>
            <a:custGeom>
              <a:avLst/>
              <a:gdLst/>
              <a:ahLst/>
              <a:cxnLst/>
              <a:rect l="l" t="t" r="r" b="b"/>
              <a:pathLst>
                <a:path w="1530477" h="1452880">
                  <a:moveTo>
                    <a:pt x="0" y="0"/>
                  </a:moveTo>
                  <a:lnTo>
                    <a:pt x="1530477" y="0"/>
                  </a:lnTo>
                  <a:lnTo>
                    <a:pt x="1530477" y="1452880"/>
                  </a:lnTo>
                  <a:lnTo>
                    <a:pt x="0" y="1452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" r="-4" b="-3"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D2AF3B2-A0D4-EE7E-FA1F-5FE65A920E75}"/>
              </a:ext>
            </a:extLst>
          </p:cNvPr>
          <p:cNvGrpSpPr/>
          <p:nvPr/>
        </p:nvGrpSpPr>
        <p:grpSpPr>
          <a:xfrm>
            <a:off x="8737600" y="177801"/>
            <a:ext cx="3059123" cy="721491"/>
            <a:chOff x="0" y="0"/>
            <a:chExt cx="6118247" cy="144298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F4E21A0-96BE-4537-92B7-DD45CCA5B6F1}"/>
                </a:ext>
              </a:extLst>
            </p:cNvPr>
            <p:cNvSpPr/>
            <p:nvPr/>
          </p:nvSpPr>
          <p:spPr>
            <a:xfrm>
              <a:off x="0" y="0"/>
              <a:ext cx="6118225" cy="1442974"/>
            </a:xfrm>
            <a:custGeom>
              <a:avLst/>
              <a:gdLst/>
              <a:ahLst/>
              <a:cxnLst/>
              <a:rect l="l" t="t" r="r" b="b"/>
              <a:pathLst>
                <a:path w="6118225" h="1442974">
                  <a:moveTo>
                    <a:pt x="0" y="0"/>
                  </a:moveTo>
                  <a:lnTo>
                    <a:pt x="6118225" y="0"/>
                  </a:lnTo>
                  <a:lnTo>
                    <a:pt x="6118225" y="1442974"/>
                  </a:lnTo>
                  <a:lnTo>
                    <a:pt x="0" y="1442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pPr defTabSz="609630"/>
              <a:endParaRPr lang="en-ID"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41B574E0-2348-FDC7-6510-B6FE13F911AD}"/>
              </a:ext>
            </a:extLst>
          </p:cNvPr>
          <p:cNvSpPr/>
          <p:nvPr/>
        </p:nvSpPr>
        <p:spPr>
          <a:xfrm>
            <a:off x="-762000" y="5392881"/>
            <a:ext cx="3280971" cy="2657586"/>
          </a:xfrm>
          <a:custGeom>
            <a:avLst/>
            <a:gdLst/>
            <a:ahLst/>
            <a:cxnLst/>
            <a:rect l="l" t="t" r="r" b="b"/>
            <a:pathLst>
              <a:path w="4921456" h="3986379">
                <a:moveTo>
                  <a:pt x="0" y="0"/>
                </a:moveTo>
                <a:lnTo>
                  <a:pt x="4921456" y="0"/>
                </a:lnTo>
                <a:lnTo>
                  <a:pt x="4921456" y="3986379"/>
                </a:lnTo>
                <a:lnTo>
                  <a:pt x="0" y="39863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65" r="-165"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9C94CF8-F043-FC18-BDB2-A3716DB64FBC}"/>
              </a:ext>
            </a:extLst>
          </p:cNvPr>
          <p:cNvSpPr/>
          <p:nvPr/>
        </p:nvSpPr>
        <p:spPr>
          <a:xfrm>
            <a:off x="0" y="6619184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2620AA1-AC4C-4DF9-B3DE-E891735C152A}"/>
              </a:ext>
            </a:extLst>
          </p:cNvPr>
          <p:cNvSpPr/>
          <p:nvPr/>
        </p:nvSpPr>
        <p:spPr>
          <a:xfrm>
            <a:off x="0" y="-96440"/>
            <a:ext cx="12192000" cy="238817"/>
          </a:xfrm>
          <a:custGeom>
            <a:avLst/>
            <a:gdLst/>
            <a:ahLst/>
            <a:cxnLst/>
            <a:rect l="l" t="t" r="r" b="b"/>
            <a:pathLst>
              <a:path w="18288000" h="358225">
                <a:moveTo>
                  <a:pt x="0" y="0"/>
                </a:moveTo>
                <a:lnTo>
                  <a:pt x="18288000" y="0"/>
                </a:lnTo>
                <a:lnTo>
                  <a:pt x="18288000" y="358225"/>
                </a:lnTo>
                <a:lnTo>
                  <a:pt x="0" y="35822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B3B6131-7D20-3FEE-A890-36B822C27A4B}"/>
              </a:ext>
            </a:extLst>
          </p:cNvPr>
          <p:cNvSpPr txBox="1"/>
          <p:nvPr/>
        </p:nvSpPr>
        <p:spPr>
          <a:xfrm>
            <a:off x="8062857" y="6409722"/>
            <a:ext cx="3869373" cy="222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609630">
              <a:lnSpc>
                <a:spcPts val="1867"/>
              </a:lnSpc>
            </a:pPr>
            <a:r>
              <a:rPr lang="en-US" sz="1333" b="1" spc="13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    12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C86A4773-8631-1CF4-7B65-6FA570B93983}"/>
              </a:ext>
            </a:extLst>
          </p:cNvPr>
          <p:cNvSpPr/>
          <p:nvPr/>
        </p:nvSpPr>
        <p:spPr>
          <a:xfrm>
            <a:off x="0" y="3518195"/>
            <a:ext cx="12192000" cy="3339805"/>
          </a:xfrm>
          <a:custGeom>
            <a:avLst/>
            <a:gdLst/>
            <a:ahLst/>
            <a:cxnLst/>
            <a:rect l="l" t="t" r="r" b="b"/>
            <a:pathLst>
              <a:path w="18288000" h="5009708">
                <a:moveTo>
                  <a:pt x="0" y="0"/>
                </a:moveTo>
                <a:lnTo>
                  <a:pt x="18288000" y="0"/>
                </a:lnTo>
                <a:lnTo>
                  <a:pt x="18288000" y="5009708"/>
                </a:lnTo>
                <a:lnTo>
                  <a:pt x="0" y="500970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15B7AB5C-4226-79DF-FFDD-1BDDC1DCD618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489A2DF6-B2CD-F7DD-B058-804332BA5BA1}"/>
              </a:ext>
            </a:extLst>
          </p:cNvPr>
          <p:cNvSpPr/>
          <p:nvPr/>
        </p:nvSpPr>
        <p:spPr>
          <a:xfrm>
            <a:off x="3505200" y="807139"/>
            <a:ext cx="8696421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852EF583-5798-6165-CA5F-749D79BA6A62}"/>
              </a:ext>
            </a:extLst>
          </p:cNvPr>
          <p:cNvSpPr/>
          <p:nvPr/>
        </p:nvSpPr>
        <p:spPr>
          <a:xfrm>
            <a:off x="-9621" y="807139"/>
            <a:ext cx="3556000" cy="5517461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BD0FEDC8-184D-121C-9F65-6DB907A0325D}"/>
              </a:ext>
            </a:extLst>
          </p:cNvPr>
          <p:cNvSpPr/>
          <p:nvPr/>
        </p:nvSpPr>
        <p:spPr>
          <a:xfrm>
            <a:off x="355600" y="179830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CFAA857F-FF5E-CB0B-A589-A3377D839CAD}"/>
              </a:ext>
            </a:extLst>
          </p:cNvPr>
          <p:cNvSpPr txBox="1"/>
          <p:nvPr/>
        </p:nvSpPr>
        <p:spPr>
          <a:xfrm>
            <a:off x="756185" y="1705652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 err="1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Bantuan</a:t>
            </a:r>
            <a:r>
              <a:rPr lang="en-US" sz="1600" b="1" dirty="0">
                <a:solidFill>
                  <a:srgbClr val="C0504D">
                    <a:lumMod val="7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 Masyarakat	&gt;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0B197FF7-F6F7-1F73-A7DA-E72922FD010C}"/>
              </a:ext>
            </a:extLst>
          </p:cNvPr>
          <p:cNvSpPr txBox="1"/>
          <p:nvPr/>
        </p:nvSpPr>
        <p:spPr>
          <a:xfrm>
            <a:off x="7993933" y="6332195"/>
            <a:ext cx="3994520" cy="2234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 defTabSz="609630">
              <a:lnSpc>
                <a:spcPts val="1897"/>
              </a:lnSpc>
            </a:pPr>
            <a:r>
              <a:rPr lang="en-US" sz="1355" b="1" spc="135" dirty="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RANCANGAN AKSI PERUBAHAN    |</a:t>
            </a:r>
          </a:p>
        </p:txBody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4D586A7A-A899-7510-182F-B2A4D0F4224C}"/>
              </a:ext>
            </a:extLst>
          </p:cNvPr>
          <p:cNvSpPr/>
          <p:nvPr/>
        </p:nvSpPr>
        <p:spPr>
          <a:xfrm>
            <a:off x="-1517" y="933382"/>
            <a:ext cx="3556000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Freeform 15">
            <a:extLst>
              <a:ext uri="{FF2B5EF4-FFF2-40B4-BE49-F238E27FC236}">
                <a16:creationId xmlns:a16="http://schemas.microsoft.com/office/drawing/2014/main" id="{E32D03E2-84C4-4F89-9D59-1DD36D1CA4D1}"/>
              </a:ext>
            </a:extLst>
          </p:cNvPr>
          <p:cNvSpPr/>
          <p:nvPr/>
        </p:nvSpPr>
        <p:spPr>
          <a:xfrm>
            <a:off x="-109521" y="975509"/>
            <a:ext cx="1141703" cy="667667"/>
          </a:xfrm>
          <a:custGeom>
            <a:avLst/>
            <a:gdLst/>
            <a:ahLst/>
            <a:cxnLst/>
            <a:rect l="l" t="t" r="r" b="b"/>
            <a:pathLst>
              <a:path w="4076229" h="2717486">
                <a:moveTo>
                  <a:pt x="0" y="0"/>
                </a:moveTo>
                <a:lnTo>
                  <a:pt x="4076229" y="0"/>
                </a:lnTo>
                <a:lnTo>
                  <a:pt x="4076229" y="2717486"/>
                </a:lnTo>
                <a:lnTo>
                  <a:pt x="0" y="27174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FF5B2A-F2BE-54F8-4ABE-CD35752EA3E0}"/>
              </a:ext>
            </a:extLst>
          </p:cNvPr>
          <p:cNvSpPr txBox="1"/>
          <p:nvPr/>
        </p:nvSpPr>
        <p:spPr>
          <a:xfrm>
            <a:off x="1118198" y="1167757"/>
            <a:ext cx="2276115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ID" sz="1333" b="1" dirty="0">
                <a:solidFill>
                  <a:prstClr val="white"/>
                </a:solidFill>
                <a:latin typeface="Lucida Sans Unicode"/>
                <a:cs typeface="Lucida Sans Unicode"/>
              </a:rPr>
              <a:t>KALDERA ESDM      &gt;&gt; </a:t>
            </a:r>
            <a:endParaRPr lang="en-ID" sz="1333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1" name="Freeform 8">
            <a:extLst>
              <a:ext uri="{FF2B5EF4-FFF2-40B4-BE49-F238E27FC236}">
                <a16:creationId xmlns:a16="http://schemas.microsoft.com/office/drawing/2014/main" id="{3AC09579-8286-145D-2ED3-48C886722F2A}"/>
              </a:ext>
            </a:extLst>
          </p:cNvPr>
          <p:cNvSpPr/>
          <p:nvPr/>
        </p:nvSpPr>
        <p:spPr>
          <a:xfrm>
            <a:off x="3546379" y="933526"/>
            <a:ext cx="8635999" cy="667666"/>
          </a:xfrm>
          <a:custGeom>
            <a:avLst/>
            <a:gdLst/>
            <a:ahLst/>
            <a:cxnLst/>
            <a:rect l="l" t="t" r="r" b="b"/>
            <a:pathLst>
              <a:path w="14717318" h="7073502">
                <a:moveTo>
                  <a:pt x="0" y="0"/>
                </a:moveTo>
                <a:lnTo>
                  <a:pt x="14717318" y="0"/>
                </a:lnTo>
                <a:lnTo>
                  <a:pt x="14717318" y="7073502"/>
                </a:lnTo>
                <a:lnTo>
                  <a:pt x="0" y="70735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38F3B9-4B32-4DBE-0ED4-6A325D92A17A}"/>
              </a:ext>
            </a:extLst>
          </p:cNvPr>
          <p:cNvSpPr txBox="1"/>
          <p:nvPr/>
        </p:nvSpPr>
        <p:spPr>
          <a:xfrm>
            <a:off x="10267156" y="1087843"/>
            <a:ext cx="1372630" cy="379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630"/>
            <a:r>
              <a:rPr lang="en-US" sz="933" b="1" dirty="0">
                <a:solidFill>
                  <a:srgbClr val="181C32"/>
                </a:solidFill>
                <a:latin typeface="Poppins" panose="00000500000000000000" pitchFamily="2" charset="0"/>
              </a:rPr>
              <a:t>K</a:t>
            </a:r>
            <a:r>
              <a:rPr lang="en-ID" sz="933" b="1" dirty="0" err="1">
                <a:solidFill>
                  <a:srgbClr val="181C32"/>
                </a:solidFill>
                <a:latin typeface="Poppins" panose="00000500000000000000" pitchFamily="2" charset="0"/>
              </a:rPr>
              <a:t>asha</a:t>
            </a:r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, ST, M.Sc.</a:t>
            </a:r>
          </a:p>
          <a:p>
            <a:pPr defTabSz="609630"/>
            <a:r>
              <a:rPr lang="en-ID" sz="933" b="1" dirty="0">
                <a:solidFill>
                  <a:srgbClr val="181C32"/>
                </a:solidFill>
                <a:latin typeface="Poppins" panose="00000500000000000000" pitchFamily="2" charset="0"/>
              </a:rPr>
              <a:t>OPD Program - NIP</a:t>
            </a:r>
          </a:p>
        </p:txBody>
      </p:sp>
      <p:sp>
        <p:nvSpPr>
          <p:cNvPr id="59" name="Freeform 17">
            <a:extLst>
              <a:ext uri="{FF2B5EF4-FFF2-40B4-BE49-F238E27FC236}">
                <a16:creationId xmlns:a16="http://schemas.microsoft.com/office/drawing/2014/main" id="{A19C099C-1436-0DCD-846C-6E3496520347}"/>
              </a:ext>
            </a:extLst>
          </p:cNvPr>
          <p:cNvSpPr/>
          <p:nvPr/>
        </p:nvSpPr>
        <p:spPr>
          <a:xfrm>
            <a:off x="11794824" y="1155474"/>
            <a:ext cx="274813" cy="207058"/>
          </a:xfrm>
          <a:custGeom>
            <a:avLst/>
            <a:gdLst/>
            <a:ahLst/>
            <a:cxnLst/>
            <a:rect l="l" t="t" r="r" b="b"/>
            <a:pathLst>
              <a:path w="1223535" h="1223535">
                <a:moveTo>
                  <a:pt x="0" y="0"/>
                </a:moveTo>
                <a:lnTo>
                  <a:pt x="1223536" y="0"/>
                </a:lnTo>
                <a:lnTo>
                  <a:pt x="1223536" y="1223535"/>
                </a:lnTo>
                <a:lnTo>
                  <a:pt x="0" y="122353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TextBox 9">
            <a:extLst>
              <a:ext uri="{FF2B5EF4-FFF2-40B4-BE49-F238E27FC236}">
                <a16:creationId xmlns:a16="http://schemas.microsoft.com/office/drawing/2014/main" id="{85A02977-A788-2090-A84B-63883C4E5F6C}"/>
              </a:ext>
            </a:extLst>
          </p:cNvPr>
          <p:cNvSpPr txBox="1"/>
          <p:nvPr/>
        </p:nvSpPr>
        <p:spPr>
          <a:xfrm>
            <a:off x="-203547" y="337659"/>
            <a:ext cx="12192000" cy="418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defTabSz="609630">
              <a:lnSpc>
                <a:spcPts val="3733"/>
              </a:lnSpc>
            </a:pP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KONSEP </a:t>
            </a:r>
            <a:r>
              <a:rPr lang="en-US" sz="2133" b="1" i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LAYOUT</a:t>
            </a:r>
            <a:r>
              <a:rPr lang="en-US" sz="2133" b="1" dirty="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KALDERA ESDM</a:t>
            </a: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792560E1-4582-EF22-13D1-9B4777BA69B0}"/>
              </a:ext>
            </a:extLst>
          </p:cNvPr>
          <p:cNvSpPr txBox="1"/>
          <p:nvPr/>
        </p:nvSpPr>
        <p:spPr>
          <a:xfrm>
            <a:off x="966768" y="2038961"/>
            <a:ext cx="2698215" cy="31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defTabSz="609630">
              <a:lnSpc>
                <a:spcPts val="2800"/>
              </a:lnSpc>
            </a:pPr>
            <a:r>
              <a:rPr 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Times New Roman Bold"/>
              </a:rPr>
              <a:t>Input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64D8BE-F9B3-AFF9-C55F-C295CFB8FDDB}"/>
              </a:ext>
            </a:extLst>
          </p:cNvPr>
          <p:cNvSpPr txBox="1"/>
          <p:nvPr/>
        </p:nvSpPr>
        <p:spPr>
          <a:xfrm>
            <a:off x="-66867" y="5982259"/>
            <a:ext cx="361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highlight>
                  <a:srgbClr val="FFFF00"/>
                </a:highlight>
              </a:rPr>
              <a:t>6</a:t>
            </a:r>
            <a:endParaRPr lang="en-ID" sz="5400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FB21E3-0C19-DBB2-AC4E-0C3C7DC675C6}"/>
              </a:ext>
            </a:extLst>
          </p:cNvPr>
          <p:cNvSpPr txBox="1"/>
          <p:nvPr/>
        </p:nvSpPr>
        <p:spPr>
          <a:xfrm>
            <a:off x="3510935" y="1777491"/>
            <a:ext cx="870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Tahun</a:t>
            </a:r>
            <a:r>
              <a:rPr lang="en-US" dirty="0"/>
              <a:t> :</a:t>
            </a:r>
            <a:endParaRPr lang="en-ID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C962DF-1BAE-7DD3-D344-9B07447B0EAA}"/>
              </a:ext>
            </a:extLst>
          </p:cNvPr>
          <p:cNvSpPr txBox="1"/>
          <p:nvPr/>
        </p:nvSpPr>
        <p:spPr>
          <a:xfrm>
            <a:off x="3802253" y="872949"/>
            <a:ext cx="661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Metode : </a:t>
            </a:r>
            <a:r>
              <a:rPr lang="en-ID" sz="1800" i="1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Upload</a:t>
            </a:r>
            <a:r>
              <a:rPr lang="en-ID" sz="180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Calibri" panose="020F0502020204030204" pitchFamily="34" charset="0"/>
              </a:rPr>
              <a:t> manual</a:t>
            </a:r>
            <a:r>
              <a:rPr lang="en-ID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ID" dirty="0"/>
          </a:p>
        </p:txBody>
      </p:sp>
      <p:sp>
        <p:nvSpPr>
          <p:cNvPr id="48" name="Freeform 14">
            <a:extLst>
              <a:ext uri="{FF2B5EF4-FFF2-40B4-BE49-F238E27FC236}">
                <a16:creationId xmlns:a16="http://schemas.microsoft.com/office/drawing/2014/main" id="{BCF74009-F205-F12C-0303-B93A26FEE2B9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Freeform 14">
            <a:extLst>
              <a:ext uri="{FF2B5EF4-FFF2-40B4-BE49-F238E27FC236}">
                <a16:creationId xmlns:a16="http://schemas.microsoft.com/office/drawing/2014/main" id="{311B497C-D9CA-6536-90CA-CA8C88605C40}"/>
              </a:ext>
            </a:extLst>
          </p:cNvPr>
          <p:cNvSpPr/>
          <p:nvPr/>
        </p:nvSpPr>
        <p:spPr>
          <a:xfrm>
            <a:off x="9144000" y="1991141"/>
            <a:ext cx="3048000" cy="4318768"/>
          </a:xfrm>
          <a:custGeom>
            <a:avLst/>
            <a:gdLst/>
            <a:ahLst/>
            <a:cxnLst/>
            <a:rect l="l" t="t" r="r" b="b"/>
            <a:pathLst>
              <a:path w="5802141" h="6478152">
                <a:moveTo>
                  <a:pt x="0" y="0"/>
                </a:moveTo>
                <a:lnTo>
                  <a:pt x="5802141" y="0"/>
                </a:lnTo>
                <a:lnTo>
                  <a:pt x="5802141" y="6478152"/>
                </a:lnTo>
                <a:lnTo>
                  <a:pt x="0" y="64781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/>
            <a:endParaRPr lang="en-ID" sz="1200">
              <a:solidFill>
                <a:prstClr val="black"/>
              </a:solidFill>
              <a:latin typeface="Calibri"/>
            </a:endParaRPr>
          </a:p>
        </p:txBody>
      </p:sp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231FC902-3E8D-77AF-AEE3-E9E27D56B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5752"/>
              </p:ext>
            </p:extLst>
          </p:nvPr>
        </p:nvGraphicFramePr>
        <p:xfrm>
          <a:off x="3680642" y="2586182"/>
          <a:ext cx="817885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481">
                  <a:extLst>
                    <a:ext uri="{9D8B030D-6E8A-4147-A177-3AD203B41FA5}">
                      <a16:colId xmlns:a16="http://schemas.microsoft.com/office/drawing/2014/main" val="2939362262"/>
                    </a:ext>
                  </a:extLst>
                </a:gridCol>
                <a:gridCol w="823186">
                  <a:extLst>
                    <a:ext uri="{9D8B030D-6E8A-4147-A177-3AD203B41FA5}">
                      <a16:colId xmlns:a16="http://schemas.microsoft.com/office/drawing/2014/main" val="1983675576"/>
                    </a:ext>
                  </a:extLst>
                </a:gridCol>
                <a:gridCol w="2472237">
                  <a:extLst>
                    <a:ext uri="{9D8B030D-6E8A-4147-A177-3AD203B41FA5}">
                      <a16:colId xmlns:a16="http://schemas.microsoft.com/office/drawing/2014/main" val="1804329281"/>
                    </a:ext>
                  </a:extLst>
                </a:gridCol>
                <a:gridCol w="2653946">
                  <a:extLst>
                    <a:ext uri="{9D8B030D-6E8A-4147-A177-3AD203B41FA5}">
                      <a16:colId xmlns:a16="http://schemas.microsoft.com/office/drawing/2014/main" val="224401903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Jenis </a:t>
                      </a:r>
                      <a:r>
                        <a:rPr lang="en-US" sz="120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Bantuan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Upload Data</a:t>
                      </a:r>
                      <a:endParaRPr lang="en-ID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Aksi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Dokumen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Administrasi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94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Times New Roman Bold"/>
                        </a:rPr>
                        <a:t>Hibah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(input link </a:t>
                      </a:r>
                      <a:r>
                        <a:rPr lang="en-US" dirty="0" err="1"/>
                        <a:t>aja</a:t>
                      </a:r>
                      <a:r>
                        <a:rPr lang="en-US" dirty="0"/>
                        <a:t>)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396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Bantuan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Sosial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Contoh</a:t>
                      </a:r>
                      <a:r>
                        <a:rPr lang="en-US" dirty="0"/>
                        <a:t> link = Bit.ly/upload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780372"/>
                  </a:ext>
                </a:extLst>
              </a:tr>
              <a:tr h="189634">
                <a:tc>
                  <a:txBody>
                    <a:bodyPr/>
                    <a:lstStyle/>
                    <a:p>
                      <a:pPr marL="0" marR="0" lvl="0" indent="0" algn="l" defTabSz="60963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Barang yang </a:t>
                      </a:r>
                      <a:r>
                        <a:rPr lang="en-US" dirty="0" err="1"/>
                        <a:t>diserahkan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kepada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masyarakat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69003"/>
                  </a:ext>
                </a:extLst>
              </a:tr>
            </a:tbl>
          </a:graphicData>
        </a:graphic>
      </p:graphicFrame>
      <p:pic>
        <p:nvPicPr>
          <p:cNvPr id="63" name="Picture 62">
            <a:extLst>
              <a:ext uri="{FF2B5EF4-FFF2-40B4-BE49-F238E27FC236}">
                <a16:creationId xmlns:a16="http://schemas.microsoft.com/office/drawing/2014/main" id="{08B872C3-94D5-F1D7-C476-511ED7B82B98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111856" y="3045270"/>
            <a:ext cx="280618" cy="253956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963E3D4-195D-2FE8-E693-42EBA3330F3B}"/>
              </a:ext>
            </a:extLst>
          </p:cNvPr>
          <p:cNvSpPr txBox="1"/>
          <p:nvPr/>
        </p:nvSpPr>
        <p:spPr>
          <a:xfrm>
            <a:off x="5498430" y="1781756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Bulan :</a:t>
            </a:r>
            <a:endParaRPr lang="en-ID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6494CE0-2BD2-2A52-561B-870688A80D10}"/>
              </a:ext>
            </a:extLst>
          </p:cNvPr>
          <p:cNvSpPr txBox="1"/>
          <p:nvPr/>
        </p:nvSpPr>
        <p:spPr>
          <a:xfrm>
            <a:off x="6286865" y="176209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Januari</a:t>
            </a:r>
            <a:endParaRPr lang="en-ID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8619D61-32B6-AAEF-7DBA-F69B4BCEE23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88674" y="3018429"/>
            <a:ext cx="1162212" cy="352474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D7272D-1CC0-28FC-45D3-413FEC565FD9}"/>
              </a:ext>
            </a:extLst>
          </p:cNvPr>
          <p:cNvCxnSpPr/>
          <p:nvPr/>
        </p:nvCxnSpPr>
        <p:spPr>
          <a:xfrm flipH="1">
            <a:off x="6973455" y="3317702"/>
            <a:ext cx="655781" cy="1272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4FF608-2D9A-C47A-8A60-45C562FAB755}"/>
              </a:ext>
            </a:extLst>
          </p:cNvPr>
          <p:cNvCxnSpPr>
            <a:stCxn id="40" idx="2"/>
          </p:cNvCxnSpPr>
          <p:nvPr/>
        </p:nvCxnSpPr>
        <p:spPr>
          <a:xfrm flipH="1">
            <a:off x="7853410" y="3370903"/>
            <a:ext cx="216370" cy="1302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6F5791D-4A13-6F24-389E-D9993F65CB94}"/>
              </a:ext>
            </a:extLst>
          </p:cNvPr>
          <p:cNvCxnSpPr/>
          <p:nvPr/>
        </p:nvCxnSpPr>
        <p:spPr>
          <a:xfrm flipH="1">
            <a:off x="8442036" y="3299564"/>
            <a:ext cx="73891" cy="1290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1D6C701-A7F9-F2BA-225D-751DB13DAEF3}"/>
              </a:ext>
            </a:extLst>
          </p:cNvPr>
          <p:cNvSpPr txBox="1"/>
          <p:nvPr/>
        </p:nvSpPr>
        <p:spPr>
          <a:xfrm>
            <a:off x="6507856" y="4549619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Preview</a:t>
            </a:r>
            <a:endParaRPr lang="en-ID" sz="1200" dirty="0"/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FEE1FB5-BE65-6195-5513-6AE8C4D4E313}"/>
              </a:ext>
            </a:extLst>
          </p:cNvPr>
          <p:cNvSpPr txBox="1"/>
          <p:nvPr/>
        </p:nvSpPr>
        <p:spPr>
          <a:xfrm>
            <a:off x="7353054" y="4670604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Download</a:t>
            </a:r>
            <a:endParaRPr lang="en-ID" sz="1200" dirty="0"/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CE64DE6-257D-2B9D-3E9A-7ECAE4AC034B}"/>
              </a:ext>
            </a:extLst>
          </p:cNvPr>
          <p:cNvSpPr txBox="1"/>
          <p:nvPr/>
        </p:nvSpPr>
        <p:spPr>
          <a:xfrm>
            <a:off x="8339283" y="4564704"/>
            <a:ext cx="835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Hapus</a:t>
            </a:r>
            <a:endParaRPr lang="en-ID" sz="1200" dirty="0"/>
          </a:p>
        </p:txBody>
      </p:sp>
      <p:pic>
        <p:nvPicPr>
          <p:cNvPr id="1039" name="Picture 2" descr="Pencil - Free education icons">
            <a:extLst>
              <a:ext uri="{FF2B5EF4-FFF2-40B4-BE49-F238E27FC236}">
                <a16:creationId xmlns:a16="http://schemas.microsoft.com/office/drawing/2014/main" id="{3C7D3806-E465-56C8-6C29-16A6980E4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3928" y="3045270"/>
            <a:ext cx="218568" cy="2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039">
            <a:extLst>
              <a:ext uri="{FF2B5EF4-FFF2-40B4-BE49-F238E27FC236}">
                <a16:creationId xmlns:a16="http://schemas.microsoft.com/office/drawing/2014/main" id="{0AB1BC79-E84F-41DE-7D9A-720E1FB8102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80283" t="63873" r="17414" b="32425"/>
          <a:stretch>
            <a:fillRect/>
          </a:stretch>
        </p:blipFill>
        <p:spPr>
          <a:xfrm>
            <a:off x="6141630" y="3678142"/>
            <a:ext cx="280618" cy="253956"/>
          </a:xfrm>
          <a:prstGeom prst="rect">
            <a:avLst/>
          </a:prstGeom>
        </p:spPr>
      </p:pic>
      <p:pic>
        <p:nvPicPr>
          <p:cNvPr id="1041" name="Picture 1040">
            <a:extLst>
              <a:ext uri="{FF2B5EF4-FFF2-40B4-BE49-F238E27FC236}">
                <a16:creationId xmlns:a16="http://schemas.microsoft.com/office/drawing/2014/main" id="{163D8979-6B61-FBC2-5B2F-65B5BE36088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54530" y="3634025"/>
            <a:ext cx="1162212" cy="352474"/>
          </a:xfrm>
          <a:prstGeom prst="rect">
            <a:avLst/>
          </a:prstGeom>
        </p:spPr>
      </p:pic>
      <p:pic>
        <p:nvPicPr>
          <p:cNvPr id="1042" name="Picture 2" descr="Pencil - Free education icons">
            <a:extLst>
              <a:ext uri="{FF2B5EF4-FFF2-40B4-BE49-F238E27FC236}">
                <a16:creationId xmlns:a16="http://schemas.microsoft.com/office/drawing/2014/main" id="{73BDA863-CE6D-9E2A-F599-C45290E3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1455" y="3292032"/>
            <a:ext cx="218568" cy="2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2" descr="Pencil - Free education icons">
            <a:extLst>
              <a:ext uri="{FF2B5EF4-FFF2-40B4-BE49-F238E27FC236}">
                <a16:creationId xmlns:a16="http://schemas.microsoft.com/office/drawing/2014/main" id="{ABD06270-382F-1427-A738-98F0AC6AA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8928" y="3684649"/>
            <a:ext cx="218568" cy="21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197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26DF-09E4-1A62-05EE-6D4F70EC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057E6B-840C-4BCE-2954-3C3CF06476D1}"/>
              </a:ext>
            </a:extLst>
          </p:cNvPr>
          <p:cNvSpPr txBox="1"/>
          <p:nvPr/>
        </p:nvSpPr>
        <p:spPr>
          <a:xfrm>
            <a:off x="332509" y="563418"/>
            <a:ext cx="62799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1 = TARGET FISIK DAN KEUANGAN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701F14-C9F6-545A-38B7-202C286B83CF}"/>
              </a:ext>
            </a:extLst>
          </p:cNvPr>
          <p:cNvSpPr txBox="1"/>
          <p:nvPr/>
        </p:nvSpPr>
        <p:spPr>
          <a:xfrm>
            <a:off x="332509" y="1040471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REKAP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10B1FE-C0BD-579C-EB6A-7F740B4BA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92" y="1563691"/>
            <a:ext cx="5792008" cy="49441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94FE57-1ABF-F54D-CB49-DC6679A127B8}"/>
              </a:ext>
            </a:extLst>
          </p:cNvPr>
          <p:cNvSpPr txBox="1"/>
          <p:nvPr/>
        </p:nvSpPr>
        <p:spPr>
          <a:xfrm>
            <a:off x="7207443" y="1805433"/>
            <a:ext cx="4493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Hasil </a:t>
            </a:r>
            <a:r>
              <a:rPr lang="en-US" dirty="0" err="1"/>
              <a:t>rekap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yang di input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4757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64DF9-C575-4D6E-BD0C-030ADD105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499F06-EF2E-B3BD-FDEF-C0EDA69A2D59}"/>
              </a:ext>
            </a:extLst>
          </p:cNvPr>
          <p:cNvSpPr txBox="1"/>
          <p:nvPr/>
        </p:nvSpPr>
        <p:spPr>
          <a:xfrm>
            <a:off x="332509" y="563418"/>
            <a:ext cx="3065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2 = BELANJA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72FB4-390B-4770-05C1-26B385771497}"/>
              </a:ext>
            </a:extLst>
          </p:cNvPr>
          <p:cNvSpPr txBox="1"/>
          <p:nvPr/>
        </p:nvSpPr>
        <p:spPr>
          <a:xfrm>
            <a:off x="332509" y="1040471"/>
            <a:ext cx="421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MASTER DATA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6AA34E-A0BA-6CAA-C262-84F9750F1915}"/>
              </a:ext>
            </a:extLst>
          </p:cNvPr>
          <p:cNvSpPr txBox="1"/>
          <p:nvPr/>
        </p:nvSpPr>
        <p:spPr>
          <a:xfrm>
            <a:off x="7366000" y="2505670"/>
            <a:ext cx="2555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 err="1"/>
              <a:t>Judul</a:t>
            </a:r>
            <a:r>
              <a:rPr lang="en-US" dirty="0"/>
              <a:t> menu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sesuai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C75729-F141-D1FC-B8A2-42994A73C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09" y="2121426"/>
            <a:ext cx="6191237" cy="41816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047C698-D766-44D9-D951-B9A29DC5421A}"/>
              </a:ext>
            </a:extLst>
          </p:cNvPr>
          <p:cNvSpPr/>
          <p:nvPr/>
        </p:nvSpPr>
        <p:spPr>
          <a:xfrm>
            <a:off x="0" y="2389537"/>
            <a:ext cx="5091954" cy="716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201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95470-48F3-5A2C-F96A-C93E59395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3D76E8-6740-9BCE-FFCC-321432D22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45" y="1775781"/>
            <a:ext cx="5763491" cy="48821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8B664-E115-D955-0A8E-B7A8AC8F6699}"/>
              </a:ext>
            </a:extLst>
          </p:cNvPr>
          <p:cNvSpPr txBox="1"/>
          <p:nvPr/>
        </p:nvSpPr>
        <p:spPr>
          <a:xfrm>
            <a:off x="332509" y="563418"/>
            <a:ext cx="3065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2 = BELANJA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302E2-991A-2579-B8F3-AA41605514EC}"/>
              </a:ext>
            </a:extLst>
          </p:cNvPr>
          <p:cNvSpPr txBox="1"/>
          <p:nvPr/>
        </p:nvSpPr>
        <p:spPr>
          <a:xfrm>
            <a:off x="332509" y="1040471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INPUT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FBFDC-488D-B629-1764-BB36F8C42C9E}"/>
              </a:ext>
            </a:extLst>
          </p:cNvPr>
          <p:cNvSpPr txBox="1"/>
          <p:nvPr/>
        </p:nvSpPr>
        <p:spPr>
          <a:xfrm>
            <a:off x="7366000" y="2505670"/>
            <a:ext cx="30816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Sisa </a:t>
            </a:r>
            <a:r>
              <a:rPr lang="en-US" dirty="0" err="1"/>
              <a:t>anggaran</a:t>
            </a:r>
            <a:r>
              <a:rPr lang="en-US" dirty="0"/>
              <a:t> </a:t>
            </a:r>
            <a:r>
              <a:rPr lang="en-US" dirty="0" err="1"/>
              <a:t>pakai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Anggaran</a:t>
            </a:r>
            <a:r>
              <a:rPr lang="en-US" dirty="0"/>
              <a:t> - </a:t>
            </a:r>
            <a:r>
              <a:rPr lang="en-US" dirty="0" err="1"/>
              <a:t>Realisasi</a:t>
            </a:r>
            <a:endParaRPr lang="en-ID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CEFA62-1806-E825-EB41-0044440AA312}"/>
              </a:ext>
            </a:extLst>
          </p:cNvPr>
          <p:cNvSpPr/>
          <p:nvPr/>
        </p:nvSpPr>
        <p:spPr>
          <a:xfrm>
            <a:off x="3877734" y="2873361"/>
            <a:ext cx="1473199" cy="3476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3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39DF7-F40C-D9AE-8033-899B296EB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78F0A3-88DC-C8E0-A16F-7FF7680B6ABD}"/>
              </a:ext>
            </a:extLst>
          </p:cNvPr>
          <p:cNvSpPr txBox="1"/>
          <p:nvPr/>
        </p:nvSpPr>
        <p:spPr>
          <a:xfrm>
            <a:off x="332509" y="563418"/>
            <a:ext cx="3065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2 = BELANJA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46DFA-3804-0651-93E6-105D88F11B71}"/>
              </a:ext>
            </a:extLst>
          </p:cNvPr>
          <p:cNvSpPr txBox="1"/>
          <p:nvPr/>
        </p:nvSpPr>
        <p:spPr>
          <a:xfrm>
            <a:off x="332509" y="1040471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REKAP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A22B5C-8387-589A-E9E9-A9C2E73553C1}"/>
              </a:ext>
            </a:extLst>
          </p:cNvPr>
          <p:cNvSpPr txBox="1"/>
          <p:nvPr/>
        </p:nvSpPr>
        <p:spPr>
          <a:xfrm>
            <a:off x="8144933" y="563417"/>
            <a:ext cx="1365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Hasil </a:t>
            </a:r>
            <a:r>
              <a:rPr lang="en-US" dirty="0" err="1"/>
              <a:t>rekap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7A2AF-9B23-0004-D7D1-54BC8CD5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33" y="2039098"/>
            <a:ext cx="6211167" cy="4439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DBB6D4-1FE8-1B76-B24B-D613C2B1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0" y="1994578"/>
            <a:ext cx="5637904" cy="430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8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B3027-B915-C0CD-B7D4-D66D8A6DF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BA095B-64D3-AD25-2EDF-F4F0F3B5EBCB}"/>
              </a:ext>
            </a:extLst>
          </p:cNvPr>
          <p:cNvSpPr txBox="1"/>
          <p:nvPr/>
        </p:nvSpPr>
        <p:spPr>
          <a:xfrm>
            <a:off x="332509" y="563418"/>
            <a:ext cx="3752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3 = PENDAPATAN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51837-205D-1852-E3BF-75889CDFC5BE}"/>
              </a:ext>
            </a:extLst>
          </p:cNvPr>
          <p:cNvSpPr txBox="1"/>
          <p:nvPr/>
        </p:nvSpPr>
        <p:spPr>
          <a:xfrm>
            <a:off x="332509" y="1040471"/>
            <a:ext cx="4216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MASTER DATA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FEC903-6ABC-E15D-F8B9-BE0E2612F72F}"/>
              </a:ext>
            </a:extLst>
          </p:cNvPr>
          <p:cNvSpPr txBox="1"/>
          <p:nvPr/>
        </p:nvSpPr>
        <p:spPr>
          <a:xfrm>
            <a:off x="8466666" y="2573403"/>
            <a:ext cx="1365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36939-9622-BCAE-C134-119576382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9" y="1851832"/>
            <a:ext cx="5042831" cy="493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80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86BB9-3347-EA58-72E0-0CD5D55E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5E6222-2C77-6E92-B098-FD86E8FDBDF6}"/>
              </a:ext>
            </a:extLst>
          </p:cNvPr>
          <p:cNvSpPr txBox="1"/>
          <p:nvPr/>
        </p:nvSpPr>
        <p:spPr>
          <a:xfrm>
            <a:off x="332509" y="563418"/>
            <a:ext cx="3752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3 = PENDAPATAN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1BCBA-2483-0A30-6348-E8007FBBE04C}"/>
              </a:ext>
            </a:extLst>
          </p:cNvPr>
          <p:cNvSpPr txBox="1"/>
          <p:nvPr/>
        </p:nvSpPr>
        <p:spPr>
          <a:xfrm>
            <a:off x="332509" y="1040471"/>
            <a:ext cx="30364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INPUT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24AD69-DF61-39F4-E6CD-5297A6B162A5}"/>
              </a:ext>
            </a:extLst>
          </p:cNvPr>
          <p:cNvSpPr txBox="1"/>
          <p:nvPr/>
        </p:nvSpPr>
        <p:spPr>
          <a:xfrm>
            <a:off x="6265333" y="1693494"/>
            <a:ext cx="4152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% </a:t>
            </a:r>
            <a:r>
              <a:rPr lang="en-US" dirty="0" err="1"/>
              <a:t>Capaian</a:t>
            </a:r>
            <a:r>
              <a:rPr lang="en-US" dirty="0"/>
              <a:t> = 2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5E180D-60D5-6A39-5C99-22BA548F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26" y="1651161"/>
            <a:ext cx="4774374" cy="52571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53CF27-9F39-94C7-8FA5-F092E23D1D18}"/>
              </a:ext>
            </a:extLst>
          </p:cNvPr>
          <p:cNvSpPr/>
          <p:nvPr/>
        </p:nvSpPr>
        <p:spPr>
          <a:xfrm>
            <a:off x="3877734" y="2873361"/>
            <a:ext cx="1473199" cy="3476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550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A968C-4F1B-1358-C2C2-FBD9DF02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0D508-DF84-DBDA-18E2-E0656100D74B}"/>
              </a:ext>
            </a:extLst>
          </p:cNvPr>
          <p:cNvSpPr txBox="1"/>
          <p:nvPr/>
        </p:nvSpPr>
        <p:spPr>
          <a:xfrm>
            <a:off x="332509" y="563418"/>
            <a:ext cx="3752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MENU 3 = PENDAPATAN</a:t>
            </a:r>
          </a:p>
          <a:p>
            <a:endParaRPr lang="en-ID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04FE8-BFCF-E919-8DFD-F6F28237B1AC}"/>
              </a:ext>
            </a:extLst>
          </p:cNvPr>
          <p:cNvSpPr txBox="1"/>
          <p:nvPr/>
        </p:nvSpPr>
        <p:spPr>
          <a:xfrm>
            <a:off x="332509" y="1040471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 MENU - REKAP</a:t>
            </a:r>
            <a:endParaRPr lang="en-ID" sz="28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DA656F-B7B4-F282-50F0-FDFCD7B24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33" y="2039098"/>
            <a:ext cx="6211167" cy="4439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06A659-D87F-A478-EECE-13D95A66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93" y="1759679"/>
            <a:ext cx="4231973" cy="49981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AB83F45-38EB-C934-4606-AF2597EAA5F0}"/>
              </a:ext>
            </a:extLst>
          </p:cNvPr>
          <p:cNvSpPr/>
          <p:nvPr/>
        </p:nvSpPr>
        <p:spPr>
          <a:xfrm>
            <a:off x="3877734" y="2873361"/>
            <a:ext cx="1473199" cy="34766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6AF149-1127-1CEF-DE73-4AE8B19311B7}"/>
              </a:ext>
            </a:extLst>
          </p:cNvPr>
          <p:cNvSpPr txBox="1"/>
          <p:nvPr/>
        </p:nvSpPr>
        <p:spPr>
          <a:xfrm>
            <a:off x="6031230" y="535376"/>
            <a:ext cx="4152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:</a:t>
            </a:r>
          </a:p>
          <a:p>
            <a:endParaRPr lang="en-US" dirty="0"/>
          </a:p>
          <a:p>
            <a:r>
              <a:rPr lang="en-US" dirty="0"/>
              <a:t>% </a:t>
            </a:r>
            <a:r>
              <a:rPr lang="en-US" dirty="0" err="1"/>
              <a:t>Capaian</a:t>
            </a:r>
            <a:r>
              <a:rPr lang="en-US" dirty="0"/>
              <a:t> = 2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dibelakang</a:t>
            </a:r>
            <a:r>
              <a:rPr lang="en-US" dirty="0"/>
              <a:t> </a:t>
            </a:r>
            <a:r>
              <a:rPr lang="en-US" dirty="0" err="1"/>
              <a:t>koma</a:t>
            </a:r>
            <a:r>
              <a:rPr lang="en-US" dirty="0"/>
              <a:t> </a:t>
            </a:r>
            <a:r>
              <a:rPr lang="en-US" dirty="0" err="1"/>
              <a:t>saja</a:t>
            </a:r>
            <a:endParaRPr lang="en-ID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A0895FE-F8CF-AFB1-0081-D6824E943E10}"/>
              </a:ext>
            </a:extLst>
          </p:cNvPr>
          <p:cNvCxnSpPr/>
          <p:nvPr/>
        </p:nvCxnSpPr>
        <p:spPr>
          <a:xfrm flipH="1">
            <a:off x="4927600" y="1759679"/>
            <a:ext cx="1168400" cy="96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464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1302</Words>
  <Application>Microsoft Office PowerPoint</Application>
  <PresentationFormat>Widescreen</PresentationFormat>
  <Paragraphs>599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Arial</vt:lpstr>
      <vt:lpstr>Bahnschrift</vt:lpstr>
      <vt:lpstr>Bahnschrift Light</vt:lpstr>
      <vt:lpstr>Calibri</vt:lpstr>
      <vt:lpstr>Calibri Light</vt:lpstr>
      <vt:lpstr>Lucida Sans Unicode</vt:lpstr>
      <vt:lpstr>Poppins</vt:lpstr>
      <vt:lpstr>Roboto Bold</vt:lpstr>
      <vt:lpstr>Tahoma</vt:lpstr>
      <vt:lpstr>Times New Roman Bold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Lenovo_1M4M</dc:creator>
  <cp:lastModifiedBy>Mikhael Felian</cp:lastModifiedBy>
  <cp:revision>14</cp:revision>
  <dcterms:created xsi:type="dcterms:W3CDTF">2025-09-29T06:03:15Z</dcterms:created>
  <dcterms:modified xsi:type="dcterms:W3CDTF">2025-10-02T15:35:22Z</dcterms:modified>
</cp:coreProperties>
</file>