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4" r:id="rId8"/>
    <p:sldId id="259" r:id="rId9"/>
    <p:sldId id="260" r:id="rId10"/>
    <p:sldId id="265" r:id="rId11"/>
    <p:sldId id="261" r:id="rId12"/>
    <p:sldId id="262" r:id="rId13"/>
    <p:sldId id="263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8273A-48F7-5073-305E-B2294F73CDBB}" v="20" dt="2022-12-10T16:47:15.145"/>
    <p1510:client id="{A0F88F55-8670-C65F-33C1-F3828CE62DB7}" v="701" dt="2022-12-10T16:23:51.238"/>
    <p1510:client id="{CBA8C9EE-11C6-ECB8-4CD3-DA78DCBBEB7C}" v="1296" dt="2022-12-10T16:46:10.012"/>
    <p1510:client id="{F04E99AA-932B-4ADF-A82B-27D1590CF9E9}" v="4" dt="2022-12-10T16:09:53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C107-15F7-42E1-9E64-E02192B7F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9B088-1DCB-45C5-BC9C-998C4825E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58174-57DA-45DF-AE7F-6199B2F0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2EA6-D75D-446C-B1EB-9729614BEE46}" type="datetimeFigureOut">
              <a:rPr lang="en-ID" smtClean="0"/>
              <a:t>10/12/2022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9E16-E741-49A9-8865-9F19D9F7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07D1-998C-4AEA-9D87-66D02FCA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CED1-9465-4B09-B399-A822D7A70E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663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AAC1-DD27-4FC5-AAD3-BE0AFD83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EFC28-0267-44F7-8730-DE71368A0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BB00-B59F-4A0C-8EBE-B2E116BD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2EA6-D75D-446C-B1EB-9729614BEE46}" type="datetimeFigureOut">
              <a:rPr lang="en-ID" smtClean="0"/>
              <a:t>10/12/2022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DD6-5FA9-45A7-9C15-D2DEA130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9E1F0-F860-40CF-A14C-2A7D91F9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CED1-9465-4B09-B399-A822D7A70E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92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AF381-D1B5-40FD-B1C8-910A48E09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98A99-427B-4FB7-88E8-5C75F5939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9DBA-C966-4039-AF47-A980D3AB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2EA6-D75D-446C-B1EB-9729614BEE46}" type="datetimeFigureOut">
              <a:rPr lang="en-ID" smtClean="0"/>
              <a:t>10/12/2022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74400-75DF-48C6-9A5D-2EC4D7D0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0225F-EAEA-4A8D-B45F-42878346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CED1-9465-4B09-B399-A822D7A70E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972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A83C-BBFC-4BC0-86E4-1A12FFC8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C84F-BF51-4D3A-A443-4A919C1B6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D8394-C9CC-482E-BCB3-6F52DF5A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2EA6-D75D-446C-B1EB-9729614BEE46}" type="datetimeFigureOut">
              <a:rPr lang="en-ID" smtClean="0"/>
              <a:t>10/12/2022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2D1E4-19FB-46F6-972E-4F9241A4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5976-E995-4A72-9397-BE714545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CED1-9465-4B09-B399-A822D7A70E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176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BB9A-E263-4894-A253-64A94DEA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8DFDB-98B7-4CF8-9881-3B4D87FF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4FF0-228A-478A-99AE-F3C63F6C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2EA6-D75D-446C-B1EB-9729614BEE46}" type="datetimeFigureOut">
              <a:rPr lang="en-ID" smtClean="0"/>
              <a:t>10/12/2022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C07FB-1FC3-4686-B4D0-DC3EBDE6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4C200-5767-449C-8A9F-1A8BF71F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CED1-9465-4B09-B399-A822D7A70E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46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5CE6-5D72-4E1F-8CE0-12852CBD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61AF-6603-4D82-8726-FF8EF1356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A4B3E-A550-4AA2-B49A-E7FB1B7CF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0C179-A45F-4407-889A-8822C190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2EA6-D75D-446C-B1EB-9729614BEE46}" type="datetimeFigureOut">
              <a:rPr lang="en-ID" smtClean="0"/>
              <a:t>10/12/2022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3F3CD-7D20-41E3-81D0-374733CA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7F0C-E327-4C69-A684-1411A7CC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CED1-9465-4B09-B399-A822D7A70E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11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8D71-BD66-4329-8486-22874016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DDA66-542B-4FB3-A780-D84CCED4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659BB-6C18-49DE-A258-48464247E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BA9E2-F134-4534-A79E-5E50DF821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70F92-E75D-45CE-8030-54062C93A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670A0-51E3-4E38-BEA9-DD1AAF36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2EA6-D75D-446C-B1EB-9729614BEE46}" type="datetimeFigureOut">
              <a:rPr lang="en-ID" smtClean="0"/>
              <a:t>10/12/2022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45079-0A5E-4D71-9A27-FD9E7380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E0C5B-FF74-4F15-BD0E-65649C10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CED1-9465-4B09-B399-A822D7A70E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03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6E95-55D0-4170-AC5D-4F5F997A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B4269-2702-4F25-8108-55F7B921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2EA6-D75D-446C-B1EB-9729614BEE46}" type="datetimeFigureOut">
              <a:rPr lang="en-ID" smtClean="0"/>
              <a:t>10/12/2022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0443-3AD2-4DE8-BA32-6F93EEF2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4592-2898-4693-B1BD-66A2F39D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CED1-9465-4B09-B399-A822D7A70E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431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31785-8835-42C8-A254-2B0F641D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2EA6-D75D-446C-B1EB-9729614BEE46}" type="datetimeFigureOut">
              <a:rPr lang="en-ID" smtClean="0"/>
              <a:t>10/12/2022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693DD-C1DD-4C46-BD42-B2F920A6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B2555-254A-4F15-A82C-531D6B66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CED1-9465-4B09-B399-A822D7A70E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896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31D8-B873-488A-BAB3-FDDCA292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52D1-596B-4310-8E63-DE1D9A7FE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936F2-D238-45A5-88DA-2848605B6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2B053-12B3-4C3B-A53C-DCAE1CF2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2EA6-D75D-446C-B1EB-9729614BEE46}" type="datetimeFigureOut">
              <a:rPr lang="en-ID" smtClean="0"/>
              <a:t>10/12/2022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BDFD-F0E3-40B8-953A-31241E3C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A18D6-D8C2-4005-A4DD-B740AD0A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CED1-9465-4B09-B399-A822D7A70E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754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6BBF-F479-4DFE-AC91-4D83B3B0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4767E-6480-4B64-9613-7FC48DFD5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8C2EF-0DE7-4DD4-AE89-C33245B4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93BEB-A312-4B18-99CC-30FBB14F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2EA6-D75D-446C-B1EB-9729614BEE46}" type="datetimeFigureOut">
              <a:rPr lang="en-ID" smtClean="0"/>
              <a:t>10/12/2022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465D-88F6-4678-B6D7-FC2B1980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9C83C-2CC4-45BF-857D-D36628B6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CED1-9465-4B09-B399-A822D7A70E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824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3C34E-AA20-4A83-A837-956C7C31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3C223-764F-4CBA-B4A1-77378632A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E748-6DB0-4EA4-A07B-03A96E7F0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2EA6-D75D-446C-B1EB-9729614BEE46}" type="datetimeFigureOut">
              <a:rPr lang="en-ID" smtClean="0"/>
              <a:t>10/12/2022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F272-4370-4EF5-83B9-946B6EACB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1A73-4D58-4090-87E5-319322E63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DCED1-9465-4B09-B399-A822D7A70E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048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30AE-48EF-4FAA-B21D-FAD278783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Proyek</a:t>
            </a:r>
            <a:r>
              <a:rPr lang="en-US"/>
              <a:t> Akhir PSD</a:t>
            </a:r>
            <a:br>
              <a:rPr lang="en-US" dirty="0"/>
            </a:br>
            <a:r>
              <a:rPr lang="en-US" dirty="0"/>
              <a:t>Slot Machine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03FCC-E898-4CF8-A58F-B0ED3C708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90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D" dirty="0" err="1">
                <a:cs typeface="Calibri"/>
              </a:rPr>
              <a:t>Kelompok</a:t>
            </a:r>
            <a:r>
              <a:rPr lang="en-ID" dirty="0">
                <a:cs typeface="Calibri"/>
              </a:rPr>
              <a:t> B-10 : </a:t>
            </a:r>
            <a:endParaRPr lang="en-ID" dirty="0"/>
          </a:p>
          <a:p>
            <a:pPr algn="l"/>
            <a:r>
              <a:rPr lang="en-ID" dirty="0" err="1"/>
              <a:t>Rezki</a:t>
            </a:r>
            <a:r>
              <a:rPr lang="en-ID" dirty="0"/>
              <a:t> Muhammad - 2106731516</a:t>
            </a:r>
            <a:endParaRPr lang="en-ID"/>
          </a:p>
          <a:p>
            <a:pPr algn="l"/>
            <a:r>
              <a:rPr lang="en-ID" dirty="0"/>
              <a:t>Muhammad Suhaili - 2106731535</a:t>
            </a:r>
          </a:p>
          <a:p>
            <a:pPr algn="l"/>
            <a:r>
              <a:rPr lang="en-ID" dirty="0" err="1"/>
              <a:t>Mikhael</a:t>
            </a:r>
            <a:r>
              <a:rPr lang="en-ID" dirty="0"/>
              <a:t> Morris </a:t>
            </a:r>
            <a:r>
              <a:rPr lang="en-ID" dirty="0" err="1"/>
              <a:t>Hapataran</a:t>
            </a:r>
            <a:r>
              <a:rPr lang="en-ID" dirty="0"/>
              <a:t> S. - 2106731491</a:t>
            </a:r>
          </a:p>
          <a:p>
            <a:pPr algn="l"/>
            <a:r>
              <a:rPr lang="en-ID" dirty="0"/>
              <a:t>Nevanda Fairuz Pahlevi - 2106731541</a:t>
            </a:r>
          </a:p>
        </p:txBody>
      </p:sp>
    </p:spTree>
    <p:extLst>
      <p:ext uri="{BB962C8B-B14F-4D97-AF65-F5344CB8AC3E}">
        <p14:creationId xmlns:p14="http://schemas.microsoft.com/office/powerpoint/2010/main" val="351461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7BEE-6622-237B-64EA-46ACD2E3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Analisa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3E21-49BF-2BCC-AFA8-7DF3CA4DB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Program </a:t>
            </a:r>
            <a:r>
              <a:rPr lang="en-US" err="1">
                <a:ea typeface="+mn-lt"/>
                <a:cs typeface="+mn-lt"/>
              </a:rPr>
              <a:t>dijalankan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dengan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melakukan</a:t>
            </a:r>
            <a:r>
              <a:rPr lang="en-US">
                <a:ea typeface="+mn-lt"/>
                <a:cs typeface="+mn-lt"/>
              </a:rPr>
              <a:t> setting pada top up </a:t>
            </a:r>
            <a:r>
              <a:rPr lang="en-US" err="1">
                <a:ea typeface="+mn-lt"/>
                <a:cs typeface="+mn-lt"/>
              </a:rPr>
              <a:t>dengan</a:t>
            </a:r>
            <a:r>
              <a:rPr lang="en-US">
                <a:ea typeface="+mn-lt"/>
                <a:cs typeface="+mn-lt"/>
              </a:rPr>
              <a:t> uang yang </a:t>
            </a:r>
            <a:r>
              <a:rPr lang="en-US" err="1">
                <a:ea typeface="+mn-lt"/>
                <a:cs typeface="+mn-lt"/>
              </a:rPr>
              <a:t>ingin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ditukarkan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dengan</a:t>
            </a:r>
            <a:r>
              <a:rPr lang="en-US">
                <a:ea typeface="+mn-lt"/>
                <a:cs typeface="+mn-lt"/>
              </a:rPr>
              <a:t> coin. </a:t>
            </a:r>
            <a:r>
              <a:rPr lang="en-US" err="1">
                <a:ea typeface="+mn-lt"/>
                <a:cs typeface="+mn-lt"/>
              </a:rPr>
              <a:t>Kemudian</a:t>
            </a:r>
            <a:r>
              <a:rPr lang="en-US">
                <a:ea typeface="+mn-lt"/>
                <a:cs typeface="+mn-lt"/>
              </a:rPr>
              <a:t> reset di set </a:t>
            </a:r>
            <a:r>
              <a:rPr lang="en-US" err="1">
                <a:ea typeface="+mn-lt"/>
                <a:cs typeface="+mn-lt"/>
              </a:rPr>
              <a:t>menjadi</a:t>
            </a:r>
            <a:r>
              <a:rPr lang="en-US">
                <a:ea typeface="+mn-lt"/>
                <a:cs typeface="+mn-lt"/>
              </a:rPr>
              <a:t> 0 agar </a:t>
            </a:r>
            <a:r>
              <a:rPr lang="en-US" err="1">
                <a:ea typeface="+mn-lt"/>
                <a:cs typeface="+mn-lt"/>
              </a:rPr>
              <a:t>memungkinkan</a:t>
            </a:r>
            <a:r>
              <a:rPr lang="en-US">
                <a:ea typeface="+mn-lt"/>
                <a:cs typeface="+mn-lt"/>
              </a:rPr>
              <a:t> program </a:t>
            </a:r>
            <a:r>
              <a:rPr lang="en-US" err="1">
                <a:ea typeface="+mn-lt"/>
                <a:cs typeface="+mn-lt"/>
              </a:rPr>
              <a:t>dapat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berjalan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dimasukkan</a:t>
            </a:r>
            <a:r>
              <a:rPr lang="en-US">
                <a:ea typeface="+mn-lt"/>
                <a:cs typeface="+mn-lt"/>
              </a:rPr>
              <a:t> dan </a:t>
            </a:r>
            <a:r>
              <a:rPr lang="en-US" err="1">
                <a:ea typeface="+mn-lt"/>
                <a:cs typeface="+mn-lt"/>
              </a:rPr>
              <a:t>clk</a:t>
            </a:r>
            <a:r>
              <a:rPr lang="en-US">
                <a:ea typeface="+mn-lt"/>
                <a:cs typeface="+mn-lt"/>
              </a:rPr>
              <a:t> juga di set </a:t>
            </a:r>
            <a:r>
              <a:rPr lang="en-US" err="1">
                <a:ea typeface="+mn-lt"/>
                <a:cs typeface="+mn-lt"/>
              </a:rPr>
              <a:t>menjadi</a:t>
            </a:r>
            <a:r>
              <a:rPr lang="en-US">
                <a:ea typeface="+mn-lt"/>
                <a:cs typeface="+mn-lt"/>
              </a:rPr>
              <a:t> rising edge clock. </a:t>
            </a:r>
            <a:r>
              <a:rPr lang="en-US" err="1">
                <a:ea typeface="+mn-lt"/>
                <a:cs typeface="+mn-lt"/>
              </a:rPr>
              <a:t>Setelah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dijalankan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sekali</a:t>
            </a:r>
            <a:r>
              <a:rPr lang="en-US">
                <a:ea typeface="+mn-lt"/>
                <a:cs typeface="+mn-lt"/>
              </a:rPr>
              <a:t>, top up </a:t>
            </a:r>
            <a:r>
              <a:rPr lang="en-US" err="1">
                <a:ea typeface="+mn-lt"/>
                <a:cs typeface="+mn-lt"/>
              </a:rPr>
              <a:t>kemudian</a:t>
            </a:r>
            <a:r>
              <a:rPr lang="en-US">
                <a:ea typeface="+mn-lt"/>
                <a:cs typeface="+mn-lt"/>
              </a:rPr>
              <a:t> di set </a:t>
            </a:r>
            <a:r>
              <a:rPr lang="en-US" err="1">
                <a:ea typeface="+mn-lt"/>
                <a:cs typeface="+mn-lt"/>
              </a:rPr>
              <a:t>menjadi</a:t>
            </a:r>
            <a:r>
              <a:rPr lang="en-US">
                <a:ea typeface="+mn-lt"/>
                <a:cs typeface="+mn-lt"/>
              </a:rPr>
              <a:t> 0 dan </a:t>
            </a:r>
            <a:r>
              <a:rPr lang="en-US" err="1">
                <a:ea typeface="+mn-lt"/>
                <a:cs typeface="+mn-lt"/>
              </a:rPr>
              <a:t>membiarkan</a:t>
            </a:r>
            <a:r>
              <a:rPr lang="en-US">
                <a:ea typeface="+mn-lt"/>
                <a:cs typeface="+mn-lt"/>
              </a:rPr>
              <a:t> program </a:t>
            </a:r>
            <a:r>
              <a:rPr lang="en-US" err="1">
                <a:ea typeface="+mn-lt"/>
                <a:cs typeface="+mn-lt"/>
              </a:rPr>
              <a:t>berjalan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dengan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menjalankan</a:t>
            </a:r>
            <a:r>
              <a:rPr lang="en-US">
                <a:ea typeface="+mn-lt"/>
                <a:cs typeface="+mn-lt"/>
              </a:rPr>
              <a:t> run pada </a:t>
            </a:r>
            <a:r>
              <a:rPr lang="en-US" err="1">
                <a:ea typeface="+mn-lt"/>
                <a:cs typeface="+mn-lt"/>
              </a:rPr>
              <a:t>modelsim</a:t>
            </a:r>
            <a:r>
              <a:rPr lang="en-US">
                <a:ea typeface="+mn-lt"/>
                <a:cs typeface="+mn-lt"/>
              </a:rPr>
              <a:t>. Di state S1, slot machine </a:t>
            </a:r>
            <a:r>
              <a:rPr lang="en-US" err="1">
                <a:ea typeface="+mn-lt"/>
                <a:cs typeface="+mn-lt"/>
              </a:rPr>
              <a:t>akan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melakukan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randomisasi</a:t>
            </a:r>
            <a:r>
              <a:rPr lang="en-US">
                <a:ea typeface="+mn-lt"/>
                <a:cs typeface="+mn-lt"/>
              </a:rPr>
              <a:t> pada </a:t>
            </a:r>
            <a:r>
              <a:rPr lang="en-US" err="1">
                <a:ea typeface="+mn-lt"/>
                <a:cs typeface="+mn-lt"/>
              </a:rPr>
              <a:t>angka</a:t>
            </a:r>
            <a:r>
              <a:rPr lang="en-US">
                <a:ea typeface="+mn-lt"/>
                <a:cs typeface="+mn-lt"/>
              </a:rPr>
              <a:t> yang </a:t>
            </a:r>
            <a:r>
              <a:rPr lang="en-US" err="1">
                <a:ea typeface="+mn-lt"/>
                <a:cs typeface="+mn-lt"/>
              </a:rPr>
              <a:t>ingin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ditampilkan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Kemudian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dilanjutkan</a:t>
            </a:r>
            <a:r>
              <a:rPr lang="en-US">
                <a:ea typeface="+mn-lt"/>
                <a:cs typeface="+mn-lt"/>
              </a:rPr>
              <a:t> pada S2 yang </a:t>
            </a:r>
            <a:r>
              <a:rPr lang="en-US" err="1">
                <a:ea typeface="+mn-lt"/>
                <a:cs typeface="+mn-lt"/>
              </a:rPr>
              <a:t>akan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melakukan</a:t>
            </a:r>
            <a:r>
              <a:rPr lang="en-US">
                <a:ea typeface="+mn-lt"/>
                <a:cs typeface="+mn-lt"/>
              </a:rPr>
              <a:t> print pada transcript </a:t>
            </a:r>
            <a:r>
              <a:rPr lang="en-US" err="1">
                <a:ea typeface="+mn-lt"/>
                <a:cs typeface="+mn-lt"/>
              </a:rPr>
              <a:t>tentang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jumlah</a:t>
            </a:r>
            <a:r>
              <a:rPr lang="en-US">
                <a:ea typeface="+mn-lt"/>
                <a:cs typeface="+mn-lt"/>
              </a:rPr>
              <a:t> gain yang </a:t>
            </a:r>
            <a:r>
              <a:rPr lang="en-US" err="1">
                <a:ea typeface="+mn-lt"/>
                <a:cs typeface="+mn-lt"/>
              </a:rPr>
              <a:t>didapatkan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serta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sisa</a:t>
            </a:r>
            <a:r>
              <a:rPr lang="en-US">
                <a:ea typeface="+mn-lt"/>
                <a:cs typeface="+mn-lt"/>
              </a:rPr>
              <a:t> coin yang </a:t>
            </a:r>
            <a:r>
              <a:rPr lang="en-US" err="1">
                <a:ea typeface="+mn-lt"/>
                <a:cs typeface="+mn-lt"/>
              </a:rPr>
              <a:t>tersedia</a:t>
            </a:r>
            <a:r>
              <a:rPr lang="en-US">
                <a:ea typeface="+mn-lt"/>
                <a:cs typeface="+mn-lt"/>
              </a:rPr>
              <a:t>. 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5000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7BEE-6622-237B-64EA-46ACD2E3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Analisa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3E21-49BF-2BCC-AFA8-7DF3CA4DB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err="1">
                <a:ea typeface="+mn-lt"/>
                <a:cs typeface="+mn-lt"/>
              </a:rPr>
              <a:t>Namun</a:t>
            </a:r>
            <a:r>
              <a:rPr lang="en-US">
                <a:ea typeface="+mn-lt"/>
                <a:cs typeface="+mn-lt"/>
              </a:rPr>
              <a:t>, pada program </a:t>
            </a:r>
            <a:r>
              <a:rPr lang="en-US" err="1">
                <a:ea typeface="+mn-lt"/>
                <a:cs typeface="+mn-lt"/>
              </a:rPr>
              <a:t>masih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terdapat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kesalahan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yaitu</a:t>
            </a:r>
            <a:r>
              <a:rPr lang="en-US">
                <a:ea typeface="+mn-lt"/>
                <a:cs typeface="+mn-lt"/>
              </a:rPr>
              <a:t> pada </a:t>
            </a:r>
            <a:r>
              <a:rPr lang="en-US" err="1">
                <a:ea typeface="+mn-lt"/>
                <a:cs typeface="+mn-lt"/>
              </a:rPr>
              <a:t>saat</a:t>
            </a:r>
            <a:r>
              <a:rPr lang="en-US">
                <a:ea typeface="+mn-lt"/>
                <a:cs typeface="+mn-lt"/>
              </a:rPr>
              <a:t> S2, coin yang </a:t>
            </a:r>
            <a:r>
              <a:rPr lang="en-US" err="1">
                <a:ea typeface="+mn-lt"/>
                <a:cs typeface="+mn-lt"/>
              </a:rPr>
              <a:t>diprint</a:t>
            </a:r>
            <a:r>
              <a:rPr lang="en-US">
                <a:ea typeface="+mn-lt"/>
                <a:cs typeface="+mn-lt"/>
              </a:rPr>
              <a:t> pada transcript </a:t>
            </a:r>
            <a:r>
              <a:rPr lang="en-US" err="1">
                <a:ea typeface="+mn-lt"/>
                <a:cs typeface="+mn-lt"/>
              </a:rPr>
              <a:t>terus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berkurang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padahal</a:t>
            </a:r>
            <a:r>
              <a:rPr lang="en-US">
                <a:ea typeface="+mn-lt"/>
                <a:cs typeface="+mn-lt"/>
              </a:rPr>
              <a:t> program </a:t>
            </a:r>
            <a:r>
              <a:rPr lang="en-US" err="1">
                <a:ea typeface="+mn-lt"/>
                <a:cs typeface="+mn-lt"/>
              </a:rPr>
              <a:t>belum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melakukan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randomisasi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angka</a:t>
            </a:r>
            <a:r>
              <a:rPr lang="en-US">
                <a:ea typeface="+mn-lt"/>
                <a:cs typeface="+mn-lt"/>
              </a:rPr>
              <a:t> yang </a:t>
            </a:r>
            <a:r>
              <a:rPr lang="en-US" err="1">
                <a:ea typeface="+mn-lt"/>
                <a:cs typeface="+mn-lt"/>
              </a:rPr>
              <a:t>ingin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ditampilkan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sehingga</a:t>
            </a:r>
            <a:r>
              <a:rPr lang="en-US">
                <a:ea typeface="+mn-lt"/>
                <a:cs typeface="+mn-lt"/>
              </a:rPr>
              <a:t> pada </a:t>
            </a:r>
            <a:r>
              <a:rPr lang="en-US" err="1">
                <a:ea typeface="+mn-lt"/>
                <a:cs typeface="+mn-lt"/>
              </a:rPr>
              <a:t>simulasi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hanya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terjadi</a:t>
            </a:r>
            <a:r>
              <a:rPr lang="en-US">
                <a:ea typeface="+mn-lt"/>
                <a:cs typeface="+mn-lt"/>
              </a:rPr>
              <a:t> 4 kali </a:t>
            </a:r>
            <a:r>
              <a:rPr lang="en-US" err="1">
                <a:ea typeface="+mn-lt"/>
                <a:cs typeface="+mn-lt"/>
              </a:rPr>
              <a:t>randomisasi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angka</a:t>
            </a:r>
            <a:r>
              <a:rPr lang="en-US">
                <a:ea typeface="+mn-lt"/>
                <a:cs typeface="+mn-lt"/>
              </a:rPr>
              <a:t> dan </a:t>
            </a:r>
            <a:r>
              <a:rPr lang="en-US" err="1">
                <a:ea typeface="+mn-lt"/>
                <a:cs typeface="+mn-lt"/>
              </a:rPr>
              <a:t>bukan</a:t>
            </a:r>
            <a:r>
              <a:rPr lang="en-US">
                <a:ea typeface="+mn-lt"/>
                <a:cs typeface="+mn-lt"/>
              </a:rPr>
              <a:t> 10 kali, </a:t>
            </a:r>
            <a:r>
              <a:rPr lang="en-US" err="1">
                <a:ea typeface="+mn-lt"/>
                <a:cs typeface="+mn-lt"/>
              </a:rPr>
              <a:t>dimana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hal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itu</a:t>
            </a:r>
            <a:r>
              <a:rPr lang="en-US">
                <a:ea typeface="+mn-lt"/>
                <a:cs typeface="+mn-lt"/>
              </a:rPr>
              <a:t> yang </a:t>
            </a:r>
            <a:r>
              <a:rPr lang="en-US" err="1">
                <a:ea typeface="+mn-lt"/>
                <a:cs typeface="+mn-lt"/>
              </a:rPr>
              <a:t>seharusnya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terjadi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Daripada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itu</a:t>
            </a:r>
            <a:r>
              <a:rPr lang="en-US">
                <a:ea typeface="+mn-lt"/>
                <a:cs typeface="+mn-lt"/>
              </a:rPr>
              <a:t>, program </a:t>
            </a:r>
            <a:r>
              <a:rPr lang="en-US" err="1">
                <a:ea typeface="+mn-lt"/>
                <a:cs typeface="+mn-lt"/>
              </a:rPr>
              <a:t>dapat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berhenti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ketika</a:t>
            </a:r>
            <a:r>
              <a:rPr lang="en-US">
                <a:ea typeface="+mn-lt"/>
                <a:cs typeface="+mn-lt"/>
              </a:rPr>
              <a:t> coin yang </a:t>
            </a:r>
            <a:r>
              <a:rPr lang="en-US" err="1">
                <a:ea typeface="+mn-lt"/>
                <a:cs typeface="+mn-lt"/>
              </a:rPr>
              <a:t>tersisa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mencapai</a:t>
            </a:r>
            <a:r>
              <a:rPr lang="en-US">
                <a:ea typeface="+mn-lt"/>
                <a:cs typeface="+mn-lt"/>
              </a:rPr>
              <a:t> 0.</a:t>
            </a:r>
            <a:endParaRPr lang="en-US"/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Di </a:t>
            </a:r>
            <a:r>
              <a:rPr lang="en-US" err="1">
                <a:ea typeface="+mn-lt"/>
                <a:cs typeface="+mn-lt"/>
              </a:rPr>
              <a:t>sisi</a:t>
            </a:r>
            <a:r>
              <a:rPr lang="en-US">
                <a:ea typeface="+mn-lt"/>
                <a:cs typeface="+mn-lt"/>
              </a:rPr>
              <a:t> lain </a:t>
            </a:r>
            <a:r>
              <a:rPr lang="en-US" err="1">
                <a:ea typeface="+mn-lt"/>
                <a:cs typeface="+mn-lt"/>
              </a:rPr>
              <a:t>dalam</a:t>
            </a:r>
            <a:r>
              <a:rPr lang="en-US">
                <a:ea typeface="+mn-lt"/>
                <a:cs typeface="+mn-lt"/>
              </a:rPr>
              <a:t> test bench program, kami </a:t>
            </a:r>
            <a:r>
              <a:rPr lang="en-US" err="1">
                <a:ea typeface="+mn-lt"/>
                <a:cs typeface="+mn-lt"/>
              </a:rPr>
              <a:t>tidak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dapat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memantau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secara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langsung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bagaimana</a:t>
            </a:r>
            <a:r>
              <a:rPr lang="en-US">
                <a:ea typeface="+mn-lt"/>
                <a:cs typeface="+mn-lt"/>
              </a:rPr>
              <a:t> program </a:t>
            </a:r>
            <a:r>
              <a:rPr lang="en-US" err="1">
                <a:ea typeface="+mn-lt"/>
                <a:cs typeface="+mn-lt"/>
              </a:rPr>
              <a:t>berjalan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karena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angka</a:t>
            </a:r>
            <a:r>
              <a:rPr lang="en-US">
                <a:ea typeface="+mn-lt"/>
                <a:cs typeface="+mn-lt"/>
              </a:rPr>
              <a:t> yang </a:t>
            </a:r>
            <a:r>
              <a:rPr lang="en-US" err="1">
                <a:ea typeface="+mn-lt"/>
                <a:cs typeface="+mn-lt"/>
              </a:rPr>
              <a:t>ditampilkan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merupakan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hasil</a:t>
            </a:r>
            <a:r>
              <a:rPr lang="en-US">
                <a:ea typeface="+mn-lt"/>
                <a:cs typeface="+mn-lt"/>
              </a:rPr>
              <a:t> random </a:t>
            </a:r>
            <a:r>
              <a:rPr lang="en-US" err="1">
                <a:ea typeface="+mn-lt"/>
                <a:cs typeface="+mn-lt"/>
              </a:rPr>
              <a:t>sehingga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tidak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bisa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diperkirakan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hasil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akhir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dari</a:t>
            </a:r>
            <a:r>
              <a:rPr lang="en-US">
                <a:ea typeface="+mn-lt"/>
                <a:cs typeface="+mn-lt"/>
              </a:rPr>
              <a:t> program </a:t>
            </a:r>
            <a:r>
              <a:rPr lang="en-US" err="1">
                <a:ea typeface="+mn-lt"/>
                <a:cs typeface="+mn-lt"/>
              </a:rPr>
              <a:t>secara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pasti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karena</a:t>
            </a:r>
            <a:r>
              <a:rPr lang="en-US">
                <a:ea typeface="+mn-lt"/>
                <a:cs typeface="+mn-lt"/>
              </a:rPr>
              <a:t> output </a:t>
            </a:r>
            <a:r>
              <a:rPr lang="en-US" err="1">
                <a:ea typeface="+mn-lt"/>
                <a:cs typeface="+mn-lt"/>
              </a:rPr>
              <a:t>nya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tergantung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angka</a:t>
            </a:r>
            <a:r>
              <a:rPr lang="en-US">
                <a:ea typeface="+mn-lt"/>
                <a:cs typeface="+mn-lt"/>
              </a:rPr>
              <a:t> yang </a:t>
            </a:r>
            <a:r>
              <a:rPr lang="en-US" err="1">
                <a:ea typeface="+mn-lt"/>
                <a:cs typeface="+mn-lt"/>
              </a:rPr>
              <a:t>ditampilkan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secara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acak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59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FC9B-CF80-479B-17D9-CEC7D6A3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Kesimpulan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CA17-ABB1-02FF-FC6F-5EA6B379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err="1">
                <a:ea typeface="+mn-lt"/>
                <a:cs typeface="+mn-lt"/>
              </a:rPr>
              <a:t>Untuk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proyek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akhir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praktikum</a:t>
            </a:r>
            <a:r>
              <a:rPr lang="en-US">
                <a:ea typeface="+mn-lt"/>
                <a:cs typeface="+mn-lt"/>
              </a:rPr>
              <a:t> PSD, kami </a:t>
            </a:r>
            <a:r>
              <a:rPr lang="en-US" err="1">
                <a:ea typeface="+mn-lt"/>
                <a:cs typeface="+mn-lt"/>
              </a:rPr>
              <a:t>membuat</a:t>
            </a:r>
            <a:r>
              <a:rPr lang="en-US">
                <a:ea typeface="+mn-lt"/>
                <a:cs typeface="+mn-lt"/>
              </a:rPr>
              <a:t> slot machine </a:t>
            </a:r>
            <a:r>
              <a:rPr lang="en-US" err="1">
                <a:ea typeface="+mn-lt"/>
                <a:cs typeface="+mn-lt"/>
              </a:rPr>
              <a:t>karena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tertarik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dengan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psikologis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dibelakangnya</a:t>
            </a:r>
            <a:r>
              <a:rPr lang="en-US">
                <a:ea typeface="+mn-lt"/>
                <a:cs typeface="+mn-lt"/>
              </a:rPr>
              <a:t> dan </a:t>
            </a:r>
            <a:r>
              <a:rPr lang="en-US" err="1">
                <a:ea typeface="+mn-lt"/>
                <a:cs typeface="+mn-lt"/>
              </a:rPr>
              <a:t>tidak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bertujuan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untuk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mendukung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kegiatan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perjudian</a:t>
            </a:r>
            <a:r>
              <a:rPr lang="en-US">
                <a:ea typeface="+mn-lt"/>
                <a:cs typeface="+mn-lt"/>
              </a:rPr>
              <a:t>. Dalam </a:t>
            </a:r>
            <a:r>
              <a:rPr lang="en-US" err="1">
                <a:ea typeface="+mn-lt"/>
                <a:cs typeface="+mn-lt"/>
              </a:rPr>
              <a:t>pembuatan</a:t>
            </a:r>
            <a:r>
              <a:rPr lang="en-US">
                <a:ea typeface="+mn-lt"/>
                <a:cs typeface="+mn-lt"/>
              </a:rPr>
              <a:t> slot machine kami </a:t>
            </a:r>
            <a:r>
              <a:rPr lang="en-US" err="1">
                <a:ea typeface="+mn-lt"/>
                <a:cs typeface="+mn-lt"/>
              </a:rPr>
              <a:t>mengimplementasikan</a:t>
            </a:r>
            <a:r>
              <a:rPr lang="en-US">
                <a:ea typeface="+mn-lt"/>
                <a:cs typeface="+mn-lt"/>
              </a:rPr>
              <a:t> VHDL </a:t>
            </a:r>
            <a:r>
              <a:rPr lang="en-US" err="1">
                <a:ea typeface="+mn-lt"/>
                <a:cs typeface="+mn-lt"/>
              </a:rPr>
              <a:t>untuk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mendeskripsikan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rangkaiannya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dalam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kode</a:t>
            </a:r>
            <a:r>
              <a:rPr lang="en-US">
                <a:ea typeface="+mn-lt"/>
                <a:cs typeface="+mn-lt"/>
              </a:rPr>
              <a:t>. Dari </a:t>
            </a:r>
            <a:r>
              <a:rPr lang="en-US" err="1">
                <a:ea typeface="+mn-lt"/>
                <a:cs typeface="+mn-lt"/>
              </a:rPr>
              <a:t>hasil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pengujian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masih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terdapat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kesalahan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dimana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ketika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sudah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berkurang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namun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tidak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mengeluarkan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angka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seperti</a:t>
            </a:r>
            <a:r>
              <a:rPr lang="en-US">
                <a:ea typeface="+mn-lt"/>
                <a:cs typeface="+mn-lt"/>
              </a:rPr>
              <a:t> yang </a:t>
            </a:r>
            <a:r>
              <a:rPr lang="en-US" err="1">
                <a:ea typeface="+mn-lt"/>
                <a:cs typeface="+mn-lt"/>
              </a:rPr>
              <a:t>diharapkan</a:t>
            </a:r>
            <a:r>
              <a:rPr lang="en-US">
                <a:ea typeface="+mn-lt"/>
                <a:cs typeface="+mn-lt"/>
              </a:rPr>
              <a:t>. Dapat </a:t>
            </a:r>
            <a:r>
              <a:rPr lang="en-US" err="1">
                <a:ea typeface="+mn-lt"/>
                <a:cs typeface="+mn-lt"/>
              </a:rPr>
              <a:t>dilihat</a:t>
            </a:r>
            <a:r>
              <a:rPr lang="en-US">
                <a:ea typeface="+mn-lt"/>
                <a:cs typeface="+mn-lt"/>
              </a:rPr>
              <a:t> pada </a:t>
            </a:r>
            <a:r>
              <a:rPr lang="en-US" err="1">
                <a:ea typeface="+mn-lt"/>
                <a:cs typeface="+mn-lt"/>
              </a:rPr>
              <a:t>percobaan</a:t>
            </a:r>
            <a:r>
              <a:rPr lang="en-US">
                <a:ea typeface="+mn-lt"/>
                <a:cs typeface="+mn-lt"/>
              </a:rPr>
              <a:t> kami </a:t>
            </a:r>
            <a:r>
              <a:rPr lang="en-US" err="1">
                <a:ea typeface="+mn-lt"/>
                <a:cs typeface="+mn-lt"/>
              </a:rPr>
              <a:t>melakukan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pengetesan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menggunakan</a:t>
            </a:r>
            <a:r>
              <a:rPr lang="en-US">
                <a:ea typeface="+mn-lt"/>
                <a:cs typeface="+mn-lt"/>
              </a:rPr>
              <a:t> 10 </a:t>
            </a:r>
            <a:r>
              <a:rPr lang="en-US" err="1">
                <a:ea typeface="+mn-lt"/>
                <a:cs typeface="+mn-lt"/>
              </a:rPr>
              <a:t>koin</a:t>
            </a:r>
            <a:r>
              <a:rPr lang="en-US">
                <a:ea typeface="+mn-lt"/>
                <a:cs typeface="+mn-lt"/>
              </a:rPr>
              <a:t> yang </a:t>
            </a:r>
            <a:r>
              <a:rPr lang="en-US" err="1">
                <a:ea typeface="+mn-lt"/>
                <a:cs typeface="+mn-lt"/>
              </a:rPr>
              <a:t>dimana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akan</a:t>
            </a:r>
            <a:r>
              <a:rPr lang="en-US">
                <a:ea typeface="+mn-lt"/>
                <a:cs typeface="+mn-lt"/>
              </a:rPr>
              <a:t> 10 kali </a:t>
            </a:r>
            <a:r>
              <a:rPr lang="en-US" err="1">
                <a:ea typeface="+mn-lt"/>
                <a:cs typeface="+mn-lt"/>
              </a:rPr>
              <a:t>keluar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angka</a:t>
            </a:r>
            <a:r>
              <a:rPr lang="en-US">
                <a:ea typeface="+mn-lt"/>
                <a:cs typeface="+mn-lt"/>
              </a:rPr>
              <a:t> random, </a:t>
            </a:r>
            <a:r>
              <a:rPr lang="en-US" err="1">
                <a:ea typeface="+mn-lt"/>
                <a:cs typeface="+mn-lt"/>
              </a:rPr>
              <a:t>namun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pengetesan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hanya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keluar</a:t>
            </a:r>
            <a:r>
              <a:rPr lang="en-US">
                <a:ea typeface="+mn-lt"/>
                <a:cs typeface="+mn-lt"/>
              </a:rPr>
              <a:t> 4 </a:t>
            </a:r>
            <a:r>
              <a:rPr lang="en-US" err="1">
                <a:ea typeface="+mn-lt"/>
                <a:cs typeface="+mn-lt"/>
              </a:rPr>
              <a:t>saja</a:t>
            </a:r>
            <a:r>
              <a:rPr lang="en-US">
                <a:ea typeface="+mn-lt"/>
                <a:cs typeface="+mn-lt"/>
              </a:rPr>
              <a:t> dan program </a:t>
            </a:r>
            <a:r>
              <a:rPr lang="en-US" err="1">
                <a:ea typeface="+mn-lt"/>
                <a:cs typeface="+mn-lt"/>
              </a:rPr>
              <a:t>ini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dapat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berhenti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jika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bernilai</a:t>
            </a:r>
            <a:r>
              <a:rPr lang="en-US">
                <a:ea typeface="+mn-lt"/>
                <a:cs typeface="+mn-lt"/>
              </a:rPr>
              <a:t> 0 </a:t>
            </a:r>
            <a:r>
              <a:rPr lang="en-US" err="1">
                <a:ea typeface="+mn-lt"/>
                <a:cs typeface="+mn-lt"/>
              </a:rPr>
              <a:t>atau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sudah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habis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terpakai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4970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C366-AA64-41FD-B436-78EACDCA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77F6BF-4E44-EAD1-420E-5787EE39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>
                <a:ea typeface="Calibri" panose="020F0502020204030204"/>
                <a:cs typeface="Calibri"/>
              </a:rPr>
              <a:t>Kami </a:t>
            </a:r>
            <a:r>
              <a:rPr lang="en-US" err="1">
                <a:ea typeface="Calibri" panose="020F0502020204030204"/>
                <a:cs typeface="Calibri"/>
              </a:rPr>
              <a:t>mengambil</a:t>
            </a:r>
            <a:r>
              <a:rPr lang="en-US">
                <a:ea typeface="Calibri" panose="020F0502020204030204"/>
                <a:cs typeface="Calibri"/>
              </a:rPr>
              <a:t> ide slot machine </a:t>
            </a:r>
            <a:r>
              <a:rPr lang="en-US" err="1">
                <a:ea typeface="Calibri" panose="020F0502020204030204"/>
                <a:cs typeface="Calibri"/>
              </a:rPr>
              <a:t>sebagai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proyek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akhir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karena</a:t>
            </a:r>
            <a:r>
              <a:rPr lang="en-US">
                <a:ea typeface="Calibri" panose="020F0502020204030204"/>
                <a:cs typeface="Calibri"/>
              </a:rPr>
              <a:t> kami </a:t>
            </a:r>
            <a:r>
              <a:rPr lang="en-US" err="1">
                <a:ea typeface="Calibri" panose="020F0502020204030204"/>
                <a:cs typeface="Calibri"/>
              </a:rPr>
              <a:t>melihat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adanya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sudut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pandang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dalam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psikologi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dimana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saat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bermain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judi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akan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menumbuhkan</a:t>
            </a:r>
            <a:r>
              <a:rPr lang="en-US">
                <a:ea typeface="Calibri" panose="020F0502020204030204"/>
                <a:cs typeface="Calibri"/>
              </a:rPr>
              <a:t> rasa </a:t>
            </a:r>
            <a:r>
              <a:rPr lang="en-US" err="1">
                <a:ea typeface="Calibri" panose="020F0502020204030204"/>
                <a:cs typeface="Calibri"/>
              </a:rPr>
              <a:t>adiksi</a:t>
            </a:r>
            <a:r>
              <a:rPr lang="en-US">
                <a:ea typeface="Calibri" panose="020F0502020204030204"/>
                <a:cs typeface="Calibri"/>
              </a:rPr>
              <a:t> yang </a:t>
            </a:r>
            <a:r>
              <a:rPr lang="en-US" err="1">
                <a:ea typeface="Calibri" panose="020F0502020204030204"/>
                <a:cs typeface="Calibri"/>
              </a:rPr>
              <a:t>ingin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pemainnya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untuk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terus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bermain</a:t>
            </a:r>
            <a:r>
              <a:rPr lang="en-US">
                <a:ea typeface="Calibri" panose="020F0502020204030204"/>
                <a:cs typeface="Calibri"/>
              </a:rPr>
              <a:t>. </a:t>
            </a:r>
            <a:r>
              <a:rPr lang="en-US" err="1">
                <a:ea typeface="Calibri" panose="020F0502020204030204"/>
                <a:cs typeface="Calibri"/>
              </a:rPr>
              <a:t>Sebelumnya</a:t>
            </a:r>
            <a:r>
              <a:rPr lang="en-US">
                <a:ea typeface="Calibri" panose="020F0502020204030204"/>
                <a:cs typeface="Calibri"/>
              </a:rPr>
              <a:t> kami </a:t>
            </a:r>
            <a:r>
              <a:rPr lang="en-US" err="1">
                <a:ea typeface="Calibri" panose="020F0502020204030204"/>
                <a:cs typeface="Calibri"/>
              </a:rPr>
              <a:t>tidak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bertujuan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untuk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mendukung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adiksi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terhadap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judi</a:t>
            </a:r>
            <a:r>
              <a:rPr lang="en-US">
                <a:ea typeface="Calibri" panose="020F0502020204030204"/>
                <a:cs typeface="Calibri"/>
              </a:rPr>
              <a:t>, </a:t>
            </a:r>
            <a:r>
              <a:rPr lang="en-US" err="1">
                <a:ea typeface="Calibri" panose="020F0502020204030204"/>
                <a:cs typeface="Calibri"/>
              </a:rPr>
              <a:t>melainkan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hanya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sekedar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untuk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pembuatan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proyek</a:t>
            </a:r>
            <a:r>
              <a:rPr lang="en-US">
                <a:ea typeface="Calibri" panose="020F0502020204030204"/>
                <a:cs typeface="Calibri"/>
              </a:rPr>
              <a:t> </a:t>
            </a:r>
            <a:r>
              <a:rPr lang="en-US" err="1">
                <a:ea typeface="Calibri" panose="020F0502020204030204"/>
                <a:cs typeface="Calibri"/>
              </a:rPr>
              <a:t>akhir</a:t>
            </a:r>
            <a:r>
              <a:rPr lang="en-US">
                <a:ea typeface="Calibri" panose="020F0502020204030204"/>
                <a:cs typeface="Calibri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128653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6401-5E44-F625-6288-EC5281D6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Deskripsi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Proyek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5836-3DE4-D781-6D66-A391EB16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cs typeface="Calibri"/>
              </a:rPr>
              <a:t>Program slot machine kami </a:t>
            </a:r>
            <a:r>
              <a:rPr lang="en-US" dirty="0" err="1">
                <a:cs typeface="Calibri"/>
              </a:rPr>
              <a:t>memiliki</a:t>
            </a:r>
            <a:r>
              <a:rPr lang="en-US" dirty="0">
                <a:cs typeface="Calibri"/>
              </a:rPr>
              <a:t> 3 slot </a:t>
            </a:r>
            <a:r>
              <a:rPr lang="en-US" dirty="0" err="1">
                <a:cs typeface="Calibri"/>
              </a:rPr>
              <a:t>angka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dimana</a:t>
            </a:r>
            <a:r>
              <a:rPr lang="en-US" dirty="0">
                <a:cs typeface="Calibri"/>
              </a:rPr>
              <a:t> pada </a:t>
            </a:r>
            <a:r>
              <a:rPr lang="en-US" dirty="0" err="1">
                <a:cs typeface="Calibri"/>
              </a:rPr>
              <a:t>setiap</a:t>
            </a:r>
            <a:r>
              <a:rPr lang="en-US" dirty="0">
                <a:cs typeface="Calibri"/>
              </a:rPr>
              <a:t> slot </a:t>
            </a:r>
            <a:r>
              <a:rPr lang="en-US" dirty="0" err="1">
                <a:cs typeface="Calibri"/>
              </a:rPr>
              <a:t>terdiri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dari</a:t>
            </a:r>
            <a:r>
              <a:rPr lang="en-US" dirty="0">
                <a:cs typeface="Calibri"/>
              </a:rPr>
              <a:t> 7 </a:t>
            </a:r>
            <a:r>
              <a:rPr lang="en-US" dirty="0" err="1">
                <a:cs typeface="Calibri"/>
              </a:rPr>
              <a:t>nomor</a:t>
            </a:r>
            <a:r>
              <a:rPr lang="en-US" dirty="0">
                <a:cs typeface="Calibri"/>
              </a:rPr>
              <a:t> yang </a:t>
            </a:r>
            <a:r>
              <a:rPr lang="en-US" dirty="0" err="1">
                <a:cs typeface="Calibri"/>
              </a:rPr>
              <a:t>berbeda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Untuk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memainkannya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pengguna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harus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melakukan</a:t>
            </a:r>
            <a:r>
              <a:rPr lang="en-US" dirty="0">
                <a:cs typeface="Calibri"/>
              </a:rPr>
              <a:t> top-up </a:t>
            </a:r>
            <a:r>
              <a:rPr lang="en-US" dirty="0" err="1">
                <a:cs typeface="Calibri"/>
              </a:rPr>
              <a:t>untuk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menambahkan</a:t>
            </a:r>
            <a:r>
              <a:rPr lang="en-US" dirty="0">
                <a:cs typeface="Calibri"/>
              </a:rPr>
              <a:t> balance, </a:t>
            </a:r>
            <a:r>
              <a:rPr lang="en-US" dirty="0" err="1">
                <a:cs typeface="Calibri"/>
              </a:rPr>
              <a:t>setiap</a:t>
            </a:r>
            <a:r>
              <a:rPr lang="en-US" dirty="0">
                <a:cs typeface="Calibri"/>
              </a:rPr>
              <a:t> 1000 </a:t>
            </a:r>
            <a:r>
              <a:rPr lang="en-US" dirty="0" err="1">
                <a:cs typeface="Calibri"/>
              </a:rPr>
              <a:t>akan</a:t>
            </a:r>
            <a:r>
              <a:rPr lang="en-US" dirty="0">
                <a:cs typeface="Calibri"/>
              </a:rPr>
              <a:t> di convert </a:t>
            </a:r>
            <a:r>
              <a:rPr lang="en-US" dirty="0" err="1">
                <a:cs typeface="Calibri"/>
              </a:rPr>
              <a:t>menjadi</a:t>
            </a:r>
            <a:r>
              <a:rPr lang="en-US" dirty="0">
                <a:cs typeface="Calibri"/>
              </a:rPr>
              <a:t> 1 </a:t>
            </a:r>
            <a:r>
              <a:rPr lang="en-US" dirty="0" err="1">
                <a:cs typeface="Calibri"/>
              </a:rPr>
              <a:t>koin</a:t>
            </a:r>
            <a:r>
              <a:rPr lang="en-US" dirty="0">
                <a:cs typeface="Calibri"/>
              </a:rPr>
              <a:t> dan </a:t>
            </a:r>
            <a:r>
              <a:rPr lang="en-US" dirty="0" err="1">
                <a:cs typeface="Calibri"/>
              </a:rPr>
              <a:t>tiap</a:t>
            </a:r>
            <a:r>
              <a:rPr lang="en-US" dirty="0">
                <a:cs typeface="Calibri"/>
              </a:rPr>
              <a:t> 1 kali </a:t>
            </a:r>
            <a:r>
              <a:rPr lang="en-US" dirty="0" err="1">
                <a:cs typeface="Calibri"/>
              </a:rPr>
              <a:t>permainan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membutuhkan</a:t>
            </a:r>
            <a:r>
              <a:rPr lang="en-US" dirty="0">
                <a:cs typeface="Calibri"/>
              </a:rPr>
              <a:t> 1 </a:t>
            </a:r>
            <a:r>
              <a:rPr lang="en-US" dirty="0" err="1">
                <a:cs typeface="Calibri"/>
              </a:rPr>
              <a:t>koin</a:t>
            </a:r>
            <a:r>
              <a:rPr lang="en-US" dirty="0">
                <a:cs typeface="Calibri"/>
              </a:rPr>
              <a:t>. Ketika </a:t>
            </a:r>
            <a:r>
              <a:rPr lang="en-US" dirty="0" err="1">
                <a:cs typeface="Calibri"/>
              </a:rPr>
              <a:t>dimainkan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setiap</a:t>
            </a:r>
            <a:r>
              <a:rPr lang="en-US" dirty="0">
                <a:cs typeface="Calibri"/>
              </a:rPr>
              <a:t> slot </a:t>
            </a:r>
            <a:r>
              <a:rPr lang="en-US" dirty="0" err="1">
                <a:cs typeface="Calibri"/>
              </a:rPr>
              <a:t>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berputar</a:t>
            </a:r>
            <a:r>
              <a:rPr lang="en-US" dirty="0">
                <a:cs typeface="Calibri"/>
              </a:rPr>
              <a:t> dan </a:t>
            </a:r>
            <a:r>
              <a:rPr lang="en-US" dirty="0" err="1">
                <a:cs typeface="Calibri"/>
              </a:rPr>
              <a:t>mengeluarkan</a:t>
            </a:r>
            <a:r>
              <a:rPr lang="en-US" dirty="0">
                <a:cs typeface="Calibri"/>
              </a:rPr>
              <a:t> output </a:t>
            </a:r>
            <a:r>
              <a:rPr lang="en-US" dirty="0" err="1">
                <a:cs typeface="Calibri"/>
              </a:rPr>
              <a:t>berupa</a:t>
            </a:r>
            <a:r>
              <a:rPr lang="en-US" dirty="0">
                <a:cs typeface="Calibri"/>
              </a:rPr>
              <a:t> 3 </a:t>
            </a:r>
            <a:r>
              <a:rPr lang="en-US" dirty="0" err="1">
                <a:cs typeface="Calibri"/>
              </a:rPr>
              <a:t>nomor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secara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menggunakan</a:t>
            </a:r>
            <a:r>
              <a:rPr lang="en-US" dirty="0">
                <a:cs typeface="Calibri"/>
              </a:rPr>
              <a:t> random generator. </a:t>
            </a:r>
            <a:r>
              <a:rPr lang="en-US" dirty="0" err="1">
                <a:cs typeface="Calibri"/>
              </a:rPr>
              <a:t>Disaat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hasil</a:t>
            </a:r>
            <a:r>
              <a:rPr lang="en-US" dirty="0">
                <a:cs typeface="Calibri"/>
              </a:rPr>
              <a:t> output </a:t>
            </a:r>
            <a:r>
              <a:rPr lang="en-US" dirty="0" err="1">
                <a:cs typeface="Calibri"/>
              </a:rPr>
              <a:t>ditampilkan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maka</a:t>
            </a:r>
            <a:r>
              <a:rPr lang="en-US" dirty="0">
                <a:cs typeface="Calibri"/>
              </a:rPr>
              <a:t> program </a:t>
            </a:r>
            <a:r>
              <a:rPr lang="en-US" dirty="0" err="1">
                <a:cs typeface="Calibri"/>
              </a:rPr>
              <a:t>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menampilkan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sebuah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teks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tergantung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hasil</a:t>
            </a:r>
            <a:r>
              <a:rPr lang="en-US" dirty="0">
                <a:cs typeface="Calibri"/>
              </a:rPr>
              <a:t> yang </a:t>
            </a:r>
            <a:r>
              <a:rPr lang="en-US" dirty="0" err="1">
                <a:cs typeface="Calibri"/>
              </a:rPr>
              <a:t>didapat</a:t>
            </a:r>
            <a:r>
              <a:rPr lang="en-US" dirty="0">
                <a:cs typeface="Calibri"/>
              </a:rPr>
              <a:t>. Hasil </a:t>
            </a:r>
            <a:r>
              <a:rPr lang="en-US" dirty="0" err="1">
                <a:cs typeface="Calibri"/>
              </a:rPr>
              <a:t>dari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permainan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dilihat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kombinasi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angka</a:t>
            </a:r>
            <a:r>
              <a:rPr lang="en-US" dirty="0">
                <a:cs typeface="Calibri"/>
              </a:rPr>
              <a:t> yang </a:t>
            </a:r>
            <a:r>
              <a:rPr lang="en-US" dirty="0" err="1">
                <a:cs typeface="Calibri"/>
              </a:rPr>
              <a:t>didapat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semakin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besar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angka</a:t>
            </a:r>
            <a:r>
              <a:rPr lang="en-US" dirty="0">
                <a:cs typeface="Calibri"/>
              </a:rPr>
              <a:t> dan </a:t>
            </a:r>
            <a:r>
              <a:rPr lang="en-US" dirty="0" err="1">
                <a:cs typeface="Calibri"/>
              </a:rPr>
              <a:t>semakin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banyak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angka</a:t>
            </a:r>
            <a:r>
              <a:rPr lang="en-US" dirty="0">
                <a:cs typeface="Calibri"/>
              </a:rPr>
              <a:t> yang </a:t>
            </a:r>
            <a:r>
              <a:rPr lang="en-US" dirty="0" err="1">
                <a:cs typeface="Calibri"/>
              </a:rPr>
              <a:t>sama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semakin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besar</a:t>
            </a:r>
            <a:r>
              <a:rPr lang="en-US" dirty="0">
                <a:cs typeface="Calibri"/>
              </a:rPr>
              <a:t> multiplier </a:t>
            </a:r>
            <a:r>
              <a:rPr lang="en-US" dirty="0" err="1">
                <a:cs typeface="Calibri"/>
              </a:rPr>
              <a:t>hadiah</a:t>
            </a:r>
            <a:r>
              <a:rPr lang="en-US" dirty="0">
                <a:cs typeface="Calibri"/>
              </a:rPr>
              <a:t>.</a:t>
            </a:r>
            <a:endParaRPr lang="en-US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63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9AC8-4A7A-529D-C5A6-3447C219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Multiplier </a:t>
            </a:r>
            <a:r>
              <a:rPr lang="en-US" dirty="0" err="1">
                <a:cs typeface="Calibri Light"/>
              </a:rPr>
              <a:t>Kemenangan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1C00-CDC7-594F-A238-881D69F6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833"/>
            <a:ext cx="10515600" cy="511333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Keuntungan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didapat</a:t>
            </a:r>
            <a:r>
              <a:rPr lang="en-US" dirty="0">
                <a:ea typeface="+mn-lt"/>
                <a:cs typeface="+mn-lt"/>
              </a:rPr>
              <a:t> oleh </a:t>
            </a:r>
            <a:r>
              <a:rPr lang="en-US" dirty="0" err="1">
                <a:ea typeface="+mn-lt"/>
                <a:cs typeface="+mn-lt"/>
              </a:rPr>
              <a:t>pemain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adalah</a:t>
            </a:r>
            <a:r>
              <a:rPr lang="en-US" dirty="0">
                <a:ea typeface="+mn-lt"/>
                <a:cs typeface="+mn-lt"/>
              </a:rPr>
              <a:t> : 500 * multiplier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Jika </a:t>
            </a:r>
            <a:r>
              <a:rPr lang="en-US" dirty="0" err="1">
                <a:ea typeface="+mn-lt"/>
                <a:cs typeface="+mn-lt"/>
              </a:rPr>
              <a:t>tidak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angka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sama</a:t>
            </a:r>
            <a:r>
              <a:rPr lang="en-US" dirty="0">
                <a:ea typeface="+mn-lt"/>
                <a:cs typeface="+mn-lt"/>
              </a:rPr>
              <a:t> : multiplier = 0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Jika </a:t>
            </a:r>
            <a:r>
              <a:rPr lang="en-US" dirty="0" err="1">
                <a:ea typeface="+mn-lt"/>
                <a:cs typeface="+mn-lt"/>
              </a:rPr>
              <a:t>sebuah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angka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muncul</a:t>
            </a:r>
            <a:r>
              <a:rPr lang="en-US" dirty="0">
                <a:ea typeface="+mn-lt"/>
                <a:cs typeface="+mn-lt"/>
              </a:rPr>
              <a:t> 2 kali :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1, 2 </a:t>
            </a:r>
            <a:r>
              <a:rPr lang="en-US" dirty="0" err="1">
                <a:ea typeface="+mn-lt"/>
                <a:cs typeface="+mn-lt"/>
              </a:rPr>
              <a:t>atau</a:t>
            </a:r>
            <a:r>
              <a:rPr lang="en-US" dirty="0">
                <a:ea typeface="+mn-lt"/>
                <a:cs typeface="+mn-lt"/>
              </a:rPr>
              <a:t> 3 : multiplier = 1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4 </a:t>
            </a:r>
            <a:r>
              <a:rPr lang="en-US" dirty="0" err="1">
                <a:ea typeface="+mn-lt"/>
                <a:cs typeface="+mn-lt"/>
              </a:rPr>
              <a:t>atau</a:t>
            </a:r>
            <a:r>
              <a:rPr lang="en-US" dirty="0">
                <a:ea typeface="+mn-lt"/>
                <a:cs typeface="+mn-lt"/>
              </a:rPr>
              <a:t> 5 : multiplier = 2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6 : multiplier = 3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7 : multiplier = 4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Jika </a:t>
            </a:r>
            <a:r>
              <a:rPr lang="en-US" dirty="0" err="1">
                <a:ea typeface="+mn-lt"/>
                <a:cs typeface="+mn-lt"/>
              </a:rPr>
              <a:t>sebuah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angka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muncul</a:t>
            </a:r>
            <a:r>
              <a:rPr lang="en-US" dirty="0">
                <a:ea typeface="+mn-lt"/>
                <a:cs typeface="+mn-lt"/>
              </a:rPr>
              <a:t> 3 kali :</a:t>
            </a:r>
            <a:endParaRPr lang="en-US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1 </a:t>
            </a:r>
            <a:r>
              <a:rPr lang="en-US" dirty="0" err="1">
                <a:ea typeface="+mn-lt"/>
                <a:cs typeface="+mn-lt"/>
              </a:rPr>
              <a:t>atau</a:t>
            </a:r>
            <a:r>
              <a:rPr lang="en-US" dirty="0">
                <a:ea typeface="+mn-lt"/>
                <a:cs typeface="+mn-lt"/>
              </a:rPr>
              <a:t> 2 : multiplier = 2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3 </a:t>
            </a:r>
            <a:r>
              <a:rPr lang="en-US" dirty="0" err="1">
                <a:ea typeface="+mn-lt"/>
                <a:cs typeface="+mn-lt"/>
              </a:rPr>
              <a:t>atau</a:t>
            </a:r>
            <a:r>
              <a:rPr lang="en-US" dirty="0">
                <a:ea typeface="+mn-lt"/>
                <a:cs typeface="+mn-lt"/>
              </a:rPr>
              <a:t> 4 : multiplier = 3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5 : multiplier = 4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6 : multiplier = 10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7 : multiplier =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6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8F49-1FC6-434C-BAA7-657B3E5E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cs typeface="Calibri Light"/>
              </a:rPr>
              <a:t>Fitur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6316-1337-4EC5-81DA-83B0B53D9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D" dirty="0">
                <a:cs typeface="Calibri" panose="020F0502020204030204"/>
              </a:rPr>
              <a:t>Top Up dan Balance</a:t>
            </a:r>
          </a:p>
          <a:p>
            <a:pPr marL="0" indent="0">
              <a:buNone/>
            </a:pPr>
            <a:r>
              <a:rPr lang="en-ID" dirty="0">
                <a:cs typeface="Calibri" panose="020F0502020204030204"/>
              </a:rPr>
              <a:t>   </a:t>
            </a:r>
            <a:r>
              <a:rPr lang="en-ID" dirty="0" err="1">
                <a:cs typeface="Calibri" panose="020F0502020204030204"/>
              </a:rPr>
              <a:t>Terdapat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fitur</a:t>
            </a:r>
            <a:r>
              <a:rPr lang="en-ID" dirty="0">
                <a:cs typeface="Calibri" panose="020F0502020204030204"/>
              </a:rPr>
              <a:t> balance yang </a:t>
            </a:r>
            <a:r>
              <a:rPr lang="en-ID" dirty="0" err="1">
                <a:cs typeface="Calibri" panose="020F0502020204030204"/>
              </a:rPr>
              <a:t>digunakan</a:t>
            </a:r>
            <a:r>
              <a:rPr lang="en-ID" dirty="0">
                <a:cs typeface="Calibri" panose="020F0502020204030204"/>
              </a:rPr>
              <a:t> di program </a:t>
            </a:r>
            <a:r>
              <a:rPr lang="en-ID" dirty="0" err="1">
                <a:cs typeface="Calibri" panose="020F0502020204030204"/>
              </a:rPr>
              <a:t>ini</a:t>
            </a:r>
            <a:r>
              <a:rPr lang="en-ID" dirty="0">
                <a:cs typeface="Calibri" panose="020F0502020204030204"/>
              </a:rPr>
              <a:t>, </a:t>
            </a:r>
            <a:r>
              <a:rPr lang="en-ID" dirty="0" err="1">
                <a:cs typeface="Calibri" panose="020F0502020204030204"/>
              </a:rPr>
              <a:t>dengan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kurs</a:t>
            </a:r>
            <a:r>
              <a:rPr lang="en-ID" dirty="0">
                <a:cs typeface="Calibri" panose="020F0502020204030204"/>
              </a:rPr>
              <a:t> </a:t>
            </a:r>
            <a:r>
              <a:rPr lang="en-ID" dirty="0" err="1">
                <a:cs typeface="Calibri" panose="020F0502020204030204"/>
              </a:rPr>
              <a:t>tiap</a:t>
            </a:r>
            <a:r>
              <a:rPr lang="en-ID" dirty="0">
                <a:cs typeface="Calibri" panose="020F0502020204030204"/>
              </a:rPr>
              <a:t> Rp 1000 </a:t>
            </a:r>
            <a:r>
              <a:rPr lang="en-ID" dirty="0" err="1">
                <a:cs typeface="Calibri" panose="020F0502020204030204"/>
              </a:rPr>
              <a:t>akan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diubah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menjadi</a:t>
            </a:r>
            <a:r>
              <a:rPr lang="en-ID" dirty="0">
                <a:cs typeface="Calibri" panose="020F0502020204030204"/>
              </a:rPr>
              <a:t> 1 </a:t>
            </a:r>
            <a:r>
              <a:rPr lang="en-ID" dirty="0" err="1">
                <a:cs typeface="Calibri" panose="020F0502020204030204"/>
              </a:rPr>
              <a:t>koin</a:t>
            </a:r>
            <a:r>
              <a:rPr lang="en-ID" dirty="0">
                <a:cs typeface="Calibri" panose="020F0502020204030204"/>
              </a:rPr>
              <a:t>. </a:t>
            </a:r>
            <a:r>
              <a:rPr lang="en-ID" dirty="0" err="1">
                <a:cs typeface="Calibri" panose="020F0502020204030204"/>
              </a:rPr>
              <a:t>Tiap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pemain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melakukan</a:t>
            </a:r>
            <a:r>
              <a:rPr lang="en-ID" dirty="0">
                <a:cs typeface="Calibri" panose="020F0502020204030204"/>
              </a:rPr>
              <a:t> top-up </a:t>
            </a:r>
            <a:r>
              <a:rPr lang="en-ID" dirty="0" err="1">
                <a:cs typeface="Calibri" panose="020F0502020204030204"/>
              </a:rPr>
              <a:t>maka</a:t>
            </a:r>
            <a:r>
              <a:rPr lang="en-ID" dirty="0">
                <a:cs typeface="Calibri" panose="020F0502020204030204"/>
              </a:rPr>
              <a:t> balance </a:t>
            </a:r>
            <a:r>
              <a:rPr lang="en-ID" dirty="0" err="1">
                <a:cs typeface="Calibri" panose="020F0502020204030204"/>
              </a:rPr>
              <a:t>akan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bertambah</a:t>
            </a:r>
            <a:r>
              <a:rPr lang="en-ID" dirty="0">
                <a:cs typeface="Calibri" panose="020F0502020204030204"/>
              </a:rPr>
              <a:t> dan </a:t>
            </a:r>
            <a:r>
              <a:rPr lang="en-ID" dirty="0" err="1">
                <a:cs typeface="Calibri" panose="020F0502020204030204"/>
              </a:rPr>
              <a:t>dapat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diubah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menjadi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koin</a:t>
            </a:r>
            <a:r>
              <a:rPr lang="en-ID" dirty="0">
                <a:cs typeface="Calibri" panose="020F0502020204030204"/>
              </a:rPr>
              <a:t>.</a:t>
            </a:r>
          </a:p>
          <a:p>
            <a:r>
              <a:rPr lang="en-ID" dirty="0">
                <a:cs typeface="Calibri" panose="020F0502020204030204"/>
              </a:rPr>
              <a:t>Report message</a:t>
            </a:r>
          </a:p>
          <a:p>
            <a:pPr marL="0" indent="0">
              <a:buNone/>
            </a:pPr>
            <a:r>
              <a:rPr lang="en-ID" dirty="0">
                <a:cs typeface="Calibri" panose="020F0502020204030204"/>
              </a:rPr>
              <a:t>   </a:t>
            </a:r>
            <a:r>
              <a:rPr lang="en-ID" dirty="0" err="1">
                <a:cs typeface="Calibri" panose="020F0502020204030204"/>
              </a:rPr>
              <a:t>Setiap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kemenangan</a:t>
            </a:r>
            <a:r>
              <a:rPr lang="en-ID" dirty="0">
                <a:cs typeface="Calibri" panose="020F0502020204030204"/>
              </a:rPr>
              <a:t> yang </a:t>
            </a:r>
            <a:r>
              <a:rPr lang="en-ID" dirty="0" err="1">
                <a:cs typeface="Calibri" panose="020F0502020204030204"/>
              </a:rPr>
              <a:t>didapat</a:t>
            </a:r>
            <a:r>
              <a:rPr lang="en-ID" dirty="0">
                <a:cs typeface="Calibri" panose="020F0502020204030204"/>
              </a:rPr>
              <a:t> oleh </a:t>
            </a:r>
            <a:r>
              <a:rPr lang="en-ID" dirty="0" err="1">
                <a:cs typeface="Calibri" panose="020F0502020204030204"/>
              </a:rPr>
              <a:t>pemain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akan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ditampilkan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dalam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bentuk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pesan</a:t>
            </a:r>
            <a:r>
              <a:rPr lang="en-ID" dirty="0">
                <a:cs typeface="Calibri" panose="020F0502020204030204"/>
              </a:rPr>
              <a:t> yang </a:t>
            </a:r>
            <a:r>
              <a:rPr lang="en-ID" dirty="0" err="1">
                <a:cs typeface="Calibri" panose="020F0502020204030204"/>
              </a:rPr>
              <a:t>menunjukkan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keuntungan</a:t>
            </a:r>
            <a:r>
              <a:rPr lang="en-ID" dirty="0">
                <a:cs typeface="Calibri" panose="020F0502020204030204"/>
              </a:rPr>
              <a:t> yang </a:t>
            </a:r>
            <a:r>
              <a:rPr lang="en-ID" dirty="0" err="1">
                <a:cs typeface="Calibri" panose="020F0502020204030204"/>
              </a:rPr>
              <a:t>sudah</a:t>
            </a:r>
            <a:r>
              <a:rPr lang="en-ID" dirty="0">
                <a:cs typeface="Calibri" panose="020F0502020204030204"/>
              </a:rPr>
              <a:t> </a:t>
            </a:r>
            <a:r>
              <a:rPr lang="en-ID" dirty="0" err="1">
                <a:cs typeface="Calibri" panose="020F0502020204030204"/>
              </a:rPr>
              <a:t>didapat</a:t>
            </a:r>
            <a:r>
              <a:rPr lang="en-ID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74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80A5-09ED-E292-8207-F74001C1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C8E3-E0E9-E294-12ED-47EA60B26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Dapat </a:t>
            </a:r>
            <a:r>
              <a:rPr lang="en-US" dirty="0" err="1">
                <a:cs typeface="Calibri" panose="020F0502020204030204"/>
              </a:rPr>
              <a:t>menerapkan</a:t>
            </a:r>
            <a:r>
              <a:rPr lang="en-US" dirty="0">
                <a:cs typeface="Calibri" panose="020F0502020204030204"/>
              </a:rPr>
              <a:t> VHDL dan FPGA </a:t>
            </a:r>
            <a:r>
              <a:rPr lang="en-US" dirty="0" err="1">
                <a:cs typeface="Calibri" panose="020F0502020204030204"/>
              </a:rPr>
              <a:t>dalam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membuat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rangkaian</a:t>
            </a:r>
            <a:r>
              <a:rPr lang="en-US" dirty="0">
                <a:cs typeface="Calibri" panose="020F0502020204030204"/>
              </a:rPr>
              <a:t> digital. </a:t>
            </a:r>
          </a:p>
          <a:p>
            <a:pPr marL="514350" indent="-514350">
              <a:buAutoNum type="arabicPeriod"/>
            </a:pPr>
            <a:r>
              <a:rPr lang="en-US" dirty="0" err="1">
                <a:cs typeface="Calibri" panose="020F0502020204030204"/>
              </a:rPr>
              <a:t>Melakukan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penerapan</a:t>
            </a:r>
            <a:r>
              <a:rPr lang="en-US" dirty="0">
                <a:cs typeface="Calibri" panose="020F0502020204030204"/>
              </a:rPr>
              <a:t> VHDL </a:t>
            </a:r>
            <a:r>
              <a:rPr lang="en-US" dirty="0" err="1">
                <a:cs typeface="Calibri" panose="020F0502020204030204"/>
              </a:rPr>
              <a:t>dengan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membuat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rangkaian</a:t>
            </a:r>
            <a:r>
              <a:rPr lang="en-US" dirty="0">
                <a:cs typeface="Calibri" panose="020F0502020204030204"/>
              </a:rPr>
              <a:t> slot machine yang </a:t>
            </a:r>
            <a:r>
              <a:rPr lang="en-US" dirty="0" err="1">
                <a:cs typeface="Calibri" panose="020F0502020204030204"/>
              </a:rPr>
              <a:t>dapat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berjalan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dengan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benar</a:t>
            </a:r>
            <a:r>
              <a:rPr lang="en-US" dirty="0">
                <a:cs typeface="Calibri" panose="020F0502020204030204"/>
              </a:rPr>
              <a:t>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>
                <a:cs typeface="Calibri" panose="020F0502020204030204"/>
              </a:rPr>
              <a:t>Mengimplementasikan</a:t>
            </a:r>
            <a:r>
              <a:rPr lang="en-US" dirty="0">
                <a:cs typeface="Calibri" panose="020F0502020204030204"/>
              </a:rPr>
              <a:t> VHDL </a:t>
            </a:r>
            <a:r>
              <a:rPr lang="en-US" dirty="0" err="1">
                <a:cs typeface="Calibri" panose="020F0502020204030204"/>
              </a:rPr>
              <a:t>untuk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mendeskripsikan</a:t>
            </a:r>
            <a:r>
              <a:rPr lang="en-US" dirty="0">
                <a:cs typeface="Calibri" panose="020F0502020204030204"/>
              </a:rPr>
              <a:t> slot machine yang </a:t>
            </a:r>
            <a:r>
              <a:rPr lang="en-US" dirty="0" err="1">
                <a:cs typeface="Calibri" panose="020F0502020204030204"/>
              </a:rPr>
              <a:t>terdiri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dari</a:t>
            </a:r>
            <a:r>
              <a:rPr lang="en-US" dirty="0">
                <a:cs typeface="Calibri" panose="020F0502020204030204"/>
              </a:rPr>
              <a:t> entity dan architecture.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>
                <a:cs typeface="Calibri" panose="020F0502020204030204"/>
              </a:rPr>
              <a:t>Menguji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rangkaian</a:t>
            </a:r>
            <a:r>
              <a:rPr lang="en-US" dirty="0">
                <a:cs typeface="Calibri" panose="020F0502020204030204"/>
              </a:rPr>
              <a:t> yang </a:t>
            </a:r>
            <a:r>
              <a:rPr lang="en-US" dirty="0" err="1">
                <a:cs typeface="Calibri" panose="020F0502020204030204"/>
              </a:rPr>
              <a:t>telah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dibuat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menggunakan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kode</a:t>
            </a:r>
            <a:r>
              <a:rPr lang="en-US" dirty="0">
                <a:cs typeface="Calibri" panose="020F0502020204030204"/>
              </a:rPr>
              <a:t> testbench.</a:t>
            </a:r>
            <a:endParaRPr lang="en-US" dirty="0"/>
          </a:p>
          <a:p>
            <a:pPr marL="514350" indent="-514350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1889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9DDB-5377-C4CB-BF0A-66C40CC0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65F73-5632-7654-39A1-3C55FDF7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Aplikasi</a:t>
            </a:r>
            <a:r>
              <a:rPr lang="en-US" dirty="0">
                <a:cs typeface="Calibri" panose="020F0502020204030204"/>
              </a:rPr>
              <a:t> dan website yang </a:t>
            </a:r>
            <a:r>
              <a:rPr lang="en-US" dirty="0" err="1">
                <a:cs typeface="Calibri" panose="020F0502020204030204"/>
              </a:rPr>
              <a:t>digunakan</a:t>
            </a:r>
            <a:r>
              <a:rPr lang="en-US" dirty="0">
                <a:cs typeface="Calibri" panose="020F0502020204030204"/>
              </a:rPr>
              <a:t> :</a:t>
            </a:r>
          </a:p>
          <a:p>
            <a:r>
              <a:rPr lang="en-US" dirty="0">
                <a:cs typeface="Calibri" panose="020F0502020204030204"/>
              </a:rPr>
              <a:t>Model Sim</a:t>
            </a:r>
          </a:p>
          <a:p>
            <a:r>
              <a:rPr lang="en-US" dirty="0">
                <a:cs typeface="Calibri" panose="020F0502020204030204"/>
              </a:rPr>
              <a:t>Visual Studio Code</a:t>
            </a:r>
          </a:p>
          <a:p>
            <a:r>
              <a:rPr lang="en-US" dirty="0" err="1">
                <a:cs typeface="Calibri" panose="020F0502020204030204"/>
              </a:rPr>
              <a:t>Github</a:t>
            </a:r>
          </a:p>
          <a:p>
            <a:r>
              <a:rPr lang="en-US" dirty="0">
                <a:cs typeface="Calibri" panose="020F0502020204030204"/>
              </a:rPr>
              <a:t>Draw.io</a:t>
            </a:r>
          </a:p>
        </p:txBody>
      </p:sp>
    </p:spTree>
    <p:extLst>
      <p:ext uri="{BB962C8B-B14F-4D97-AF65-F5344CB8AC3E}">
        <p14:creationId xmlns:p14="http://schemas.microsoft.com/office/powerpoint/2010/main" val="198822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C220-812E-0991-7138-AC04E057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Implementasi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DEC8-5E75-3767-3CE5-82C54910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cs typeface="Calibri"/>
              </a:rPr>
              <a:t>Program Slot Machine kami </a:t>
            </a:r>
            <a:r>
              <a:rPr lang="en-US" dirty="0" err="1">
                <a:cs typeface="Calibri"/>
              </a:rPr>
              <a:t>dapat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diimplementasikan</a:t>
            </a:r>
            <a:r>
              <a:rPr lang="en-US" dirty="0">
                <a:cs typeface="Calibri"/>
              </a:rPr>
              <a:t> pada </a:t>
            </a:r>
            <a:r>
              <a:rPr lang="en-US" dirty="0" err="1">
                <a:cs typeface="Calibri"/>
              </a:rPr>
              <a:t>mesin</a:t>
            </a:r>
            <a:r>
              <a:rPr lang="en-US" dirty="0">
                <a:cs typeface="Calibri"/>
              </a:rPr>
              <a:t> slot yang </a:t>
            </a:r>
            <a:r>
              <a:rPr lang="en-US" dirty="0" err="1">
                <a:cs typeface="Calibri"/>
              </a:rPr>
              <a:t>ada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kasino</a:t>
            </a:r>
            <a:r>
              <a:rPr lang="en-US" dirty="0">
                <a:cs typeface="Calibri"/>
              </a:rPr>
              <a:t> dan arcade (</a:t>
            </a:r>
            <a:r>
              <a:rPr lang="en-US" dirty="0" err="1">
                <a:cs typeface="Calibri"/>
              </a:rPr>
              <a:t>tempat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permainan</a:t>
            </a:r>
            <a:r>
              <a:rPr lang="en-US" dirty="0">
                <a:cs typeface="Calibri"/>
              </a:rPr>
              <a:t>). </a:t>
            </a:r>
            <a:r>
              <a:rPr lang="en-US" dirty="0" err="1">
                <a:cs typeface="Calibri"/>
              </a:rPr>
              <a:t>Dengan</a:t>
            </a:r>
            <a:r>
              <a:rPr lang="en-US" dirty="0">
                <a:cs typeface="Calibri"/>
              </a:rPr>
              <a:t> slot machine </a:t>
            </a:r>
            <a:r>
              <a:rPr lang="en-US" dirty="0" err="1">
                <a:cs typeface="Calibri"/>
              </a:rPr>
              <a:t>ini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memudahkan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pemain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karena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terdapat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fitur</a:t>
            </a:r>
            <a:r>
              <a:rPr lang="en-US" dirty="0">
                <a:cs typeface="Calibri"/>
              </a:rPr>
              <a:t> balance dan top-up, </a:t>
            </a:r>
            <a:r>
              <a:rPr lang="en-US" dirty="0" err="1">
                <a:cs typeface="Calibri"/>
              </a:rPr>
              <a:t>berbeda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dengan</a:t>
            </a:r>
            <a:r>
              <a:rPr lang="en-US" dirty="0">
                <a:cs typeface="Calibri"/>
              </a:rPr>
              <a:t> slot machine </a:t>
            </a:r>
            <a:r>
              <a:rPr lang="en-US" dirty="0" err="1">
                <a:cs typeface="Calibri"/>
              </a:rPr>
              <a:t>tradisional</a:t>
            </a:r>
            <a:r>
              <a:rPr lang="en-US" dirty="0">
                <a:cs typeface="Calibri"/>
              </a:rPr>
              <a:t> yang </a:t>
            </a:r>
            <a:r>
              <a:rPr lang="en-US" dirty="0" err="1">
                <a:cs typeface="Calibri"/>
              </a:rPr>
              <a:t>menggunakan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untuk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bermain</a:t>
            </a:r>
            <a:r>
              <a:rPr lang="en-US" dirty="0">
                <a:cs typeface="Calibri"/>
              </a:rPr>
              <a:t> dan juga </a:t>
            </a:r>
            <a:r>
              <a:rPr lang="en-US" dirty="0" err="1">
                <a:cs typeface="Calibri"/>
              </a:rPr>
              <a:t>sebagai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hadiahnya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Dengan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fitur</a:t>
            </a:r>
            <a:r>
              <a:rPr lang="en-US" dirty="0">
                <a:cs typeface="Calibri"/>
              </a:rPr>
              <a:t> balance </a:t>
            </a:r>
            <a:r>
              <a:rPr lang="en-US" dirty="0" err="1">
                <a:cs typeface="Calibri"/>
              </a:rPr>
              <a:t>ini</a:t>
            </a:r>
            <a:r>
              <a:rPr lang="en-US" dirty="0">
                <a:cs typeface="Calibri"/>
              </a:rPr>
              <a:t> juga </a:t>
            </a:r>
            <a:r>
              <a:rPr lang="en-US" dirty="0" err="1">
                <a:cs typeface="Calibri"/>
              </a:rPr>
              <a:t>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membuat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pemain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untuk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bermain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menerus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dikarenakan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mudahnya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memulai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permainan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dengan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hanya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memencet</a:t>
            </a:r>
            <a:r>
              <a:rPr lang="en-US" dirty="0">
                <a:cs typeface="Calibri"/>
              </a:rPr>
              <a:t> 1 </a:t>
            </a:r>
            <a:r>
              <a:rPr lang="en-US" dirty="0" err="1">
                <a:cs typeface="Calibri"/>
              </a:rPr>
              <a:t>tombol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939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9579-508F-33F5-4809-28F7A0E4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State Diagram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955C3F-7BE7-CBCA-F11C-745F546DF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835" y="1149889"/>
            <a:ext cx="7033084" cy="5041451"/>
          </a:xfrm>
        </p:spPr>
      </p:pic>
    </p:spTree>
    <p:extLst>
      <p:ext uri="{BB962C8B-B14F-4D97-AF65-F5344CB8AC3E}">
        <p14:creationId xmlns:p14="http://schemas.microsoft.com/office/powerpoint/2010/main" val="183721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AC249496EEA643AFAAE02A93CB36C2" ma:contentTypeVersion="2" ma:contentTypeDescription="Create a new document." ma:contentTypeScope="" ma:versionID="6e73abac59bc787cc578219a9cf21198">
  <xsd:schema xmlns:xsd="http://www.w3.org/2001/XMLSchema" xmlns:xs="http://www.w3.org/2001/XMLSchema" xmlns:p="http://schemas.microsoft.com/office/2006/metadata/properties" xmlns:ns3="552132ed-8c8c-4827-94c8-564b150db08d" targetNamespace="http://schemas.microsoft.com/office/2006/metadata/properties" ma:root="true" ma:fieldsID="24f5510081b7c5a39ece9bca6c878bb1" ns3:_="">
    <xsd:import namespace="552132ed-8c8c-4827-94c8-564b150db0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2132ed-8c8c-4827-94c8-564b150db0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902104-E7F4-4FB9-8FDB-F679681272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2132ed-8c8c-4827-94c8-564b150db0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A985C7-A3DF-4FA4-9855-9755E4A554D5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552132ed-8c8c-4827-94c8-564b150db08d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904C33F-F966-4170-A497-C437E52AFC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Proyek Akhir PSD Slot Machine</vt:lpstr>
      <vt:lpstr>Latar Belakang</vt:lpstr>
      <vt:lpstr>Deskripsi Proyek</vt:lpstr>
      <vt:lpstr>Multiplier Kemenangan</vt:lpstr>
      <vt:lpstr>Fitur</vt:lpstr>
      <vt:lpstr>Tujuan</vt:lpstr>
      <vt:lpstr>Equipment</vt:lpstr>
      <vt:lpstr>Implementasi</vt:lpstr>
      <vt:lpstr>State Diagram</vt:lpstr>
      <vt:lpstr>Analisa</vt:lpstr>
      <vt:lpstr>Analisa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PSD Slot Machine</dc:title>
  <dc:creator>Nevanda Fairuz Pahlevi</dc:creator>
  <cp:lastModifiedBy>Nevanda Fairuz Pahlevi</cp:lastModifiedBy>
  <cp:revision>966</cp:revision>
  <dcterms:created xsi:type="dcterms:W3CDTF">2022-12-10T15:44:26Z</dcterms:created>
  <dcterms:modified xsi:type="dcterms:W3CDTF">2022-12-10T16:49:37Z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0x010100AEAC249496EEA643AFAAE02A93CB36C2</vt:lpwstr>
  </property>
</Properties>
</file>