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2A319-C633-45AF-85DA-C6E3DE599FF0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3BEBC-A7BB-4CDD-BBE8-692D627BFEC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hail-efrem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Распознавание </a:t>
            </a:r>
            <a:r>
              <a:rPr lang="ru-RU" dirty="0" smtClean="0"/>
              <a:t>образов на изображениях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595568"/>
            <a:ext cx="31781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  <a:r>
              <a:rPr lang="ru-RU" sz="2400" dirty="0" smtClean="0"/>
              <a:t>ИТ</a:t>
            </a:r>
            <a:r>
              <a:rPr lang="ru-RU" sz="2400" dirty="0" smtClean="0">
                <a:solidFill>
                  <a:schemeClr val="tx1"/>
                </a:solidFill>
              </a:rPr>
              <a:t>12-1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Ефремов Михаил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3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плохого?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Плохо с чётким контуром.   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713" y="1878536"/>
            <a:ext cx="4537412" cy="3990558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4934762" y="3873816"/>
            <a:ext cx="2530340" cy="158538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risovach.ru/upload/2013/07/mem/chetko_23727616_ori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47434"/>
            <a:ext cx="3837482" cy="28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плохого?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9489" y="2582615"/>
            <a:ext cx="10376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 Очень плохо с оптимизацией. В общем случае обработка одной 	картинки 500х500 занимает 2-3 минуты времени на вычисления.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9488" y="1697911"/>
            <a:ext cx="10376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 Плохо с автоматизацией, приходится «</a:t>
            </a:r>
            <a:r>
              <a:rPr lang="ru-RU" sz="2600" dirty="0" err="1" smtClean="0">
                <a:solidFill>
                  <a:schemeClr val="tx1"/>
                </a:solidFill>
              </a:rPr>
              <a:t>наклацивать</a:t>
            </a:r>
            <a:r>
              <a:rPr lang="ru-RU" sz="2600" dirty="0" smtClean="0">
                <a:solidFill>
                  <a:schemeClr val="tx1"/>
                </a:solidFill>
              </a:rPr>
              <a:t>» каждый 	заинтересовавший участок.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8735" y="4279423"/>
            <a:ext cx="448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3 МИНУТЫ, КАРЛ!</a:t>
            </a:r>
            <a:endParaRPr lang="ru-RU" sz="4400" dirty="0"/>
          </a:p>
        </p:txBody>
      </p:sp>
      <p:pic>
        <p:nvPicPr>
          <p:cNvPr id="8" name="Picture 2" descr="https://i.ytimg.com/vi/8K6k7CsQ-d8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96" y="3475167"/>
            <a:ext cx="4748884" cy="26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Вторая 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Учитывая кучу проблем с первой реализацией (которая, кстати была сделана на </a:t>
            </a:r>
            <a:r>
              <a:rPr lang="en-US" sz="2600" dirty="0" smtClean="0">
                <a:solidFill>
                  <a:schemeClr val="tx1"/>
                </a:solidFill>
              </a:rPr>
              <a:t>Windows Forms)</a:t>
            </a:r>
            <a:r>
              <a:rPr lang="ru-RU" sz="2600" dirty="0" smtClean="0">
                <a:solidFill>
                  <a:schemeClr val="tx1"/>
                </a:solidFill>
              </a:rPr>
              <a:t>, возникла идея реализации №2, в которой образы определялись по функции от </a:t>
            </a:r>
            <a:r>
              <a:rPr lang="en-US" sz="2600" dirty="0" smtClean="0">
                <a:solidFill>
                  <a:schemeClr val="tx1"/>
                </a:solidFill>
              </a:rPr>
              <a:t>RGB </a:t>
            </a:r>
            <a:r>
              <a:rPr lang="ru-RU" sz="2600" dirty="0" smtClean="0">
                <a:solidFill>
                  <a:schemeClr val="tx1"/>
                </a:solidFill>
              </a:rPr>
              <a:t>и в общем случае было что-то похожее на слоёный торт, где каждый слой – цветовая «граница».</a:t>
            </a:r>
          </a:p>
        </p:txBody>
      </p:sp>
      <p:pic>
        <p:nvPicPr>
          <p:cNvPr id="5" name="Picture 2" descr="http://vserisunki.ru/papka2/tort/tort_m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12" y="3364008"/>
            <a:ext cx="2051280" cy="2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472860" y="3807957"/>
            <a:ext cx="2188564" cy="3861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80290" y="3954948"/>
            <a:ext cx="2081134" cy="296504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580290" y="4251451"/>
            <a:ext cx="2201055" cy="43415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345" y="3728231"/>
            <a:ext cx="416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Отдельные «слои» цветов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6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Вторая 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62" y="1947223"/>
            <a:ext cx="3739853" cy="326935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428057" y="2099736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7132" y="1807348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Вот исходный образец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86965" y="3121679"/>
            <a:ext cx="3479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 вот </a:t>
            </a:r>
          </a:p>
          <a:p>
            <a:r>
              <a:rPr lang="ru-RU" sz="3200" dirty="0" smtClean="0"/>
              <a:t>«проработанный» </a:t>
            </a:r>
          </a:p>
          <a:p>
            <a:r>
              <a:rPr lang="ru-RU" sz="3200" dirty="0" smtClean="0"/>
              <a:t>образец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89" y="2429519"/>
            <a:ext cx="3738123" cy="32693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46" y="2534790"/>
            <a:ext cx="211549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Совсем другой подход – здесь у нас всё в 3</a:t>
            </a:r>
            <a:r>
              <a:rPr lang="en-US" sz="2600" dirty="0" smtClean="0">
                <a:solidFill>
                  <a:schemeClr val="tx1"/>
                </a:solidFill>
              </a:rPr>
              <a:t>D.</a:t>
            </a:r>
          </a:p>
          <a:p>
            <a:pPr marL="201168" lvl="1" indent="0">
              <a:buNone/>
            </a:pP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572124" y="2248525"/>
            <a:ext cx="4468789" cy="4012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7466975" y="2281549"/>
            <a:ext cx="4179791" cy="401259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5040963" y="2609401"/>
            <a:ext cx="1085517" cy="22029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3721" y="2962965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Построим в 3</a:t>
            </a:r>
            <a:r>
              <a:rPr lang="en-US" sz="2400" dirty="0" smtClean="0"/>
              <a:t>D</a:t>
            </a:r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641061" y="3529842"/>
            <a:ext cx="1273746" cy="258888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721" y="3946929"/>
            <a:ext cx="2138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Повернём для </a:t>
            </a:r>
          </a:p>
          <a:p>
            <a:r>
              <a:rPr lang="ru-RU" sz="2400" dirty="0" smtClean="0"/>
              <a:t>наглядности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9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Функция для назначения </a:t>
            </a:r>
            <a:r>
              <a:rPr lang="en-US" sz="2200" dirty="0" smtClean="0">
                <a:solidFill>
                  <a:schemeClr val="tx1"/>
                </a:solidFill>
              </a:rPr>
              <a:t>Z</a:t>
            </a:r>
            <a:r>
              <a:rPr lang="ru-RU" sz="2200" dirty="0" smtClean="0">
                <a:solidFill>
                  <a:schemeClr val="tx1"/>
                </a:solidFill>
              </a:rPr>
              <a:t>-координаты: </a:t>
            </a:r>
          </a:p>
          <a:p>
            <a:pPr marL="384048" lvl="2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Sqrt</a:t>
            </a:r>
            <a:r>
              <a:rPr lang="en-US" sz="2400" dirty="0" smtClean="0">
                <a:solidFill>
                  <a:schemeClr val="tx1"/>
                </a:solidFill>
              </a:rPr>
              <a:t>(Pow(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+ 512, 2) + </a:t>
            </a:r>
            <a:r>
              <a:rPr lang="en-US" sz="2400" dirty="0" smtClean="0">
                <a:solidFill>
                  <a:schemeClr val="tx1"/>
                </a:solidFill>
              </a:rPr>
              <a:t>Pow(</a:t>
            </a:r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+ 256, 2) + </a:t>
            </a:r>
            <a:r>
              <a:rPr lang="en-US" sz="2400" dirty="0" smtClean="0">
                <a:solidFill>
                  <a:schemeClr val="tx1"/>
                </a:solidFill>
              </a:rPr>
              <a:t>Pow(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, 2)));</a:t>
            </a:r>
          </a:p>
          <a:p>
            <a:pPr marL="384048" lvl="2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400" dirty="0" smtClean="0">
                <a:solidFill>
                  <a:schemeClr val="tx1"/>
                </a:solidFill>
              </a:rPr>
              <a:t>Итого – у нас все точки картинки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ru-RU" sz="2400" dirty="0" smtClean="0">
                <a:solidFill>
                  <a:schemeClr val="tx1"/>
                </a:solidFill>
              </a:rPr>
              <a:t>имеют </a:t>
            </a:r>
            <a:r>
              <a:rPr lang="ru-RU" sz="2400" dirty="0" smtClean="0">
                <a:solidFill>
                  <a:schemeClr val="tx1"/>
                </a:solidFill>
              </a:rPr>
              <a:t>свой «вес», который </a:t>
            </a:r>
            <a:r>
              <a:rPr lang="ru-RU" sz="2400" dirty="0" smtClean="0">
                <a:solidFill>
                  <a:schemeClr val="tx1"/>
                </a:solidFill>
              </a:rPr>
              <a:t>можно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корректировать, в зависимости от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ru-RU" sz="2400" dirty="0" smtClean="0">
                <a:solidFill>
                  <a:schemeClr val="tx1"/>
                </a:solidFill>
              </a:rPr>
              <a:t>приоритетов </a:t>
            </a:r>
            <a:r>
              <a:rPr lang="ru-RU" sz="2400" dirty="0" smtClean="0">
                <a:solidFill>
                  <a:schemeClr val="tx1"/>
                </a:solidFill>
              </a:rPr>
              <a:t>задания.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75" y="2653046"/>
            <a:ext cx="3716798" cy="3574453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6183960" y="2653046"/>
            <a:ext cx="1334611" cy="387184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1514" y="46212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727324" y="5869094"/>
            <a:ext cx="1234225" cy="108374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3339" y="57928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488806" y="5007735"/>
            <a:ext cx="1481070" cy="27045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С помощью всего этого мы можем построить наш «слоёный торт»: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">
            <a:off x="1092014" y="2455000"/>
            <a:ext cx="3933067" cy="371571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367929" y="2938527"/>
            <a:ext cx="2188564" cy="3861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580289" y="3164026"/>
            <a:ext cx="1976204" cy="654772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646041" y="3491412"/>
            <a:ext cx="1910452" cy="115849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2245" y="2686972"/>
            <a:ext cx="4618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«Слои», которые определяет</a:t>
            </a:r>
          </a:p>
          <a:p>
            <a:r>
              <a:rPr lang="ru-RU" sz="2800" dirty="0" smtClean="0"/>
              <a:t>сам пользователь</a:t>
            </a:r>
            <a:endParaRPr lang="ru-RU" sz="28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4693809" y="5395767"/>
            <a:ext cx="964855" cy="36100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8420" y="5170257"/>
            <a:ext cx="3639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Участок сырых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840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8398" lvl="2" indent="-514350">
              <a:buClr>
                <a:schemeClr val="tx1"/>
              </a:buClr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Красивую реализацию </a:t>
            </a:r>
          </a:p>
          <a:p>
            <a:pPr marL="384048" lvl="2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наших данных.</a:t>
            </a:r>
          </a:p>
          <a:p>
            <a:pPr marL="898398" lvl="2" indent="-514350">
              <a:buClr>
                <a:schemeClr val="tx1"/>
              </a:buClr>
              <a:buAutoNum type="arabicPeriod" startAt="2"/>
            </a:pPr>
            <a:r>
              <a:rPr lang="ru-RU" sz="2800" dirty="0" smtClean="0">
                <a:solidFill>
                  <a:schemeClr val="tx1"/>
                </a:solidFill>
              </a:rPr>
              <a:t>Возможность нужные нам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области разбить на слои.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3.	</a:t>
            </a:r>
            <a:r>
              <a:rPr lang="ru-RU" sz="2800" dirty="0" smtClean="0">
                <a:solidFill>
                  <a:schemeClr val="tx1"/>
                </a:solidFill>
              </a:rPr>
              <a:t>Автоматизация процесса.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61289"/>
            <a:ext cx="4843697" cy="4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79918"/>
          </a:xfrm>
        </p:spPr>
        <p:txBody>
          <a:bodyPr/>
          <a:lstStyle/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5.	Скорость, в десятки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раз превышающую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первый метод.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6.	</a:t>
            </a:r>
            <a:r>
              <a:rPr lang="en-US" sz="2800" dirty="0" smtClean="0">
                <a:solidFill>
                  <a:schemeClr val="tx1"/>
                </a:solidFill>
              </a:rPr>
              <a:t>WPF* </a:t>
            </a:r>
            <a:r>
              <a:rPr lang="ru-RU" sz="2800" dirty="0" smtClean="0">
                <a:solidFill>
                  <a:schemeClr val="tx1"/>
                </a:solidFill>
              </a:rPr>
              <a:t>намного гибче,</a:t>
            </a:r>
          </a:p>
          <a:p>
            <a:pPr marL="566928" lvl="3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чем </a:t>
            </a:r>
            <a:r>
              <a:rPr lang="en-US" sz="2800" dirty="0" smtClean="0">
                <a:solidFill>
                  <a:schemeClr val="tx1"/>
                </a:solidFill>
              </a:rPr>
              <a:t>Win Forms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ru-RU" dirty="0" smtClean="0"/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* WPF - Windows Presentation Foundation</a:t>
            </a:r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22" y="2174382"/>
            <a:ext cx="2808989" cy="36178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92348" y="18457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4.	Большую гибкость в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 	анализируемых 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	изображениях.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511" y="1845734"/>
            <a:ext cx="3521933" cy="43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Если сравнить оба подхода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45" y="2343229"/>
            <a:ext cx="3738123" cy="3269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94" y="2343229"/>
            <a:ext cx="3717378" cy="3269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1956" y="1855627"/>
            <a:ext cx="343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Метод курильщика (№1)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71188" y="1855627"/>
            <a:ext cx="484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Метод нормального человека (№2)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22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Проблема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7778"/>
            <a:ext cx="5048688" cy="3483595"/>
          </a:xfr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681271" y="2594893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0858" y="2010118"/>
            <a:ext cx="3825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Это </a:t>
            </a:r>
            <a:r>
              <a:rPr lang="en-US" sz="3200" dirty="0" smtClean="0"/>
              <a:t>no name</a:t>
            </a:r>
            <a:r>
              <a:rPr lang="ru-RU" sz="3200" dirty="0" smtClean="0"/>
              <a:t> металл!</a:t>
            </a:r>
            <a:endParaRPr lang="ru-RU" sz="3200" dirty="0"/>
          </a:p>
        </p:txBody>
      </p:sp>
      <p:pic>
        <p:nvPicPr>
          <p:cNvPr id="1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006" y="3957403"/>
            <a:ext cx="2525806" cy="226281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>
            <a:off x="8592152" y="4122375"/>
            <a:ext cx="1543984" cy="1076177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9024" y="2938857"/>
            <a:ext cx="4225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Чем больше, </a:t>
            </a:r>
          </a:p>
          <a:p>
            <a:r>
              <a:rPr lang="ru-RU" sz="3200" dirty="0" smtClean="0"/>
              <a:t>тем больше плотность!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30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Оба проекта в открытом доступе у меня на </a:t>
            </a:r>
            <a:r>
              <a:rPr lang="en-US" sz="3200" dirty="0" err="1" smtClean="0">
                <a:solidFill>
                  <a:schemeClr val="tx1"/>
                </a:solidFill>
              </a:rPr>
              <a:t>github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  	</a:t>
            </a:r>
            <a:r>
              <a:rPr lang="en-US" sz="3200" u="sng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3200" u="sng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sz="3200" u="sng" dirty="0" smtClean="0">
                <a:solidFill>
                  <a:srgbClr val="0070C0"/>
                </a:solidFill>
                <a:hlinkClick r:id="rId2"/>
              </a:rPr>
              <a:t>github.com/mikhail-efremov</a:t>
            </a:r>
            <a:endParaRPr lang="ru-RU" sz="3200" u="sng" dirty="0" smtClean="0">
              <a:solidFill>
                <a:srgbClr val="0070C0"/>
              </a:solidFill>
            </a:endParaRP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                                                           Выступал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 						</a:t>
            </a:r>
            <a:r>
              <a:rPr lang="ru-RU" sz="3600" dirty="0" smtClean="0">
                <a:solidFill>
                  <a:schemeClr val="tx1"/>
                </a:solidFill>
              </a:rPr>
              <a:t>Студент группы ИТ12-1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 						Ефремов Михаил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000" dirty="0" smtClean="0">
                <a:solidFill>
                  <a:schemeClr val="tx1"/>
                </a:solidFill>
              </a:rPr>
              <a:t>Нужно найти площадь этих «кусочков» на картинке.</a:t>
            </a:r>
          </a:p>
          <a:p>
            <a:pPr lvl="1"/>
            <a:r>
              <a:rPr lang="ru-RU" sz="3000" dirty="0" smtClean="0">
                <a:solidFill>
                  <a:schemeClr val="tx1"/>
                </a:solidFill>
              </a:rPr>
              <a:t>По возможности всё автоматизировать.</a:t>
            </a:r>
          </a:p>
          <a:p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68" y="3185898"/>
            <a:ext cx="3397770" cy="2683196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796850" y="4197713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6025" y="3701546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Знакомьтесь, «кусочки».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66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Первая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Что если в ручную выбирать понравившийся цвет, </a:t>
            </a:r>
            <a:r>
              <a:rPr lang="ru-RU" sz="2800" dirty="0">
                <a:solidFill>
                  <a:schemeClr val="tx1"/>
                </a:solidFill>
              </a:rPr>
              <a:t>и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«закрашивать» все остальные?</a:t>
            </a: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4400" dirty="0" smtClean="0">
                <a:solidFill>
                  <a:schemeClr val="tx1"/>
                </a:solidFill>
              </a:rPr>
              <a:t>                Сказано </a:t>
            </a:r>
            <a:r>
              <a:rPr lang="ru-RU" sz="4400" dirty="0">
                <a:solidFill>
                  <a:schemeClr val="tx1"/>
                </a:solidFill>
              </a:rPr>
              <a:t>– сделано</a:t>
            </a:r>
            <a:r>
              <a:rPr lang="ru-RU" sz="4400" dirty="0" smtClean="0">
                <a:solidFill>
                  <a:schemeClr val="tx1"/>
                </a:solidFill>
              </a:rPr>
              <a:t>!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Первая 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62" y="1947223"/>
            <a:ext cx="3739853" cy="326935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428057" y="2099736"/>
            <a:ext cx="1259175" cy="329783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7132" y="1807348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Вот исходный образец*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98" y="2563785"/>
            <a:ext cx="3765813" cy="326935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6576646" y="3121679"/>
            <a:ext cx="1379095" cy="194872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6965" y="3121679"/>
            <a:ext cx="3479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 вот </a:t>
            </a:r>
          </a:p>
          <a:p>
            <a:r>
              <a:rPr lang="ru-RU" sz="3200" dirty="0" smtClean="0"/>
              <a:t>«проработанный» </a:t>
            </a:r>
          </a:p>
          <a:p>
            <a:r>
              <a:rPr lang="ru-RU" sz="3200" dirty="0" smtClean="0"/>
              <a:t>образец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8124" y="5882017"/>
            <a:ext cx="629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- размер картинки уменьшен в угоду скорости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ClrTx/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</a:rPr>
              <a:t>При нажатии на картинку </a:t>
            </a:r>
          </a:p>
          <a:p>
            <a:pPr marL="201168" lvl="1" indent="0">
              <a:buClrTx/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берем точку нажатия</a:t>
            </a:r>
          </a:p>
          <a:p>
            <a:pPr marL="201168" lvl="1" indent="0">
              <a:buClrTx/>
              <a:buNone/>
            </a:pPr>
            <a:endParaRPr lang="ru-RU" sz="2600" dirty="0" smtClean="0">
              <a:solidFill>
                <a:schemeClr val="tx1"/>
              </a:solidFill>
            </a:endParaRPr>
          </a:p>
          <a:p>
            <a:pPr marL="201168" lvl="1" indent="0">
              <a:buClrTx/>
              <a:buNone/>
            </a:pPr>
            <a:endParaRPr lang="ru-RU" sz="2600" dirty="0">
              <a:solidFill>
                <a:schemeClr val="tx1"/>
              </a:solidFill>
            </a:endParaRPr>
          </a:p>
          <a:p>
            <a:pPr marL="201168" lvl="1" indent="0">
              <a:buClrTx/>
              <a:buNone/>
            </a:pPr>
            <a:endParaRPr lang="ru-RU" sz="2600" dirty="0" smtClean="0">
              <a:solidFill>
                <a:schemeClr val="tx1"/>
              </a:solidFill>
            </a:endParaRPr>
          </a:p>
          <a:p>
            <a:pPr marL="715518" lvl="1" indent="-514350">
              <a:buClrTx/>
              <a:buFont typeface="+mj-lt"/>
              <a:buAutoNum type="arabicPeriod"/>
            </a:pP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50" y="1943939"/>
            <a:ext cx="2413417" cy="18455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3900836"/>
            <a:ext cx="2413417" cy="184555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7165301" y="2722671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1819" y="2029522"/>
            <a:ext cx="229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Где-то здесь</a:t>
            </a:r>
            <a:endParaRPr lang="ru-RU" sz="3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7347681" y="4682271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677" y="3934929"/>
            <a:ext cx="243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«Квадратик»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1315" y="399700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2.    Рисуем заданным цветом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«квадратик» вокруг точки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	нажатия</a:t>
            </a:r>
          </a:p>
        </p:txBody>
      </p:sp>
    </p:spTree>
    <p:extLst>
      <p:ext uri="{BB962C8B-B14F-4D97-AF65-F5344CB8AC3E}">
        <p14:creationId xmlns:p14="http://schemas.microsoft.com/office/powerpoint/2010/main" val="2605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Подробности реализации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54" y="1933396"/>
            <a:ext cx="2413417" cy="1845554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403646" y="2718559"/>
            <a:ext cx="2053650" cy="33532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99642" y="1971217"/>
            <a:ext cx="243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«Квадратик»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7280" y="2033289"/>
            <a:ext cx="50600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2.    Рисуем заданным цветом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	«квадратик» вокруг точки </a:t>
            </a:r>
          </a:p>
          <a:p>
            <a:pPr marL="201168" lvl="1" indent="0">
              <a:buClr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	нажатия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7280" y="3878843"/>
            <a:ext cx="513862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18" lvl="1" indent="-514350">
              <a:buClrTx/>
              <a:buAutoNum type="arabicPeriod" startAt="3"/>
            </a:pPr>
            <a:r>
              <a:rPr lang="ru-RU" sz="2600" dirty="0" smtClean="0">
                <a:solidFill>
                  <a:schemeClr val="tx1"/>
                </a:solidFill>
              </a:rPr>
              <a:t>Пробегаемся по всем точкам,</a:t>
            </a:r>
          </a:p>
          <a:p>
            <a:pPr marL="201168" lvl="1">
              <a:buClrTx/>
            </a:pPr>
            <a:r>
              <a:rPr lang="ru-RU" sz="2600" dirty="0"/>
              <a:t>	</a:t>
            </a:r>
            <a:r>
              <a:rPr lang="ru-RU" sz="2600" dirty="0" smtClean="0"/>
              <a:t>аналогичным тем, что в </a:t>
            </a:r>
          </a:p>
          <a:p>
            <a:pPr marL="201168" lvl="1">
              <a:buClrTx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/>
              <a:t>нашел выделенной области</a:t>
            </a:r>
          </a:p>
          <a:p>
            <a:pPr marL="201168" lvl="1">
              <a:buClrTx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и закрашиваем их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54" y="3847310"/>
            <a:ext cx="2413417" cy="18301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8430471" y="4182256"/>
            <a:ext cx="690547" cy="104931"/>
          </a:xfrm>
          <a:prstGeom prst="straightConnector1">
            <a:avLst/>
          </a:prstGeom>
          <a:ln w="127000" cap="flat"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90577" y="3683636"/>
            <a:ext cx="29674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Здесь уже 4</a:t>
            </a:r>
          </a:p>
          <a:p>
            <a:r>
              <a:rPr lang="ru-RU" sz="3200" dirty="0" smtClean="0"/>
              <a:t>области с </a:t>
            </a:r>
          </a:p>
          <a:p>
            <a:r>
              <a:rPr lang="ru-RU" sz="3200" dirty="0" smtClean="0"/>
              <a:t>закрашенными </a:t>
            </a:r>
          </a:p>
          <a:p>
            <a:r>
              <a:rPr lang="ru-RU" sz="3200" dirty="0" smtClean="0"/>
              <a:t>точками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092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получили в итоге?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1. Наглядные гистограммы выделенных цветов по </a:t>
            </a:r>
            <a:r>
              <a:rPr lang="en-US" sz="2800" dirty="0" smtClean="0">
                <a:solidFill>
                  <a:schemeClr val="tx1"/>
                </a:solidFill>
              </a:rPr>
              <a:t>RGB</a:t>
            </a:r>
            <a:r>
              <a:rPr lang="ru-RU" sz="2800" dirty="0" smtClean="0">
                <a:solidFill>
                  <a:schemeClr val="tx1"/>
                </a:solidFill>
              </a:rPr>
              <a:t> данным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10271"/>
            <a:ext cx="3164032" cy="2191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13" y="2410271"/>
            <a:ext cx="3122467" cy="2192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80" y="2410271"/>
            <a:ext cx="3164032" cy="22052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23145" y="4719079"/>
            <a:ext cx="9887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Все гистограммы можно двигать, редактировать, удалять шум.</a:t>
            </a:r>
          </a:p>
        </p:txBody>
      </p:sp>
    </p:spTree>
    <p:extLst>
      <p:ext uri="{BB962C8B-B14F-4D97-AF65-F5344CB8AC3E}">
        <p14:creationId xmlns:p14="http://schemas.microsoft.com/office/powerpoint/2010/main" val="2929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получили в итоге?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9095" y="5869094"/>
            <a:ext cx="492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*LAB - </a:t>
            </a:r>
            <a:r>
              <a:rPr lang="en-US" i="1" dirty="0"/>
              <a:t>L</a:t>
            </a:r>
            <a:r>
              <a:rPr lang="en-US" dirty="0"/>
              <a:t> -</a:t>
            </a:r>
            <a:r>
              <a:rPr lang="ru-RU" dirty="0"/>
              <a:t> </a:t>
            </a:r>
            <a:r>
              <a:rPr lang="en-US" i="1" dirty="0" smtClean="0"/>
              <a:t>lightness, a</a:t>
            </a:r>
            <a:r>
              <a:rPr lang="en-US" dirty="0" smtClean="0"/>
              <a:t> - green/red, </a:t>
            </a:r>
            <a:r>
              <a:rPr lang="en-US" i="1" dirty="0" smtClean="0"/>
              <a:t>b</a:t>
            </a:r>
            <a:r>
              <a:rPr lang="en-US" dirty="0"/>
              <a:t> — </a:t>
            </a:r>
            <a:r>
              <a:rPr lang="en-US" dirty="0" smtClean="0"/>
              <a:t>blue/</a:t>
            </a:r>
            <a:r>
              <a:rPr lang="en-US" dirty="0" err="1" smtClean="0"/>
              <a:t>yelow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97280" y="1845734"/>
            <a:ext cx="9918105" cy="3967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2. Есть возможность переключения между цветовыми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пространствами. (реализовано 2 – </a:t>
            </a:r>
            <a:r>
              <a:rPr lang="en-US" sz="2800" dirty="0" smtClean="0">
                <a:solidFill>
                  <a:schemeClr val="tx1"/>
                </a:solidFill>
              </a:rPr>
              <a:t>RGB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smtClean="0">
                <a:solidFill>
                  <a:schemeClr val="tx1"/>
                </a:solidFill>
              </a:rPr>
              <a:t>LAB*)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201168" lvl="1" indent="0">
              <a:buFont typeface="Calibri" pitchFamily="34" charset="0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LSColorSp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75" y="2020673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978390" y="2956704"/>
            <a:ext cx="8293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Font typeface="Calibri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3. </a:t>
            </a:r>
            <a:r>
              <a:rPr lang="ru-RU" sz="2800" dirty="0" smtClean="0">
                <a:solidFill>
                  <a:schemeClr val="tx1"/>
                </a:solidFill>
              </a:rPr>
              <a:t>Удобный массив с точками, с которым можно работать.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3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311</Words>
  <Application>Microsoft Office PowerPoint</Application>
  <PresentationFormat>Широкоэкранный</PresentationFormat>
  <Paragraphs>114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Courier New</vt:lpstr>
      <vt:lpstr>Ретро</vt:lpstr>
      <vt:lpstr>Распознавание образов на изображениях</vt:lpstr>
      <vt:lpstr>Проблема</vt:lpstr>
      <vt:lpstr>Задача</vt:lpstr>
      <vt:lpstr>Первая реализация</vt:lpstr>
      <vt:lpstr>Первая реализация</vt:lpstr>
      <vt:lpstr>Подробности реализации</vt:lpstr>
      <vt:lpstr>Подробности реализации</vt:lpstr>
      <vt:lpstr>Что получили в итоге?</vt:lpstr>
      <vt:lpstr>Что получили в итоге?</vt:lpstr>
      <vt:lpstr>Что плохого?</vt:lpstr>
      <vt:lpstr>Что плохого?</vt:lpstr>
      <vt:lpstr>Вторая реализация</vt:lpstr>
      <vt:lpstr>Вторая реализация</vt:lpstr>
      <vt:lpstr>Подробности реализации</vt:lpstr>
      <vt:lpstr>Подробности реализации</vt:lpstr>
      <vt:lpstr>Подробности реализации</vt:lpstr>
      <vt:lpstr>Что получили в итоге?</vt:lpstr>
      <vt:lpstr>Что получили в итоге?</vt:lpstr>
      <vt:lpstr>Если сравнить оба подхода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образов на изображениях</dc:title>
  <dc:creator>Mikhail</dc:creator>
  <cp:lastModifiedBy>Mikhail</cp:lastModifiedBy>
  <cp:revision>209</cp:revision>
  <dcterms:created xsi:type="dcterms:W3CDTF">2016-04-19T14:06:25Z</dcterms:created>
  <dcterms:modified xsi:type="dcterms:W3CDTF">2016-04-20T07:58:34Z</dcterms:modified>
</cp:coreProperties>
</file>