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8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3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5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0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5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14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0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7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F2A319-C633-45AF-85DA-C6E3DE599FF0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hail-efremo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Распознавание </a:t>
            </a:r>
            <a:r>
              <a:rPr lang="ru-RU" dirty="0" smtClean="0"/>
              <a:t>образов на изображениях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4595568"/>
            <a:ext cx="31781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Студент группы </a:t>
            </a:r>
            <a:r>
              <a:rPr lang="ru-RU" sz="2400" dirty="0" smtClean="0"/>
              <a:t>ИТ</a:t>
            </a:r>
            <a:r>
              <a:rPr lang="ru-RU" sz="2400" dirty="0" smtClean="0">
                <a:solidFill>
                  <a:schemeClr val="tx1"/>
                </a:solidFill>
              </a:rPr>
              <a:t>12-1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Ефремов Михаил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3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Что плохого?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Плохо с чётким контуром.   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713" y="1878536"/>
            <a:ext cx="4537412" cy="3990558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4934762" y="3873816"/>
            <a:ext cx="2530340" cy="158538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risovach.ru/upload/2013/07/mem/chetko_23727616_orig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47434"/>
            <a:ext cx="3837482" cy="287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41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плохого?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79489" y="2582615"/>
            <a:ext cx="103761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</a:rPr>
              <a:t> Очень плохо с оптимизацией. В общем случае обработка одной 	картинки 500х500 занимает 2-3 минуты времени на вычисления.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9488" y="1697911"/>
            <a:ext cx="103761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</a:rPr>
              <a:t> Плохо с автоматизацией, приходится «</a:t>
            </a:r>
            <a:r>
              <a:rPr lang="ru-RU" sz="2600" dirty="0" err="1" smtClean="0">
                <a:solidFill>
                  <a:schemeClr val="tx1"/>
                </a:solidFill>
              </a:rPr>
              <a:t>наклацивать</a:t>
            </a:r>
            <a:r>
              <a:rPr lang="ru-RU" sz="2600" dirty="0" smtClean="0">
                <a:solidFill>
                  <a:schemeClr val="tx1"/>
                </a:solidFill>
              </a:rPr>
              <a:t>» каждый 	заинтересовавший участок.</a:t>
            </a:r>
            <a:endParaRPr lang="ru-RU" sz="2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8735" y="4279423"/>
            <a:ext cx="448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3 МИНУТЫ, КАРЛ!</a:t>
            </a:r>
            <a:endParaRPr lang="ru-RU" sz="4400" dirty="0"/>
          </a:p>
        </p:txBody>
      </p:sp>
      <p:pic>
        <p:nvPicPr>
          <p:cNvPr id="8" name="Picture 2" descr="https://i.ytimg.com/vi/8K6k7CsQ-d8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96" y="3475167"/>
            <a:ext cx="4748884" cy="26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Вторая реализация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	Учитывая кучу проблем с первой реализацией (которая, кстати была сделана на </a:t>
            </a:r>
            <a:r>
              <a:rPr lang="en-US" sz="2600" dirty="0" smtClean="0">
                <a:solidFill>
                  <a:schemeClr val="tx1"/>
                </a:solidFill>
              </a:rPr>
              <a:t>Windows Forms)</a:t>
            </a:r>
            <a:r>
              <a:rPr lang="ru-RU" sz="2600" dirty="0" smtClean="0">
                <a:solidFill>
                  <a:schemeClr val="tx1"/>
                </a:solidFill>
              </a:rPr>
              <a:t>, возникла идея реализации №2, в которой образы определялись по функции от </a:t>
            </a:r>
            <a:r>
              <a:rPr lang="en-US" sz="2600" dirty="0" smtClean="0">
                <a:solidFill>
                  <a:schemeClr val="tx1"/>
                </a:solidFill>
              </a:rPr>
              <a:t>RGB </a:t>
            </a:r>
            <a:r>
              <a:rPr lang="ru-RU" sz="2600" dirty="0" smtClean="0">
                <a:solidFill>
                  <a:schemeClr val="tx1"/>
                </a:solidFill>
              </a:rPr>
              <a:t>и в общем случае было что-то похожее на слоёный торт, где каждый слой – цветовая «граница».</a:t>
            </a:r>
          </a:p>
        </p:txBody>
      </p:sp>
      <p:pic>
        <p:nvPicPr>
          <p:cNvPr id="5" name="Picture 2" descr="http://vserisunki.ru/papka2/tort/tort_m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12" y="3364008"/>
            <a:ext cx="2051280" cy="24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 flipV="1">
            <a:off x="4472860" y="3807957"/>
            <a:ext cx="2188564" cy="38617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4580290" y="3954948"/>
            <a:ext cx="2081134" cy="296504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4580290" y="4251451"/>
            <a:ext cx="2201055" cy="43415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1345" y="3728231"/>
            <a:ext cx="4162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Отдельные «слои» цветов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66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Вторая реализация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62" y="1947223"/>
            <a:ext cx="3739853" cy="3269355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428057" y="2099736"/>
            <a:ext cx="1259175" cy="32978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7132" y="1807348"/>
            <a:ext cx="412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Вот исходный образец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86965" y="3121679"/>
            <a:ext cx="3479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 вот </a:t>
            </a:r>
          </a:p>
          <a:p>
            <a:r>
              <a:rPr lang="ru-RU" sz="3200" dirty="0" smtClean="0"/>
              <a:t>«проработанный» </a:t>
            </a:r>
          </a:p>
          <a:p>
            <a:r>
              <a:rPr lang="ru-RU" sz="3200" dirty="0" smtClean="0"/>
              <a:t>образец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89" y="2429519"/>
            <a:ext cx="3738123" cy="326935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246" y="2534790"/>
            <a:ext cx="2115495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Подробности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ru-RU" sz="2600" dirty="0" smtClean="0">
                <a:solidFill>
                  <a:schemeClr val="tx1"/>
                </a:solidFill>
              </a:rPr>
              <a:t>Совсем другой подход – здесь у нас всё в 3</a:t>
            </a:r>
            <a:r>
              <a:rPr lang="en-US" sz="2600" dirty="0" smtClean="0">
                <a:solidFill>
                  <a:schemeClr val="tx1"/>
                </a:solidFill>
              </a:rPr>
              <a:t>D.</a:t>
            </a:r>
          </a:p>
          <a:p>
            <a:pPr marL="201168" lvl="1" indent="0">
              <a:buNone/>
            </a:pPr>
            <a:endParaRPr lang="ru-RU" sz="26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40000">
            <a:off x="572124" y="2248525"/>
            <a:ext cx="4468789" cy="4012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7466975" y="2281549"/>
            <a:ext cx="4179791" cy="401259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5040963" y="2609401"/>
            <a:ext cx="1085517" cy="220297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83721" y="2962965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Построим в 3</a:t>
            </a:r>
            <a:r>
              <a:rPr lang="en-US" sz="2400" dirty="0" smtClean="0"/>
              <a:t>D</a:t>
            </a:r>
            <a:endParaRPr lang="ru-RU" sz="2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6641061" y="3529842"/>
            <a:ext cx="1273746" cy="258888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3721" y="3946929"/>
            <a:ext cx="2138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Повернём для </a:t>
            </a:r>
          </a:p>
          <a:p>
            <a:r>
              <a:rPr lang="ru-RU" sz="2400" dirty="0" smtClean="0"/>
              <a:t>наглядности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97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Подробности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ru-RU" sz="2200" dirty="0" smtClean="0">
                <a:solidFill>
                  <a:schemeClr val="tx1"/>
                </a:solidFill>
              </a:rPr>
              <a:t>Функция для назначения </a:t>
            </a:r>
            <a:r>
              <a:rPr lang="en-US" sz="2200" dirty="0" smtClean="0">
                <a:solidFill>
                  <a:schemeClr val="tx1"/>
                </a:solidFill>
              </a:rPr>
              <a:t>Z</a:t>
            </a:r>
            <a:r>
              <a:rPr lang="ru-RU" sz="2200" dirty="0" smtClean="0">
                <a:solidFill>
                  <a:schemeClr val="tx1"/>
                </a:solidFill>
              </a:rPr>
              <a:t>-координаты: </a:t>
            </a:r>
          </a:p>
          <a:p>
            <a:pPr marL="384048" lvl="2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Sqrt</a:t>
            </a:r>
            <a:r>
              <a:rPr lang="en-US" sz="2400" dirty="0" smtClean="0">
                <a:solidFill>
                  <a:schemeClr val="tx1"/>
                </a:solidFill>
              </a:rPr>
              <a:t>(Pow(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+ 512, 2) + </a:t>
            </a:r>
            <a:r>
              <a:rPr lang="en-US" sz="2400" dirty="0" smtClean="0">
                <a:solidFill>
                  <a:schemeClr val="tx1"/>
                </a:solidFill>
              </a:rPr>
              <a:t>Pow(</a:t>
            </a:r>
            <a:r>
              <a:rPr lang="en-US" sz="2400" dirty="0" smtClean="0">
                <a:solidFill>
                  <a:srgbClr val="00B050"/>
                </a:solidFill>
              </a:rPr>
              <a:t>green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+ 256, 2) + </a:t>
            </a:r>
            <a:r>
              <a:rPr lang="en-US" sz="2400" dirty="0" smtClean="0">
                <a:solidFill>
                  <a:schemeClr val="tx1"/>
                </a:solidFill>
              </a:rPr>
              <a:t>Pow(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>
                <a:solidFill>
                  <a:schemeClr val="tx1"/>
                </a:solidFill>
              </a:rPr>
              <a:t>, 2)));</a:t>
            </a:r>
          </a:p>
          <a:p>
            <a:pPr marL="384048" lvl="2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ru-RU" sz="2400" dirty="0" smtClean="0">
                <a:solidFill>
                  <a:schemeClr val="tx1"/>
                </a:solidFill>
              </a:rPr>
              <a:t>Итого – у нас все точки картинки имеют свой «вес», который можно корректировать, в зависимости от приоритетов задания.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Подробности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С помощью всего этого мы можем построить наш «слоёный торт»: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000">
            <a:off x="1092014" y="2455000"/>
            <a:ext cx="3933067" cy="3715713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 flipV="1">
            <a:off x="4367929" y="2938527"/>
            <a:ext cx="2188564" cy="38617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580289" y="3164026"/>
            <a:ext cx="1976204" cy="654772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4646041" y="3491412"/>
            <a:ext cx="1910452" cy="115849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2245" y="2686972"/>
            <a:ext cx="4618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«Слои», которые определяет</a:t>
            </a:r>
          </a:p>
          <a:p>
            <a:r>
              <a:rPr lang="ru-RU" sz="2800" dirty="0" smtClean="0"/>
              <a:t>сам пользователь</a:t>
            </a:r>
            <a:endParaRPr lang="ru-RU" sz="28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4693809" y="5395767"/>
            <a:ext cx="964855" cy="36100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38420" y="5170257"/>
            <a:ext cx="3639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Участок сырых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840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получили в итоге?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98398" lvl="2" indent="-514350">
              <a:buClr>
                <a:schemeClr val="tx1"/>
              </a:buClr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Красивую реализацию </a:t>
            </a:r>
          </a:p>
          <a:p>
            <a:pPr marL="384048" lvl="2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наших данных.</a:t>
            </a:r>
          </a:p>
          <a:p>
            <a:pPr marL="898398" lvl="2" indent="-514350">
              <a:buClr>
                <a:schemeClr val="tx1"/>
              </a:buClr>
              <a:buAutoNum type="arabicPeriod" startAt="2"/>
            </a:pPr>
            <a:r>
              <a:rPr lang="ru-RU" sz="2800" dirty="0" smtClean="0">
                <a:solidFill>
                  <a:schemeClr val="tx1"/>
                </a:solidFill>
              </a:rPr>
              <a:t>Возможность нужные нам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области разбить на слои.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84048" lvl="2" indent="0">
              <a:buClr>
                <a:schemeClr val="tx1"/>
              </a:buCl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3.	</a:t>
            </a:r>
            <a:r>
              <a:rPr lang="ru-RU" sz="2800" dirty="0" smtClean="0">
                <a:solidFill>
                  <a:schemeClr val="tx1"/>
                </a:solidFill>
              </a:rPr>
              <a:t>Автоматизация процесса.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761289"/>
            <a:ext cx="4843697" cy="41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получили в итоге?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79918"/>
          </a:xfrm>
        </p:spPr>
        <p:txBody>
          <a:bodyPr/>
          <a:lstStyle/>
          <a:p>
            <a:pPr marL="384048" lvl="2" indent="0">
              <a:buClr>
                <a:schemeClr val="tx1"/>
              </a:buClr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384048" lvl="2" indent="0">
              <a:buClr>
                <a:schemeClr val="tx1"/>
              </a:buClr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384048" lvl="2" indent="0">
              <a:buClr>
                <a:schemeClr val="tx1"/>
              </a:buClr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5.	Скорость, в десятки 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	раз превышающую 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	первый метод.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6.	</a:t>
            </a:r>
            <a:r>
              <a:rPr lang="en-US" sz="2800" dirty="0" smtClean="0">
                <a:solidFill>
                  <a:schemeClr val="tx1"/>
                </a:solidFill>
              </a:rPr>
              <a:t>WPF* </a:t>
            </a:r>
            <a:r>
              <a:rPr lang="ru-RU" sz="2800" dirty="0" smtClean="0">
                <a:solidFill>
                  <a:schemeClr val="tx1"/>
                </a:solidFill>
              </a:rPr>
              <a:t>намного гибче,</a:t>
            </a:r>
          </a:p>
          <a:p>
            <a:pPr marL="566928" lvl="3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	чем </a:t>
            </a:r>
            <a:r>
              <a:rPr lang="en-US" sz="2800" dirty="0" smtClean="0">
                <a:solidFill>
                  <a:schemeClr val="tx1"/>
                </a:solidFill>
              </a:rPr>
              <a:t>Win Forms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ru-RU" dirty="0" smtClean="0"/>
          </a:p>
          <a:p>
            <a:pPr marL="201168" lvl="1" indent="0">
              <a:buNone/>
            </a:pPr>
            <a:r>
              <a:rPr lang="en-US" dirty="0">
                <a:latin typeface="arial" panose="020B0604020202020204" pitchFamily="34" charset="0"/>
              </a:rPr>
              <a:t>* WPF - Windows Presentation Foundation</a:t>
            </a:r>
          </a:p>
          <a:p>
            <a:pPr marL="201168" lvl="1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91" t="3086" r="-517" b="2251"/>
          <a:stretch/>
        </p:blipFill>
        <p:spPr>
          <a:xfrm rot="540000">
            <a:off x="8007091" y="2000632"/>
            <a:ext cx="3678016" cy="39653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22" y="2174382"/>
            <a:ext cx="2808989" cy="361786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92348" y="184573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4.	Большую гибкость в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 	анализируемых 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	изображениях.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Если сравнить оба подхода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45" y="2343229"/>
            <a:ext cx="3738123" cy="32693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94" y="2343229"/>
            <a:ext cx="3717378" cy="3269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1956" y="1855627"/>
            <a:ext cx="343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Метод курильщика (№1)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71188" y="1855627"/>
            <a:ext cx="484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Метод нормального человека (№2)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4229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Проблема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7778"/>
            <a:ext cx="5048688" cy="3483595"/>
          </a:xfr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5681271" y="2594893"/>
            <a:ext cx="1259175" cy="32978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10858" y="2010118"/>
            <a:ext cx="3825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Это </a:t>
            </a:r>
            <a:r>
              <a:rPr lang="en-US" sz="3200" dirty="0" smtClean="0"/>
              <a:t>no name</a:t>
            </a:r>
            <a:r>
              <a:rPr lang="ru-RU" sz="3200" dirty="0" smtClean="0"/>
              <a:t> металл!</a:t>
            </a:r>
            <a:endParaRPr lang="ru-RU" sz="3200" dirty="0"/>
          </a:p>
        </p:txBody>
      </p:sp>
      <p:pic>
        <p:nvPicPr>
          <p:cNvPr id="14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006" y="3957403"/>
            <a:ext cx="2525806" cy="2262815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>
            <a:off x="8592152" y="4122375"/>
            <a:ext cx="1543984" cy="1076177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59024" y="2938857"/>
            <a:ext cx="42251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Чем больше, </a:t>
            </a:r>
          </a:p>
          <a:p>
            <a:r>
              <a:rPr lang="ru-RU" sz="3200" dirty="0" smtClean="0"/>
              <a:t>тем больше плотность!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330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Оба проекта в открытом доступе у меня на </a:t>
            </a:r>
            <a:r>
              <a:rPr lang="en-US" sz="3200" dirty="0" err="1" smtClean="0">
                <a:solidFill>
                  <a:schemeClr val="tx1"/>
                </a:solidFill>
              </a:rPr>
              <a:t>github</a:t>
            </a:r>
            <a:r>
              <a:rPr lang="ru-RU" sz="3200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  	</a:t>
            </a:r>
            <a:r>
              <a:rPr lang="en-US" sz="3200" u="sng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sz="3200" u="sng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US" sz="3200" u="sng" dirty="0" smtClean="0">
                <a:solidFill>
                  <a:srgbClr val="0070C0"/>
                </a:solidFill>
                <a:hlinkClick r:id="rId2"/>
              </a:rPr>
              <a:t>github.com/mikhail-efremov</a:t>
            </a:r>
            <a:endParaRPr lang="ru-RU" sz="3200" u="sng" dirty="0" smtClean="0">
              <a:solidFill>
                <a:srgbClr val="0070C0"/>
              </a:solidFill>
            </a:endParaRPr>
          </a:p>
          <a:p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 smtClean="0">
                <a:solidFill>
                  <a:schemeClr val="tx1"/>
                </a:solidFill>
              </a:rPr>
              <a:t>                                                           Выступал</a:t>
            </a:r>
          </a:p>
          <a:p>
            <a:r>
              <a:rPr lang="ru-RU" sz="3200" dirty="0" smtClean="0">
                <a:solidFill>
                  <a:srgbClr val="0070C0"/>
                </a:solidFill>
              </a:rPr>
              <a:t> 						</a:t>
            </a:r>
            <a:r>
              <a:rPr lang="ru-RU" sz="3600" dirty="0" smtClean="0">
                <a:solidFill>
                  <a:schemeClr val="tx1"/>
                </a:solidFill>
              </a:rPr>
              <a:t>Студент группы ИТ12-1</a:t>
            </a:r>
          </a:p>
          <a:p>
            <a:r>
              <a:rPr lang="ru-RU" sz="3600" dirty="0" smtClean="0">
                <a:solidFill>
                  <a:schemeClr val="tx1"/>
                </a:solidFill>
              </a:rPr>
              <a:t> 						Ефремов Михаил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Задача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000" dirty="0" smtClean="0">
                <a:solidFill>
                  <a:schemeClr val="tx1"/>
                </a:solidFill>
              </a:rPr>
              <a:t>Нужно найти площадь этих «кусочков» на картинке.</a:t>
            </a:r>
          </a:p>
          <a:p>
            <a:pPr lvl="1"/>
            <a:r>
              <a:rPr lang="ru-RU" sz="3000" dirty="0" smtClean="0">
                <a:solidFill>
                  <a:schemeClr val="tx1"/>
                </a:solidFill>
              </a:rPr>
              <a:t>По возможности всё автоматизировать.</a:t>
            </a:r>
          </a:p>
          <a:p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68" y="3185898"/>
            <a:ext cx="3397770" cy="2683196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4796850" y="4197713"/>
            <a:ext cx="1259175" cy="32978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56025" y="3701546"/>
            <a:ext cx="4463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Знакомьтесь, «кусочки».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866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Первая 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ru-RU" sz="2800" dirty="0" smtClean="0">
                <a:solidFill>
                  <a:schemeClr val="tx1"/>
                </a:solidFill>
              </a:rPr>
              <a:t>Что если в ручную выбирать понравившийся цвет, </a:t>
            </a:r>
            <a:r>
              <a:rPr lang="ru-RU" sz="2800" dirty="0">
                <a:solidFill>
                  <a:schemeClr val="tx1"/>
                </a:solidFill>
              </a:rPr>
              <a:t>и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«закрашивать» все остальные?</a:t>
            </a:r>
          </a:p>
          <a:p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4400" dirty="0" smtClean="0">
                <a:solidFill>
                  <a:schemeClr val="tx1"/>
                </a:solidFill>
              </a:rPr>
              <a:t>                Сказано </a:t>
            </a:r>
            <a:r>
              <a:rPr lang="ru-RU" sz="4400" dirty="0">
                <a:solidFill>
                  <a:schemeClr val="tx1"/>
                </a:solidFill>
              </a:rPr>
              <a:t>– сделано</a:t>
            </a:r>
            <a:r>
              <a:rPr lang="ru-RU" sz="4400" dirty="0" smtClean="0">
                <a:solidFill>
                  <a:schemeClr val="tx1"/>
                </a:solidFill>
              </a:rPr>
              <a:t>!</a:t>
            </a:r>
          </a:p>
          <a:p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2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Первая реализация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62" y="1947223"/>
            <a:ext cx="3739853" cy="3269355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428057" y="2099736"/>
            <a:ext cx="1259175" cy="32978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7132" y="1807348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Вот исходный образец*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398" y="2563785"/>
            <a:ext cx="3765813" cy="3269355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6576646" y="3121679"/>
            <a:ext cx="1379095" cy="194872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6965" y="3121679"/>
            <a:ext cx="3479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 вот </a:t>
            </a:r>
          </a:p>
          <a:p>
            <a:r>
              <a:rPr lang="ru-RU" sz="3200" dirty="0" smtClean="0"/>
              <a:t>«проработанный» </a:t>
            </a:r>
          </a:p>
          <a:p>
            <a:r>
              <a:rPr lang="ru-RU" sz="3200" dirty="0" smtClean="0"/>
              <a:t>образец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8124" y="5882017"/>
            <a:ext cx="629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- размер картинки уменьшен в угоду скорости тестирования.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8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Подробности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>
              <a:buClrTx/>
              <a:buFont typeface="+mj-lt"/>
              <a:buAutoNum type="arabicPeriod"/>
            </a:pPr>
            <a:r>
              <a:rPr lang="ru-RU" sz="2600" dirty="0" smtClean="0">
                <a:solidFill>
                  <a:schemeClr val="tx1"/>
                </a:solidFill>
              </a:rPr>
              <a:t>При нажатии на картинку </a:t>
            </a:r>
          </a:p>
          <a:p>
            <a:pPr marL="201168" lvl="1" indent="0">
              <a:buClrTx/>
              <a:buNone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ru-RU" sz="2600" dirty="0" smtClean="0">
                <a:solidFill>
                  <a:schemeClr val="tx1"/>
                </a:solidFill>
              </a:rPr>
              <a:t>берем точку нажатия</a:t>
            </a:r>
          </a:p>
          <a:p>
            <a:pPr marL="201168" lvl="1" indent="0">
              <a:buClrTx/>
              <a:buNone/>
            </a:pPr>
            <a:endParaRPr lang="ru-RU" sz="2600" dirty="0" smtClean="0">
              <a:solidFill>
                <a:schemeClr val="tx1"/>
              </a:solidFill>
            </a:endParaRPr>
          </a:p>
          <a:p>
            <a:pPr marL="201168" lvl="1" indent="0">
              <a:buClrTx/>
              <a:buNone/>
            </a:pPr>
            <a:endParaRPr lang="ru-RU" sz="2600" dirty="0">
              <a:solidFill>
                <a:schemeClr val="tx1"/>
              </a:solidFill>
            </a:endParaRPr>
          </a:p>
          <a:p>
            <a:pPr marL="201168" lvl="1" indent="0">
              <a:buClrTx/>
              <a:buNone/>
            </a:pPr>
            <a:endParaRPr lang="ru-RU" sz="2600" dirty="0" smtClean="0">
              <a:solidFill>
                <a:schemeClr val="tx1"/>
              </a:solidFill>
            </a:endParaRPr>
          </a:p>
          <a:p>
            <a:pPr marL="715518" lvl="1" indent="-514350">
              <a:buClrTx/>
              <a:buFont typeface="+mj-lt"/>
              <a:buAutoNum type="arabicPeriod"/>
            </a:pPr>
            <a:endParaRPr lang="ru-RU" sz="26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50" y="1943939"/>
            <a:ext cx="2413417" cy="18455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50" y="3900836"/>
            <a:ext cx="2413417" cy="1845554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7165301" y="2722671"/>
            <a:ext cx="2053650" cy="335321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71819" y="2029522"/>
            <a:ext cx="229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Где-то здесь</a:t>
            </a:r>
            <a:endParaRPr lang="ru-RU" sz="32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7347681" y="4682271"/>
            <a:ext cx="2053650" cy="335321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677" y="3934929"/>
            <a:ext cx="243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«Квадратик»</a:t>
            </a:r>
            <a:endParaRPr lang="ru-RU" sz="3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1315" y="3997001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2.    Рисуем заданным цветом </a:t>
            </a:r>
          </a:p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	«квадратик» вокруг точки </a:t>
            </a:r>
          </a:p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 	нажатия</a:t>
            </a:r>
            <a:endParaRPr lang="ru-RU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Подробности реализации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54" y="1933396"/>
            <a:ext cx="2413417" cy="1845554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7403646" y="2718559"/>
            <a:ext cx="2053650" cy="335321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99642" y="1971217"/>
            <a:ext cx="243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«Квадратик»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97280" y="2033289"/>
            <a:ext cx="506000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2.    Рисуем заданным цветом </a:t>
            </a:r>
          </a:p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	«квадратик» вокруг точки </a:t>
            </a:r>
          </a:p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 	нажатия</a:t>
            </a:r>
            <a:endParaRPr lang="ru-RU" sz="2600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7280" y="3878843"/>
            <a:ext cx="513862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18" lvl="1" indent="-514350">
              <a:buClrTx/>
              <a:buAutoNum type="arabicPeriod" startAt="3"/>
            </a:pPr>
            <a:r>
              <a:rPr lang="ru-RU" sz="2600" dirty="0" smtClean="0">
                <a:solidFill>
                  <a:schemeClr val="tx1"/>
                </a:solidFill>
              </a:rPr>
              <a:t>Пробегаемся по всем точкам,</a:t>
            </a:r>
          </a:p>
          <a:p>
            <a:pPr marL="201168" lvl="1">
              <a:buClrTx/>
            </a:pPr>
            <a:r>
              <a:rPr lang="ru-RU" sz="2600" dirty="0"/>
              <a:t>	</a:t>
            </a:r>
            <a:r>
              <a:rPr lang="ru-RU" sz="2600" dirty="0" smtClean="0"/>
              <a:t>аналогичным тем, что в </a:t>
            </a:r>
          </a:p>
          <a:p>
            <a:pPr marL="201168" lvl="1">
              <a:buClrTx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ru-RU" sz="2600" dirty="0" smtClean="0"/>
              <a:t>нашел выделенной области</a:t>
            </a:r>
          </a:p>
          <a:p>
            <a:pPr marL="201168" lvl="1">
              <a:buClrTx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ru-RU" sz="2600" dirty="0" smtClean="0">
                <a:solidFill>
                  <a:schemeClr val="tx1"/>
                </a:solidFill>
              </a:rPr>
              <a:t>и закрашиваем их</a:t>
            </a:r>
            <a:endParaRPr lang="ru-RU" sz="2600" dirty="0" smtClean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54" y="3847310"/>
            <a:ext cx="2413417" cy="1830175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8430471" y="4182256"/>
            <a:ext cx="690547" cy="104931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90577" y="3683636"/>
            <a:ext cx="29674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Здесь уже 4</a:t>
            </a:r>
          </a:p>
          <a:p>
            <a:r>
              <a:rPr lang="ru-RU" sz="3200" dirty="0" smtClean="0"/>
              <a:t>области с </a:t>
            </a:r>
          </a:p>
          <a:p>
            <a:r>
              <a:rPr lang="ru-RU" sz="3200" dirty="0" smtClean="0"/>
              <a:t>закрашенными </a:t>
            </a:r>
          </a:p>
          <a:p>
            <a:r>
              <a:rPr lang="ru-RU" sz="3200" dirty="0" smtClean="0"/>
              <a:t>точками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092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Что получили в итоге?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1. Наглядные гистограммы выделенных цветов по </a:t>
            </a:r>
            <a:r>
              <a:rPr lang="en-US" sz="2800" dirty="0" smtClean="0">
                <a:solidFill>
                  <a:schemeClr val="tx1"/>
                </a:solidFill>
              </a:rPr>
              <a:t>RGB</a:t>
            </a:r>
            <a:r>
              <a:rPr lang="ru-RU" sz="2800" dirty="0" smtClean="0">
                <a:solidFill>
                  <a:schemeClr val="tx1"/>
                </a:solidFill>
              </a:rPr>
              <a:t> данным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endParaRPr lang="ru-RU" sz="2800" dirty="0" smtClean="0">
              <a:solidFill>
                <a:schemeClr val="tx1"/>
              </a:solidFill>
            </a:endParaRPr>
          </a:p>
          <a:p>
            <a:endParaRPr lang="ru-RU" sz="2800" dirty="0">
              <a:solidFill>
                <a:schemeClr val="tx1"/>
              </a:solidFill>
            </a:endParaRPr>
          </a:p>
          <a:p>
            <a:endParaRPr lang="ru-RU" sz="2800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10271"/>
            <a:ext cx="3164032" cy="21917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13" y="2410271"/>
            <a:ext cx="3122467" cy="21920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780" y="2410271"/>
            <a:ext cx="3164032" cy="220523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323145" y="4719079"/>
            <a:ext cx="9887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Все гистограммы можно двигать, редактировать, удалять шум.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2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получили в итоге?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79095" y="5869094"/>
            <a:ext cx="492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*LAB - </a:t>
            </a:r>
            <a:r>
              <a:rPr lang="en-US" i="1" dirty="0"/>
              <a:t>L</a:t>
            </a:r>
            <a:r>
              <a:rPr lang="en-US" dirty="0"/>
              <a:t> -</a:t>
            </a:r>
            <a:r>
              <a:rPr lang="ru-RU" dirty="0"/>
              <a:t> </a:t>
            </a:r>
            <a:r>
              <a:rPr lang="en-US" i="1" dirty="0" smtClean="0"/>
              <a:t>lightness, a</a:t>
            </a:r>
            <a:r>
              <a:rPr lang="en-US" dirty="0" smtClean="0"/>
              <a:t> - green/red, </a:t>
            </a:r>
            <a:r>
              <a:rPr lang="en-US" i="1" dirty="0" smtClean="0"/>
              <a:t>b</a:t>
            </a:r>
            <a:r>
              <a:rPr lang="en-US" dirty="0"/>
              <a:t> — </a:t>
            </a:r>
            <a:r>
              <a:rPr lang="en-US" dirty="0" smtClean="0"/>
              <a:t>blue/</a:t>
            </a:r>
            <a:r>
              <a:rPr lang="en-US" dirty="0" err="1" smtClean="0"/>
              <a:t>yelow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097280" y="1845734"/>
            <a:ext cx="9918105" cy="39672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2. Есть возможность переключения между цветовыми 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ru-RU" sz="2800" dirty="0" smtClean="0">
                <a:solidFill>
                  <a:schemeClr val="tx1"/>
                </a:solidFill>
              </a:rPr>
              <a:t>пространствами. (реализовано 2 – </a:t>
            </a:r>
            <a:r>
              <a:rPr lang="en-US" sz="2800" dirty="0" smtClean="0">
                <a:solidFill>
                  <a:schemeClr val="tx1"/>
                </a:solidFill>
              </a:rPr>
              <a:t>RGB </a:t>
            </a:r>
            <a:r>
              <a:rPr lang="ru-RU" sz="2800" dirty="0" smtClean="0">
                <a:solidFill>
                  <a:schemeClr val="tx1"/>
                </a:solidFill>
              </a:rPr>
              <a:t>и </a:t>
            </a:r>
            <a:r>
              <a:rPr lang="en-US" sz="2800" dirty="0" smtClean="0">
                <a:solidFill>
                  <a:schemeClr val="tx1"/>
                </a:solidFill>
              </a:rPr>
              <a:t>LAB*)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201168" lvl="1" indent="0">
              <a:buFont typeface="Calibri" pitchFamily="34" charset="0"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HLSColorSpa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975" y="2020673"/>
            <a:ext cx="941705" cy="9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978390" y="2956704"/>
            <a:ext cx="8293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buFont typeface="Calibri" pitchFamily="34" charset="0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3. </a:t>
            </a:r>
            <a:r>
              <a:rPr lang="ru-RU" sz="2800" dirty="0" smtClean="0">
                <a:solidFill>
                  <a:schemeClr val="tx1"/>
                </a:solidFill>
              </a:rPr>
              <a:t>Удобный массив с точками, с которым можно работать.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3" grpId="0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309</Words>
  <Application>Microsoft Office PowerPoint</Application>
  <PresentationFormat>Широкоэкранный</PresentationFormat>
  <Paragraphs>112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Courier New</vt:lpstr>
      <vt:lpstr>Ретро</vt:lpstr>
      <vt:lpstr>Распознавание образов на изображениях</vt:lpstr>
      <vt:lpstr>Проблема</vt:lpstr>
      <vt:lpstr>Задача</vt:lpstr>
      <vt:lpstr>Первая реализация</vt:lpstr>
      <vt:lpstr>Первая реализация</vt:lpstr>
      <vt:lpstr>Подробности реализации</vt:lpstr>
      <vt:lpstr>Подробности реализации</vt:lpstr>
      <vt:lpstr>Что получили в итоге?</vt:lpstr>
      <vt:lpstr>Что получили в итоге?</vt:lpstr>
      <vt:lpstr>Что плохого?</vt:lpstr>
      <vt:lpstr>Что плохого?</vt:lpstr>
      <vt:lpstr>Вторая реализация</vt:lpstr>
      <vt:lpstr>Вторая реализация</vt:lpstr>
      <vt:lpstr>Подробности реализации</vt:lpstr>
      <vt:lpstr>Подробности реализации</vt:lpstr>
      <vt:lpstr>Подробности реализации</vt:lpstr>
      <vt:lpstr>Что получили в итоге?</vt:lpstr>
      <vt:lpstr>Что получили в итоге?</vt:lpstr>
      <vt:lpstr>Если сравнить оба подхода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образов на изображениях</dc:title>
  <dc:creator>Mikhail</dc:creator>
  <cp:lastModifiedBy>Mikhail</cp:lastModifiedBy>
  <cp:revision>203</cp:revision>
  <dcterms:created xsi:type="dcterms:W3CDTF">2016-04-19T14:06:25Z</dcterms:created>
  <dcterms:modified xsi:type="dcterms:W3CDTF">2016-04-19T19:59:24Z</dcterms:modified>
</cp:coreProperties>
</file>